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2.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23.xml" ContentType="application/vnd.openxmlformats-officedocument.presentationml.notesSlide+xml"/>
  <Override PartName="/ppt/tags/tag102.xml" ContentType="application/vnd.openxmlformats-officedocument.presentationml.tags+xml"/>
  <Override PartName="/ppt/notesSlides/notesSlide24.xml" ContentType="application/vnd.openxmlformats-officedocument.presentationml.notesSlide+xml"/>
  <Override PartName="/ppt/tags/tag103.xml" ContentType="application/vnd.openxmlformats-officedocument.presentationml.tags+xml"/>
  <Override PartName="/ppt/notesSlides/notesSlide25.xml" ContentType="application/vnd.openxmlformats-officedocument.presentationml.notesSlide+xml"/>
  <Override PartName="/ppt/tags/tag104.xml" ContentType="application/vnd.openxmlformats-officedocument.presentationml.tags+xml"/>
  <Override PartName="/ppt/notesSlides/notesSlide26.xml" ContentType="application/vnd.openxmlformats-officedocument.presentationml.notesSlide+xml"/>
  <Override PartName="/ppt/tags/tag105.xml" ContentType="application/vnd.openxmlformats-officedocument.presentationml.tags+xml"/>
  <Override PartName="/ppt/notesSlides/notesSlide2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28.xml" ContentType="application/vnd.openxmlformats-officedocument.presentationml.notesSlide+xml"/>
  <Override PartName="/ppt/tags/tag120.xml" ContentType="application/vnd.openxmlformats-officedocument.presentationml.tags+xml"/>
  <Override PartName="/ppt/notesSlides/notesSlide2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30.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31.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32.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33.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34.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35.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38.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39.xml" ContentType="application/vnd.openxmlformats-officedocument.presentationml.notesSlide+xml"/>
  <Override PartName="/ppt/tags/tag157.xml" ContentType="application/vnd.openxmlformats-officedocument.presentationml.tags+xml"/>
  <Override PartName="/ppt/notesSlides/notesSlide40.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41.xml" ContentType="application/vnd.openxmlformats-officedocument.presentationml.notesSlide+xml"/>
  <Override PartName="/ppt/tags/tag160.xml" ContentType="application/vnd.openxmlformats-officedocument.presentationml.tags+xml"/>
  <Override PartName="/ppt/notesSlides/notesSlide42.xml" ContentType="application/vnd.openxmlformats-officedocument.presentationml.notesSlide+xml"/>
  <Override PartName="/ppt/tags/tag161.xml" ContentType="application/vnd.openxmlformats-officedocument.presentationml.tags+xml"/>
  <Override PartName="/ppt/notesSlides/notesSlide43.xml" ContentType="application/vnd.openxmlformats-officedocument.presentationml.notesSlide+xml"/>
  <Override PartName="/ppt/tags/tag162.xml" ContentType="application/vnd.openxmlformats-officedocument.presentationml.tags+xml"/>
  <Override PartName="/ppt/notesSlides/notesSlide44.xml" ContentType="application/vnd.openxmlformats-officedocument.presentationml.notesSlide+xml"/>
  <Override PartName="/ppt/tags/tag163.xml" ContentType="application/vnd.openxmlformats-officedocument.presentationml.tags+xml"/>
  <Override PartName="/ppt/notesSlides/notesSlide45.xml" ContentType="application/vnd.openxmlformats-officedocument.presentationml.notesSlide+xml"/>
  <Override PartName="/ppt/tags/tag164.xml" ContentType="application/vnd.openxmlformats-officedocument.presentationml.tags+xml"/>
  <Override PartName="/ppt/notesSlides/notesSlide46.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47.xml" ContentType="application/vnd.openxmlformats-officedocument.presentationml.notesSlide+xml"/>
  <Override PartName="/ppt/tags/tag167.xml" ContentType="application/vnd.openxmlformats-officedocument.presentationml.tags+xml"/>
  <Override PartName="/ppt/notesSlides/notesSlide48.xml" ContentType="application/vnd.openxmlformats-officedocument.presentationml.notesSlide+xml"/>
  <Override PartName="/ppt/tags/tag168.xml" ContentType="application/vnd.openxmlformats-officedocument.presentationml.tags+xml"/>
  <Override PartName="/ppt/notesSlides/notesSlide49.xml" ContentType="application/vnd.openxmlformats-officedocument.presentationml.notesSlide+xml"/>
  <Override PartName="/ppt/tags/tag169.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76.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77.xml" ContentType="application/vnd.openxmlformats-officedocument.presentationml.tags+xml"/>
  <Override PartName="/ppt/notesSlides/notesSlide57.xml" ContentType="application/vnd.openxmlformats-officedocument.presentationml.notesSlide+xml"/>
  <Override PartName="/ppt/tags/tag178.xml" ContentType="application/vnd.openxmlformats-officedocument.presentationml.tags+xml"/>
  <Override PartName="/ppt/notesSlides/notesSlide58.xml" ContentType="application/vnd.openxmlformats-officedocument.presentationml.notesSlide+xml"/>
  <Override PartName="/ppt/tags/tag179.xml" ContentType="application/vnd.openxmlformats-officedocument.presentationml.tags+xml"/>
  <Override PartName="/ppt/notesSlides/notesSlide59.xml" ContentType="application/vnd.openxmlformats-officedocument.presentationml.notesSlide+xml"/>
  <Override PartName="/ppt/tags/tag180.xml" ContentType="application/vnd.openxmlformats-officedocument.presentationml.tags+xml"/>
  <Override PartName="/ppt/notesSlides/notesSlide6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8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86.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68.xml" ContentType="application/vnd.openxmlformats-officedocument.presentationml.notesSlide+xml"/>
  <Override PartName="/ppt/tags/tag190.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71.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7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73.xml" ContentType="application/vnd.openxmlformats-officedocument.presentationml.notesSlide+xml"/>
  <Override PartName="/ppt/tags/tag207.xml" ContentType="application/vnd.openxmlformats-officedocument.presentationml.tags+xml"/>
  <Override PartName="/ppt/notesSlides/notesSlide74.xml" ContentType="application/vnd.openxmlformats-officedocument.presentationml.notesSlide+xml"/>
  <Override PartName="/ppt/tags/tag208.xml" ContentType="application/vnd.openxmlformats-officedocument.presentationml.tags+xml"/>
  <Override PartName="/ppt/notesSlides/notesSlide7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78.xml" ContentType="application/vnd.openxmlformats-officedocument.presentationml.notesSlide+xml"/>
  <Override PartName="/ppt/tags/tag241.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244.xml" ContentType="application/vnd.openxmlformats-officedocument.presentationml.tags+xml"/>
  <Override PartName="/ppt/notesSlides/notesSlide85.xml" ContentType="application/vnd.openxmlformats-officedocument.presentationml.notesSlide+xml"/>
  <Override PartName="/ppt/tags/tag245.xml" ContentType="application/vnd.openxmlformats-officedocument.presentationml.tags+xml"/>
  <Override PartName="/ppt/notesSlides/notesSlide86.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notesSlides/notesSlide87.xml" ContentType="application/vnd.openxmlformats-officedocument.presentationml.notesSlide+xml"/>
  <Override PartName="/ppt/tags/tag248.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249.xml" ContentType="application/vnd.openxmlformats-officedocument.presentationml.tags+xml"/>
  <Override PartName="/ppt/notesSlides/notesSlide90.xml" ContentType="application/vnd.openxmlformats-officedocument.presentationml.notesSlide+xml"/>
  <Override PartName="/ppt/tags/tag250.xml" ContentType="application/vnd.openxmlformats-officedocument.presentationml.tags+xml"/>
  <Override PartName="/ppt/notesSlides/notesSlide91.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92.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93.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94.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95.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96.xml" ContentType="application/vnd.openxmlformats-officedocument.presentationml.notesSlide+xml"/>
  <Override PartName="/ppt/tags/tag264.xml" ContentType="application/vnd.openxmlformats-officedocument.presentationml.tags+xml"/>
  <Override PartName="/ppt/notesSlides/notesSlide97.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2" r:id="rId2"/>
  </p:sldMasterIdLst>
  <p:notesMasterIdLst>
    <p:notesMasterId r:id="rId102"/>
  </p:notesMasterIdLst>
  <p:sldIdLst>
    <p:sldId id="256" r:id="rId3"/>
    <p:sldId id="258" r:id="rId4"/>
    <p:sldId id="259"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7" r:id="rId101"/>
  </p:sldIdLst>
  <p:sldSz cx="9144000" cy="6858000" type="screen4x3"/>
  <p:notesSz cx="6858000" cy="9144000"/>
  <p:custDataLst>
    <p:tags r:id="rId103"/>
  </p:custDataLst>
  <p:defaultTextStyle>
    <a:defPPr>
      <a:defRPr lang="en-IN"/>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autoAdjust="0"/>
    <p:restoredTop sz="97461" autoAdjust="0"/>
  </p:normalViewPr>
  <p:slideViewPr>
    <p:cSldViewPr>
      <p:cViewPr>
        <p:scale>
          <a:sx n="70" d="100"/>
          <a:sy n="70" d="100"/>
        </p:scale>
        <p:origin x="-1800" y="-422"/>
      </p:cViewPr>
      <p:guideLst>
        <p:guide orient="horz" pos="4292"/>
        <p:guide pos="68"/>
        <p:guide pos="5692"/>
      </p:guideLst>
    </p:cSldViewPr>
  </p:slideViewPr>
  <p:notesTextViewPr>
    <p:cViewPr>
      <p:scale>
        <a:sx n="1" d="1"/>
        <a:sy n="1" d="1"/>
      </p:scale>
      <p:origin x="0" y="0"/>
    </p:cViewPr>
  </p:notesTextViewPr>
  <p:sorterViewPr>
    <p:cViewPr>
      <p:scale>
        <a:sx n="100" d="100"/>
        <a:sy n="100" d="100"/>
      </p:scale>
      <p:origin x="0" y="226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F6E7455F-FC17-4B31-BC67-8879802E1841}" type="datetimeFigureOut">
              <a:rPr lang="en-US"/>
              <a:pPr>
                <a:defRPr/>
              </a:pPr>
              <a:t>1/26/2018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244BDF9-5EF8-42DE-8817-3CE38740FF1F}" type="slidenum">
              <a:rPr lang="en-US"/>
              <a:pPr>
                <a:defRPr/>
              </a:pPr>
              <a:t>‹#›</a:t>
            </a:fld>
            <a:endParaRPr lang="en-US" dirty="0"/>
          </a:p>
        </p:txBody>
      </p:sp>
    </p:spTree>
    <p:extLst>
      <p:ext uri="{BB962C8B-B14F-4D97-AF65-F5344CB8AC3E}">
        <p14:creationId xmlns:p14="http://schemas.microsoft.com/office/powerpoint/2010/main" val="38028377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11</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12</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13</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14</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15</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16</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17</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18</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19</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20</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21</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22</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23</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24</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25</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26</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27</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28</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29</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30</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31</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32</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33</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34</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35</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36</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37</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38</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39</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40</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41</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42</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43</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44</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45</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46</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47</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48</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49</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50</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51</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52</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53</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54</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55</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56</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57</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58</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59</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60</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61</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62</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63</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64</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65</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66</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67</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68</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69</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70</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71</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72</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73</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74</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75</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76</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77</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78</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79</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80</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81</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82</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83</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84</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85</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86</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87</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88</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89</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90</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10</a:t>
            </a:fld>
            <a:endParaRPr lang="en-IN" dirty="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91</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92</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93</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94</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95</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96</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97</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79044D-0C10-4389-B13F-66D3D93A98ED}" type="slidenum">
              <a:rPr lang="en-IN"/>
              <a:pPr fontAlgn="base">
                <a:spcBef>
                  <a:spcPct val="0"/>
                </a:spcBef>
                <a:spcAft>
                  <a:spcPct val="0"/>
                </a:spcAft>
              </a:pPr>
              <a:t>98</a:t>
            </a:fld>
            <a:endParaRPr lang="en-IN"/>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C79044D-0C10-4389-B13F-66D3D93A98ED}" type="slidenum">
              <a:rPr lang="en-IN">
                <a:solidFill>
                  <a:prstClr val="black"/>
                </a:solidFill>
              </a:rPr>
              <a:pPr/>
              <a:t>99</a:t>
            </a:fld>
            <a:endParaRPr lang="en-IN">
              <a:solidFill>
                <a:prstClr val="black"/>
              </a:solidFill>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029200"/>
            <a:ext cx="4876800" cy="798702"/>
          </a:xfrm>
        </p:spPr>
        <p:txBody>
          <a:bodyPr>
            <a:noAutofit/>
          </a:bodyPr>
          <a:lstStyle>
            <a:lvl1pPr algn="ctr">
              <a:defRPr sz="3600" b="1">
                <a:solidFill>
                  <a:srgbClr val="FFFFFF"/>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5943600"/>
            <a:ext cx="4191000" cy="589851"/>
          </a:xfrm>
        </p:spPr>
        <p:txBody>
          <a:bodyPr>
            <a:normAutofit/>
          </a:bodyPr>
          <a:lstStyle>
            <a:lvl1pPr marL="0" indent="0" algn="ctr">
              <a:buNone/>
              <a:defRPr sz="2600">
                <a:solidFill>
                  <a:srgbClr val="FFFFFF"/>
                </a:solidFill>
                <a:effectLst>
                  <a:outerShdw blurRad="38100" dist="38100" dir="2700000" algn="tl">
                    <a:srgbClr val="000000">
                      <a:alpha val="43137"/>
                    </a:srgbClr>
                  </a:outerShdw>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2735796" y="6525344"/>
            <a:ext cx="3672408" cy="365125"/>
          </a:xfrm>
        </p:spPr>
        <p:txBody>
          <a:bodyPr/>
          <a:lstStyle>
            <a:lvl1pPr>
              <a:defRPr>
                <a:solidFill>
                  <a:schemeClr val="tx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08685E5-1F64-41D8-8021-CF7A8B371B86}" type="slidenum">
              <a:rPr lang="en-US"/>
              <a:pPr>
                <a:defRPr/>
              </a:pPr>
              <a:t>‹#›</a:t>
            </a:fld>
            <a:endParaRPr lang="en-US" dirty="0"/>
          </a:p>
        </p:txBody>
      </p:sp>
    </p:spTree>
    <p:extLst>
      <p:ext uri="{BB962C8B-B14F-4D97-AF65-F5344CB8AC3E}">
        <p14:creationId xmlns:p14="http://schemas.microsoft.com/office/powerpoint/2010/main" val="10833542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80D8A7-C3C7-4390-8567-C83C0743C81C}" type="slidenum">
              <a:rPr lang="en-US"/>
              <a:pPr>
                <a:defRPr/>
              </a:pPr>
              <a:t>‹#›</a:t>
            </a:fld>
            <a:endParaRPr lang="en-US" dirty="0"/>
          </a:p>
        </p:txBody>
      </p:sp>
    </p:spTree>
    <p:extLst>
      <p:ext uri="{BB962C8B-B14F-4D97-AF65-F5344CB8AC3E}">
        <p14:creationId xmlns:p14="http://schemas.microsoft.com/office/powerpoint/2010/main" val="218658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1676D79-8B08-4EC7-B65E-05CD316E1D3C}" type="slidenum">
              <a:rPr lang="en-US"/>
              <a:pPr>
                <a:defRPr/>
              </a:pPr>
              <a:t>‹#›</a:t>
            </a:fld>
            <a:endParaRPr lang="en-US" dirty="0"/>
          </a:p>
        </p:txBody>
      </p:sp>
    </p:spTree>
    <p:extLst>
      <p:ext uri="{BB962C8B-B14F-4D97-AF65-F5344CB8AC3E}">
        <p14:creationId xmlns:p14="http://schemas.microsoft.com/office/powerpoint/2010/main" val="1634824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029200"/>
            <a:ext cx="4876800" cy="798702"/>
          </a:xfrm>
        </p:spPr>
        <p:txBody>
          <a:bodyPr>
            <a:noAutofit/>
          </a:bodyPr>
          <a:lstStyle>
            <a:lvl1pPr algn="ctr">
              <a:defRPr sz="3600" b="1">
                <a:solidFill>
                  <a:srgbClr val="FFFFFF"/>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5943600"/>
            <a:ext cx="4191000" cy="589851"/>
          </a:xfrm>
        </p:spPr>
        <p:txBody>
          <a:bodyPr>
            <a:normAutofit/>
          </a:bodyPr>
          <a:lstStyle>
            <a:lvl1pPr marL="0" indent="0" algn="ctr">
              <a:buNone/>
              <a:defRPr sz="2600">
                <a:solidFill>
                  <a:srgbClr val="FFFFFF"/>
                </a:solidFill>
                <a:effectLst>
                  <a:outerShdw blurRad="38100" dist="38100" dir="2700000" algn="tl">
                    <a:srgbClr val="000000">
                      <a:alpha val="43137"/>
                    </a:srgbClr>
                  </a:outerShdw>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2735796" y="6525344"/>
            <a:ext cx="3672408" cy="365125"/>
          </a:xfrm>
        </p:spPr>
        <p:txBody>
          <a:bodyPr/>
          <a:lstStyle>
            <a:lvl1pPr>
              <a:defRPr>
                <a:solidFill>
                  <a:schemeClr val="tx1">
                    <a:lumMod val="75000"/>
                    <a:lumOff val="25000"/>
                  </a:schemeClr>
                </a:solidFill>
              </a:defRPr>
            </a:lvl1pPr>
          </a:lstStyle>
          <a:p>
            <a:pPr>
              <a:defRPr/>
            </a:pPr>
            <a:endParaRPr lang="en-US" dirty="0">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8685E5-1F64-41D8-8021-CF7A8B371B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59714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371600"/>
            <a:ext cx="8229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2839988" y="6520259"/>
            <a:ext cx="3464024" cy="365125"/>
          </a:xfrm>
        </p:spPr>
        <p:txBody>
          <a:bodyPr/>
          <a:lstStyle>
            <a:lvl1pPr>
              <a:defRPr>
                <a:solidFill>
                  <a:schemeClr val="tx1">
                    <a:lumMod val="75000"/>
                    <a:lumOff val="25000"/>
                  </a:schemeClr>
                </a:solidFill>
              </a:defRPr>
            </a:lvl1pPr>
          </a:lstStyle>
          <a:p>
            <a:pPr>
              <a:defRPr/>
            </a:pPr>
            <a:endParaRPr lang="en-US" dirty="0">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CEFEDED-56BC-42BB-B1D2-F6A52B491C3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018517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D29C2A-F5AA-459A-ACCC-4A13410D67C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0988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F34872-DE9E-4D69-85C4-AABE3663FF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85922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1A872BD-7826-42F8-B9E5-0A54D1618F0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6324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23BD788-BC6E-4582-9D34-AAE3A9C34AB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705501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B046453-02DB-4A9E-85B1-77C712C002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572938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974506-139F-4D0C-AB97-E9ED69B05DB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8685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371600"/>
            <a:ext cx="8229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2839988" y="6520259"/>
            <a:ext cx="3464024" cy="365125"/>
          </a:xfrm>
        </p:spPr>
        <p:txBody>
          <a:bodyPr/>
          <a:lstStyle>
            <a:lvl1pPr>
              <a:defRPr>
                <a:solidFill>
                  <a:schemeClr val="tx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CEFEDED-56BC-42BB-B1D2-F6A52B491C3A}" type="slidenum">
              <a:rPr lang="en-US"/>
              <a:pPr>
                <a:defRPr/>
              </a:pPr>
              <a:t>‹#›</a:t>
            </a:fld>
            <a:endParaRPr lang="en-US" dirty="0"/>
          </a:p>
        </p:txBody>
      </p:sp>
    </p:spTree>
    <p:extLst>
      <p:ext uri="{BB962C8B-B14F-4D97-AF65-F5344CB8AC3E}">
        <p14:creationId xmlns:p14="http://schemas.microsoft.com/office/powerpoint/2010/main" val="10423697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2E4EFD-5ECE-4592-883D-A776E1641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94971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0D8A7-C3C7-4390-8567-C83C0743C81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19820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676D79-8B08-4EC7-B65E-05CD316E1D3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397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4D29C2A-F5AA-459A-ACCC-4A13410D67CA}" type="slidenum">
              <a:rPr lang="en-US"/>
              <a:pPr>
                <a:defRPr/>
              </a:pPr>
              <a:t>‹#›</a:t>
            </a:fld>
            <a:endParaRPr lang="en-US" dirty="0"/>
          </a:p>
        </p:txBody>
      </p:sp>
    </p:spTree>
    <p:extLst>
      <p:ext uri="{BB962C8B-B14F-4D97-AF65-F5344CB8AC3E}">
        <p14:creationId xmlns:p14="http://schemas.microsoft.com/office/powerpoint/2010/main" val="14473497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2F34872-DE9E-4D69-85C4-AABE3663FFB4}" type="slidenum">
              <a:rPr lang="en-US"/>
              <a:pPr>
                <a:defRPr/>
              </a:pPr>
              <a:t>‹#›</a:t>
            </a:fld>
            <a:endParaRPr lang="en-US" dirty="0"/>
          </a:p>
        </p:txBody>
      </p:sp>
    </p:spTree>
    <p:extLst>
      <p:ext uri="{BB962C8B-B14F-4D97-AF65-F5344CB8AC3E}">
        <p14:creationId xmlns:p14="http://schemas.microsoft.com/office/powerpoint/2010/main" val="1532873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1A872BD-7826-42F8-B9E5-0A54D1618F01}" type="slidenum">
              <a:rPr lang="en-US"/>
              <a:pPr>
                <a:defRPr/>
              </a:pPr>
              <a:t>‹#›</a:t>
            </a:fld>
            <a:endParaRPr lang="en-US" dirty="0"/>
          </a:p>
        </p:txBody>
      </p:sp>
    </p:spTree>
    <p:extLst>
      <p:ext uri="{BB962C8B-B14F-4D97-AF65-F5344CB8AC3E}">
        <p14:creationId xmlns:p14="http://schemas.microsoft.com/office/powerpoint/2010/main" val="3983630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23BD788-BC6E-4582-9D34-AAE3A9C34AB1}" type="slidenum">
              <a:rPr lang="en-US"/>
              <a:pPr>
                <a:defRPr/>
              </a:pPr>
              <a:t>‹#›</a:t>
            </a:fld>
            <a:endParaRPr lang="en-US" dirty="0"/>
          </a:p>
        </p:txBody>
      </p:sp>
    </p:spTree>
    <p:extLst>
      <p:ext uri="{BB962C8B-B14F-4D97-AF65-F5344CB8AC3E}">
        <p14:creationId xmlns:p14="http://schemas.microsoft.com/office/powerpoint/2010/main" val="829509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B046453-02DB-4A9E-85B1-77C712C002EC}" type="slidenum">
              <a:rPr lang="en-US"/>
              <a:pPr>
                <a:defRPr/>
              </a:pPr>
              <a:t>‹#›</a:t>
            </a:fld>
            <a:endParaRPr lang="en-US" dirty="0"/>
          </a:p>
        </p:txBody>
      </p:sp>
    </p:spTree>
    <p:extLst>
      <p:ext uri="{BB962C8B-B14F-4D97-AF65-F5344CB8AC3E}">
        <p14:creationId xmlns:p14="http://schemas.microsoft.com/office/powerpoint/2010/main" val="15142092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C974506-139F-4D0C-AB97-E9ED69B05DB1}" type="slidenum">
              <a:rPr lang="en-US"/>
              <a:pPr>
                <a:defRPr/>
              </a:pPr>
              <a:t>‹#›</a:t>
            </a:fld>
            <a:endParaRPr lang="en-US" dirty="0"/>
          </a:p>
        </p:txBody>
      </p:sp>
    </p:spTree>
    <p:extLst>
      <p:ext uri="{BB962C8B-B14F-4D97-AF65-F5344CB8AC3E}">
        <p14:creationId xmlns:p14="http://schemas.microsoft.com/office/powerpoint/2010/main" val="151334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B2E4EFD-5ECE-4592-883D-A776E1641083}" type="slidenum">
              <a:rPr lang="en-US"/>
              <a:pPr>
                <a:defRPr/>
              </a:pPr>
              <a:t>‹#›</a:t>
            </a:fld>
            <a:endParaRPr lang="en-US" dirty="0"/>
          </a:p>
        </p:txBody>
      </p:sp>
    </p:spTree>
    <p:extLst>
      <p:ext uri="{BB962C8B-B14F-4D97-AF65-F5344CB8AC3E}">
        <p14:creationId xmlns:p14="http://schemas.microsoft.com/office/powerpoint/2010/main" val="193686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3048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2051" name="Text Placeholder 2"/>
          <p:cNvSpPr>
            <a:spLocks noGrp="1"/>
          </p:cNvSpPr>
          <p:nvPr>
            <p:ph type="body" idx="1"/>
          </p:nvPr>
        </p:nvSpPr>
        <p:spPr bwMode="auto">
          <a:xfrm>
            <a:off x="457200" y="13716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0D97911-7B46-45E7-B905-A7790ACC6A30}" type="slidenum">
              <a:rPr lang="en-US"/>
              <a:pPr>
                <a:defRPr/>
              </a:pPr>
              <a:t>‹#›</a:t>
            </a:fld>
            <a:endParaRPr lang="en-US" dirty="0"/>
          </a:p>
        </p:txBody>
      </p:sp>
      <p:sp>
        <p:nvSpPr>
          <p:cNvPr id="2" name="TextBox 1"/>
          <p:cNvSpPr txBox="1">
            <a:spLocks noGrp="1" noSelect="1" noRot="1" noMove="1" noResize="1" noEditPoints="1" noAdjustHandles="1" noChangeArrowheads="1" noChangeShapeType="1" noTextEdit="1"/>
          </p:cNvSpPr>
          <p:nvPr userDrawn="1">
            <p:custDataLst>
              <p:tags r:id="rId13"/>
            </p:custDataLst>
          </p:nvPr>
        </p:nvSpPr>
        <p:spPr>
          <a:xfrm>
            <a:off x="2807804" y="6525344"/>
            <a:ext cx="3528392" cy="276999"/>
          </a:xfrm>
          <a:prstGeom prst="rect">
            <a:avLst/>
          </a:prstGeom>
          <a:noFill/>
        </p:spPr>
        <p:txBody>
          <a:bodyPr wrap="square" rtlCol="0">
            <a:spAutoFit/>
          </a:bodyPr>
          <a:lstStyle/>
          <a:p>
            <a:pPr algn="ctr"/>
            <a:r>
              <a:rPr lang="en-US" sz="1200" dirty="0" smtClean="0">
                <a:latin typeface="+mn-lt"/>
              </a:rPr>
              <a:t>© </a:t>
            </a:r>
            <a:r>
              <a:rPr lang="en-US" sz="1200" dirty="0" smtClean="0">
                <a:latin typeface="+mn-lt"/>
              </a:rPr>
              <a:t>Management Excellence Center</a:t>
            </a:r>
            <a:endParaRPr lang="en-US" sz="1200" dirty="0">
              <a:latin typeface="+mn-lt"/>
            </a:endParaRPr>
          </a:p>
        </p:txBody>
      </p:sp>
    </p:spTree>
  </p:cSld>
  <p:clrMap bg1="lt1" tx1="dk1" bg2="lt2" tx2="dk2" accent1="accent1" accent2="accent2" accent3="accent3" accent4="accent4" accent5="accent5" accent6="accent6" hlink="hlink" folHlink="folHlink"/>
  <p:sldLayoutIdLst>
    <p:sldLayoutId id="2147483675" r:id="rId1"/>
    <p:sldLayoutId id="2147483674" r:id="rId2"/>
    <p:sldLayoutId id="2147483676" r:id="rId3"/>
    <p:sldLayoutId id="2147483673" r:id="rId4"/>
    <p:sldLayoutId id="2147483672" r:id="rId5"/>
    <p:sldLayoutId id="2147483671" r:id="rId6"/>
    <p:sldLayoutId id="2147483670" r:id="rId7"/>
    <p:sldLayoutId id="2147483669" r:id="rId8"/>
    <p:sldLayoutId id="2147483668" r:id="rId9"/>
    <p:sldLayoutId id="2147483667" r:id="rId10"/>
    <p:sldLayoutId id="2147483666" r:id="rId11"/>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4400" kern="1200">
          <a:solidFill>
            <a:schemeClr val="tx1"/>
          </a:solidFill>
          <a:latin typeface="Tahoma" pitchFamily="34" charset="0"/>
          <a:ea typeface="Tahoma" pitchFamily="34" charset="0"/>
          <a:cs typeface="Tahoma" pitchFamily="34" charset="0"/>
        </a:defRPr>
      </a:lvl1pPr>
      <a:lvl2pPr algn="ctr" rtl="0" eaLnBrk="1" fontAlgn="base" hangingPunct="1">
        <a:spcBef>
          <a:spcPct val="0"/>
        </a:spcBef>
        <a:spcAft>
          <a:spcPct val="0"/>
        </a:spcAft>
        <a:defRPr sz="4400">
          <a:solidFill>
            <a:schemeClr val="tx1"/>
          </a:solidFill>
          <a:latin typeface="Tahoma" pitchFamily="34" charset="0"/>
          <a:cs typeface="Tahoma" pitchFamily="34" charset="0"/>
        </a:defRPr>
      </a:lvl2pPr>
      <a:lvl3pPr algn="ctr" rtl="0" eaLnBrk="1" fontAlgn="base" hangingPunct="1">
        <a:spcBef>
          <a:spcPct val="0"/>
        </a:spcBef>
        <a:spcAft>
          <a:spcPct val="0"/>
        </a:spcAft>
        <a:defRPr sz="4400">
          <a:solidFill>
            <a:schemeClr val="tx1"/>
          </a:solidFill>
          <a:latin typeface="Tahoma" pitchFamily="34" charset="0"/>
          <a:cs typeface="Tahoma" pitchFamily="34" charset="0"/>
        </a:defRPr>
      </a:lvl3pPr>
      <a:lvl4pPr algn="ctr" rtl="0" eaLnBrk="1" fontAlgn="base" hangingPunct="1">
        <a:spcBef>
          <a:spcPct val="0"/>
        </a:spcBef>
        <a:spcAft>
          <a:spcPct val="0"/>
        </a:spcAft>
        <a:defRPr sz="4400">
          <a:solidFill>
            <a:schemeClr val="tx1"/>
          </a:solidFill>
          <a:latin typeface="Tahoma" pitchFamily="34" charset="0"/>
          <a:cs typeface="Tahoma" pitchFamily="34" charset="0"/>
        </a:defRPr>
      </a:lvl4pPr>
      <a:lvl5pPr algn="ctr" rtl="0" eaLnBrk="1" fontAlgn="base" hangingPunct="1">
        <a:spcBef>
          <a:spcPct val="0"/>
        </a:spcBef>
        <a:spcAft>
          <a:spcPct val="0"/>
        </a:spcAft>
        <a:defRPr sz="4400">
          <a:solidFill>
            <a:schemeClr val="tx1"/>
          </a:solidFill>
          <a:latin typeface="Tahoma" pitchFamily="34" charset="0"/>
          <a:cs typeface="Tahoma" pitchFamily="34" charset="0"/>
        </a:defRPr>
      </a:lvl5pPr>
      <a:lvl6pPr marL="457200" algn="ctr" rtl="0" eaLnBrk="1" fontAlgn="base" hangingPunct="1">
        <a:spcBef>
          <a:spcPct val="0"/>
        </a:spcBef>
        <a:spcAft>
          <a:spcPct val="0"/>
        </a:spcAft>
        <a:defRPr sz="4400">
          <a:solidFill>
            <a:schemeClr val="tx1"/>
          </a:solidFill>
          <a:latin typeface="Tahoma" pitchFamily="34" charset="0"/>
          <a:cs typeface="Tahoma" pitchFamily="34" charset="0"/>
        </a:defRPr>
      </a:lvl6pPr>
      <a:lvl7pPr marL="914400" algn="ctr" rtl="0" eaLnBrk="1" fontAlgn="base" hangingPunct="1">
        <a:spcBef>
          <a:spcPct val="0"/>
        </a:spcBef>
        <a:spcAft>
          <a:spcPct val="0"/>
        </a:spcAft>
        <a:defRPr sz="4400">
          <a:solidFill>
            <a:schemeClr val="tx1"/>
          </a:solidFill>
          <a:latin typeface="Tahoma" pitchFamily="34" charset="0"/>
          <a:cs typeface="Tahoma" pitchFamily="34" charset="0"/>
        </a:defRPr>
      </a:lvl7pPr>
      <a:lvl8pPr marL="1371600" algn="ctr" rtl="0" eaLnBrk="1" fontAlgn="base" hangingPunct="1">
        <a:spcBef>
          <a:spcPct val="0"/>
        </a:spcBef>
        <a:spcAft>
          <a:spcPct val="0"/>
        </a:spcAft>
        <a:defRPr sz="4400">
          <a:solidFill>
            <a:schemeClr val="tx1"/>
          </a:solidFill>
          <a:latin typeface="Tahoma" pitchFamily="34" charset="0"/>
          <a:cs typeface="Tahoma" pitchFamily="34" charset="0"/>
        </a:defRPr>
      </a:lvl8pPr>
      <a:lvl9pPr marL="1828800" algn="ctr" rtl="0" eaLnBrk="1" fontAlgn="base" hangingPunct="1">
        <a:spcBef>
          <a:spcPct val="0"/>
        </a:spcBef>
        <a:spcAft>
          <a:spcPct val="0"/>
        </a:spcAft>
        <a:defRPr sz="4400">
          <a:solidFill>
            <a:schemeClr val="tx1"/>
          </a:solidFill>
          <a:latin typeface="Tahoma" pitchFamily="34" charset="0"/>
          <a:cs typeface="Tahoma" pitchFamily="34" charset="0"/>
        </a:defRPr>
      </a:lvl9pPr>
    </p:titleStyle>
    <p:bodyStyle>
      <a:lvl1pPr marL="342900" indent="-3429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3048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2051" name="Text Placeholder 2"/>
          <p:cNvSpPr>
            <a:spLocks noGrp="1"/>
          </p:cNvSpPr>
          <p:nvPr>
            <p:ph type="body" idx="1"/>
          </p:nvPr>
        </p:nvSpPr>
        <p:spPr bwMode="auto">
          <a:xfrm>
            <a:off x="457200" y="13716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0D97911-7B46-45E7-B905-A7790ACC6A3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545298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4400" kern="1200">
          <a:solidFill>
            <a:schemeClr val="tx1"/>
          </a:solidFill>
          <a:latin typeface="Tahoma" pitchFamily="34" charset="0"/>
          <a:ea typeface="Tahoma" pitchFamily="34" charset="0"/>
          <a:cs typeface="Tahoma" pitchFamily="34" charset="0"/>
        </a:defRPr>
      </a:lvl1pPr>
      <a:lvl2pPr algn="ctr" rtl="0" eaLnBrk="1" fontAlgn="base" hangingPunct="1">
        <a:spcBef>
          <a:spcPct val="0"/>
        </a:spcBef>
        <a:spcAft>
          <a:spcPct val="0"/>
        </a:spcAft>
        <a:defRPr sz="4400">
          <a:solidFill>
            <a:schemeClr val="tx1"/>
          </a:solidFill>
          <a:latin typeface="Tahoma" pitchFamily="34" charset="0"/>
          <a:cs typeface="Tahoma" pitchFamily="34" charset="0"/>
        </a:defRPr>
      </a:lvl2pPr>
      <a:lvl3pPr algn="ctr" rtl="0" eaLnBrk="1" fontAlgn="base" hangingPunct="1">
        <a:spcBef>
          <a:spcPct val="0"/>
        </a:spcBef>
        <a:spcAft>
          <a:spcPct val="0"/>
        </a:spcAft>
        <a:defRPr sz="4400">
          <a:solidFill>
            <a:schemeClr val="tx1"/>
          </a:solidFill>
          <a:latin typeface="Tahoma" pitchFamily="34" charset="0"/>
          <a:cs typeface="Tahoma" pitchFamily="34" charset="0"/>
        </a:defRPr>
      </a:lvl3pPr>
      <a:lvl4pPr algn="ctr" rtl="0" eaLnBrk="1" fontAlgn="base" hangingPunct="1">
        <a:spcBef>
          <a:spcPct val="0"/>
        </a:spcBef>
        <a:spcAft>
          <a:spcPct val="0"/>
        </a:spcAft>
        <a:defRPr sz="4400">
          <a:solidFill>
            <a:schemeClr val="tx1"/>
          </a:solidFill>
          <a:latin typeface="Tahoma" pitchFamily="34" charset="0"/>
          <a:cs typeface="Tahoma" pitchFamily="34" charset="0"/>
        </a:defRPr>
      </a:lvl4pPr>
      <a:lvl5pPr algn="ctr" rtl="0" eaLnBrk="1" fontAlgn="base" hangingPunct="1">
        <a:spcBef>
          <a:spcPct val="0"/>
        </a:spcBef>
        <a:spcAft>
          <a:spcPct val="0"/>
        </a:spcAft>
        <a:defRPr sz="4400">
          <a:solidFill>
            <a:schemeClr val="tx1"/>
          </a:solidFill>
          <a:latin typeface="Tahoma" pitchFamily="34" charset="0"/>
          <a:cs typeface="Tahoma" pitchFamily="34" charset="0"/>
        </a:defRPr>
      </a:lvl5pPr>
      <a:lvl6pPr marL="457200" algn="ctr" rtl="0" eaLnBrk="1" fontAlgn="base" hangingPunct="1">
        <a:spcBef>
          <a:spcPct val="0"/>
        </a:spcBef>
        <a:spcAft>
          <a:spcPct val="0"/>
        </a:spcAft>
        <a:defRPr sz="4400">
          <a:solidFill>
            <a:schemeClr val="tx1"/>
          </a:solidFill>
          <a:latin typeface="Tahoma" pitchFamily="34" charset="0"/>
          <a:cs typeface="Tahoma" pitchFamily="34" charset="0"/>
        </a:defRPr>
      </a:lvl6pPr>
      <a:lvl7pPr marL="914400" algn="ctr" rtl="0" eaLnBrk="1" fontAlgn="base" hangingPunct="1">
        <a:spcBef>
          <a:spcPct val="0"/>
        </a:spcBef>
        <a:spcAft>
          <a:spcPct val="0"/>
        </a:spcAft>
        <a:defRPr sz="4400">
          <a:solidFill>
            <a:schemeClr val="tx1"/>
          </a:solidFill>
          <a:latin typeface="Tahoma" pitchFamily="34" charset="0"/>
          <a:cs typeface="Tahoma" pitchFamily="34" charset="0"/>
        </a:defRPr>
      </a:lvl7pPr>
      <a:lvl8pPr marL="1371600" algn="ctr" rtl="0" eaLnBrk="1" fontAlgn="base" hangingPunct="1">
        <a:spcBef>
          <a:spcPct val="0"/>
        </a:spcBef>
        <a:spcAft>
          <a:spcPct val="0"/>
        </a:spcAft>
        <a:defRPr sz="4400">
          <a:solidFill>
            <a:schemeClr val="tx1"/>
          </a:solidFill>
          <a:latin typeface="Tahoma" pitchFamily="34" charset="0"/>
          <a:cs typeface="Tahoma" pitchFamily="34" charset="0"/>
        </a:defRPr>
      </a:lvl8pPr>
      <a:lvl9pPr marL="1828800" algn="ctr" rtl="0" eaLnBrk="1" fontAlgn="base" hangingPunct="1">
        <a:spcBef>
          <a:spcPct val="0"/>
        </a:spcBef>
        <a:spcAft>
          <a:spcPct val="0"/>
        </a:spcAft>
        <a:defRPr sz="4400">
          <a:solidFill>
            <a:schemeClr val="tx1"/>
          </a:solidFill>
          <a:latin typeface="Tahoma" pitchFamily="34" charset="0"/>
          <a:cs typeface="Tahoma" pitchFamily="34" charset="0"/>
        </a:defRPr>
      </a:lvl9pPr>
    </p:titleStyle>
    <p:bodyStyle>
      <a:lvl1pPr marL="342900" indent="-3429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2.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8.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1.xml"/><Relationship Id="rId7" Type="http://schemas.openxmlformats.org/officeDocument/2006/relationships/image" Target="../media/image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6.xml"/><Relationship Id="rId7" Type="http://schemas.openxmlformats.org/officeDocument/2006/relationships/notesSlide" Target="../notesSlides/notesSlide15.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11" Type="http://schemas.openxmlformats.org/officeDocument/2006/relationships/image" Target="../media/image25.png"/><Relationship Id="rId5" Type="http://schemas.openxmlformats.org/officeDocument/2006/relationships/tags" Target="../tags/tag38.xml"/><Relationship Id="rId10" Type="http://schemas.openxmlformats.org/officeDocument/2006/relationships/image" Target="../media/image24.png"/><Relationship Id="rId4" Type="http://schemas.openxmlformats.org/officeDocument/2006/relationships/tags" Target="../tags/tag37.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26.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17.xml"/><Relationship Id="rId5" Type="http://schemas.openxmlformats.org/officeDocument/2006/relationships/tags" Target="../tags/tag44.xml"/><Relationship Id="rId10" Type="http://schemas.openxmlformats.org/officeDocument/2006/relationships/slideLayout" Target="../slideLayouts/slideLayout2.xml"/><Relationship Id="rId4" Type="http://schemas.openxmlformats.org/officeDocument/2006/relationships/tags" Target="../tags/tag43.xml"/><Relationship Id="rId9" Type="http://schemas.openxmlformats.org/officeDocument/2006/relationships/tags" Target="../tags/tag48.xml"/></Relationships>
</file>

<file path=ppt/slides/_rels/slide19.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image" Target="../media/image27.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notesSlide" Target="../notesSlides/notesSlide18.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slideLayout" Target="../slideLayouts/slideLayout2.xml"/><Relationship Id="rId5" Type="http://schemas.openxmlformats.org/officeDocument/2006/relationships/tags" Target="../tags/tag5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notesSlide" Target="../notesSlides/notesSlide19.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slideLayout" Target="../slideLayouts/slideLayout2.xml"/><Relationship Id="rId5" Type="http://schemas.openxmlformats.org/officeDocument/2006/relationships/tags" Target="../tags/tag63.xm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s>
</file>

<file path=ppt/slides/_rels/slide21.xml.rels><?xml version="1.0" encoding="UTF-8" standalone="yes"?>
<Relationships xmlns="http://schemas.openxmlformats.org/package/2006/relationships"><Relationship Id="rId8" Type="http://schemas.openxmlformats.org/officeDocument/2006/relationships/tags" Target="../tags/tag7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image" Target="../media/image28.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notesSlide" Target="../notesSlides/notesSlide20.xml"/><Relationship Id="rId5" Type="http://schemas.openxmlformats.org/officeDocument/2006/relationships/tags" Target="../tags/tag73.xml"/><Relationship Id="rId10" Type="http://schemas.openxmlformats.org/officeDocument/2006/relationships/slideLayout" Target="../slideLayouts/slideLayout2.xml"/><Relationship Id="rId4" Type="http://schemas.openxmlformats.org/officeDocument/2006/relationships/tags" Target="../tags/tag72.xml"/><Relationship Id="rId9" Type="http://schemas.openxmlformats.org/officeDocument/2006/relationships/tags" Target="../tags/tag77.xml"/></Relationships>
</file>

<file path=ppt/slides/_rels/slide22.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image" Target="../media/image29.gif"/><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notesSlide" Target="../notesSlides/notesSlide21.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slideLayout" Target="../slideLayouts/slideLayout2.xml"/><Relationship Id="rId5" Type="http://schemas.openxmlformats.org/officeDocument/2006/relationships/tags" Target="../tags/tag82.xml"/><Relationship Id="rId10" Type="http://schemas.openxmlformats.org/officeDocument/2006/relationships/tags" Target="../tags/tag87.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image" Target="../media/image31.png"/><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notesSlide" Target="../notesSlides/notesSlide2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slideLayout" Target="../slideLayouts/slideLayout2.xml"/><Relationship Id="rId5" Type="http://schemas.openxmlformats.org/officeDocument/2006/relationships/tags" Target="../tags/tag92.xml"/><Relationship Id="rId10" Type="http://schemas.openxmlformats.org/officeDocument/2006/relationships/tags" Target="../tags/tag97.xml"/><Relationship Id="rId4" Type="http://schemas.openxmlformats.org/officeDocument/2006/relationships/tags" Target="../tags/tag91.xml"/><Relationship Id="rId9" Type="http://schemas.openxmlformats.org/officeDocument/2006/relationships/tags" Target="../tags/tag96.xml"/><Relationship Id="rId1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100.xml"/><Relationship Id="rId7" Type="http://schemas.openxmlformats.org/officeDocument/2006/relationships/image" Target="../media/image32.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23.xml"/><Relationship Id="rId5" Type="http://schemas.openxmlformats.org/officeDocument/2006/relationships/slideLayout" Target="../slideLayouts/slideLayout2.xml"/><Relationship Id="rId10" Type="http://schemas.openxmlformats.org/officeDocument/2006/relationships/image" Target="../media/image35.jpeg"/><Relationship Id="rId4" Type="http://schemas.openxmlformats.org/officeDocument/2006/relationships/tags" Target="../tags/tag101.xml"/><Relationship Id="rId9"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tags" Target="../tags/tag118.xml"/><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tags" Target="../tags/tag117.xml"/><Relationship Id="rId17" Type="http://schemas.openxmlformats.org/officeDocument/2006/relationships/image" Target="../media/image40.png"/><Relationship Id="rId2" Type="http://schemas.openxmlformats.org/officeDocument/2006/relationships/tags" Target="../tags/tag107.xml"/><Relationship Id="rId16" Type="http://schemas.openxmlformats.org/officeDocument/2006/relationships/notesSlide" Target="../notesSlides/notesSlide28.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5" Type="http://schemas.openxmlformats.org/officeDocument/2006/relationships/tags" Target="../tags/tag110.xml"/><Relationship Id="rId15" Type="http://schemas.openxmlformats.org/officeDocument/2006/relationships/slideLayout" Target="../slideLayouts/slideLayout2.xml"/><Relationship Id="rId10" Type="http://schemas.openxmlformats.org/officeDocument/2006/relationships/tags" Target="../tags/tag115.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tags" Target="../tags/tag1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tags" Target="../tags/tag123.xml"/><Relationship Id="rId7" Type="http://schemas.openxmlformats.org/officeDocument/2006/relationships/notesSlide" Target="../notesSlides/notesSlide30.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Layout" Target="../slideLayouts/slideLayout2.xml"/><Relationship Id="rId5" Type="http://schemas.openxmlformats.org/officeDocument/2006/relationships/tags" Target="../tags/tag125.xml"/><Relationship Id="rId4" Type="http://schemas.openxmlformats.org/officeDocument/2006/relationships/tags" Target="../tags/tag124.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8.xml"/><Relationship Id="rId7" Type="http://schemas.openxmlformats.org/officeDocument/2006/relationships/notesSlide" Target="../notesSlides/notesSlide3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2.xml"/><Relationship Id="rId5" Type="http://schemas.openxmlformats.org/officeDocument/2006/relationships/tags" Target="../tags/tag130.xml"/><Relationship Id="rId4" Type="http://schemas.openxmlformats.org/officeDocument/2006/relationships/tags" Target="../tags/tag129.xml"/></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133.xml"/><Relationship Id="rId7" Type="http://schemas.openxmlformats.org/officeDocument/2006/relationships/notesSlide" Target="../notesSlides/notesSlide32.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slideLayout" Target="../slideLayouts/slideLayout2.xml"/><Relationship Id="rId5" Type="http://schemas.openxmlformats.org/officeDocument/2006/relationships/tags" Target="../tags/tag135.xml"/><Relationship Id="rId4" Type="http://schemas.openxmlformats.org/officeDocument/2006/relationships/tags" Target="../tags/tag134.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138.xml"/><Relationship Id="rId7" Type="http://schemas.openxmlformats.org/officeDocument/2006/relationships/notesSlide" Target="../notesSlides/notesSlide33.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2.xml"/><Relationship Id="rId5" Type="http://schemas.openxmlformats.org/officeDocument/2006/relationships/tags" Target="../tags/tag140.xml"/><Relationship Id="rId4" Type="http://schemas.openxmlformats.org/officeDocument/2006/relationships/tags" Target="../tags/tag139.xml"/></Relationships>
</file>

<file path=ppt/slides/_rels/slide3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tags" Target="../tags/tag143.xml"/><Relationship Id="rId7" Type="http://schemas.openxmlformats.org/officeDocument/2006/relationships/notesSlide" Target="../notesSlides/notesSlide34.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Layout" Target="../slideLayouts/slideLayout2.xml"/><Relationship Id="rId5" Type="http://schemas.openxmlformats.org/officeDocument/2006/relationships/tags" Target="../tags/tag145.xml"/><Relationship Id="rId4" Type="http://schemas.openxmlformats.org/officeDocument/2006/relationships/tags" Target="../tags/tag144.xml"/></Relationships>
</file>

<file path=ppt/slides/_rels/slide3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148.xml"/><Relationship Id="rId7" Type="http://schemas.openxmlformats.org/officeDocument/2006/relationships/notesSlide" Target="../notesSlides/notesSlide35.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slideLayout" Target="../slideLayouts/slideLayout2.xml"/><Relationship Id="rId5" Type="http://schemas.openxmlformats.org/officeDocument/2006/relationships/tags" Target="../tags/tag150.xml"/><Relationship Id="rId4" Type="http://schemas.openxmlformats.org/officeDocument/2006/relationships/tags" Target="../tags/tag14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tags" Target="../tags/tag154.xml"/><Relationship Id="rId7" Type="http://schemas.openxmlformats.org/officeDocument/2006/relationships/image" Target="../media/image49.emf"/><Relationship Id="rId2" Type="http://schemas.openxmlformats.org/officeDocument/2006/relationships/tags" Target="../tags/tag15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52.png"/><Relationship Id="rId5" Type="http://schemas.openxmlformats.org/officeDocument/2006/relationships/image" Target="../media/image53.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63.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64.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53.png"/><Relationship Id="rId5" Type="http://schemas.openxmlformats.org/officeDocument/2006/relationships/image" Target="../media/image60.jpe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67.xml"/><Relationship Id="rId4" Type="http://schemas.openxmlformats.org/officeDocument/2006/relationships/image" Target="../media/image61.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68.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69.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microsoft.com/office/2007/relationships/hdphoto" Target="../media/hdphoto2.wdp"/><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image" Target="../media/image64.png"/><Relationship Id="rId17" Type="http://schemas.openxmlformats.org/officeDocument/2006/relationships/image" Target="../media/image68.jpeg"/><Relationship Id="rId2" Type="http://schemas.openxmlformats.org/officeDocument/2006/relationships/tags" Target="../tags/tag170.xml"/><Relationship Id="rId16" Type="http://schemas.openxmlformats.org/officeDocument/2006/relationships/image" Target="../media/image67.jpeg"/><Relationship Id="rId1" Type="http://schemas.openxmlformats.org/officeDocument/2006/relationships/vmlDrawing" Target="../drawings/vmlDrawing2.vml"/><Relationship Id="rId6" Type="http://schemas.openxmlformats.org/officeDocument/2006/relationships/tags" Target="../tags/tag174.xml"/><Relationship Id="rId11" Type="http://schemas.openxmlformats.org/officeDocument/2006/relationships/image" Target="../media/image49.emf"/><Relationship Id="rId5" Type="http://schemas.openxmlformats.org/officeDocument/2006/relationships/tags" Target="../tags/tag173.xml"/><Relationship Id="rId15" Type="http://schemas.openxmlformats.org/officeDocument/2006/relationships/image" Target="../media/image66.jpeg"/><Relationship Id="rId10" Type="http://schemas.openxmlformats.org/officeDocument/2006/relationships/oleObject" Target="../embeddings/oleObject2.bin"/><Relationship Id="rId4" Type="http://schemas.openxmlformats.org/officeDocument/2006/relationships/tags" Target="../tags/tag172.xml"/><Relationship Id="rId9" Type="http://schemas.openxmlformats.org/officeDocument/2006/relationships/notesSlide" Target="../notesSlides/notesSlide52.xml"/><Relationship Id="rId14"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6.xml"/><Relationship Id="rId1" Type="http://schemas.openxmlformats.org/officeDocument/2006/relationships/vmlDrawing" Target="../drawings/vmlDrawing3.vml"/><Relationship Id="rId6" Type="http://schemas.openxmlformats.org/officeDocument/2006/relationships/image" Target="../media/image49.emf"/><Relationship Id="rId5" Type="http://schemas.openxmlformats.org/officeDocument/2006/relationships/oleObject" Target="../embeddings/oleObject3.bin"/><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77.xml"/><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78.xml"/><Relationship Id="rId4" Type="http://schemas.openxmlformats.org/officeDocument/2006/relationships/image" Target="../media/image69.gif"/></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9.xml"/><Relationship Id="rId7" Type="http://schemas.openxmlformats.org/officeDocument/2006/relationships/notesSlide" Target="../notesSlides/notesSlide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79.xml"/><Relationship Id="rId4" Type="http://schemas.openxmlformats.org/officeDocument/2006/relationships/image" Target="../media/image69.gi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tags" Target="../tags/tag183.xml"/><Relationship Id="rId7" Type="http://schemas.openxmlformats.org/officeDocument/2006/relationships/image" Target="../media/image70.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notesSlide" Target="../notesSlides/notesSlide61.xml"/><Relationship Id="rId5" Type="http://schemas.openxmlformats.org/officeDocument/2006/relationships/slideLayout" Target="../slideLayouts/slideLayout2.xml"/><Relationship Id="rId10" Type="http://schemas.openxmlformats.org/officeDocument/2006/relationships/image" Target="../media/image73.jpeg"/><Relationship Id="rId4" Type="http://schemas.openxmlformats.org/officeDocument/2006/relationships/tags" Target="../tags/tag184.xml"/><Relationship Id="rId9"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85.xml"/><Relationship Id="rId4" Type="http://schemas.openxmlformats.org/officeDocument/2006/relationships/image" Target="../media/image21.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189.xml"/><Relationship Id="rId7" Type="http://schemas.openxmlformats.org/officeDocument/2006/relationships/image" Target="../media/image75.pn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image" Target="../media/image74.png"/><Relationship Id="rId5" Type="http://schemas.openxmlformats.org/officeDocument/2006/relationships/notesSlide" Target="../notesSlides/notesSlide68.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4.xml"/><Relationship Id="rId7" Type="http://schemas.openxmlformats.org/officeDocument/2006/relationships/image" Target="../media/image10.jp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90.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tags" Target="../tags/tag198.xml"/><Relationship Id="rId3" Type="http://schemas.openxmlformats.org/officeDocument/2006/relationships/tags" Target="../tags/tag193.xml"/><Relationship Id="rId7" Type="http://schemas.openxmlformats.org/officeDocument/2006/relationships/tags" Target="../tags/tag197.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6.xml"/><Relationship Id="rId11" Type="http://schemas.openxmlformats.org/officeDocument/2006/relationships/notesSlide" Target="../notesSlides/notesSlide71.xml"/><Relationship Id="rId5" Type="http://schemas.openxmlformats.org/officeDocument/2006/relationships/tags" Target="../tags/tag195.xml"/><Relationship Id="rId10" Type="http://schemas.openxmlformats.org/officeDocument/2006/relationships/slideLayout" Target="../slideLayouts/slideLayout2.xml"/><Relationship Id="rId4" Type="http://schemas.openxmlformats.org/officeDocument/2006/relationships/tags" Target="../tags/tag194.xml"/><Relationship Id="rId9" Type="http://schemas.openxmlformats.org/officeDocument/2006/relationships/tags" Target="../tags/tag199.xml"/></Relationships>
</file>

<file path=ppt/slides/_rels/slide7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tags" Target="../tags/tag202.xml"/><Relationship Id="rId7" Type="http://schemas.openxmlformats.org/officeDocument/2006/relationships/image" Target="../media/image79.jpe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image" Target="../media/image78.jpeg"/><Relationship Id="rId5" Type="http://schemas.openxmlformats.org/officeDocument/2006/relationships/notesSlide" Target="../notesSlides/notesSlide72.xml"/><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204.xml"/><Relationship Id="rId7" Type="http://schemas.openxmlformats.org/officeDocument/2006/relationships/notesSlide" Target="../notesSlides/notesSlide73.xml"/><Relationship Id="rId12" Type="http://schemas.openxmlformats.org/officeDocument/2006/relationships/image" Target="../media/image79.jpeg"/><Relationship Id="rId2" Type="http://schemas.openxmlformats.org/officeDocument/2006/relationships/tags" Target="../tags/tag203.xml"/><Relationship Id="rId1" Type="http://schemas.openxmlformats.org/officeDocument/2006/relationships/vmlDrawing" Target="../drawings/vmlDrawing4.vml"/><Relationship Id="rId6" Type="http://schemas.openxmlformats.org/officeDocument/2006/relationships/slideLayout" Target="../slideLayouts/slideLayout2.xml"/><Relationship Id="rId11" Type="http://schemas.openxmlformats.org/officeDocument/2006/relationships/image" Target="../media/image80.jpeg"/><Relationship Id="rId5" Type="http://schemas.openxmlformats.org/officeDocument/2006/relationships/tags" Target="../tags/tag206.xml"/><Relationship Id="rId10" Type="http://schemas.openxmlformats.org/officeDocument/2006/relationships/image" Target="../media/image78.jpeg"/><Relationship Id="rId4" Type="http://schemas.openxmlformats.org/officeDocument/2006/relationships/tags" Target="../tags/tag205.xml"/><Relationship Id="rId9" Type="http://schemas.openxmlformats.org/officeDocument/2006/relationships/image" Target="../media/image49.emf"/></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7.xml"/><Relationship Id="rId1" Type="http://schemas.openxmlformats.org/officeDocument/2006/relationships/vmlDrawing" Target="../drawings/vmlDrawing5.vml"/><Relationship Id="rId6" Type="http://schemas.openxmlformats.org/officeDocument/2006/relationships/image" Target="../media/image49.emf"/><Relationship Id="rId5" Type="http://schemas.openxmlformats.org/officeDocument/2006/relationships/oleObject" Target="../embeddings/oleObject5.bin"/><Relationship Id="rId4"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208.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tags" Target="../tags/tag221.xml"/><Relationship Id="rId18" Type="http://schemas.openxmlformats.org/officeDocument/2006/relationships/tags" Target="../tags/tag226.xml"/><Relationship Id="rId26" Type="http://schemas.openxmlformats.org/officeDocument/2006/relationships/tags" Target="../tags/tag234.xml"/><Relationship Id="rId3" Type="http://schemas.openxmlformats.org/officeDocument/2006/relationships/tags" Target="../tags/tag211.xml"/><Relationship Id="rId21" Type="http://schemas.openxmlformats.org/officeDocument/2006/relationships/tags" Target="../tags/tag229.xml"/><Relationship Id="rId7" Type="http://schemas.openxmlformats.org/officeDocument/2006/relationships/tags" Target="../tags/tag215.xml"/><Relationship Id="rId12" Type="http://schemas.openxmlformats.org/officeDocument/2006/relationships/tags" Target="../tags/tag220.xml"/><Relationship Id="rId17" Type="http://schemas.openxmlformats.org/officeDocument/2006/relationships/tags" Target="../tags/tag225.xml"/><Relationship Id="rId25" Type="http://schemas.openxmlformats.org/officeDocument/2006/relationships/tags" Target="../tags/tag233.xml"/><Relationship Id="rId2" Type="http://schemas.openxmlformats.org/officeDocument/2006/relationships/tags" Target="../tags/tag210.xml"/><Relationship Id="rId16" Type="http://schemas.openxmlformats.org/officeDocument/2006/relationships/tags" Target="../tags/tag224.xml"/><Relationship Id="rId20" Type="http://schemas.openxmlformats.org/officeDocument/2006/relationships/tags" Target="../tags/tag228.xml"/><Relationship Id="rId29" Type="http://schemas.openxmlformats.org/officeDocument/2006/relationships/notesSlide" Target="../notesSlides/notesSlide76.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24" Type="http://schemas.openxmlformats.org/officeDocument/2006/relationships/tags" Target="../tags/tag232.xml"/><Relationship Id="rId5" Type="http://schemas.openxmlformats.org/officeDocument/2006/relationships/tags" Target="../tags/tag213.xml"/><Relationship Id="rId15" Type="http://schemas.openxmlformats.org/officeDocument/2006/relationships/tags" Target="../tags/tag223.xml"/><Relationship Id="rId23" Type="http://schemas.openxmlformats.org/officeDocument/2006/relationships/tags" Target="../tags/tag231.xml"/><Relationship Id="rId28" Type="http://schemas.openxmlformats.org/officeDocument/2006/relationships/slideLayout" Target="../slideLayouts/slideLayout2.xml"/><Relationship Id="rId10" Type="http://schemas.openxmlformats.org/officeDocument/2006/relationships/tags" Target="../tags/tag218.xml"/><Relationship Id="rId19" Type="http://schemas.openxmlformats.org/officeDocument/2006/relationships/tags" Target="../tags/tag227.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tags" Target="../tags/tag222.xml"/><Relationship Id="rId22" Type="http://schemas.openxmlformats.org/officeDocument/2006/relationships/tags" Target="../tags/tag230.xml"/><Relationship Id="rId27" Type="http://schemas.openxmlformats.org/officeDocument/2006/relationships/tags" Target="../tags/tag235.xml"/><Relationship Id="rId30" Type="http://schemas.openxmlformats.org/officeDocument/2006/relationships/image" Target="../media/image8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238.xml"/><Relationship Id="rId7" Type="http://schemas.openxmlformats.org/officeDocument/2006/relationships/notesSlide" Target="../notesSlides/notesSlide78.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slideLayout" Target="../slideLayouts/slideLayout2.xml"/><Relationship Id="rId5" Type="http://schemas.openxmlformats.org/officeDocument/2006/relationships/tags" Target="../tags/tag240.xml"/><Relationship Id="rId10" Type="http://schemas.openxmlformats.org/officeDocument/2006/relationships/image" Target="../media/image84.png"/><Relationship Id="rId4" Type="http://schemas.openxmlformats.org/officeDocument/2006/relationships/tags" Target="../tags/tag239.xml"/><Relationship Id="rId9"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1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2.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24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85.png"/><Relationship Id="rId4"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245.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7.xml"/><Relationship Id="rId1" Type="http://schemas.openxmlformats.org/officeDocument/2006/relationships/tags" Target="../tags/tag246.xml"/><Relationship Id="rId5" Type="http://schemas.openxmlformats.org/officeDocument/2006/relationships/image" Target="../media/image87.png"/><Relationship Id="rId4"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21.xml"/><Relationship Id="rId7" Type="http://schemas.openxmlformats.org/officeDocument/2006/relationships/image" Target="../media/image14.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8.xml"/><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tags" Target="../tags/tag22.xml"/><Relationship Id="rId9"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250.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image" Target="../media/image88.jpg"/><Relationship Id="rId4" Type="http://schemas.openxmlformats.org/officeDocument/2006/relationships/notesSlide" Target="../notesSlides/notesSlide92.xml"/></Relationships>
</file>

<file path=ppt/slides/_rels/slide9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tags" Target="../tags/tag255.xml"/><Relationship Id="rId7" Type="http://schemas.openxmlformats.org/officeDocument/2006/relationships/image" Target="../media/image89.jpe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88.jpg"/><Relationship Id="rId5" Type="http://schemas.openxmlformats.org/officeDocument/2006/relationships/notesSlide" Target="../notesSlides/notesSlide93.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tags" Target="../tags/tag258.xml"/><Relationship Id="rId7" Type="http://schemas.openxmlformats.org/officeDocument/2006/relationships/image" Target="../media/image91.png"/><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88.jpg"/><Relationship Id="rId5" Type="http://schemas.openxmlformats.org/officeDocument/2006/relationships/notesSlide" Target="../notesSlides/notesSlide94.xml"/><Relationship Id="rId4"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image" Target="../media/image88.jpg"/><Relationship Id="rId4"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3" Type="http://schemas.openxmlformats.org/officeDocument/2006/relationships/tags" Target="../tags/tag263.xml"/><Relationship Id="rId7" Type="http://schemas.openxmlformats.org/officeDocument/2006/relationships/image" Target="../media/image91.png"/><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88.jpg"/><Relationship Id="rId5" Type="http://schemas.openxmlformats.org/officeDocument/2006/relationships/notesSlide" Target="../notesSlides/notesSlide96.xml"/><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66.xml"/><Relationship Id="rId1" Type="http://schemas.openxmlformats.org/officeDocument/2006/relationships/tags" Target="../tags/tag265.xml"/><Relationship Id="rId5" Type="http://schemas.openxmlformats.org/officeDocument/2006/relationships/image" Target="../media/image92.jpeg"/><Relationship Id="rId4"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04800" y="5200650"/>
            <a:ext cx="4495800" cy="1324694"/>
          </a:xfrm>
        </p:spPr>
        <p:txBody>
          <a:bodyPr rtlCol="0"/>
          <a:lstStyle/>
          <a:p>
            <a:pPr fontAlgn="auto">
              <a:spcAft>
                <a:spcPts val="0"/>
              </a:spcAft>
              <a:defRPr/>
            </a:pPr>
            <a:r>
              <a:rPr lang="en-US" dirty="0" smtClean="0"/>
              <a:t>Basic Leadership Skills</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60016" y="666126"/>
            <a:ext cx="6700250" cy="557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Controlling group performance</a:t>
            </a:r>
            <a:endParaRPr lang="en-US" sz="4000" dirty="0">
              <a:latin typeface="+mn-lt"/>
            </a:endParaRPr>
          </a:p>
        </p:txBody>
      </p:sp>
      <p:sp>
        <p:nvSpPr>
          <p:cNvPr id="22" name="Rectangle 21"/>
          <p:cNvSpPr/>
          <p:nvPr/>
        </p:nvSpPr>
        <p:spPr>
          <a:xfrm>
            <a:off x="395536" y="1055238"/>
            <a:ext cx="7344816" cy="792088"/>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N" sz="2000" dirty="0" smtClean="0">
                <a:solidFill>
                  <a:srgbClr val="FFFFFF"/>
                </a:solidFill>
              </a:rPr>
              <a:t>Similarly, </a:t>
            </a:r>
            <a:r>
              <a:rPr lang="en-US" sz="2000" dirty="0" smtClean="0">
                <a:solidFill>
                  <a:srgbClr val="FFFFFF"/>
                </a:solidFill>
              </a:rPr>
              <a:t>a </a:t>
            </a:r>
            <a:r>
              <a:rPr lang="en-US" sz="2000" dirty="0">
                <a:solidFill>
                  <a:srgbClr val="FFFFFF"/>
                </a:solidFill>
              </a:rPr>
              <a:t>group works together best when everybody is headed in the same direction</a:t>
            </a:r>
            <a:endParaRPr lang="en-IN" sz="2000" dirty="0">
              <a:solidFill>
                <a:srgbClr val="FFFFFF"/>
              </a:solidFill>
            </a:endParaRPr>
          </a:p>
        </p:txBody>
      </p:sp>
      <p:sp>
        <p:nvSpPr>
          <p:cNvPr id="24" name="Rectangle 23"/>
          <p:cNvSpPr/>
          <p:nvPr/>
        </p:nvSpPr>
        <p:spPr>
          <a:xfrm>
            <a:off x="719572" y="2063350"/>
            <a:ext cx="7344816" cy="792088"/>
          </a:xfrm>
          <a:prstGeom prst="rect">
            <a:avLst/>
          </a:prstGeom>
          <a:solidFill>
            <a:schemeClr val="accent1">
              <a:lumMod val="20000"/>
              <a:lumOff val="8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bg1">
                    <a:lumMod val="65000"/>
                    <a:lumOff val="35000"/>
                  </a:schemeClr>
                </a:solidFill>
              </a:rPr>
              <a:t>If a plan is to be properly carried out, someone must lead the effort</a:t>
            </a:r>
            <a:endParaRPr lang="en-IN" sz="2000" dirty="0">
              <a:solidFill>
                <a:schemeClr val="bg1">
                  <a:lumMod val="65000"/>
                  <a:lumOff val="35000"/>
                </a:schemeClr>
              </a:solidFill>
            </a:endParaRPr>
          </a:p>
        </p:txBody>
      </p:sp>
      <p:sp>
        <p:nvSpPr>
          <p:cNvPr id="25" name="Rectangle 24"/>
          <p:cNvSpPr/>
          <p:nvPr/>
        </p:nvSpPr>
        <p:spPr>
          <a:xfrm>
            <a:off x="1851393" y="3287486"/>
            <a:ext cx="7344816" cy="792088"/>
          </a:xfrm>
          <a:prstGeom prst="rect">
            <a:avLst/>
          </a:prstGeom>
          <a:solidFill>
            <a:srgbClr val="FFFF0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bg1"/>
                </a:solidFill>
              </a:rPr>
              <a:t>Control is a function that the group assigns to the leader to get the job done</a:t>
            </a:r>
            <a:endParaRPr lang="en-IN" sz="2000" dirty="0">
              <a:solidFill>
                <a:schemeClr val="bg1"/>
              </a:solidFill>
            </a:endParaRPr>
          </a:p>
        </p:txBody>
      </p:sp>
      <p:sp>
        <p:nvSpPr>
          <p:cNvPr id="26" name="Rectangle 25"/>
          <p:cNvSpPr/>
          <p:nvPr/>
        </p:nvSpPr>
        <p:spPr>
          <a:xfrm>
            <a:off x="37733" y="4437112"/>
            <a:ext cx="7344816" cy="792088"/>
          </a:xfrm>
          <a:prstGeom prst="rect">
            <a:avLst/>
          </a:prstGeom>
          <a:solidFill>
            <a:srgbClr val="92D05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bg1"/>
                </a:solidFill>
              </a:rPr>
              <a:t>Control happens as a result of recognizing the difference between where the group is and where the group is going</a:t>
            </a:r>
            <a:endParaRPr lang="en-IN" sz="2000" dirty="0">
              <a:solidFill>
                <a:schemeClr val="bg1"/>
              </a:solidFill>
            </a:endParaRPr>
          </a:p>
        </p:txBody>
      </p:sp>
      <p:sp>
        <p:nvSpPr>
          <p:cNvPr id="27" name="Rectangle 26"/>
          <p:cNvSpPr/>
          <p:nvPr/>
        </p:nvSpPr>
        <p:spPr>
          <a:xfrm>
            <a:off x="971600" y="5445224"/>
            <a:ext cx="7344816" cy="792088"/>
          </a:xfrm>
          <a:prstGeom prst="rect">
            <a:avLst/>
          </a:prstGeom>
          <a:solidFill>
            <a:schemeClr val="accent6">
              <a:lumMod val="5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rgbClr val="FFFFFF"/>
                </a:solidFill>
              </a:rPr>
              <a:t>The leader is responsible for developing a plan to help the group get to its goal</a:t>
            </a:r>
            <a:endParaRPr lang="en-IN" sz="2000" dirty="0">
              <a:solidFill>
                <a:srgbClr val="FFFFFF"/>
              </a:solidFill>
            </a:endParaRPr>
          </a:p>
        </p:txBody>
      </p:sp>
    </p:spTree>
    <p:extLst>
      <p:ext uri="{BB962C8B-B14F-4D97-AF65-F5344CB8AC3E}">
        <p14:creationId xmlns:p14="http://schemas.microsoft.com/office/powerpoint/2010/main" val="232418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Evaluating – the leader activities</a:t>
            </a:r>
            <a:endParaRPr lang="en-US" sz="4000" dirty="0">
              <a:latin typeface="+mn-lt"/>
            </a:endParaRPr>
          </a:p>
        </p:txBody>
      </p:sp>
      <p:pic>
        <p:nvPicPr>
          <p:cNvPr id="10" name="Picture 9" descr="search_initiative.jpg"/>
          <p:cNvPicPr>
            <a:picLocks noGrp="1" noSelect="1" noRot="1" noMove="1" noResize="1" noEditPoints="1" noAdjustHandles="1" noChangeArrowheads="1" noChangeShapeType="1"/>
          </p:cNvPicPr>
          <p:nvPr>
            <p:custDataLst>
              <p:tags r:id="rId1"/>
            </p:custDataLst>
          </p:nvPr>
        </p:nvPicPr>
        <p:blipFill>
          <a:blip r:embed="rId6" cstate="print"/>
          <a:srcRect l="14458"/>
          <a:stretch>
            <a:fillRect/>
          </a:stretch>
        </p:blipFill>
        <p:spPr>
          <a:xfrm flipH="1">
            <a:off x="4665690" y="731441"/>
            <a:ext cx="1928342" cy="1900276"/>
          </a:xfrm>
          <a:prstGeom prst="rect">
            <a:avLst/>
          </a:prstGeom>
        </p:spPr>
      </p:pic>
      <p:sp>
        <p:nvSpPr>
          <p:cNvPr id="11" name="Rectangle 10"/>
          <p:cNvSpPr/>
          <p:nvPr/>
        </p:nvSpPr>
        <p:spPr>
          <a:xfrm>
            <a:off x="305325" y="908720"/>
            <a:ext cx="4608512" cy="1653939"/>
          </a:xfrm>
          <a:prstGeom prst="rect">
            <a:avLst/>
          </a:prstGeom>
          <a:solidFill>
            <a:schemeClr val="accent1">
              <a:lumMod val="20000"/>
              <a:lumOff val="8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bg1">
                    <a:lumMod val="65000"/>
                    <a:lumOff val="35000"/>
                  </a:schemeClr>
                </a:solidFill>
              </a:rPr>
              <a:t>Evaluating helps measure the performance of a group in getting a job done and working together. It suggests ways in which the group can improve its performance</a:t>
            </a:r>
            <a:endParaRPr lang="en-IN" dirty="0">
              <a:solidFill>
                <a:schemeClr val="bg1">
                  <a:lumMod val="65000"/>
                  <a:lumOff val="35000"/>
                </a:schemeClr>
              </a:solidFill>
            </a:endParaRPr>
          </a:p>
        </p:txBody>
      </p:sp>
      <p:sp>
        <p:nvSpPr>
          <p:cNvPr id="15" name="Oval 60"/>
          <p:cNvSpPr>
            <a:spLocks noGrp="1" noSelect="1" noRot="1" noMove="1" noResize="1" noEditPoints="1" noAdjustHandles="1" noChangeArrowheads="1" noChangeShapeType="1" noTextEdit="1"/>
          </p:cNvSpPr>
          <p:nvPr>
            <p:custDataLst>
              <p:tags r:id="rId2"/>
            </p:custDataLst>
          </p:nvPr>
        </p:nvSpPr>
        <p:spPr bwMode="auto">
          <a:xfrm rot="2804046">
            <a:off x="2997134" y="3058926"/>
            <a:ext cx="1160237" cy="1897420"/>
          </a:xfrm>
          <a:prstGeom prst="ellipse">
            <a:avLst/>
          </a:prstGeom>
          <a:blipFill>
            <a:blip r:embed="rId7"/>
            <a:stretch>
              <a:fillRect/>
            </a:stretch>
          </a:blipFill>
          <a:ln w="9525">
            <a:round/>
            <a:headEnd/>
            <a:tailEnd/>
          </a:ln>
          <a:scene3d>
            <a:camera prst="legacyObliqueBottomRight"/>
            <a:lightRig rig="legacyFlat3" dir="b"/>
          </a:scene3d>
          <a:sp3d extrusionH="430200" prstMaterial="legacyMetal">
            <a:bevelT w="13500" h="13500" prst="angle"/>
            <a:bevelB w="13500" h="13500" prst="angle"/>
            <a:extrusionClr>
              <a:srgbClr val="FFFFFF"/>
            </a:extrusionClr>
          </a:sp3d>
        </p:spPr>
        <p:txBody>
          <a:bodyPr rot="10800000" vert="eaVert" wrap="none" anchor="ctr">
            <a:flatTx/>
          </a:bodyPr>
          <a:lstStyle/>
          <a:p>
            <a:pPr fontAlgn="auto">
              <a:spcBef>
                <a:spcPts val="0"/>
              </a:spcBef>
              <a:spcAft>
                <a:spcPts val="0"/>
              </a:spcAft>
              <a:defRPr/>
            </a:pPr>
            <a:endParaRPr lang="en-US" noProof="1">
              <a:latin typeface="+mn-lt"/>
            </a:endParaRPr>
          </a:p>
        </p:txBody>
      </p:sp>
      <p:sp>
        <p:nvSpPr>
          <p:cNvPr id="16" name="Oval 28"/>
          <p:cNvSpPr>
            <a:spLocks noGrp="1" noSelect="1" noRot="1" noMove="1" noResize="1" noEditPoints="1" noAdjustHandles="1" noChangeArrowheads="1" noChangeShapeType="1" noTextEdit="1"/>
          </p:cNvSpPr>
          <p:nvPr>
            <p:custDataLst>
              <p:tags r:id="rId3"/>
            </p:custDataLst>
          </p:nvPr>
        </p:nvSpPr>
        <p:spPr bwMode="auto">
          <a:xfrm rot="19016587">
            <a:off x="2632605" y="3413064"/>
            <a:ext cx="1893357" cy="1194400"/>
          </a:xfrm>
          <a:prstGeom prst="ellipse">
            <a:avLst/>
          </a:prstGeom>
          <a:blipFill>
            <a:blip r:embed="rId7"/>
            <a:stretch>
              <a:fillRect/>
            </a:stretch>
          </a:blipFill>
          <a:ln w="9525">
            <a:noFill/>
            <a:round/>
            <a:headEnd/>
            <a:tailEnd/>
          </a:ln>
        </p:spPr>
        <p:txBody>
          <a:bodyPr wrap="none" anchor="ctr"/>
          <a:lstStyle/>
          <a:p>
            <a:pPr fontAlgn="auto">
              <a:spcBef>
                <a:spcPts val="0"/>
              </a:spcBef>
              <a:spcAft>
                <a:spcPts val="0"/>
              </a:spcAft>
              <a:defRPr/>
            </a:pPr>
            <a:endParaRPr lang="en-US" dirty="0">
              <a:latin typeface="+mn-lt"/>
            </a:endParaRPr>
          </a:p>
        </p:txBody>
      </p:sp>
      <p:sp>
        <p:nvSpPr>
          <p:cNvPr id="18" name="Oval 8"/>
          <p:cNvSpPr>
            <a:spLocks noChangeArrowheads="1"/>
          </p:cNvSpPr>
          <p:nvPr/>
        </p:nvSpPr>
        <p:spPr bwMode="auto">
          <a:xfrm rot="21065519">
            <a:off x="3509022" y="4848710"/>
            <a:ext cx="1631955" cy="593556"/>
          </a:xfrm>
          <a:prstGeom prst="ellipse">
            <a:avLst/>
          </a:prstGeom>
          <a:solidFill>
            <a:srgbClr val="B4B4B4">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1600" dirty="0">
              <a:latin typeface="Calibri" pitchFamily="34" charset="0"/>
            </a:endParaRPr>
          </a:p>
        </p:txBody>
      </p:sp>
      <p:sp>
        <p:nvSpPr>
          <p:cNvPr id="20" name="Freeform 38"/>
          <p:cNvSpPr>
            <a:spLocks/>
          </p:cNvSpPr>
          <p:nvPr/>
        </p:nvSpPr>
        <p:spPr bwMode="auto">
          <a:xfrm>
            <a:off x="3120332" y="4617591"/>
            <a:ext cx="3318083" cy="682852"/>
          </a:xfrm>
          <a:custGeom>
            <a:avLst/>
            <a:gdLst>
              <a:gd name="T0" fmla="*/ 2147483647 w 1678"/>
              <a:gd name="T1" fmla="*/ 551 h 1010"/>
              <a:gd name="T2" fmla="*/ 2147483647 w 1678"/>
              <a:gd name="T3" fmla="*/ 148 h 1010"/>
              <a:gd name="T4" fmla="*/ 2147483647 w 1678"/>
              <a:gd name="T5" fmla="*/ 375 h 1010"/>
              <a:gd name="T6" fmla="*/ 0 w 1678"/>
              <a:gd name="T7" fmla="*/ 355 h 1010"/>
              <a:gd name="T8" fmla="*/ 2147483647 w 1678"/>
              <a:gd name="T9" fmla="*/ 37 h 1010"/>
              <a:gd name="T10" fmla="*/ 2147483647 w 1678"/>
              <a:gd name="T11" fmla="*/ 595 h 1010"/>
              <a:gd name="T12" fmla="*/ 2147483647 w 1678"/>
              <a:gd name="T13" fmla="*/ 551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8" h="1010">
                <a:moveTo>
                  <a:pt x="1162" y="936"/>
                </a:moveTo>
                <a:cubicBezTo>
                  <a:pt x="1222" y="836"/>
                  <a:pt x="1371" y="388"/>
                  <a:pt x="985" y="252"/>
                </a:cubicBezTo>
                <a:cubicBezTo>
                  <a:pt x="471" y="122"/>
                  <a:pt x="116" y="637"/>
                  <a:pt x="116" y="637"/>
                </a:cubicBezTo>
                <a:cubicBezTo>
                  <a:pt x="116" y="637"/>
                  <a:pt x="116" y="637"/>
                  <a:pt x="0" y="603"/>
                </a:cubicBezTo>
                <a:cubicBezTo>
                  <a:pt x="272" y="215"/>
                  <a:pt x="727" y="0"/>
                  <a:pt x="1077" y="63"/>
                </a:cubicBezTo>
                <a:cubicBezTo>
                  <a:pt x="1416" y="123"/>
                  <a:pt x="1678" y="452"/>
                  <a:pt x="1422" y="1010"/>
                </a:cubicBezTo>
                <a:cubicBezTo>
                  <a:pt x="1357" y="994"/>
                  <a:pt x="1209" y="950"/>
                  <a:pt x="1162" y="936"/>
                </a:cubicBezTo>
                <a:close/>
              </a:path>
            </a:pathLst>
          </a:custGeom>
          <a:solidFill>
            <a:srgbClr val="B4B4B4">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IN" sz="1600" noProof="1">
              <a:latin typeface="Calibri" pitchFamily="34" charset="0"/>
            </a:endParaRPr>
          </a:p>
        </p:txBody>
      </p:sp>
      <p:sp>
        <p:nvSpPr>
          <p:cNvPr id="21" name="Freeform 39"/>
          <p:cNvSpPr>
            <a:spLocks/>
          </p:cNvSpPr>
          <p:nvPr/>
        </p:nvSpPr>
        <p:spPr bwMode="auto">
          <a:xfrm>
            <a:off x="2307740" y="5064071"/>
            <a:ext cx="3521231" cy="837807"/>
          </a:xfrm>
          <a:custGeom>
            <a:avLst/>
            <a:gdLst>
              <a:gd name="T0" fmla="*/ 2147483647 w 1781"/>
              <a:gd name="T1" fmla="*/ 23 h 1235"/>
              <a:gd name="T2" fmla="*/ 2147483647 w 1781"/>
              <a:gd name="T3" fmla="*/ 500 h 1235"/>
              <a:gd name="T4" fmla="*/ 2147483647 w 1781"/>
              <a:gd name="T5" fmla="*/ 231 h 1235"/>
              <a:gd name="T6" fmla="*/ 2147483647 w 1781"/>
              <a:gd name="T7" fmla="*/ 283 h 1235"/>
              <a:gd name="T8" fmla="*/ 2147483647 w 1781"/>
              <a:gd name="T9" fmla="*/ 635 h 1235"/>
              <a:gd name="T10" fmla="*/ 2147483647 w 1781"/>
              <a:gd name="T11" fmla="*/ 0 h 1235"/>
              <a:gd name="T12" fmla="*/ 2147483647 w 1781"/>
              <a:gd name="T13" fmla="*/ 23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1" h="1235">
                <a:moveTo>
                  <a:pt x="487" y="36"/>
                </a:moveTo>
                <a:cubicBezTo>
                  <a:pt x="412" y="169"/>
                  <a:pt x="208" y="597"/>
                  <a:pt x="609" y="785"/>
                </a:cubicBezTo>
                <a:cubicBezTo>
                  <a:pt x="830" y="873"/>
                  <a:pt x="1204" y="807"/>
                  <a:pt x="1523" y="363"/>
                </a:cubicBezTo>
                <a:cubicBezTo>
                  <a:pt x="1586" y="379"/>
                  <a:pt x="1709" y="419"/>
                  <a:pt x="1781" y="444"/>
                </a:cubicBezTo>
                <a:cubicBezTo>
                  <a:pt x="1502" y="949"/>
                  <a:pt x="806" y="1235"/>
                  <a:pt x="452" y="998"/>
                </a:cubicBezTo>
                <a:cubicBezTo>
                  <a:pt x="0" y="701"/>
                  <a:pt x="278" y="135"/>
                  <a:pt x="372" y="0"/>
                </a:cubicBezTo>
                <a:cubicBezTo>
                  <a:pt x="430" y="17"/>
                  <a:pt x="411" y="11"/>
                  <a:pt x="487" y="36"/>
                </a:cubicBezTo>
                <a:close/>
              </a:path>
            </a:pathLst>
          </a:custGeom>
          <a:solidFill>
            <a:srgbClr val="B4B4B4">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IN" sz="1600" noProof="1">
              <a:latin typeface="Calibri" pitchFamily="34" charset="0"/>
            </a:endParaRPr>
          </a:p>
        </p:txBody>
      </p:sp>
      <p:sp>
        <p:nvSpPr>
          <p:cNvPr id="29" name="Freeform 41"/>
          <p:cNvSpPr>
            <a:spLocks/>
          </p:cNvSpPr>
          <p:nvPr/>
        </p:nvSpPr>
        <p:spPr bwMode="auto">
          <a:xfrm>
            <a:off x="1596540" y="3516252"/>
            <a:ext cx="3519912" cy="2369091"/>
          </a:xfrm>
          <a:custGeom>
            <a:avLst/>
            <a:gdLst>
              <a:gd name="T0" fmla="*/ 2147483647 w 1781"/>
              <a:gd name="T1" fmla="*/ 193368391 h 1235"/>
              <a:gd name="T2" fmla="*/ 2147483647 w 1781"/>
              <a:gd name="T3" fmla="*/ 2147483647 h 1235"/>
              <a:gd name="T4" fmla="*/ 2147483647 w 1781"/>
              <a:gd name="T5" fmla="*/ 1949805130 h 1235"/>
              <a:gd name="T6" fmla="*/ 2147483647 w 1781"/>
              <a:gd name="T7" fmla="*/ 2147483647 h 1235"/>
              <a:gd name="T8" fmla="*/ 2147483647 w 1781"/>
              <a:gd name="T9" fmla="*/ 2147483647 h 1235"/>
              <a:gd name="T10" fmla="*/ 1996434099 w 1781"/>
              <a:gd name="T11" fmla="*/ 0 h 1235"/>
              <a:gd name="T12" fmla="*/ 2147483647 w 1781"/>
              <a:gd name="T13" fmla="*/ 193368391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1" h="1235">
                <a:moveTo>
                  <a:pt x="487" y="36"/>
                </a:moveTo>
                <a:cubicBezTo>
                  <a:pt x="412" y="169"/>
                  <a:pt x="208" y="597"/>
                  <a:pt x="609" y="785"/>
                </a:cubicBezTo>
                <a:cubicBezTo>
                  <a:pt x="830" y="873"/>
                  <a:pt x="1204" y="807"/>
                  <a:pt x="1523" y="363"/>
                </a:cubicBezTo>
                <a:cubicBezTo>
                  <a:pt x="1586" y="379"/>
                  <a:pt x="1709" y="419"/>
                  <a:pt x="1781" y="444"/>
                </a:cubicBezTo>
                <a:cubicBezTo>
                  <a:pt x="1502" y="949"/>
                  <a:pt x="806" y="1235"/>
                  <a:pt x="452" y="998"/>
                </a:cubicBezTo>
                <a:cubicBezTo>
                  <a:pt x="0" y="701"/>
                  <a:pt x="278" y="135"/>
                  <a:pt x="372" y="0"/>
                </a:cubicBezTo>
                <a:cubicBezTo>
                  <a:pt x="430" y="17"/>
                  <a:pt x="411" y="11"/>
                  <a:pt x="487" y="36"/>
                </a:cubicBezTo>
                <a:close/>
              </a:path>
            </a:pathLst>
          </a:custGeom>
          <a:solidFill>
            <a:schemeClr val="bg2"/>
          </a:solidFill>
          <a:ln w="9525">
            <a:solidFill>
              <a:srgbClr val="DA0000"/>
            </a:solidFill>
            <a:round/>
            <a:headEnd/>
            <a:tailEnd/>
          </a:ln>
          <a:effectLst>
            <a:reflection blurRad="6350" stA="52000" endA="300" endPos="35000" dir="5400000" sy="-100000" algn="bl" rotWithShape="0"/>
          </a:effectLst>
        </p:spPr>
        <p:txBody>
          <a:bodyPr/>
          <a:lstStyle/>
          <a:p>
            <a:pPr fontAlgn="auto">
              <a:spcBef>
                <a:spcPts val="0"/>
              </a:spcBef>
              <a:spcAft>
                <a:spcPts val="0"/>
              </a:spcAft>
              <a:defRPr/>
            </a:pPr>
            <a:endParaRPr lang="en-US" sz="1600" b="1" noProof="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endParaRPr>
          </a:p>
        </p:txBody>
      </p:sp>
      <p:sp>
        <p:nvSpPr>
          <p:cNvPr id="30" name="Freeform 42"/>
          <p:cNvSpPr>
            <a:spLocks/>
          </p:cNvSpPr>
          <p:nvPr/>
        </p:nvSpPr>
        <p:spPr bwMode="auto">
          <a:xfrm>
            <a:off x="2609581" y="4365078"/>
            <a:ext cx="2593548" cy="1539975"/>
          </a:xfrm>
          <a:custGeom>
            <a:avLst/>
            <a:gdLst>
              <a:gd name="T0" fmla="*/ 0 w 1312"/>
              <a:gd name="T1" fmla="*/ 2147483647 h 803"/>
              <a:gd name="T2" fmla="*/ 2147483647 w 1312"/>
              <a:gd name="T3" fmla="*/ 2147483647 h 803"/>
              <a:gd name="T4" fmla="*/ 2147483647 w 1312"/>
              <a:gd name="T5" fmla="*/ 0 h 803"/>
              <a:gd name="T6" fmla="*/ 2147483647 w 1312"/>
              <a:gd name="T7" fmla="*/ 1534758865 h 803"/>
              <a:gd name="T8" fmla="*/ 2147483647 w 1312"/>
              <a:gd name="T9" fmla="*/ 2147483647 h 803"/>
              <a:gd name="T10" fmla="*/ 0 w 1312"/>
              <a:gd name="T11" fmla="*/ 2147483647 h 803"/>
              <a:gd name="T12" fmla="*/ 0 60000 65536"/>
              <a:gd name="T13" fmla="*/ 0 60000 65536"/>
              <a:gd name="T14" fmla="*/ 0 60000 65536"/>
              <a:gd name="T15" fmla="*/ 0 60000 65536"/>
              <a:gd name="T16" fmla="*/ 0 60000 65536"/>
              <a:gd name="T17" fmla="*/ 0 60000 65536"/>
              <a:gd name="T18" fmla="*/ 0 w 1312"/>
              <a:gd name="T19" fmla="*/ 0 h 803"/>
              <a:gd name="T20" fmla="*/ 1312 w 1312"/>
              <a:gd name="T21" fmla="*/ 803 h 803"/>
            </a:gdLst>
            <a:ahLst/>
            <a:cxnLst>
              <a:cxn ang="T12">
                <a:pos x="T0" y="T1"/>
              </a:cxn>
              <a:cxn ang="T13">
                <a:pos x="T2" y="T3"/>
              </a:cxn>
              <a:cxn ang="T14">
                <a:pos x="T4" y="T5"/>
              </a:cxn>
              <a:cxn ang="T15">
                <a:pos x="T6" y="T7"/>
              </a:cxn>
              <a:cxn ang="T16">
                <a:pos x="T8" y="T9"/>
              </a:cxn>
              <a:cxn ang="T17">
                <a:pos x="T10" y="T11"/>
              </a:cxn>
            </a:cxnLst>
            <a:rect l="T18" t="T19" r="T20" b="T21"/>
            <a:pathLst>
              <a:path w="1312" h="803">
                <a:moveTo>
                  <a:pt x="0" y="589"/>
                </a:moveTo>
                <a:cubicBezTo>
                  <a:pt x="0" y="589"/>
                  <a:pt x="399" y="803"/>
                  <a:pt x="989" y="335"/>
                </a:cubicBezTo>
                <a:cubicBezTo>
                  <a:pt x="1163" y="189"/>
                  <a:pt x="1267" y="0"/>
                  <a:pt x="1267" y="0"/>
                </a:cubicBezTo>
                <a:cubicBezTo>
                  <a:pt x="1312" y="63"/>
                  <a:pt x="1312" y="63"/>
                  <a:pt x="1312" y="63"/>
                </a:cubicBezTo>
                <a:cubicBezTo>
                  <a:pt x="1312" y="63"/>
                  <a:pt x="999" y="633"/>
                  <a:pt x="400" y="678"/>
                </a:cubicBezTo>
                <a:cubicBezTo>
                  <a:pt x="148" y="694"/>
                  <a:pt x="0" y="589"/>
                  <a:pt x="0" y="589"/>
                </a:cubicBezTo>
                <a:close/>
              </a:path>
            </a:pathLst>
          </a:custGeom>
          <a:solidFill>
            <a:schemeClr val="bg2"/>
          </a:solid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31" name="Freeform 43"/>
          <p:cNvSpPr>
            <a:spLocks/>
          </p:cNvSpPr>
          <p:nvPr/>
        </p:nvSpPr>
        <p:spPr bwMode="auto">
          <a:xfrm>
            <a:off x="2154525" y="3585893"/>
            <a:ext cx="526836" cy="1369159"/>
          </a:xfrm>
          <a:custGeom>
            <a:avLst/>
            <a:gdLst>
              <a:gd name="T0" fmla="*/ 2147483647 w 267"/>
              <a:gd name="T1" fmla="*/ 0 h 714"/>
              <a:gd name="T2" fmla="*/ 2147483647 w 267"/>
              <a:gd name="T3" fmla="*/ 1217349982 h 714"/>
              <a:gd name="T4" fmla="*/ 2147483647 w 267"/>
              <a:gd name="T5" fmla="*/ 2147483647 h 714"/>
              <a:gd name="T6" fmla="*/ 2096888232 w 267"/>
              <a:gd name="T7" fmla="*/ 2147483647 h 714"/>
              <a:gd name="T8" fmla="*/ 2147483647 w 267"/>
              <a:gd name="T9" fmla="*/ 0 h 714"/>
              <a:gd name="T10" fmla="*/ 0 60000 65536"/>
              <a:gd name="T11" fmla="*/ 0 60000 65536"/>
              <a:gd name="T12" fmla="*/ 0 60000 65536"/>
              <a:gd name="T13" fmla="*/ 0 60000 65536"/>
              <a:gd name="T14" fmla="*/ 0 60000 65536"/>
              <a:gd name="T15" fmla="*/ 0 w 267"/>
              <a:gd name="T16" fmla="*/ 0 h 714"/>
              <a:gd name="T17" fmla="*/ 267 w 267"/>
              <a:gd name="T18" fmla="*/ 714 h 714"/>
            </a:gdLst>
            <a:ahLst/>
            <a:cxnLst>
              <a:cxn ang="T10">
                <a:pos x="T0" y="T1"/>
              </a:cxn>
              <a:cxn ang="T11">
                <a:pos x="T2" y="T3"/>
              </a:cxn>
              <a:cxn ang="T12">
                <a:pos x="T4" y="T5"/>
              </a:cxn>
              <a:cxn ang="T13">
                <a:pos x="T6" y="T7"/>
              </a:cxn>
              <a:cxn ang="T14">
                <a:pos x="T8" y="T9"/>
              </a:cxn>
            </a:cxnLst>
            <a:rect l="T15" t="T16" r="T17" b="T18"/>
            <a:pathLst>
              <a:path w="267" h="714">
                <a:moveTo>
                  <a:pt x="205" y="0"/>
                </a:moveTo>
                <a:cubicBezTo>
                  <a:pt x="205" y="0"/>
                  <a:pt x="254" y="45"/>
                  <a:pt x="261" y="50"/>
                </a:cubicBezTo>
                <a:cubicBezTo>
                  <a:pt x="267" y="61"/>
                  <a:pt x="0" y="424"/>
                  <a:pt x="264" y="714"/>
                </a:cubicBezTo>
                <a:cubicBezTo>
                  <a:pt x="69" y="593"/>
                  <a:pt x="85" y="409"/>
                  <a:pt x="87" y="363"/>
                </a:cubicBezTo>
                <a:cubicBezTo>
                  <a:pt x="88" y="197"/>
                  <a:pt x="205" y="0"/>
                  <a:pt x="205" y="0"/>
                </a:cubicBezTo>
                <a:close/>
              </a:path>
            </a:pathLst>
          </a:custGeom>
          <a:solidFill>
            <a:schemeClr val="bg2"/>
          </a:solid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33" name="Freeform 46"/>
          <p:cNvSpPr>
            <a:spLocks/>
          </p:cNvSpPr>
          <p:nvPr/>
        </p:nvSpPr>
        <p:spPr bwMode="auto">
          <a:xfrm>
            <a:off x="5220735" y="3018256"/>
            <a:ext cx="353481" cy="1334996"/>
          </a:xfrm>
          <a:custGeom>
            <a:avLst/>
            <a:gdLst>
              <a:gd name="T0" fmla="*/ 0 w 179"/>
              <a:gd name="T1" fmla="*/ 2147483647 h 696"/>
              <a:gd name="T2" fmla="*/ 1017188147 w 179"/>
              <a:gd name="T3" fmla="*/ 2147483647 h 696"/>
              <a:gd name="T4" fmla="*/ 2147483647 w 179"/>
              <a:gd name="T5" fmla="*/ 2147483647 h 696"/>
              <a:gd name="T6" fmla="*/ 2147483647 w 179"/>
              <a:gd name="T7" fmla="*/ 1536291239 h 696"/>
              <a:gd name="T8" fmla="*/ 1549998159 w 179"/>
              <a:gd name="T9" fmla="*/ 0 h 696"/>
              <a:gd name="T10" fmla="*/ 0 w 179"/>
              <a:gd name="T11" fmla="*/ 2147483647 h 696"/>
              <a:gd name="T12" fmla="*/ 0 60000 65536"/>
              <a:gd name="T13" fmla="*/ 0 60000 65536"/>
              <a:gd name="T14" fmla="*/ 0 60000 65536"/>
              <a:gd name="T15" fmla="*/ 0 60000 65536"/>
              <a:gd name="T16" fmla="*/ 0 60000 65536"/>
              <a:gd name="T17" fmla="*/ 0 60000 65536"/>
              <a:gd name="T18" fmla="*/ 0 w 179"/>
              <a:gd name="T19" fmla="*/ 0 h 696"/>
              <a:gd name="T20" fmla="*/ 179 w 179"/>
              <a:gd name="T21" fmla="*/ 696 h 696"/>
            </a:gdLst>
            <a:ahLst/>
            <a:cxnLst>
              <a:cxn ang="T12">
                <a:pos x="T0" y="T1"/>
              </a:cxn>
              <a:cxn ang="T13">
                <a:pos x="T2" y="T3"/>
              </a:cxn>
              <a:cxn ang="T14">
                <a:pos x="T4" y="T5"/>
              </a:cxn>
              <a:cxn ang="T15">
                <a:pos x="T6" y="T7"/>
              </a:cxn>
              <a:cxn ang="T16">
                <a:pos x="T8" y="T9"/>
              </a:cxn>
              <a:cxn ang="T17">
                <a:pos x="T10" y="T11"/>
              </a:cxn>
            </a:cxnLst>
            <a:rect l="T18" t="T19" r="T20" b="T21"/>
            <a:pathLst>
              <a:path w="179" h="696">
                <a:moveTo>
                  <a:pt x="0" y="630"/>
                </a:moveTo>
                <a:cubicBezTo>
                  <a:pt x="19" y="659"/>
                  <a:pt x="42" y="696"/>
                  <a:pt x="42" y="696"/>
                </a:cubicBezTo>
                <a:cubicBezTo>
                  <a:pt x="42" y="696"/>
                  <a:pt x="134" y="518"/>
                  <a:pt x="139" y="315"/>
                </a:cubicBezTo>
                <a:cubicBezTo>
                  <a:pt x="146" y="172"/>
                  <a:pt x="91" y="63"/>
                  <a:pt x="91" y="63"/>
                </a:cubicBezTo>
                <a:cubicBezTo>
                  <a:pt x="64" y="0"/>
                  <a:pt x="64" y="0"/>
                  <a:pt x="64" y="0"/>
                </a:cubicBezTo>
                <a:cubicBezTo>
                  <a:pt x="64" y="0"/>
                  <a:pt x="179" y="245"/>
                  <a:pt x="0" y="630"/>
                </a:cubicBezTo>
                <a:close/>
              </a:path>
            </a:pathLst>
          </a:custGeom>
          <a:solidFill>
            <a:schemeClr val="accent2">
              <a:lumMod val="75000"/>
            </a:schemeClr>
          </a:solid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35" name="Freeform 48"/>
          <p:cNvSpPr>
            <a:spLocks/>
          </p:cNvSpPr>
          <p:nvPr/>
        </p:nvSpPr>
        <p:spPr bwMode="auto">
          <a:xfrm>
            <a:off x="4706089" y="4085202"/>
            <a:ext cx="595906" cy="268050"/>
          </a:xfrm>
          <a:custGeom>
            <a:avLst/>
            <a:gdLst>
              <a:gd name="T0" fmla="*/ 0 w 469"/>
              <a:gd name="T1" fmla="*/ 0 h 218"/>
              <a:gd name="T2" fmla="*/ 694204943 w 469"/>
              <a:gd name="T3" fmla="*/ 194610466 h 218"/>
              <a:gd name="T4" fmla="*/ 805895760 w 469"/>
              <a:gd name="T5" fmla="*/ 368914185 h 218"/>
              <a:gd name="T6" fmla="*/ 125438207 w 469"/>
              <a:gd name="T7" fmla="*/ 169226854 h 218"/>
              <a:gd name="T8" fmla="*/ 0 w 469"/>
              <a:gd name="T9" fmla="*/ 0 h 218"/>
              <a:gd name="T10" fmla="*/ 0 60000 65536"/>
              <a:gd name="T11" fmla="*/ 0 60000 65536"/>
              <a:gd name="T12" fmla="*/ 0 60000 65536"/>
              <a:gd name="T13" fmla="*/ 0 60000 65536"/>
              <a:gd name="T14" fmla="*/ 0 60000 65536"/>
              <a:gd name="T15" fmla="*/ 0 w 469"/>
              <a:gd name="T16" fmla="*/ 0 h 218"/>
              <a:gd name="T17" fmla="*/ 469 w 469"/>
              <a:gd name="T18" fmla="*/ 218 h 218"/>
            </a:gdLst>
            <a:ahLst/>
            <a:cxnLst>
              <a:cxn ang="T10">
                <a:pos x="T0" y="T1"/>
              </a:cxn>
              <a:cxn ang="T11">
                <a:pos x="T2" y="T3"/>
              </a:cxn>
              <a:cxn ang="T12">
                <a:pos x="T4" y="T5"/>
              </a:cxn>
              <a:cxn ang="T13">
                <a:pos x="T6" y="T7"/>
              </a:cxn>
              <a:cxn ang="T14">
                <a:pos x="T8" y="T9"/>
              </a:cxn>
            </a:cxnLst>
            <a:rect l="T15" t="T16" r="T17" b="T18"/>
            <a:pathLst>
              <a:path w="469" h="218">
                <a:moveTo>
                  <a:pt x="0" y="0"/>
                </a:moveTo>
                <a:lnTo>
                  <a:pt x="404" y="115"/>
                </a:lnTo>
                <a:lnTo>
                  <a:pt x="469" y="218"/>
                </a:lnTo>
                <a:lnTo>
                  <a:pt x="73" y="100"/>
                </a:lnTo>
                <a:lnTo>
                  <a:pt x="0" y="0"/>
                </a:lnTo>
                <a:close/>
              </a:path>
            </a:pathLst>
          </a:custGeom>
          <a:solidFill>
            <a:schemeClr val="accent2">
              <a:lumMod val="75000"/>
            </a:schemeClr>
          </a:solid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37" name="Freeform 45"/>
          <p:cNvSpPr>
            <a:spLocks/>
          </p:cNvSpPr>
          <p:nvPr/>
        </p:nvSpPr>
        <p:spPr bwMode="auto">
          <a:xfrm>
            <a:off x="2407786" y="2290316"/>
            <a:ext cx="3319470" cy="1935481"/>
          </a:xfrm>
          <a:custGeom>
            <a:avLst/>
            <a:gdLst>
              <a:gd name="T0" fmla="*/ 2147483647 w 1678"/>
              <a:gd name="T1" fmla="*/ 2147483647 h 1010"/>
              <a:gd name="T2" fmla="*/ 2147483647 w 1678"/>
              <a:gd name="T3" fmla="*/ 2147483647 h 1010"/>
              <a:gd name="T4" fmla="*/ 2147483647 w 1678"/>
              <a:gd name="T5" fmla="*/ 2147483647 h 1010"/>
              <a:gd name="T6" fmla="*/ 0 w 1678"/>
              <a:gd name="T7" fmla="*/ 2147483647 h 1010"/>
              <a:gd name="T8" fmla="*/ 2147483647 w 1678"/>
              <a:gd name="T9" fmla="*/ 1527764942 h 1010"/>
              <a:gd name="T10" fmla="*/ 2147483647 w 1678"/>
              <a:gd name="T11" fmla="*/ 2147483647 h 1010"/>
              <a:gd name="T12" fmla="*/ 2147483647 w 1678"/>
              <a:gd name="T13" fmla="*/ 2147483647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8" h="1010">
                <a:moveTo>
                  <a:pt x="1162" y="936"/>
                </a:moveTo>
                <a:cubicBezTo>
                  <a:pt x="1222" y="836"/>
                  <a:pt x="1371" y="388"/>
                  <a:pt x="985" y="252"/>
                </a:cubicBezTo>
                <a:cubicBezTo>
                  <a:pt x="471" y="122"/>
                  <a:pt x="116" y="637"/>
                  <a:pt x="116" y="637"/>
                </a:cubicBezTo>
                <a:cubicBezTo>
                  <a:pt x="116" y="637"/>
                  <a:pt x="116" y="637"/>
                  <a:pt x="0" y="603"/>
                </a:cubicBezTo>
                <a:cubicBezTo>
                  <a:pt x="272" y="215"/>
                  <a:pt x="727" y="0"/>
                  <a:pt x="1077" y="63"/>
                </a:cubicBezTo>
                <a:cubicBezTo>
                  <a:pt x="1416" y="123"/>
                  <a:pt x="1678" y="452"/>
                  <a:pt x="1422" y="1010"/>
                </a:cubicBezTo>
                <a:cubicBezTo>
                  <a:pt x="1357" y="994"/>
                  <a:pt x="1209" y="950"/>
                  <a:pt x="1162" y="936"/>
                </a:cubicBezTo>
                <a:close/>
              </a:path>
            </a:pathLst>
          </a:custGeom>
          <a:solidFill>
            <a:schemeClr val="accent2">
              <a:lumMod val="75000"/>
            </a:schemeClr>
          </a:solid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38" name="Freeform 47"/>
          <p:cNvSpPr>
            <a:spLocks/>
          </p:cNvSpPr>
          <p:nvPr/>
        </p:nvSpPr>
        <p:spPr bwMode="auto">
          <a:xfrm>
            <a:off x="2636668" y="2522889"/>
            <a:ext cx="2175059" cy="1085341"/>
          </a:xfrm>
          <a:custGeom>
            <a:avLst/>
            <a:gdLst>
              <a:gd name="T0" fmla="*/ 2147483647 w 1100"/>
              <a:gd name="T1" fmla="*/ 2147483647 h 565"/>
              <a:gd name="T2" fmla="*/ 0 w 1100"/>
              <a:gd name="T3" fmla="*/ 2147483647 h 565"/>
              <a:gd name="T4" fmla="*/ 1318062186 w 1100"/>
              <a:gd name="T5" fmla="*/ 2147483647 h 565"/>
              <a:gd name="T6" fmla="*/ 2147483647 w 1100"/>
              <a:gd name="T7" fmla="*/ 2147483647 h 565"/>
              <a:gd name="T8" fmla="*/ 2147483647 w 1100"/>
              <a:gd name="T9" fmla="*/ 2147483647 h 565"/>
              <a:gd name="T10" fmla="*/ 2147483647 w 1100"/>
              <a:gd name="T11" fmla="*/ 2147483647 h 565"/>
              <a:gd name="T12" fmla="*/ 0 60000 65536"/>
              <a:gd name="T13" fmla="*/ 0 60000 65536"/>
              <a:gd name="T14" fmla="*/ 0 60000 65536"/>
              <a:gd name="T15" fmla="*/ 0 60000 65536"/>
              <a:gd name="T16" fmla="*/ 0 60000 65536"/>
              <a:gd name="T17" fmla="*/ 0 60000 65536"/>
              <a:gd name="T18" fmla="*/ 0 w 1100"/>
              <a:gd name="T19" fmla="*/ 0 h 565"/>
              <a:gd name="T20" fmla="*/ 1100 w 1100"/>
              <a:gd name="T21" fmla="*/ 565 h 565"/>
            </a:gdLst>
            <a:ahLst/>
            <a:cxnLst>
              <a:cxn ang="T12">
                <a:pos x="T0" y="T1"/>
              </a:cxn>
              <a:cxn ang="T13">
                <a:pos x="T2" y="T3"/>
              </a:cxn>
              <a:cxn ang="T14">
                <a:pos x="T4" y="T5"/>
              </a:cxn>
              <a:cxn ang="T15">
                <a:pos x="T6" y="T7"/>
              </a:cxn>
              <a:cxn ang="T16">
                <a:pos x="T8" y="T9"/>
              </a:cxn>
              <a:cxn ang="T17">
                <a:pos x="T10" y="T11"/>
              </a:cxn>
            </a:cxnLst>
            <a:rect l="T18" t="T19" r="T20" b="T21"/>
            <a:pathLst>
              <a:path w="1100" h="565">
                <a:moveTo>
                  <a:pt x="869" y="130"/>
                </a:moveTo>
                <a:cubicBezTo>
                  <a:pt x="355" y="0"/>
                  <a:pt x="0" y="515"/>
                  <a:pt x="0" y="515"/>
                </a:cubicBezTo>
                <a:cubicBezTo>
                  <a:pt x="0" y="515"/>
                  <a:pt x="0" y="515"/>
                  <a:pt x="54" y="565"/>
                </a:cubicBezTo>
                <a:cubicBezTo>
                  <a:pt x="279" y="285"/>
                  <a:pt x="580" y="120"/>
                  <a:pt x="866" y="186"/>
                </a:cubicBezTo>
                <a:cubicBezTo>
                  <a:pt x="1050" y="226"/>
                  <a:pt x="1100" y="347"/>
                  <a:pt x="1100" y="347"/>
                </a:cubicBezTo>
                <a:cubicBezTo>
                  <a:pt x="1084" y="303"/>
                  <a:pt x="1043" y="192"/>
                  <a:pt x="869" y="130"/>
                </a:cubicBezTo>
                <a:close/>
              </a:path>
            </a:pathLst>
          </a:custGeom>
          <a:solidFill>
            <a:schemeClr val="accent2">
              <a:lumMod val="75000"/>
            </a:schemeClr>
          </a:solid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39" name="Freeform 49"/>
          <p:cNvSpPr>
            <a:spLocks/>
          </p:cNvSpPr>
          <p:nvPr/>
        </p:nvSpPr>
        <p:spPr bwMode="auto">
          <a:xfrm>
            <a:off x="2407786" y="3446612"/>
            <a:ext cx="337229" cy="161619"/>
          </a:xfrm>
          <a:custGeom>
            <a:avLst/>
            <a:gdLst>
              <a:gd name="T0" fmla="*/ 319354999 w 264"/>
              <a:gd name="T1" fmla="*/ 91518778 h 131"/>
              <a:gd name="T2" fmla="*/ 468385746 w 264"/>
              <a:gd name="T3" fmla="*/ 226205300 h 131"/>
              <a:gd name="T4" fmla="*/ 147257566 w 264"/>
              <a:gd name="T5" fmla="*/ 134686672 h 131"/>
              <a:gd name="T6" fmla="*/ 0 w 264"/>
              <a:gd name="T7" fmla="*/ 0 h 131"/>
              <a:gd name="T8" fmla="*/ 319354999 w 264"/>
              <a:gd name="T9" fmla="*/ 91518778 h 131"/>
              <a:gd name="T10" fmla="*/ 0 60000 65536"/>
              <a:gd name="T11" fmla="*/ 0 60000 65536"/>
              <a:gd name="T12" fmla="*/ 0 60000 65536"/>
              <a:gd name="T13" fmla="*/ 0 60000 65536"/>
              <a:gd name="T14" fmla="*/ 0 60000 65536"/>
              <a:gd name="T15" fmla="*/ 0 w 264"/>
              <a:gd name="T16" fmla="*/ 0 h 131"/>
              <a:gd name="T17" fmla="*/ 264 w 264"/>
              <a:gd name="T18" fmla="*/ 131 h 131"/>
            </a:gdLst>
            <a:ahLst/>
            <a:cxnLst>
              <a:cxn ang="T10">
                <a:pos x="T0" y="T1"/>
              </a:cxn>
              <a:cxn ang="T11">
                <a:pos x="T2" y="T3"/>
              </a:cxn>
              <a:cxn ang="T12">
                <a:pos x="T4" y="T5"/>
              </a:cxn>
              <a:cxn ang="T13">
                <a:pos x="T6" y="T7"/>
              </a:cxn>
              <a:cxn ang="T14">
                <a:pos x="T8" y="T9"/>
              </a:cxn>
            </a:cxnLst>
            <a:rect l="T15" t="T16" r="T17" b="T18"/>
            <a:pathLst>
              <a:path w="264" h="131">
                <a:moveTo>
                  <a:pt x="180" y="53"/>
                </a:moveTo>
                <a:lnTo>
                  <a:pt x="264" y="131"/>
                </a:lnTo>
                <a:lnTo>
                  <a:pt x="83" y="78"/>
                </a:lnTo>
                <a:lnTo>
                  <a:pt x="0" y="0"/>
                </a:lnTo>
                <a:lnTo>
                  <a:pt x="180" y="53"/>
                </a:lnTo>
                <a:close/>
              </a:path>
            </a:pathLst>
          </a:custGeom>
          <a:solidFill>
            <a:schemeClr val="accent2">
              <a:lumMod val="75000"/>
            </a:schemeClr>
          </a:solid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40" name="WordArt 51"/>
          <p:cNvSpPr>
            <a:spLocks noChangeArrowheads="1" noChangeShapeType="1" noTextEdit="1"/>
          </p:cNvSpPr>
          <p:nvPr/>
        </p:nvSpPr>
        <p:spPr bwMode="auto">
          <a:xfrm rot="1871965">
            <a:off x="2099778" y="3931791"/>
            <a:ext cx="1789112" cy="14208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1739044"/>
              </a:avLst>
            </a:prstTxWarp>
          </a:bodyPr>
          <a:lstStyle/>
          <a:p>
            <a:r>
              <a:rPr lang="en-IN" sz="1600" kern="10" dirty="0" smtClean="0">
                <a:solidFill>
                  <a:srgbClr val="FFFFFF"/>
                </a:solidFill>
                <a:latin typeface="Arial Black"/>
              </a:rPr>
              <a:t>Keeping group together</a:t>
            </a:r>
            <a:endParaRPr lang="en-IN" sz="1600" kern="10" dirty="0">
              <a:solidFill>
                <a:srgbClr val="FFFFFF"/>
              </a:solidFill>
              <a:latin typeface="Arial Black"/>
            </a:endParaRPr>
          </a:p>
        </p:txBody>
      </p:sp>
      <p:sp>
        <p:nvSpPr>
          <p:cNvPr id="41" name="WordArt 58"/>
          <p:cNvSpPr>
            <a:spLocks noChangeArrowheads="1" noChangeShapeType="1" noTextEdit="1"/>
          </p:cNvSpPr>
          <p:nvPr/>
        </p:nvSpPr>
        <p:spPr bwMode="auto">
          <a:xfrm rot="2571658">
            <a:off x="2896703" y="2422078"/>
            <a:ext cx="1920875" cy="2727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4294980"/>
              </a:avLst>
            </a:prstTxWarp>
          </a:bodyPr>
          <a:lstStyle/>
          <a:p>
            <a:r>
              <a:rPr lang="en-IN" sz="4000" kern="10" dirty="0" smtClean="0">
                <a:solidFill>
                  <a:srgbClr val="FFFFFF"/>
                </a:solidFill>
                <a:latin typeface="Arial Black"/>
              </a:rPr>
              <a:t>Getting the job done</a:t>
            </a:r>
            <a:endParaRPr lang="en-IN" sz="4000" kern="10" dirty="0">
              <a:solidFill>
                <a:srgbClr val="FFFFFF"/>
              </a:solidFill>
              <a:latin typeface="Arial Black"/>
            </a:endParaRPr>
          </a:p>
        </p:txBody>
      </p:sp>
      <p:grpSp>
        <p:nvGrpSpPr>
          <p:cNvPr id="6" name="Group 5"/>
          <p:cNvGrpSpPr/>
          <p:nvPr/>
        </p:nvGrpSpPr>
        <p:grpSpPr>
          <a:xfrm>
            <a:off x="204302" y="2927584"/>
            <a:ext cx="2916029" cy="3885966"/>
            <a:chOff x="204302" y="2927584"/>
            <a:chExt cx="2916029" cy="3885966"/>
          </a:xfrm>
        </p:grpSpPr>
        <p:sp>
          <p:nvSpPr>
            <p:cNvPr id="13" name="Freeform 3"/>
            <p:cNvSpPr>
              <a:spLocks/>
            </p:cNvSpPr>
            <p:nvPr/>
          </p:nvSpPr>
          <p:spPr bwMode="auto">
            <a:xfrm>
              <a:off x="204302" y="2927584"/>
              <a:ext cx="2916029" cy="3885966"/>
            </a:xfrm>
            <a:custGeom>
              <a:avLst/>
              <a:gdLst>
                <a:gd name="T0" fmla="*/ 2147483647 w 1969"/>
                <a:gd name="T1" fmla="*/ 0 h 1586"/>
                <a:gd name="T2" fmla="*/ 2147483647 w 1969"/>
                <a:gd name="T3" fmla="*/ 2147483647 h 1586"/>
                <a:gd name="T4" fmla="*/ 2147483647 w 1969"/>
                <a:gd name="T5" fmla="*/ 2147483647 h 1586"/>
                <a:gd name="T6" fmla="*/ 2147483647 w 1969"/>
                <a:gd name="T7" fmla="*/ 2147483647 h 1586"/>
                <a:gd name="T8" fmla="*/ 2147483647 w 1969"/>
                <a:gd name="T9" fmla="*/ 2147483647 h 1586"/>
                <a:gd name="T10" fmla="*/ 2147483647 w 1969"/>
                <a:gd name="T11" fmla="*/ 2147483647 h 1586"/>
                <a:gd name="T12" fmla="*/ 2147483647 w 1969"/>
                <a:gd name="T13" fmla="*/ 2147483647 h 1586"/>
                <a:gd name="T14" fmla="*/ 2147483647 w 1969"/>
                <a:gd name="T15" fmla="*/ 2147483647 h 1586"/>
                <a:gd name="T16" fmla="*/ 2147483647 w 1969"/>
                <a:gd name="T17" fmla="*/ 2147483647 h 1586"/>
                <a:gd name="T18" fmla="*/ 2147483647 w 1969"/>
                <a:gd name="T19" fmla="*/ 2147483647 h 1586"/>
                <a:gd name="T20" fmla="*/ 2147483647 w 1969"/>
                <a:gd name="T21" fmla="*/ 2147483647 h 1586"/>
                <a:gd name="T22" fmla="*/ 2147483647 w 1969"/>
                <a:gd name="T23" fmla="*/ 2147483647 h 1586"/>
                <a:gd name="T24" fmla="*/ 2147483647 w 1969"/>
                <a:gd name="T25" fmla="*/ 2147483647 h 1586"/>
                <a:gd name="T26" fmla="*/ 2147483647 w 1969"/>
                <a:gd name="T27" fmla="*/ 2147483647 h 1586"/>
                <a:gd name="T28" fmla="*/ 2147483647 w 1969"/>
                <a:gd name="T29" fmla="*/ 2147483647 h 1586"/>
                <a:gd name="T30" fmla="*/ 2147483647 w 1969"/>
                <a:gd name="T31" fmla="*/ 2147483647 h 1586"/>
                <a:gd name="T32" fmla="*/ 2147483647 w 1969"/>
                <a:gd name="T33" fmla="*/ 2147483647 h 1586"/>
                <a:gd name="T34" fmla="*/ 2147483647 w 1969"/>
                <a:gd name="T35" fmla="*/ 2147483647 h 1586"/>
                <a:gd name="T36" fmla="*/ 0 w 1969"/>
                <a:gd name="T37" fmla="*/ 2147483647 h 1586"/>
                <a:gd name="T38" fmla="*/ 2147483647 w 1969"/>
                <a:gd name="T39" fmla="*/ 0 h 15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9"/>
                <a:gd name="T61" fmla="*/ 0 h 1586"/>
                <a:gd name="T62" fmla="*/ 1969 w 1969"/>
                <a:gd name="T63" fmla="*/ 1586 h 15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9" h="1586">
                  <a:moveTo>
                    <a:pt x="1568" y="0"/>
                  </a:moveTo>
                  <a:cubicBezTo>
                    <a:pt x="1555" y="24"/>
                    <a:pt x="1516" y="96"/>
                    <a:pt x="1492" y="144"/>
                  </a:cubicBezTo>
                  <a:lnTo>
                    <a:pt x="1422" y="289"/>
                  </a:lnTo>
                  <a:lnTo>
                    <a:pt x="1382" y="429"/>
                  </a:lnTo>
                  <a:lnTo>
                    <a:pt x="1337" y="625"/>
                  </a:lnTo>
                  <a:lnTo>
                    <a:pt x="1329" y="778"/>
                  </a:lnTo>
                  <a:lnTo>
                    <a:pt x="1335" y="900"/>
                  </a:lnTo>
                  <a:lnTo>
                    <a:pt x="1355" y="1018"/>
                  </a:lnTo>
                  <a:lnTo>
                    <a:pt x="1379" y="1089"/>
                  </a:lnTo>
                  <a:lnTo>
                    <a:pt x="1434" y="1197"/>
                  </a:lnTo>
                  <a:lnTo>
                    <a:pt x="1492" y="1266"/>
                  </a:lnTo>
                  <a:lnTo>
                    <a:pt x="1574" y="1365"/>
                  </a:lnTo>
                  <a:lnTo>
                    <a:pt x="1678" y="1441"/>
                  </a:lnTo>
                  <a:lnTo>
                    <a:pt x="1766" y="1488"/>
                  </a:lnTo>
                  <a:lnTo>
                    <a:pt x="1853" y="1540"/>
                  </a:lnTo>
                  <a:lnTo>
                    <a:pt x="1911" y="1552"/>
                  </a:lnTo>
                  <a:lnTo>
                    <a:pt x="1969" y="1586"/>
                  </a:lnTo>
                  <a:lnTo>
                    <a:pt x="3" y="1586"/>
                  </a:lnTo>
                  <a:lnTo>
                    <a:pt x="0" y="1"/>
                  </a:lnTo>
                  <a:cubicBezTo>
                    <a:pt x="0" y="1"/>
                    <a:pt x="1568" y="0"/>
                    <a:pt x="1568" y="0"/>
                  </a:cubicBez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latin typeface="Calibri" pitchFamily="34" charset="0"/>
              </a:endParaRPr>
            </a:p>
          </p:txBody>
        </p:sp>
        <p:sp>
          <p:nvSpPr>
            <p:cNvPr id="42" name="Text Box 45"/>
            <p:cNvSpPr txBox="1">
              <a:spLocks noChangeArrowheads="1"/>
            </p:cNvSpPr>
            <p:nvPr/>
          </p:nvSpPr>
          <p:spPr bwMode="auto">
            <a:xfrm>
              <a:off x="323528" y="3108444"/>
              <a:ext cx="1800997"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01688">
                <a:defRPr>
                  <a:solidFill>
                    <a:schemeClr val="tx1"/>
                  </a:solidFill>
                  <a:latin typeface="Calibri" pitchFamily="34" charset="0"/>
                </a:defRPr>
              </a:lvl1pPr>
              <a:lvl2pPr marL="742950" indent="-285750" defTabSz="801688">
                <a:defRPr>
                  <a:solidFill>
                    <a:schemeClr val="tx1"/>
                  </a:solidFill>
                  <a:latin typeface="Calibri" pitchFamily="34" charset="0"/>
                </a:defRPr>
              </a:lvl2pPr>
              <a:lvl3pPr marL="1143000" indent="-228600" defTabSz="801688">
                <a:defRPr>
                  <a:solidFill>
                    <a:schemeClr val="tx1"/>
                  </a:solidFill>
                  <a:latin typeface="Calibri" pitchFamily="34" charset="0"/>
                </a:defRPr>
              </a:lvl3pPr>
              <a:lvl4pPr marL="1600200" indent="-228600" defTabSz="801688">
                <a:defRPr>
                  <a:solidFill>
                    <a:schemeClr val="tx1"/>
                  </a:solidFill>
                  <a:latin typeface="Calibri" pitchFamily="34" charset="0"/>
                </a:defRPr>
              </a:lvl4pPr>
              <a:lvl5pPr marL="2057400" indent="-228600" defTabSz="801688">
                <a:defRPr>
                  <a:solidFill>
                    <a:schemeClr val="tx1"/>
                  </a:solidFill>
                  <a:latin typeface="Calibri" pitchFamily="34" charset="0"/>
                </a:defRPr>
              </a:lvl5pPr>
              <a:lvl6pPr marL="2514600" indent="-228600" defTabSz="801688" fontAlgn="base">
                <a:spcBef>
                  <a:spcPct val="0"/>
                </a:spcBef>
                <a:spcAft>
                  <a:spcPct val="0"/>
                </a:spcAft>
                <a:defRPr>
                  <a:solidFill>
                    <a:schemeClr val="tx1"/>
                  </a:solidFill>
                  <a:latin typeface="Calibri" pitchFamily="34" charset="0"/>
                </a:defRPr>
              </a:lvl6pPr>
              <a:lvl7pPr marL="2971800" indent="-228600" defTabSz="801688" fontAlgn="base">
                <a:spcBef>
                  <a:spcPct val="0"/>
                </a:spcBef>
                <a:spcAft>
                  <a:spcPct val="0"/>
                </a:spcAft>
                <a:defRPr>
                  <a:solidFill>
                    <a:schemeClr val="tx1"/>
                  </a:solidFill>
                  <a:latin typeface="Calibri" pitchFamily="34" charset="0"/>
                </a:defRPr>
              </a:lvl7pPr>
              <a:lvl8pPr marL="3429000" indent="-228600" defTabSz="801688" fontAlgn="base">
                <a:spcBef>
                  <a:spcPct val="0"/>
                </a:spcBef>
                <a:spcAft>
                  <a:spcPct val="0"/>
                </a:spcAft>
                <a:defRPr>
                  <a:solidFill>
                    <a:schemeClr val="tx1"/>
                  </a:solidFill>
                  <a:latin typeface="Calibri" pitchFamily="34" charset="0"/>
                </a:defRPr>
              </a:lvl8pPr>
              <a:lvl9pPr marL="3886200" indent="-228600" defTabSz="801688" fontAlgn="base">
                <a:spcBef>
                  <a:spcPct val="0"/>
                </a:spcBef>
                <a:spcAft>
                  <a:spcPct val="0"/>
                </a:spcAft>
                <a:defRPr>
                  <a:solidFill>
                    <a:schemeClr val="tx1"/>
                  </a:solidFill>
                  <a:latin typeface="Calibri" pitchFamily="34" charset="0"/>
                </a:defRPr>
              </a:lvl9pPr>
            </a:lstStyle>
            <a:p>
              <a:pPr marL="203200" indent="-203200">
                <a:buFont typeface="Arial" pitchFamily="34" charset="0"/>
                <a:buChar char="•"/>
              </a:pPr>
              <a:r>
                <a:rPr lang="en-US" sz="1600" dirty="0">
                  <a:solidFill>
                    <a:schemeClr val="bg1"/>
                  </a:solidFill>
                </a:rPr>
                <a:t>Were relationships between group </a:t>
              </a:r>
              <a:r>
                <a:rPr lang="en-US" sz="1600" dirty="0" smtClean="0">
                  <a:solidFill>
                    <a:schemeClr val="bg1"/>
                  </a:solidFill>
                </a:rPr>
                <a:t>participants helped </a:t>
              </a:r>
              <a:r>
                <a:rPr lang="en-US" sz="1600" dirty="0">
                  <a:solidFill>
                    <a:schemeClr val="bg1"/>
                  </a:solidFill>
                </a:rPr>
                <a:t>or hurt?</a:t>
              </a:r>
            </a:p>
            <a:p>
              <a:pPr marL="203200" indent="-203200">
                <a:buFont typeface="Arial" pitchFamily="34" charset="0"/>
                <a:buChar char="•"/>
              </a:pPr>
              <a:r>
                <a:rPr lang="en-US" sz="1600" dirty="0">
                  <a:solidFill>
                    <a:schemeClr val="bg1"/>
                  </a:solidFill>
                </a:rPr>
                <a:t>Was participation equally distributed among group participants?</a:t>
              </a:r>
            </a:p>
            <a:p>
              <a:pPr marL="203200" indent="-203200">
                <a:buFont typeface="Arial" pitchFamily="34" charset="0"/>
                <a:buChar char="•"/>
              </a:pPr>
              <a:r>
                <a:rPr lang="en-US" sz="1600" dirty="0">
                  <a:solidFill>
                    <a:schemeClr val="bg1"/>
                  </a:solidFill>
                </a:rPr>
                <a:t>Did the group enjoy the activity?</a:t>
              </a:r>
            </a:p>
            <a:p>
              <a:pPr marL="203200" indent="-203200">
                <a:buFont typeface="Arial" pitchFamily="34" charset="0"/>
                <a:buChar char="•"/>
              </a:pPr>
              <a:r>
                <a:rPr lang="en-US" sz="1600" dirty="0">
                  <a:solidFill>
                    <a:schemeClr val="bg1"/>
                  </a:solidFill>
                </a:rPr>
                <a:t>Did the group handle conflicts well?</a:t>
              </a:r>
              <a:endParaRPr lang="en-IN" sz="1600" dirty="0">
                <a:solidFill>
                  <a:schemeClr val="bg1"/>
                </a:solidFill>
              </a:endParaRPr>
            </a:p>
          </p:txBody>
        </p:sp>
      </p:grpSp>
      <p:grpSp>
        <p:nvGrpSpPr>
          <p:cNvPr id="5" name="Group 4"/>
          <p:cNvGrpSpPr/>
          <p:nvPr/>
        </p:nvGrpSpPr>
        <p:grpSpPr>
          <a:xfrm>
            <a:off x="4357203" y="2390328"/>
            <a:ext cx="3067050" cy="1962150"/>
            <a:chOff x="4357203" y="2390328"/>
            <a:chExt cx="3067050" cy="1962150"/>
          </a:xfrm>
        </p:grpSpPr>
        <p:sp>
          <p:nvSpPr>
            <p:cNvPr id="12" name="Freeform 2"/>
            <p:cNvSpPr>
              <a:spLocks/>
            </p:cNvSpPr>
            <p:nvPr/>
          </p:nvSpPr>
          <p:spPr bwMode="auto">
            <a:xfrm>
              <a:off x="4357203" y="2390328"/>
              <a:ext cx="3067050" cy="1962150"/>
            </a:xfrm>
            <a:custGeom>
              <a:avLst/>
              <a:gdLst>
                <a:gd name="T0" fmla="*/ 2147483647 w 2265"/>
                <a:gd name="T1" fmla="*/ 2147483647 h 1494"/>
                <a:gd name="T2" fmla="*/ 2147483647 w 2265"/>
                <a:gd name="T3" fmla="*/ 2147483647 h 1494"/>
                <a:gd name="T4" fmla="*/ 2147483647 w 2265"/>
                <a:gd name="T5" fmla="*/ 2147483647 h 1494"/>
                <a:gd name="T6" fmla="*/ 2147483647 w 2265"/>
                <a:gd name="T7" fmla="*/ 2147483647 h 1494"/>
                <a:gd name="T8" fmla="*/ 2147483647 w 2265"/>
                <a:gd name="T9" fmla="*/ 2147483647 h 1494"/>
                <a:gd name="T10" fmla="*/ 2147483647 w 2265"/>
                <a:gd name="T11" fmla="*/ 2147483647 h 1494"/>
                <a:gd name="T12" fmla="*/ 2147483647 w 2265"/>
                <a:gd name="T13" fmla="*/ 2147483647 h 1494"/>
                <a:gd name="T14" fmla="*/ 2147483647 w 2265"/>
                <a:gd name="T15" fmla="*/ 2147483647 h 1494"/>
                <a:gd name="T16" fmla="*/ 2147483647 w 2265"/>
                <a:gd name="T17" fmla="*/ 2147483647 h 1494"/>
                <a:gd name="T18" fmla="*/ 2147483647 w 2265"/>
                <a:gd name="T19" fmla="*/ 2147483647 h 1494"/>
                <a:gd name="T20" fmla="*/ 2147483647 w 2265"/>
                <a:gd name="T21" fmla="*/ 2147483647 h 1494"/>
                <a:gd name="T22" fmla="*/ 2147483647 w 2265"/>
                <a:gd name="T23" fmla="*/ 2147483647 h 1494"/>
                <a:gd name="T24" fmla="*/ 2147483647 w 2265"/>
                <a:gd name="T25" fmla="*/ 2147483647 h 1494"/>
                <a:gd name="T26" fmla="*/ 2147483647 w 2265"/>
                <a:gd name="T27" fmla="*/ 2147483647 h 1494"/>
                <a:gd name="T28" fmla="*/ 2147483647 w 2265"/>
                <a:gd name="T29" fmla="*/ 2147483647 h 1494"/>
                <a:gd name="T30" fmla="*/ 2147483647 w 2265"/>
                <a:gd name="T31" fmla="*/ 2147483647 h 1494"/>
                <a:gd name="T32" fmla="*/ 0 w 2265"/>
                <a:gd name="T33" fmla="*/ 2147483647 h 1494"/>
                <a:gd name="T34" fmla="*/ 2147483647 w 2265"/>
                <a:gd name="T35" fmla="*/ 0 h 1494"/>
                <a:gd name="T36" fmla="*/ 2147483647 w 2265"/>
                <a:gd name="T37" fmla="*/ 2147483647 h 1494"/>
                <a:gd name="T38" fmla="*/ 2147483647 w 2265"/>
                <a:gd name="T39" fmla="*/ 2147483647 h 14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65"/>
                <a:gd name="T61" fmla="*/ 0 h 1494"/>
                <a:gd name="T62" fmla="*/ 2265 w 2265"/>
                <a:gd name="T63" fmla="*/ 1494 h 14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65" h="1494">
                  <a:moveTo>
                    <a:pt x="689" y="1494"/>
                  </a:moveTo>
                  <a:cubicBezTo>
                    <a:pt x="704" y="1472"/>
                    <a:pt x="738" y="1399"/>
                    <a:pt x="755" y="1354"/>
                  </a:cubicBezTo>
                  <a:lnTo>
                    <a:pt x="789" y="1224"/>
                  </a:lnTo>
                  <a:lnTo>
                    <a:pt x="823" y="1080"/>
                  </a:lnTo>
                  <a:lnTo>
                    <a:pt x="841" y="886"/>
                  </a:lnTo>
                  <a:lnTo>
                    <a:pt x="825" y="750"/>
                  </a:lnTo>
                  <a:lnTo>
                    <a:pt x="797" y="639"/>
                  </a:lnTo>
                  <a:lnTo>
                    <a:pt x="745" y="528"/>
                  </a:lnTo>
                  <a:lnTo>
                    <a:pt x="713" y="452"/>
                  </a:lnTo>
                  <a:lnTo>
                    <a:pt x="667" y="366"/>
                  </a:lnTo>
                  <a:lnTo>
                    <a:pt x="624" y="301"/>
                  </a:lnTo>
                  <a:lnTo>
                    <a:pt x="529" y="198"/>
                  </a:lnTo>
                  <a:lnTo>
                    <a:pt x="415" y="118"/>
                  </a:lnTo>
                  <a:lnTo>
                    <a:pt x="323" y="74"/>
                  </a:lnTo>
                  <a:lnTo>
                    <a:pt x="225" y="40"/>
                  </a:lnTo>
                  <a:lnTo>
                    <a:pt x="165" y="26"/>
                  </a:lnTo>
                  <a:lnTo>
                    <a:pt x="0" y="1"/>
                  </a:lnTo>
                  <a:lnTo>
                    <a:pt x="2265" y="0"/>
                  </a:lnTo>
                  <a:lnTo>
                    <a:pt x="2265" y="1493"/>
                  </a:lnTo>
                  <a:cubicBezTo>
                    <a:pt x="2265" y="1493"/>
                    <a:pt x="689" y="1494"/>
                    <a:pt x="689" y="1494"/>
                  </a:cubicBezTo>
                  <a:close/>
                </a:path>
              </a:pathLst>
            </a:custGeom>
            <a:solidFill>
              <a:schemeClr val="accent2">
                <a:lumMod val="75000"/>
                <a:alpha val="50195"/>
              </a:schemeClr>
            </a:solidFill>
            <a:ln w="9525">
              <a:noFill/>
              <a:round/>
              <a:headEnd/>
              <a:tailEnd/>
            </a:ln>
          </p:spPr>
          <p:txBody>
            <a:bodyPr/>
            <a:lstStyle/>
            <a:p>
              <a:pPr fontAlgn="auto">
                <a:spcBef>
                  <a:spcPts val="0"/>
                </a:spcBef>
                <a:spcAft>
                  <a:spcPts val="0"/>
                </a:spcAft>
                <a:defRPr/>
              </a:pPr>
              <a:endParaRPr lang="en-US" sz="1600" dirty="0">
                <a:latin typeface="+mn-lt"/>
              </a:endParaRPr>
            </a:p>
          </p:txBody>
        </p:sp>
        <p:sp>
          <p:nvSpPr>
            <p:cNvPr id="43" name="Text Box 45"/>
            <p:cNvSpPr txBox="1">
              <a:spLocks noChangeArrowheads="1"/>
            </p:cNvSpPr>
            <p:nvPr/>
          </p:nvSpPr>
          <p:spPr bwMode="auto">
            <a:xfrm>
              <a:off x="5508104" y="2569547"/>
              <a:ext cx="17145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688">
                <a:defRPr>
                  <a:solidFill>
                    <a:schemeClr val="tx1"/>
                  </a:solidFill>
                  <a:latin typeface="Calibri" pitchFamily="34" charset="0"/>
                </a:defRPr>
              </a:lvl1pPr>
              <a:lvl2pPr marL="742950" indent="-285750" defTabSz="801688">
                <a:defRPr>
                  <a:solidFill>
                    <a:schemeClr val="tx1"/>
                  </a:solidFill>
                  <a:latin typeface="Calibri" pitchFamily="34" charset="0"/>
                </a:defRPr>
              </a:lvl2pPr>
              <a:lvl3pPr marL="1143000" indent="-228600" defTabSz="801688">
                <a:defRPr>
                  <a:solidFill>
                    <a:schemeClr val="tx1"/>
                  </a:solidFill>
                  <a:latin typeface="Calibri" pitchFamily="34" charset="0"/>
                </a:defRPr>
              </a:lvl3pPr>
              <a:lvl4pPr marL="1600200" indent="-228600" defTabSz="801688">
                <a:defRPr>
                  <a:solidFill>
                    <a:schemeClr val="tx1"/>
                  </a:solidFill>
                  <a:latin typeface="Calibri" pitchFamily="34" charset="0"/>
                </a:defRPr>
              </a:lvl4pPr>
              <a:lvl5pPr marL="2057400" indent="-228600" defTabSz="801688">
                <a:defRPr>
                  <a:solidFill>
                    <a:schemeClr val="tx1"/>
                  </a:solidFill>
                  <a:latin typeface="Calibri" pitchFamily="34" charset="0"/>
                </a:defRPr>
              </a:lvl5pPr>
              <a:lvl6pPr marL="2514600" indent="-228600" defTabSz="801688" fontAlgn="base">
                <a:spcBef>
                  <a:spcPct val="0"/>
                </a:spcBef>
                <a:spcAft>
                  <a:spcPct val="0"/>
                </a:spcAft>
                <a:defRPr>
                  <a:solidFill>
                    <a:schemeClr val="tx1"/>
                  </a:solidFill>
                  <a:latin typeface="Calibri" pitchFamily="34" charset="0"/>
                </a:defRPr>
              </a:lvl6pPr>
              <a:lvl7pPr marL="2971800" indent="-228600" defTabSz="801688" fontAlgn="base">
                <a:spcBef>
                  <a:spcPct val="0"/>
                </a:spcBef>
                <a:spcAft>
                  <a:spcPct val="0"/>
                </a:spcAft>
                <a:defRPr>
                  <a:solidFill>
                    <a:schemeClr val="tx1"/>
                  </a:solidFill>
                  <a:latin typeface="Calibri" pitchFamily="34" charset="0"/>
                </a:defRPr>
              </a:lvl7pPr>
              <a:lvl8pPr marL="3429000" indent="-228600" defTabSz="801688" fontAlgn="base">
                <a:spcBef>
                  <a:spcPct val="0"/>
                </a:spcBef>
                <a:spcAft>
                  <a:spcPct val="0"/>
                </a:spcAft>
                <a:defRPr>
                  <a:solidFill>
                    <a:schemeClr val="tx1"/>
                  </a:solidFill>
                  <a:latin typeface="Calibri" pitchFamily="34" charset="0"/>
                </a:defRPr>
              </a:lvl8pPr>
              <a:lvl9pPr marL="3886200" indent="-228600" defTabSz="801688" fontAlgn="base">
                <a:spcBef>
                  <a:spcPct val="0"/>
                </a:spcBef>
                <a:spcAft>
                  <a:spcPct val="0"/>
                </a:spcAft>
                <a:defRPr>
                  <a:solidFill>
                    <a:schemeClr val="tx1"/>
                  </a:solidFill>
                  <a:latin typeface="Calibri" pitchFamily="34" charset="0"/>
                </a:defRPr>
              </a:lvl9pPr>
            </a:lstStyle>
            <a:p>
              <a:pPr marL="217488" indent="-217488">
                <a:buFont typeface="Arial" pitchFamily="34" charset="0"/>
                <a:buChar char="•"/>
              </a:pPr>
              <a:r>
                <a:rPr lang="en-US" sz="1600" dirty="0">
                  <a:solidFill>
                    <a:srgbClr val="FFFFFF"/>
                  </a:solidFill>
                </a:rPr>
                <a:t>Was the job done?</a:t>
              </a:r>
            </a:p>
            <a:p>
              <a:pPr marL="217488" indent="-217488">
                <a:buFont typeface="Arial" pitchFamily="34" charset="0"/>
                <a:buChar char="•"/>
              </a:pPr>
              <a:r>
                <a:rPr lang="en-US" sz="1600" dirty="0">
                  <a:solidFill>
                    <a:srgbClr val="FFFFFF"/>
                  </a:solidFill>
                </a:rPr>
                <a:t>Was the job done right?</a:t>
              </a:r>
            </a:p>
            <a:p>
              <a:pPr marL="217488" indent="-217488">
                <a:buFont typeface="Arial" pitchFamily="34" charset="0"/>
                <a:buChar char="•"/>
              </a:pPr>
              <a:r>
                <a:rPr lang="en-US" sz="1600" dirty="0">
                  <a:solidFill>
                    <a:srgbClr val="FFFFFF"/>
                  </a:solidFill>
                </a:rPr>
                <a:t>Was the job done on time?</a:t>
              </a:r>
              <a:endParaRPr lang="en-IN" sz="1600" dirty="0">
                <a:solidFill>
                  <a:srgbClr val="FFFFFF"/>
                </a:solidFill>
              </a:endParaRPr>
            </a:p>
            <a:p>
              <a:pPr marL="217488" indent="-217488"/>
              <a:endParaRPr lang="en-IN" sz="1600" dirty="0">
                <a:solidFill>
                  <a:srgbClr val="FFFFFF"/>
                </a:solidFill>
              </a:endParaRPr>
            </a:p>
          </p:txBody>
        </p:sp>
      </p:grpSp>
    </p:spTree>
    <p:extLst>
      <p:ext uri="{BB962C8B-B14F-4D97-AF65-F5344CB8AC3E}">
        <p14:creationId xmlns:p14="http://schemas.microsoft.com/office/powerpoint/2010/main" val="380317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Setting the example</a:t>
            </a:r>
            <a:endParaRPr lang="en-US" sz="4000" dirty="0">
              <a:latin typeface="+mn-lt"/>
            </a:endParaRPr>
          </a:p>
        </p:txBody>
      </p:sp>
      <p:pic>
        <p:nvPicPr>
          <p:cNvPr id="44" name="Picture 2" descr="\\NAS\PresentationLoad\07 Produktion\1_TEMPLATES\4_Selbstpräsentationen\1_Grundlagen\Bildvorlagen (Kopien)\Geschäftsmann\mit Verlauf\Bild7.png"/>
          <p:cNvPicPr>
            <a:picLocks noGrp="1" noSelect="1" noRot="1" noMove="1" noResize="1" noEditPoints="1" noAdjustHandles="1" noChangeArrowheads="1" noChangeShapeType="1"/>
          </p:cNvPicPr>
          <p:nvPr>
            <p:custDataLst>
              <p:tags r:id="rId1"/>
            </p:custDataLst>
          </p:nvPr>
        </p:nvPicPr>
        <p:blipFill>
          <a:blip r:embed="rId5">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4224338" y="0"/>
            <a:ext cx="4919662" cy="6858000"/>
          </a:xfrm>
          <a:prstGeom prst="rect">
            <a:avLst/>
          </a:prstGeom>
          <a:noFill/>
          <a:extLst>
            <a:ext uri="{909E8E84-426E-40DD-AFC4-6F175D3DCCD1}">
              <a14:hiddenFill xmlns:a14="http://schemas.microsoft.com/office/drawing/2010/main">
                <a:solidFill>
                  <a:srgbClr val="FFFFFF"/>
                </a:solidFill>
              </a14:hiddenFill>
            </a:ext>
          </a:extLst>
        </p:spPr>
      </p:pic>
      <p:sp>
        <p:nvSpPr>
          <p:cNvPr id="55" name="Freeform 7"/>
          <p:cNvSpPr>
            <a:spLocks noGrp="1" noSelect="1" noRot="1" noMove="1" noResize="1" noEditPoints="1" noAdjustHandles="1" noChangeArrowheads="1" noChangeShapeType="1" noTextEdit="1"/>
          </p:cNvSpPr>
          <p:nvPr>
            <p:custDataLst>
              <p:tags r:id="rId2"/>
            </p:custDataLst>
          </p:nvPr>
        </p:nvSpPr>
        <p:spPr bwMode="gray">
          <a:xfrm>
            <a:off x="0" y="868928"/>
            <a:ext cx="9144000" cy="5868000"/>
          </a:xfrm>
          <a:custGeom>
            <a:avLst/>
            <a:gdLst>
              <a:gd name="T0" fmla="*/ 0 w 1655"/>
              <a:gd name="T1" fmla="*/ 0 h 837"/>
              <a:gd name="T2" fmla="*/ 0 w 1655"/>
              <a:gd name="T3" fmla="*/ 4246563 h 837"/>
              <a:gd name="T4" fmla="*/ 236151 w 1655"/>
              <a:gd name="T5" fmla="*/ 4155239 h 837"/>
              <a:gd name="T6" fmla="*/ 1401504 w 1655"/>
              <a:gd name="T7" fmla="*/ 3546413 h 837"/>
              <a:gd name="T8" fmla="*/ 1807068 w 1655"/>
              <a:gd name="T9" fmla="*/ 3272441 h 837"/>
              <a:gd name="T10" fmla="*/ 2269102 w 1655"/>
              <a:gd name="T11" fmla="*/ 3110087 h 837"/>
              <a:gd name="T12" fmla="*/ 2274236 w 1655"/>
              <a:gd name="T13" fmla="*/ 3110087 h 837"/>
              <a:gd name="T14" fmla="*/ 2541189 w 1655"/>
              <a:gd name="T15" fmla="*/ 3196338 h 837"/>
              <a:gd name="T16" fmla="*/ 2582259 w 1655"/>
              <a:gd name="T17" fmla="*/ 3378986 h 837"/>
              <a:gd name="T18" fmla="*/ 2623329 w 1655"/>
              <a:gd name="T19" fmla="*/ 3556560 h 837"/>
              <a:gd name="T20" fmla="*/ 3146968 w 1655"/>
              <a:gd name="T21" fmla="*/ 3723987 h 837"/>
              <a:gd name="T22" fmla="*/ 3316381 w 1655"/>
              <a:gd name="T23" fmla="*/ 3211558 h 837"/>
              <a:gd name="T24" fmla="*/ 3198305 w 1655"/>
              <a:gd name="T25" fmla="*/ 3069499 h 837"/>
              <a:gd name="T26" fmla="*/ 3075096 w 1655"/>
              <a:gd name="T27" fmla="*/ 2932513 h 837"/>
              <a:gd name="T28" fmla="*/ 3157235 w 1655"/>
              <a:gd name="T29" fmla="*/ 2668688 h 837"/>
              <a:gd name="T30" fmla="*/ 3162369 w 1655"/>
              <a:gd name="T31" fmla="*/ 2663615 h 837"/>
              <a:gd name="T32" fmla="*/ 3573066 w 1655"/>
              <a:gd name="T33" fmla="*/ 2389643 h 837"/>
              <a:gd name="T34" fmla="*/ 4040235 w 1655"/>
              <a:gd name="T35" fmla="*/ 2227289 h 837"/>
              <a:gd name="T36" fmla="*/ 4040235 w 1655"/>
              <a:gd name="T37" fmla="*/ 2227289 h 837"/>
              <a:gd name="T38" fmla="*/ 4512536 w 1655"/>
              <a:gd name="T39" fmla="*/ 2059862 h 837"/>
              <a:gd name="T40" fmla="*/ 4928367 w 1655"/>
              <a:gd name="T41" fmla="*/ 1785890 h 837"/>
              <a:gd name="T42" fmla="*/ 4928367 w 1655"/>
              <a:gd name="T43" fmla="*/ 1780817 h 837"/>
              <a:gd name="T44" fmla="*/ 5010507 w 1655"/>
              <a:gd name="T45" fmla="*/ 1522066 h 837"/>
              <a:gd name="T46" fmla="*/ 4887298 w 1655"/>
              <a:gd name="T47" fmla="*/ 1380006 h 837"/>
              <a:gd name="T48" fmla="*/ 4769222 w 1655"/>
              <a:gd name="T49" fmla="*/ 1243020 h 837"/>
              <a:gd name="T50" fmla="*/ 4938635 w 1655"/>
              <a:gd name="T51" fmla="*/ 730591 h 837"/>
              <a:gd name="T52" fmla="*/ 5462274 w 1655"/>
              <a:gd name="T53" fmla="*/ 898019 h 837"/>
              <a:gd name="T54" fmla="*/ 5503344 w 1655"/>
              <a:gd name="T55" fmla="*/ 1075593 h 837"/>
              <a:gd name="T56" fmla="*/ 5544413 w 1655"/>
              <a:gd name="T57" fmla="*/ 1253167 h 837"/>
              <a:gd name="T58" fmla="*/ 5549547 w 1655"/>
              <a:gd name="T59" fmla="*/ 1258241 h 837"/>
              <a:gd name="T60" fmla="*/ 5554681 w 1655"/>
              <a:gd name="T61" fmla="*/ 1263314 h 837"/>
              <a:gd name="T62" fmla="*/ 5554681 w 1655"/>
              <a:gd name="T63" fmla="*/ 1268388 h 837"/>
              <a:gd name="T64" fmla="*/ 5559814 w 1655"/>
              <a:gd name="T65" fmla="*/ 1273462 h 837"/>
              <a:gd name="T66" fmla="*/ 5564948 w 1655"/>
              <a:gd name="T67" fmla="*/ 1273462 h 837"/>
              <a:gd name="T68" fmla="*/ 5575216 w 1655"/>
              <a:gd name="T69" fmla="*/ 1283609 h 837"/>
              <a:gd name="T70" fmla="*/ 5575216 w 1655"/>
              <a:gd name="T71" fmla="*/ 1283609 h 837"/>
              <a:gd name="T72" fmla="*/ 5585483 w 1655"/>
              <a:gd name="T73" fmla="*/ 1293756 h 837"/>
              <a:gd name="T74" fmla="*/ 5585483 w 1655"/>
              <a:gd name="T75" fmla="*/ 1293756 h 837"/>
              <a:gd name="T76" fmla="*/ 5790832 w 1655"/>
              <a:gd name="T77" fmla="*/ 1344491 h 837"/>
              <a:gd name="T78" fmla="*/ 5790832 w 1655"/>
              <a:gd name="T79" fmla="*/ 1344491 h 837"/>
              <a:gd name="T80" fmla="*/ 5806233 w 1655"/>
              <a:gd name="T81" fmla="*/ 1344491 h 837"/>
              <a:gd name="T82" fmla="*/ 5811367 w 1655"/>
              <a:gd name="T83" fmla="*/ 1339418 h 837"/>
              <a:gd name="T84" fmla="*/ 6278535 w 1655"/>
              <a:gd name="T85" fmla="*/ 1177064 h 837"/>
              <a:gd name="T86" fmla="*/ 6689232 w 1655"/>
              <a:gd name="T87" fmla="*/ 898019 h 837"/>
              <a:gd name="T88" fmla="*/ 8496300 w 1655"/>
              <a:gd name="T89" fmla="*/ 0 h 837"/>
              <a:gd name="T90" fmla="*/ 0 w 1655"/>
              <a:gd name="T91" fmla="*/ 0 h 8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55" h="837">
                <a:moveTo>
                  <a:pt x="0" y="0"/>
                </a:moveTo>
                <a:cubicBezTo>
                  <a:pt x="0" y="837"/>
                  <a:pt x="0" y="837"/>
                  <a:pt x="0" y="837"/>
                </a:cubicBezTo>
                <a:cubicBezTo>
                  <a:pt x="46" y="819"/>
                  <a:pt x="46" y="819"/>
                  <a:pt x="46" y="819"/>
                </a:cubicBezTo>
                <a:cubicBezTo>
                  <a:pt x="112" y="792"/>
                  <a:pt x="232" y="739"/>
                  <a:pt x="273" y="699"/>
                </a:cubicBezTo>
                <a:cubicBezTo>
                  <a:pt x="279" y="693"/>
                  <a:pt x="310" y="666"/>
                  <a:pt x="352" y="645"/>
                </a:cubicBezTo>
                <a:cubicBezTo>
                  <a:pt x="394" y="624"/>
                  <a:pt x="434" y="615"/>
                  <a:pt x="442" y="613"/>
                </a:cubicBezTo>
                <a:cubicBezTo>
                  <a:pt x="443" y="613"/>
                  <a:pt x="443" y="613"/>
                  <a:pt x="443" y="613"/>
                </a:cubicBezTo>
                <a:cubicBezTo>
                  <a:pt x="470" y="608"/>
                  <a:pt x="490" y="624"/>
                  <a:pt x="495" y="630"/>
                </a:cubicBezTo>
                <a:cubicBezTo>
                  <a:pt x="504" y="642"/>
                  <a:pt x="504" y="659"/>
                  <a:pt x="503" y="666"/>
                </a:cubicBezTo>
                <a:cubicBezTo>
                  <a:pt x="503" y="677"/>
                  <a:pt x="506" y="690"/>
                  <a:pt x="511" y="701"/>
                </a:cubicBezTo>
                <a:cubicBezTo>
                  <a:pt x="530" y="738"/>
                  <a:pt x="576" y="753"/>
                  <a:pt x="613" y="734"/>
                </a:cubicBezTo>
                <a:cubicBezTo>
                  <a:pt x="650" y="715"/>
                  <a:pt x="665" y="670"/>
                  <a:pt x="646" y="633"/>
                </a:cubicBezTo>
                <a:cubicBezTo>
                  <a:pt x="640" y="622"/>
                  <a:pt x="632" y="612"/>
                  <a:pt x="623" y="605"/>
                </a:cubicBezTo>
                <a:cubicBezTo>
                  <a:pt x="617" y="602"/>
                  <a:pt x="603" y="591"/>
                  <a:pt x="599" y="578"/>
                </a:cubicBezTo>
                <a:cubicBezTo>
                  <a:pt x="597" y="570"/>
                  <a:pt x="596" y="545"/>
                  <a:pt x="615" y="526"/>
                </a:cubicBezTo>
                <a:cubicBezTo>
                  <a:pt x="615" y="526"/>
                  <a:pt x="616" y="525"/>
                  <a:pt x="616" y="525"/>
                </a:cubicBezTo>
                <a:cubicBezTo>
                  <a:pt x="622" y="520"/>
                  <a:pt x="653" y="493"/>
                  <a:pt x="696" y="471"/>
                </a:cubicBezTo>
                <a:cubicBezTo>
                  <a:pt x="739" y="449"/>
                  <a:pt x="780" y="440"/>
                  <a:pt x="787" y="439"/>
                </a:cubicBezTo>
                <a:cubicBezTo>
                  <a:pt x="787" y="439"/>
                  <a:pt x="787" y="439"/>
                  <a:pt x="787" y="439"/>
                </a:cubicBezTo>
                <a:cubicBezTo>
                  <a:pt x="787" y="439"/>
                  <a:pt x="832" y="430"/>
                  <a:pt x="879" y="406"/>
                </a:cubicBezTo>
                <a:cubicBezTo>
                  <a:pt x="927" y="382"/>
                  <a:pt x="960" y="352"/>
                  <a:pt x="960" y="352"/>
                </a:cubicBezTo>
                <a:cubicBezTo>
                  <a:pt x="960" y="351"/>
                  <a:pt x="960" y="351"/>
                  <a:pt x="960" y="351"/>
                </a:cubicBezTo>
                <a:cubicBezTo>
                  <a:pt x="979" y="333"/>
                  <a:pt x="978" y="307"/>
                  <a:pt x="976" y="300"/>
                </a:cubicBezTo>
                <a:cubicBezTo>
                  <a:pt x="972" y="286"/>
                  <a:pt x="958" y="276"/>
                  <a:pt x="952" y="272"/>
                </a:cubicBezTo>
                <a:cubicBezTo>
                  <a:pt x="943" y="265"/>
                  <a:pt x="935" y="256"/>
                  <a:pt x="929" y="245"/>
                </a:cubicBezTo>
                <a:cubicBezTo>
                  <a:pt x="910" y="208"/>
                  <a:pt x="925" y="162"/>
                  <a:pt x="962" y="144"/>
                </a:cubicBezTo>
                <a:cubicBezTo>
                  <a:pt x="999" y="125"/>
                  <a:pt x="1045" y="140"/>
                  <a:pt x="1064" y="177"/>
                </a:cubicBezTo>
                <a:cubicBezTo>
                  <a:pt x="1069" y="188"/>
                  <a:pt x="1072" y="200"/>
                  <a:pt x="1072" y="212"/>
                </a:cubicBezTo>
                <a:cubicBezTo>
                  <a:pt x="1071" y="218"/>
                  <a:pt x="1071" y="236"/>
                  <a:pt x="1080" y="247"/>
                </a:cubicBezTo>
                <a:cubicBezTo>
                  <a:pt x="1080" y="248"/>
                  <a:pt x="1080" y="248"/>
                  <a:pt x="1081" y="248"/>
                </a:cubicBezTo>
                <a:cubicBezTo>
                  <a:pt x="1081" y="249"/>
                  <a:pt x="1081" y="249"/>
                  <a:pt x="1082" y="249"/>
                </a:cubicBezTo>
                <a:cubicBezTo>
                  <a:pt x="1082" y="249"/>
                  <a:pt x="1082" y="250"/>
                  <a:pt x="1082" y="250"/>
                </a:cubicBezTo>
                <a:cubicBezTo>
                  <a:pt x="1083" y="250"/>
                  <a:pt x="1083" y="251"/>
                  <a:pt x="1083" y="251"/>
                </a:cubicBezTo>
                <a:cubicBezTo>
                  <a:pt x="1084" y="251"/>
                  <a:pt x="1084" y="251"/>
                  <a:pt x="1084" y="251"/>
                </a:cubicBezTo>
                <a:cubicBezTo>
                  <a:pt x="1084" y="252"/>
                  <a:pt x="1085" y="252"/>
                  <a:pt x="1086" y="253"/>
                </a:cubicBezTo>
                <a:cubicBezTo>
                  <a:pt x="1086" y="253"/>
                  <a:pt x="1086" y="253"/>
                  <a:pt x="1086" y="253"/>
                </a:cubicBezTo>
                <a:cubicBezTo>
                  <a:pt x="1086" y="253"/>
                  <a:pt x="1087" y="254"/>
                  <a:pt x="1088" y="255"/>
                </a:cubicBezTo>
                <a:cubicBezTo>
                  <a:pt x="1088" y="255"/>
                  <a:pt x="1088" y="255"/>
                  <a:pt x="1088" y="255"/>
                </a:cubicBezTo>
                <a:cubicBezTo>
                  <a:pt x="1097" y="261"/>
                  <a:pt x="1111" y="267"/>
                  <a:pt x="1128" y="265"/>
                </a:cubicBezTo>
                <a:cubicBezTo>
                  <a:pt x="1128" y="265"/>
                  <a:pt x="1128" y="265"/>
                  <a:pt x="1128" y="265"/>
                </a:cubicBezTo>
                <a:cubicBezTo>
                  <a:pt x="1129" y="265"/>
                  <a:pt x="1130" y="265"/>
                  <a:pt x="1131" y="265"/>
                </a:cubicBezTo>
                <a:cubicBezTo>
                  <a:pt x="1132" y="264"/>
                  <a:pt x="1132" y="264"/>
                  <a:pt x="1132" y="264"/>
                </a:cubicBezTo>
                <a:cubicBezTo>
                  <a:pt x="1145" y="261"/>
                  <a:pt x="1184" y="252"/>
                  <a:pt x="1223" y="232"/>
                </a:cubicBezTo>
                <a:cubicBezTo>
                  <a:pt x="1260" y="214"/>
                  <a:pt x="1289" y="192"/>
                  <a:pt x="1303" y="177"/>
                </a:cubicBezTo>
                <a:cubicBezTo>
                  <a:pt x="1401" y="80"/>
                  <a:pt x="1655" y="0"/>
                  <a:pt x="1655" y="0"/>
                </a:cubicBezTo>
                <a:lnTo>
                  <a:pt x="0" y="0"/>
                </a:lnTo>
                <a:close/>
              </a:path>
            </a:pathLst>
          </a:custGeom>
          <a:solidFill>
            <a:schemeClr val="accent1">
              <a:alpha val="57000"/>
            </a:schemeClr>
          </a:solidFill>
          <a:ln w="12700" cap="flat" cmpd="sng">
            <a:solidFill>
              <a:srgbClr val="969696"/>
            </a:solidFill>
            <a:prstDash val="solid"/>
            <a:miter lim="800000"/>
            <a:headEnd type="none" w="med" len="med"/>
            <a:tailEnd type="none" w="med" len="med"/>
          </a:ln>
          <a:effectLst/>
        </p:spPr>
        <p:txBody>
          <a:bodyPr/>
          <a:lstStyle/>
          <a:p>
            <a:endParaRPr lang="en-IN" dirty="0"/>
          </a:p>
        </p:txBody>
      </p:sp>
      <p:sp>
        <p:nvSpPr>
          <p:cNvPr id="56" name="Text Box 19"/>
          <p:cNvSpPr txBox="1">
            <a:spLocks noChangeArrowheads="1"/>
          </p:cNvSpPr>
          <p:nvPr/>
        </p:nvSpPr>
        <p:spPr bwMode="gray">
          <a:xfrm>
            <a:off x="179512" y="940936"/>
            <a:ext cx="4824536" cy="430887"/>
          </a:xfrm>
          <a:prstGeom prst="rect">
            <a:avLst/>
          </a:prstGeom>
          <a:solidFill>
            <a:schemeClr val="accent1">
              <a:alpha val="57000"/>
            </a:schemeClr>
          </a:solidFill>
          <a:ln w="9525">
            <a:noFill/>
            <a:miter lim="800000"/>
            <a:headEnd/>
            <a:tailEnd/>
          </a:ln>
        </p:spPr>
        <p:txBody>
          <a:bodyPr wrap="square" lIns="0" tIns="0" rIns="0" bIns="0">
            <a:spAutoFit/>
          </a:bodyPr>
          <a:lstStyle/>
          <a:p>
            <a:pPr defTabSz="801688">
              <a:spcAft>
                <a:spcPct val="40000"/>
              </a:spcAft>
            </a:pPr>
            <a:endParaRPr lang="en-IN" sz="2800" b="1" noProof="1">
              <a:solidFill>
                <a:schemeClr val="bg1"/>
              </a:solidFill>
            </a:endParaRPr>
          </a:p>
        </p:txBody>
      </p:sp>
      <p:grpSp>
        <p:nvGrpSpPr>
          <p:cNvPr id="57" name="Group 12"/>
          <p:cNvGrpSpPr/>
          <p:nvPr/>
        </p:nvGrpSpPr>
        <p:grpSpPr>
          <a:xfrm>
            <a:off x="36512" y="869584"/>
            <a:ext cx="9144000" cy="5904000"/>
            <a:chOff x="0" y="908721"/>
            <a:chExt cx="9144000" cy="5949280"/>
          </a:xfrm>
          <a:solidFill>
            <a:schemeClr val="accent1">
              <a:alpha val="57000"/>
            </a:schemeClr>
          </a:solidFill>
        </p:grpSpPr>
        <p:sp>
          <p:nvSpPr>
            <p:cNvPr id="58" name="Freeform 57"/>
            <p:cNvSpPr>
              <a:spLocks/>
            </p:cNvSpPr>
            <p:nvPr/>
          </p:nvSpPr>
          <p:spPr bwMode="gray">
            <a:xfrm>
              <a:off x="0" y="908721"/>
              <a:ext cx="9144000" cy="5949280"/>
            </a:xfrm>
            <a:custGeom>
              <a:avLst/>
              <a:gdLst>
                <a:gd name="T0" fmla="*/ 6689232 w 1655"/>
                <a:gd name="T1" fmla="*/ 898019 h 837"/>
                <a:gd name="T2" fmla="*/ 6278535 w 1655"/>
                <a:gd name="T3" fmla="*/ 1177064 h 837"/>
                <a:gd name="T4" fmla="*/ 5811367 w 1655"/>
                <a:gd name="T5" fmla="*/ 1344491 h 837"/>
                <a:gd name="T6" fmla="*/ 5806233 w 1655"/>
                <a:gd name="T7" fmla="*/ 1344491 h 837"/>
                <a:gd name="T8" fmla="*/ 5785698 w 1655"/>
                <a:gd name="T9" fmla="*/ 1344491 h 837"/>
                <a:gd name="T10" fmla="*/ 5790832 w 1655"/>
                <a:gd name="T11" fmla="*/ 1344491 h 837"/>
                <a:gd name="T12" fmla="*/ 5585483 w 1655"/>
                <a:gd name="T13" fmla="*/ 1293756 h 837"/>
                <a:gd name="T14" fmla="*/ 5585483 w 1655"/>
                <a:gd name="T15" fmla="*/ 1293756 h 837"/>
                <a:gd name="T16" fmla="*/ 5575216 w 1655"/>
                <a:gd name="T17" fmla="*/ 1283609 h 837"/>
                <a:gd name="T18" fmla="*/ 5575216 w 1655"/>
                <a:gd name="T19" fmla="*/ 1283609 h 837"/>
                <a:gd name="T20" fmla="*/ 5564948 w 1655"/>
                <a:gd name="T21" fmla="*/ 1273462 h 837"/>
                <a:gd name="T22" fmla="*/ 5559814 w 1655"/>
                <a:gd name="T23" fmla="*/ 1273462 h 837"/>
                <a:gd name="T24" fmla="*/ 5554681 w 1655"/>
                <a:gd name="T25" fmla="*/ 1268388 h 837"/>
                <a:gd name="T26" fmla="*/ 5554681 w 1655"/>
                <a:gd name="T27" fmla="*/ 1263314 h 837"/>
                <a:gd name="T28" fmla="*/ 5549547 w 1655"/>
                <a:gd name="T29" fmla="*/ 1258241 h 837"/>
                <a:gd name="T30" fmla="*/ 5544413 w 1655"/>
                <a:gd name="T31" fmla="*/ 1253167 h 837"/>
                <a:gd name="T32" fmla="*/ 5503344 w 1655"/>
                <a:gd name="T33" fmla="*/ 1075593 h 837"/>
                <a:gd name="T34" fmla="*/ 5462274 w 1655"/>
                <a:gd name="T35" fmla="*/ 898019 h 837"/>
                <a:gd name="T36" fmla="*/ 4938635 w 1655"/>
                <a:gd name="T37" fmla="*/ 730591 h 837"/>
                <a:gd name="T38" fmla="*/ 4769222 w 1655"/>
                <a:gd name="T39" fmla="*/ 1243020 h 837"/>
                <a:gd name="T40" fmla="*/ 4887298 w 1655"/>
                <a:gd name="T41" fmla="*/ 1380006 h 837"/>
                <a:gd name="T42" fmla="*/ 5010507 w 1655"/>
                <a:gd name="T43" fmla="*/ 1522066 h 837"/>
                <a:gd name="T44" fmla="*/ 4928367 w 1655"/>
                <a:gd name="T45" fmla="*/ 1780817 h 837"/>
                <a:gd name="T46" fmla="*/ 4928367 w 1655"/>
                <a:gd name="T47" fmla="*/ 1785890 h 837"/>
                <a:gd name="T48" fmla="*/ 4512536 w 1655"/>
                <a:gd name="T49" fmla="*/ 2059862 h 837"/>
                <a:gd name="T50" fmla="*/ 4040235 w 1655"/>
                <a:gd name="T51" fmla="*/ 2227289 h 837"/>
                <a:gd name="T52" fmla="*/ 4040235 w 1655"/>
                <a:gd name="T53" fmla="*/ 2227289 h 837"/>
                <a:gd name="T54" fmla="*/ 3573066 w 1655"/>
                <a:gd name="T55" fmla="*/ 2389643 h 837"/>
                <a:gd name="T56" fmla="*/ 3162369 w 1655"/>
                <a:gd name="T57" fmla="*/ 2663615 h 837"/>
                <a:gd name="T58" fmla="*/ 3157235 w 1655"/>
                <a:gd name="T59" fmla="*/ 2668688 h 837"/>
                <a:gd name="T60" fmla="*/ 3075096 w 1655"/>
                <a:gd name="T61" fmla="*/ 2932513 h 837"/>
                <a:gd name="T62" fmla="*/ 3198305 w 1655"/>
                <a:gd name="T63" fmla="*/ 3069499 h 837"/>
                <a:gd name="T64" fmla="*/ 3316381 w 1655"/>
                <a:gd name="T65" fmla="*/ 3211558 h 837"/>
                <a:gd name="T66" fmla="*/ 3146968 w 1655"/>
                <a:gd name="T67" fmla="*/ 3723987 h 837"/>
                <a:gd name="T68" fmla="*/ 2623329 w 1655"/>
                <a:gd name="T69" fmla="*/ 3556560 h 837"/>
                <a:gd name="T70" fmla="*/ 2582259 w 1655"/>
                <a:gd name="T71" fmla="*/ 3378986 h 837"/>
                <a:gd name="T72" fmla="*/ 2541189 w 1655"/>
                <a:gd name="T73" fmla="*/ 3196338 h 837"/>
                <a:gd name="T74" fmla="*/ 2274236 w 1655"/>
                <a:gd name="T75" fmla="*/ 3110087 h 837"/>
                <a:gd name="T76" fmla="*/ 2269102 w 1655"/>
                <a:gd name="T77" fmla="*/ 3110087 h 837"/>
                <a:gd name="T78" fmla="*/ 1807068 w 1655"/>
                <a:gd name="T79" fmla="*/ 3272441 h 837"/>
                <a:gd name="T80" fmla="*/ 1401504 w 1655"/>
                <a:gd name="T81" fmla="*/ 3546413 h 837"/>
                <a:gd name="T82" fmla="*/ 236151 w 1655"/>
                <a:gd name="T83" fmla="*/ 4155239 h 837"/>
                <a:gd name="T84" fmla="*/ 0 w 1655"/>
                <a:gd name="T85" fmla="*/ 4246563 h 837"/>
                <a:gd name="T86" fmla="*/ 8496300 w 1655"/>
                <a:gd name="T87" fmla="*/ 4246563 h 837"/>
                <a:gd name="T88" fmla="*/ 8496300 w 1655"/>
                <a:gd name="T89" fmla="*/ 0 h 837"/>
                <a:gd name="T90" fmla="*/ 6689232 w 1655"/>
                <a:gd name="T91" fmla="*/ 898019 h 8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55" h="837">
                  <a:moveTo>
                    <a:pt x="1303" y="177"/>
                  </a:moveTo>
                  <a:cubicBezTo>
                    <a:pt x="1289" y="192"/>
                    <a:pt x="1260" y="214"/>
                    <a:pt x="1223" y="232"/>
                  </a:cubicBezTo>
                  <a:cubicBezTo>
                    <a:pt x="1176" y="256"/>
                    <a:pt x="1132" y="265"/>
                    <a:pt x="1132" y="265"/>
                  </a:cubicBezTo>
                  <a:cubicBezTo>
                    <a:pt x="1131" y="265"/>
                    <a:pt x="1131" y="265"/>
                    <a:pt x="1131" y="265"/>
                  </a:cubicBezTo>
                  <a:cubicBezTo>
                    <a:pt x="1131" y="265"/>
                    <a:pt x="1127" y="265"/>
                    <a:pt x="1127" y="265"/>
                  </a:cubicBezTo>
                  <a:cubicBezTo>
                    <a:pt x="1127" y="265"/>
                    <a:pt x="1128" y="265"/>
                    <a:pt x="1128" y="265"/>
                  </a:cubicBezTo>
                  <a:cubicBezTo>
                    <a:pt x="1111" y="267"/>
                    <a:pt x="1097" y="261"/>
                    <a:pt x="1088" y="255"/>
                  </a:cubicBezTo>
                  <a:cubicBezTo>
                    <a:pt x="1088" y="255"/>
                    <a:pt x="1088" y="255"/>
                    <a:pt x="1088" y="255"/>
                  </a:cubicBezTo>
                  <a:cubicBezTo>
                    <a:pt x="1087" y="254"/>
                    <a:pt x="1086" y="253"/>
                    <a:pt x="1086" y="253"/>
                  </a:cubicBezTo>
                  <a:cubicBezTo>
                    <a:pt x="1086" y="253"/>
                    <a:pt x="1086" y="253"/>
                    <a:pt x="1086" y="253"/>
                  </a:cubicBezTo>
                  <a:cubicBezTo>
                    <a:pt x="1085" y="252"/>
                    <a:pt x="1084" y="252"/>
                    <a:pt x="1084" y="251"/>
                  </a:cubicBezTo>
                  <a:cubicBezTo>
                    <a:pt x="1084" y="251"/>
                    <a:pt x="1084" y="251"/>
                    <a:pt x="1083" y="251"/>
                  </a:cubicBezTo>
                  <a:cubicBezTo>
                    <a:pt x="1083" y="251"/>
                    <a:pt x="1083" y="250"/>
                    <a:pt x="1082" y="250"/>
                  </a:cubicBezTo>
                  <a:cubicBezTo>
                    <a:pt x="1082" y="250"/>
                    <a:pt x="1082" y="249"/>
                    <a:pt x="1082" y="249"/>
                  </a:cubicBezTo>
                  <a:cubicBezTo>
                    <a:pt x="1081" y="249"/>
                    <a:pt x="1081" y="249"/>
                    <a:pt x="1081" y="248"/>
                  </a:cubicBezTo>
                  <a:cubicBezTo>
                    <a:pt x="1080" y="248"/>
                    <a:pt x="1080" y="248"/>
                    <a:pt x="1080" y="247"/>
                  </a:cubicBezTo>
                  <a:cubicBezTo>
                    <a:pt x="1071" y="236"/>
                    <a:pt x="1071" y="218"/>
                    <a:pt x="1072" y="212"/>
                  </a:cubicBezTo>
                  <a:cubicBezTo>
                    <a:pt x="1072" y="200"/>
                    <a:pt x="1069" y="188"/>
                    <a:pt x="1064" y="177"/>
                  </a:cubicBezTo>
                  <a:cubicBezTo>
                    <a:pt x="1045" y="140"/>
                    <a:pt x="999" y="125"/>
                    <a:pt x="962" y="144"/>
                  </a:cubicBezTo>
                  <a:cubicBezTo>
                    <a:pt x="925" y="162"/>
                    <a:pt x="910" y="208"/>
                    <a:pt x="929" y="245"/>
                  </a:cubicBezTo>
                  <a:cubicBezTo>
                    <a:pt x="935" y="256"/>
                    <a:pt x="943" y="265"/>
                    <a:pt x="952" y="272"/>
                  </a:cubicBezTo>
                  <a:cubicBezTo>
                    <a:pt x="958" y="276"/>
                    <a:pt x="972" y="286"/>
                    <a:pt x="976" y="300"/>
                  </a:cubicBezTo>
                  <a:cubicBezTo>
                    <a:pt x="978" y="307"/>
                    <a:pt x="979" y="333"/>
                    <a:pt x="960" y="351"/>
                  </a:cubicBezTo>
                  <a:cubicBezTo>
                    <a:pt x="960" y="351"/>
                    <a:pt x="960" y="351"/>
                    <a:pt x="960" y="352"/>
                  </a:cubicBezTo>
                  <a:cubicBezTo>
                    <a:pt x="960" y="352"/>
                    <a:pt x="927" y="382"/>
                    <a:pt x="879" y="406"/>
                  </a:cubicBezTo>
                  <a:cubicBezTo>
                    <a:pt x="832" y="430"/>
                    <a:pt x="787" y="439"/>
                    <a:pt x="787" y="439"/>
                  </a:cubicBezTo>
                  <a:cubicBezTo>
                    <a:pt x="787" y="439"/>
                    <a:pt x="787" y="439"/>
                    <a:pt x="787" y="439"/>
                  </a:cubicBezTo>
                  <a:cubicBezTo>
                    <a:pt x="780" y="440"/>
                    <a:pt x="739" y="449"/>
                    <a:pt x="696" y="471"/>
                  </a:cubicBezTo>
                  <a:cubicBezTo>
                    <a:pt x="653" y="493"/>
                    <a:pt x="622" y="520"/>
                    <a:pt x="616" y="525"/>
                  </a:cubicBezTo>
                  <a:cubicBezTo>
                    <a:pt x="616" y="525"/>
                    <a:pt x="615" y="526"/>
                    <a:pt x="615" y="526"/>
                  </a:cubicBezTo>
                  <a:cubicBezTo>
                    <a:pt x="596" y="545"/>
                    <a:pt x="597" y="570"/>
                    <a:pt x="599" y="578"/>
                  </a:cubicBezTo>
                  <a:cubicBezTo>
                    <a:pt x="603" y="591"/>
                    <a:pt x="617" y="602"/>
                    <a:pt x="623" y="605"/>
                  </a:cubicBezTo>
                  <a:cubicBezTo>
                    <a:pt x="632" y="612"/>
                    <a:pt x="640" y="622"/>
                    <a:pt x="646" y="633"/>
                  </a:cubicBezTo>
                  <a:cubicBezTo>
                    <a:pt x="665" y="670"/>
                    <a:pt x="650" y="715"/>
                    <a:pt x="613" y="734"/>
                  </a:cubicBezTo>
                  <a:cubicBezTo>
                    <a:pt x="576" y="753"/>
                    <a:pt x="530" y="738"/>
                    <a:pt x="511" y="701"/>
                  </a:cubicBezTo>
                  <a:cubicBezTo>
                    <a:pt x="506" y="690"/>
                    <a:pt x="503" y="677"/>
                    <a:pt x="503" y="666"/>
                  </a:cubicBezTo>
                  <a:cubicBezTo>
                    <a:pt x="504" y="659"/>
                    <a:pt x="504" y="642"/>
                    <a:pt x="495" y="630"/>
                  </a:cubicBezTo>
                  <a:cubicBezTo>
                    <a:pt x="490" y="624"/>
                    <a:pt x="470" y="608"/>
                    <a:pt x="443" y="613"/>
                  </a:cubicBezTo>
                  <a:cubicBezTo>
                    <a:pt x="443" y="613"/>
                    <a:pt x="443" y="613"/>
                    <a:pt x="442" y="613"/>
                  </a:cubicBezTo>
                  <a:cubicBezTo>
                    <a:pt x="434" y="615"/>
                    <a:pt x="394" y="624"/>
                    <a:pt x="352" y="645"/>
                  </a:cubicBezTo>
                  <a:cubicBezTo>
                    <a:pt x="310" y="666"/>
                    <a:pt x="279" y="693"/>
                    <a:pt x="273" y="699"/>
                  </a:cubicBezTo>
                  <a:cubicBezTo>
                    <a:pt x="232" y="739"/>
                    <a:pt x="112" y="792"/>
                    <a:pt x="46" y="819"/>
                  </a:cubicBezTo>
                  <a:cubicBezTo>
                    <a:pt x="18" y="830"/>
                    <a:pt x="0" y="837"/>
                    <a:pt x="0" y="837"/>
                  </a:cubicBezTo>
                  <a:cubicBezTo>
                    <a:pt x="1655" y="837"/>
                    <a:pt x="1655" y="837"/>
                    <a:pt x="1655" y="837"/>
                  </a:cubicBezTo>
                  <a:cubicBezTo>
                    <a:pt x="1655" y="0"/>
                    <a:pt x="1655" y="0"/>
                    <a:pt x="1655" y="0"/>
                  </a:cubicBezTo>
                  <a:cubicBezTo>
                    <a:pt x="1655" y="0"/>
                    <a:pt x="1401" y="80"/>
                    <a:pt x="1303" y="177"/>
                  </a:cubicBezTo>
                  <a:close/>
                </a:path>
              </a:pathLst>
            </a:custGeom>
            <a:grpFill/>
            <a:ln w="12700" cap="flat" cmpd="sng">
              <a:solidFill>
                <a:srgbClr val="969696"/>
              </a:solidFill>
              <a:prstDash val="solid"/>
              <a:miter lim="800000"/>
              <a:headEnd type="none" w="med" len="med"/>
              <a:tailEnd type="none" w="med" len="med"/>
            </a:ln>
            <a:effectLst/>
          </p:spPr>
          <p:txBody>
            <a:bodyPr wrap="none" anchor="ctr"/>
            <a:lstStyle/>
            <a:p>
              <a:endParaRPr lang="en-IN" dirty="0"/>
            </a:p>
          </p:txBody>
        </p:sp>
        <p:sp>
          <p:nvSpPr>
            <p:cNvPr id="59" name="Text Box 19"/>
            <p:cNvSpPr txBox="1">
              <a:spLocks noChangeArrowheads="1"/>
            </p:cNvSpPr>
            <p:nvPr/>
          </p:nvSpPr>
          <p:spPr bwMode="gray">
            <a:xfrm>
              <a:off x="6191672" y="6277519"/>
              <a:ext cx="2794144" cy="430887"/>
            </a:xfrm>
            <a:prstGeom prst="rect">
              <a:avLst/>
            </a:prstGeom>
            <a:grpFill/>
            <a:ln w="9525">
              <a:noFill/>
              <a:miter lim="800000"/>
              <a:headEnd/>
              <a:tailEnd/>
            </a:ln>
          </p:spPr>
          <p:txBody>
            <a:bodyPr lIns="0" tIns="0" rIns="0" bIns="0">
              <a:spAutoFit/>
            </a:bodyPr>
            <a:lstStyle/>
            <a:p>
              <a:pPr algn="r" defTabSz="801688">
                <a:spcAft>
                  <a:spcPct val="40000"/>
                </a:spcAft>
              </a:pPr>
              <a:endParaRPr lang="en-IN" sz="2800" b="1" noProof="1">
                <a:solidFill>
                  <a:schemeClr val="bg1"/>
                </a:solidFill>
              </a:endParaRPr>
            </a:p>
          </p:txBody>
        </p:sp>
      </p:grpSp>
      <p:sp>
        <p:nvSpPr>
          <p:cNvPr id="60" name="Rectangle 59"/>
          <p:cNvSpPr/>
          <p:nvPr/>
        </p:nvSpPr>
        <p:spPr>
          <a:xfrm>
            <a:off x="151164" y="1772816"/>
            <a:ext cx="7344816" cy="1008112"/>
          </a:xfrm>
          <a:prstGeom prst="rect">
            <a:avLst/>
          </a:prstGeom>
          <a:solidFill>
            <a:srgbClr val="FFFF0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bg1"/>
                </a:solidFill>
              </a:rPr>
              <a:t>Setting the example is probably the most important</a:t>
            </a:r>
          </a:p>
          <a:p>
            <a:pPr lvl="1"/>
            <a:r>
              <a:rPr lang="en-US" sz="2000" dirty="0">
                <a:solidFill>
                  <a:schemeClr val="bg1"/>
                </a:solidFill>
              </a:rPr>
              <a:t>leadership skill</a:t>
            </a:r>
            <a:endParaRPr lang="en-IN" sz="2000" dirty="0">
              <a:solidFill>
                <a:schemeClr val="bg1"/>
              </a:solidFill>
            </a:endParaRPr>
          </a:p>
        </p:txBody>
      </p:sp>
      <p:sp>
        <p:nvSpPr>
          <p:cNvPr id="61" name="Rectangle 60"/>
          <p:cNvSpPr/>
          <p:nvPr/>
        </p:nvSpPr>
        <p:spPr>
          <a:xfrm>
            <a:off x="1115616" y="3298872"/>
            <a:ext cx="7344816" cy="1008112"/>
          </a:xfrm>
          <a:prstGeom prst="rect">
            <a:avLst/>
          </a:prstGeom>
          <a:solidFill>
            <a:schemeClr val="accent5">
              <a:lumMod val="20000"/>
              <a:lumOff val="8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bg1"/>
                </a:solidFill>
              </a:rPr>
              <a:t>It is the most effective way to </a:t>
            </a:r>
            <a:r>
              <a:rPr lang="en-US" sz="2000" dirty="0" smtClean="0">
                <a:solidFill>
                  <a:schemeClr val="bg1"/>
                </a:solidFill>
              </a:rPr>
              <a:t>show others </a:t>
            </a:r>
            <a:r>
              <a:rPr lang="en-US" sz="2000" dirty="0">
                <a:solidFill>
                  <a:schemeClr val="bg1"/>
                </a:solidFill>
              </a:rPr>
              <a:t>the proper way to conduct themselves, and </a:t>
            </a:r>
            <a:r>
              <a:rPr lang="en-US" sz="2000" dirty="0" smtClean="0">
                <a:solidFill>
                  <a:schemeClr val="bg1"/>
                </a:solidFill>
              </a:rPr>
              <a:t>is even </a:t>
            </a:r>
            <a:r>
              <a:rPr lang="en-US" sz="2000" dirty="0">
                <a:solidFill>
                  <a:schemeClr val="bg1"/>
                </a:solidFill>
              </a:rPr>
              <a:t>more effective than verbal communication</a:t>
            </a:r>
            <a:endParaRPr lang="en-IN" sz="2000" dirty="0">
              <a:solidFill>
                <a:schemeClr val="bg1"/>
              </a:solidFill>
            </a:endParaRPr>
          </a:p>
        </p:txBody>
      </p:sp>
      <p:sp>
        <p:nvSpPr>
          <p:cNvPr id="62" name="Rectangle 61"/>
          <p:cNvSpPr/>
          <p:nvPr/>
        </p:nvSpPr>
        <p:spPr>
          <a:xfrm>
            <a:off x="1835696" y="5013176"/>
            <a:ext cx="7344816" cy="1008112"/>
          </a:xfrm>
          <a:prstGeom prst="rect">
            <a:avLst/>
          </a:prstGeom>
          <a:solidFill>
            <a:schemeClr val="accent5">
              <a:lumMod val="20000"/>
              <a:lumOff val="8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smtClean="0">
                <a:solidFill>
                  <a:schemeClr val="bg1"/>
                </a:solidFill>
              </a:rPr>
              <a:t>One way </a:t>
            </a:r>
            <a:r>
              <a:rPr lang="en-US" sz="2000" dirty="0">
                <a:solidFill>
                  <a:schemeClr val="bg1"/>
                </a:solidFill>
              </a:rPr>
              <a:t>to think about setting the example is to imagine</a:t>
            </a:r>
          </a:p>
          <a:p>
            <a:pPr lvl="1"/>
            <a:r>
              <a:rPr lang="en-US" sz="2000" dirty="0">
                <a:solidFill>
                  <a:schemeClr val="bg1"/>
                </a:solidFill>
              </a:rPr>
              <a:t>yourself as part of a group and think about how you</a:t>
            </a:r>
          </a:p>
          <a:p>
            <a:pPr lvl="1"/>
            <a:r>
              <a:rPr lang="en-US" sz="2000" dirty="0">
                <a:solidFill>
                  <a:schemeClr val="bg1"/>
                </a:solidFill>
              </a:rPr>
              <a:t>would like your leader to act</a:t>
            </a:r>
            <a:endParaRPr lang="en-IN" sz="2000" dirty="0">
              <a:solidFill>
                <a:schemeClr val="bg1"/>
              </a:solidFill>
            </a:endParaRPr>
          </a:p>
        </p:txBody>
      </p:sp>
    </p:spTree>
    <p:extLst>
      <p:ext uri="{BB962C8B-B14F-4D97-AF65-F5344CB8AC3E}">
        <p14:creationId xmlns:p14="http://schemas.microsoft.com/office/powerpoint/2010/main" val="1291741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Sharing leadership</a:t>
            </a:r>
            <a:endParaRPr lang="en-US" sz="4000" dirty="0">
              <a:latin typeface="+mn-lt"/>
            </a:endParaRPr>
          </a:p>
        </p:txBody>
      </p:sp>
      <p:grpSp>
        <p:nvGrpSpPr>
          <p:cNvPr id="14" name="Group 2"/>
          <p:cNvGrpSpPr>
            <a:grpSpLocks/>
          </p:cNvGrpSpPr>
          <p:nvPr/>
        </p:nvGrpSpPr>
        <p:grpSpPr bwMode="auto">
          <a:xfrm>
            <a:off x="3783364" y="2138983"/>
            <a:ext cx="1371600" cy="611187"/>
            <a:chOff x="2976" y="2352"/>
            <a:chExt cx="864" cy="385"/>
          </a:xfrm>
        </p:grpSpPr>
        <p:grpSp>
          <p:nvGrpSpPr>
            <p:cNvPr id="15" name="Group 3"/>
            <p:cNvGrpSpPr>
              <a:grpSpLocks/>
            </p:cNvGrpSpPr>
            <p:nvPr/>
          </p:nvGrpSpPr>
          <p:grpSpPr bwMode="auto">
            <a:xfrm>
              <a:off x="2976" y="2462"/>
              <a:ext cx="826" cy="275"/>
              <a:chOff x="2256" y="2939"/>
              <a:chExt cx="1276" cy="425"/>
            </a:xfrm>
          </p:grpSpPr>
          <p:sp>
            <p:nvSpPr>
              <p:cNvPr id="19" name="Oval 4"/>
              <p:cNvSpPr>
                <a:spLocks noChangeArrowheads="1"/>
              </p:cNvSpPr>
              <p:nvPr/>
            </p:nvSpPr>
            <p:spPr bwMode="auto">
              <a:xfrm>
                <a:off x="2256" y="3024"/>
                <a:ext cx="1276" cy="34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pitchFamily="34" charset="0"/>
                </a:endParaRPr>
              </a:p>
            </p:txBody>
          </p:sp>
          <p:sp>
            <p:nvSpPr>
              <p:cNvPr id="20" name="Rectangle 5"/>
              <p:cNvSpPr>
                <a:spLocks noChangeArrowheads="1"/>
              </p:cNvSpPr>
              <p:nvPr/>
            </p:nvSpPr>
            <p:spPr bwMode="auto">
              <a:xfrm>
                <a:off x="2256" y="2939"/>
                <a:ext cx="1276" cy="25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grpSp>
        <p:sp>
          <p:nvSpPr>
            <p:cNvPr id="16" name="Oval 6"/>
            <p:cNvSpPr>
              <a:spLocks noChangeArrowheads="1"/>
            </p:cNvSpPr>
            <p:nvPr/>
          </p:nvSpPr>
          <p:spPr bwMode="auto">
            <a:xfrm>
              <a:off x="2976" y="2352"/>
              <a:ext cx="826" cy="22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pitchFamily="34" charset="0"/>
              </a:endParaRPr>
            </a:p>
          </p:txBody>
        </p:sp>
        <p:sp>
          <p:nvSpPr>
            <p:cNvPr id="17" name="Oval 7"/>
            <p:cNvSpPr>
              <a:spLocks noChangeArrowheads="1"/>
            </p:cNvSpPr>
            <p:nvPr/>
          </p:nvSpPr>
          <p:spPr bwMode="auto">
            <a:xfrm>
              <a:off x="2981" y="2355"/>
              <a:ext cx="816" cy="212"/>
            </a:xfrm>
            <a:prstGeom prst="ellipse">
              <a:avLst/>
            </a:prstGeom>
            <a:gradFill rotWithShape="1">
              <a:gsLst>
                <a:gs pos="0">
                  <a:schemeClr val="accent1"/>
                </a:gs>
                <a:gs pos="100000">
                  <a:schemeClr val="accent1">
                    <a:gamma/>
                    <a:tint val="67843"/>
                    <a:invGamma/>
                  </a:schemeClr>
                </a:gs>
              </a:gsLst>
              <a:lin ang="18900000" scaled="1"/>
            </a:gradFill>
            <a:ln w="9525" algn="ctr">
              <a:noFill/>
              <a:round/>
              <a:headEnd/>
              <a:tailEnd/>
            </a:ln>
            <a:effectLst/>
          </p:spPr>
          <p:txBody>
            <a:bodyPr wrap="none" anchor="ctr"/>
            <a:lstStyle/>
            <a:p>
              <a:pPr fontAlgn="auto">
                <a:spcBef>
                  <a:spcPts val="0"/>
                </a:spcBef>
                <a:spcAft>
                  <a:spcPts val="0"/>
                </a:spcAft>
                <a:defRPr/>
              </a:pPr>
              <a:endParaRPr lang="ru-RU" baseline="-25000">
                <a:latin typeface="Arial" charset="0"/>
              </a:endParaRPr>
            </a:p>
          </p:txBody>
        </p:sp>
        <p:sp>
          <p:nvSpPr>
            <p:cNvPr id="18" name="Freeform 8"/>
            <p:cNvSpPr>
              <a:spLocks/>
            </p:cNvSpPr>
            <p:nvPr/>
          </p:nvSpPr>
          <p:spPr bwMode="auto">
            <a:xfrm>
              <a:off x="3502" y="2369"/>
              <a:ext cx="338" cy="116"/>
            </a:xfrm>
            <a:custGeom>
              <a:avLst/>
              <a:gdLst>
                <a:gd name="T0" fmla="*/ 1 w 522"/>
                <a:gd name="T1" fmla="*/ 1 h 179"/>
                <a:gd name="T2" fmla="*/ 0 w 522"/>
                <a:gd name="T3" fmla="*/ 0 h 179"/>
                <a:gd name="T4" fmla="*/ 1 w 522"/>
                <a:gd name="T5" fmla="*/ 1 h 179"/>
                <a:gd name="T6" fmla="*/ 1 w 522"/>
                <a:gd name="T7" fmla="*/ 1 h 179"/>
                <a:gd name="T8" fmla="*/ 0 60000 65536"/>
                <a:gd name="T9" fmla="*/ 0 60000 65536"/>
                <a:gd name="T10" fmla="*/ 0 60000 65536"/>
                <a:gd name="T11" fmla="*/ 0 60000 65536"/>
                <a:gd name="T12" fmla="*/ 0 w 522"/>
                <a:gd name="T13" fmla="*/ 0 h 179"/>
                <a:gd name="T14" fmla="*/ 522 w 522"/>
                <a:gd name="T15" fmla="*/ 179 h 179"/>
              </a:gdLst>
              <a:ahLst/>
              <a:cxnLst>
                <a:cxn ang="T8">
                  <a:pos x="T0" y="T1"/>
                </a:cxn>
                <a:cxn ang="T9">
                  <a:pos x="T2" y="T3"/>
                </a:cxn>
                <a:cxn ang="T10">
                  <a:pos x="T4" y="T5"/>
                </a:cxn>
                <a:cxn ang="T11">
                  <a:pos x="T6" y="T7"/>
                </a:cxn>
              </a:cxnLst>
              <a:rect l="T12" t="T13" r="T14" b="T15"/>
              <a:pathLst>
                <a:path w="522" h="179">
                  <a:moveTo>
                    <a:pt x="414" y="179"/>
                  </a:moveTo>
                  <a:cubicBezTo>
                    <a:pt x="522" y="89"/>
                    <a:pt x="202" y="10"/>
                    <a:pt x="0" y="0"/>
                  </a:cubicBezTo>
                  <a:cubicBezTo>
                    <a:pt x="64" y="15"/>
                    <a:pt x="79" y="12"/>
                    <a:pt x="213" y="60"/>
                  </a:cubicBezTo>
                  <a:cubicBezTo>
                    <a:pt x="347" y="108"/>
                    <a:pt x="388" y="160"/>
                    <a:pt x="414" y="17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latin typeface="Calibri" pitchFamily="34" charset="0"/>
              </a:endParaRPr>
            </a:p>
          </p:txBody>
        </p:sp>
      </p:grpSp>
      <p:sp>
        <p:nvSpPr>
          <p:cNvPr id="21" name="AutoShape 9"/>
          <p:cNvSpPr>
            <a:spLocks noChangeArrowheads="1"/>
          </p:cNvSpPr>
          <p:nvPr/>
        </p:nvSpPr>
        <p:spPr bwMode="auto">
          <a:xfrm rot="-5779719">
            <a:off x="3822258" y="3278014"/>
            <a:ext cx="1524000" cy="141288"/>
          </a:xfrm>
          <a:prstGeom prst="roundRect">
            <a:avLst>
              <a:gd name="adj" fmla="val 50000"/>
            </a:avLst>
          </a:prstGeom>
          <a:gradFill rotWithShape="1">
            <a:gsLst>
              <a:gs pos="0">
                <a:schemeClr val="folHlink">
                  <a:gamma/>
                  <a:tint val="26667"/>
                  <a:invGamma/>
                </a:schemeClr>
              </a:gs>
              <a:gs pos="100000">
                <a:schemeClr val="folHlink"/>
              </a:gs>
            </a:gsLst>
            <a:lin ang="5400000" scaled="1"/>
          </a:gradFill>
          <a:ln w="9525" algn="ctr">
            <a:noFill/>
            <a:round/>
            <a:headEnd/>
            <a:tailEnd/>
          </a:ln>
          <a:effectLst/>
        </p:spPr>
        <p:txBody>
          <a:bodyPr wrap="none" anchor="ctr"/>
          <a:lstStyle/>
          <a:p>
            <a:pPr fontAlgn="auto">
              <a:spcBef>
                <a:spcPts val="0"/>
              </a:spcBef>
              <a:spcAft>
                <a:spcPts val="0"/>
              </a:spcAft>
              <a:defRPr/>
            </a:pPr>
            <a:endParaRPr lang="en-US" dirty="0">
              <a:latin typeface="Arial" charset="0"/>
            </a:endParaRPr>
          </a:p>
        </p:txBody>
      </p:sp>
      <p:grpSp>
        <p:nvGrpSpPr>
          <p:cNvPr id="22" name="Group 10"/>
          <p:cNvGrpSpPr>
            <a:grpSpLocks/>
          </p:cNvGrpSpPr>
          <p:nvPr/>
        </p:nvGrpSpPr>
        <p:grpSpPr bwMode="auto">
          <a:xfrm>
            <a:off x="906814" y="2748583"/>
            <a:ext cx="2133600" cy="944562"/>
            <a:chOff x="1518" y="2850"/>
            <a:chExt cx="1344" cy="595"/>
          </a:xfrm>
        </p:grpSpPr>
        <p:grpSp>
          <p:nvGrpSpPr>
            <p:cNvPr id="23" name="Group 11"/>
            <p:cNvGrpSpPr>
              <a:grpSpLocks/>
            </p:cNvGrpSpPr>
            <p:nvPr/>
          </p:nvGrpSpPr>
          <p:grpSpPr bwMode="auto">
            <a:xfrm>
              <a:off x="1518" y="3020"/>
              <a:ext cx="1276" cy="425"/>
              <a:chOff x="2256" y="2939"/>
              <a:chExt cx="1276" cy="425"/>
            </a:xfrm>
          </p:grpSpPr>
          <p:sp>
            <p:nvSpPr>
              <p:cNvPr id="27" name="Oval 12"/>
              <p:cNvSpPr>
                <a:spLocks noChangeArrowheads="1"/>
              </p:cNvSpPr>
              <p:nvPr/>
            </p:nvSpPr>
            <p:spPr bwMode="auto">
              <a:xfrm>
                <a:off x="2256" y="3024"/>
                <a:ext cx="1276" cy="34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pitchFamily="34" charset="0"/>
                </a:endParaRPr>
              </a:p>
            </p:txBody>
          </p:sp>
          <p:sp>
            <p:nvSpPr>
              <p:cNvPr id="28" name="Rectangle 13"/>
              <p:cNvSpPr>
                <a:spLocks noChangeArrowheads="1"/>
              </p:cNvSpPr>
              <p:nvPr/>
            </p:nvSpPr>
            <p:spPr bwMode="auto">
              <a:xfrm>
                <a:off x="2256" y="2939"/>
                <a:ext cx="1276" cy="25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grpSp>
        <p:sp>
          <p:nvSpPr>
            <p:cNvPr id="24" name="Oval 14"/>
            <p:cNvSpPr>
              <a:spLocks noChangeArrowheads="1"/>
            </p:cNvSpPr>
            <p:nvPr/>
          </p:nvSpPr>
          <p:spPr bwMode="auto">
            <a:xfrm>
              <a:off x="1518" y="2850"/>
              <a:ext cx="1276" cy="34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pitchFamily="34" charset="0"/>
              </a:endParaRPr>
            </a:p>
          </p:txBody>
        </p:sp>
        <p:sp>
          <p:nvSpPr>
            <p:cNvPr id="25" name="Oval 15"/>
            <p:cNvSpPr>
              <a:spLocks noChangeArrowheads="1"/>
            </p:cNvSpPr>
            <p:nvPr/>
          </p:nvSpPr>
          <p:spPr bwMode="auto">
            <a:xfrm>
              <a:off x="1526" y="2854"/>
              <a:ext cx="1260" cy="328"/>
            </a:xfrm>
            <a:prstGeom prst="ellipse">
              <a:avLst/>
            </a:prstGeom>
            <a:gradFill rotWithShape="1">
              <a:gsLst>
                <a:gs pos="0">
                  <a:schemeClr val="bg2"/>
                </a:gs>
                <a:gs pos="100000">
                  <a:schemeClr val="bg2">
                    <a:gamma/>
                    <a:tint val="67843"/>
                    <a:invGamma/>
                  </a:schemeClr>
                </a:gs>
              </a:gsLst>
              <a:lin ang="18900000" scaled="1"/>
            </a:gradFill>
            <a:ln w="9525" algn="ctr">
              <a:noFill/>
              <a:round/>
              <a:headEnd/>
              <a:tailEnd/>
            </a:ln>
            <a:effectLst/>
          </p:spPr>
          <p:txBody>
            <a:bodyPr wrap="none" anchor="ctr"/>
            <a:lstStyle/>
            <a:p>
              <a:pPr fontAlgn="auto">
                <a:spcBef>
                  <a:spcPts val="0"/>
                </a:spcBef>
                <a:spcAft>
                  <a:spcPts val="0"/>
                </a:spcAft>
                <a:defRPr/>
              </a:pPr>
              <a:endParaRPr lang="ru-RU" baseline="-25000">
                <a:latin typeface="Arial" charset="0"/>
              </a:endParaRPr>
            </a:p>
          </p:txBody>
        </p:sp>
        <p:sp>
          <p:nvSpPr>
            <p:cNvPr id="26" name="Freeform 16"/>
            <p:cNvSpPr>
              <a:spLocks/>
            </p:cNvSpPr>
            <p:nvPr/>
          </p:nvSpPr>
          <p:spPr bwMode="auto">
            <a:xfrm>
              <a:off x="2340" y="2876"/>
              <a:ext cx="522" cy="169"/>
            </a:xfrm>
            <a:custGeom>
              <a:avLst/>
              <a:gdLst>
                <a:gd name="T0" fmla="*/ 403 w 522"/>
                <a:gd name="T1" fmla="*/ 169 h 169"/>
                <a:gd name="T2" fmla="*/ 0 w 522"/>
                <a:gd name="T3" fmla="*/ 0 h 169"/>
                <a:gd name="T4" fmla="*/ 213 w 522"/>
                <a:gd name="T5" fmla="*/ 60 h 169"/>
                <a:gd name="T6" fmla="*/ 403 w 522"/>
                <a:gd name="T7" fmla="*/ 169 h 169"/>
                <a:gd name="T8" fmla="*/ 0 60000 65536"/>
                <a:gd name="T9" fmla="*/ 0 60000 65536"/>
                <a:gd name="T10" fmla="*/ 0 60000 65536"/>
                <a:gd name="T11" fmla="*/ 0 60000 65536"/>
                <a:gd name="T12" fmla="*/ 0 w 522"/>
                <a:gd name="T13" fmla="*/ 0 h 169"/>
                <a:gd name="T14" fmla="*/ 522 w 522"/>
                <a:gd name="T15" fmla="*/ 169 h 169"/>
              </a:gdLst>
              <a:ahLst/>
              <a:cxnLst>
                <a:cxn ang="T8">
                  <a:pos x="T0" y="T1"/>
                </a:cxn>
                <a:cxn ang="T9">
                  <a:pos x="T2" y="T3"/>
                </a:cxn>
                <a:cxn ang="T10">
                  <a:pos x="T4" y="T5"/>
                </a:cxn>
                <a:cxn ang="T11">
                  <a:pos x="T6" y="T7"/>
                </a:cxn>
              </a:cxnLst>
              <a:rect l="T12" t="T13" r="T14" b="T15"/>
              <a:pathLst>
                <a:path w="522" h="169">
                  <a:moveTo>
                    <a:pt x="403" y="169"/>
                  </a:moveTo>
                  <a:cubicBezTo>
                    <a:pt x="522" y="91"/>
                    <a:pt x="202" y="10"/>
                    <a:pt x="0" y="0"/>
                  </a:cubicBezTo>
                  <a:cubicBezTo>
                    <a:pt x="64" y="15"/>
                    <a:pt x="79" y="12"/>
                    <a:pt x="213" y="60"/>
                  </a:cubicBezTo>
                  <a:cubicBezTo>
                    <a:pt x="347" y="108"/>
                    <a:pt x="377" y="150"/>
                    <a:pt x="403" y="1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latin typeface="Calibri" pitchFamily="34" charset="0"/>
              </a:endParaRPr>
            </a:p>
          </p:txBody>
        </p:sp>
      </p:grpSp>
      <p:grpSp>
        <p:nvGrpSpPr>
          <p:cNvPr id="29" name="Group 17"/>
          <p:cNvGrpSpPr>
            <a:grpSpLocks/>
          </p:cNvGrpSpPr>
          <p:nvPr/>
        </p:nvGrpSpPr>
        <p:grpSpPr bwMode="auto">
          <a:xfrm>
            <a:off x="5783614" y="2548558"/>
            <a:ext cx="1676400" cy="747712"/>
            <a:chOff x="4176" y="2640"/>
            <a:chExt cx="1056" cy="471"/>
          </a:xfrm>
        </p:grpSpPr>
        <p:grpSp>
          <p:nvGrpSpPr>
            <p:cNvPr id="30" name="Group 18"/>
            <p:cNvGrpSpPr>
              <a:grpSpLocks/>
            </p:cNvGrpSpPr>
            <p:nvPr/>
          </p:nvGrpSpPr>
          <p:grpSpPr bwMode="auto">
            <a:xfrm>
              <a:off x="4176" y="2775"/>
              <a:ext cx="1010" cy="336"/>
              <a:chOff x="2256" y="2939"/>
              <a:chExt cx="1276" cy="425"/>
            </a:xfrm>
          </p:grpSpPr>
          <p:sp>
            <p:nvSpPr>
              <p:cNvPr id="34" name="Oval 19"/>
              <p:cNvSpPr>
                <a:spLocks noChangeArrowheads="1"/>
              </p:cNvSpPr>
              <p:nvPr/>
            </p:nvSpPr>
            <p:spPr bwMode="auto">
              <a:xfrm>
                <a:off x="2256" y="3024"/>
                <a:ext cx="1276" cy="34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pitchFamily="34" charset="0"/>
                </a:endParaRPr>
              </a:p>
            </p:txBody>
          </p:sp>
          <p:sp>
            <p:nvSpPr>
              <p:cNvPr id="35" name="Rectangle 20"/>
              <p:cNvSpPr>
                <a:spLocks noChangeArrowheads="1"/>
              </p:cNvSpPr>
              <p:nvPr/>
            </p:nvSpPr>
            <p:spPr bwMode="auto">
              <a:xfrm>
                <a:off x="2256" y="2939"/>
                <a:ext cx="1276" cy="25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grpSp>
        <p:sp>
          <p:nvSpPr>
            <p:cNvPr id="31" name="Oval 21"/>
            <p:cNvSpPr>
              <a:spLocks noChangeArrowheads="1"/>
            </p:cNvSpPr>
            <p:nvPr/>
          </p:nvSpPr>
          <p:spPr bwMode="auto">
            <a:xfrm>
              <a:off x="4176" y="2640"/>
              <a:ext cx="1010" cy="26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pitchFamily="34" charset="0"/>
              </a:endParaRPr>
            </a:p>
          </p:txBody>
        </p:sp>
        <p:sp>
          <p:nvSpPr>
            <p:cNvPr id="32" name="Oval 22"/>
            <p:cNvSpPr>
              <a:spLocks noChangeArrowheads="1"/>
            </p:cNvSpPr>
            <p:nvPr/>
          </p:nvSpPr>
          <p:spPr bwMode="auto">
            <a:xfrm>
              <a:off x="4182" y="2643"/>
              <a:ext cx="998" cy="260"/>
            </a:xfrm>
            <a:prstGeom prst="ellipse">
              <a:avLst/>
            </a:prstGeom>
            <a:gradFill rotWithShape="1">
              <a:gsLst>
                <a:gs pos="0">
                  <a:schemeClr val="accent2"/>
                </a:gs>
                <a:gs pos="100000">
                  <a:schemeClr val="accent2">
                    <a:gamma/>
                    <a:tint val="67843"/>
                    <a:invGamma/>
                  </a:schemeClr>
                </a:gs>
              </a:gsLst>
              <a:lin ang="18900000" scaled="1"/>
            </a:gradFill>
            <a:ln w="9525" algn="ctr">
              <a:noFill/>
              <a:round/>
              <a:headEnd/>
              <a:tailEnd/>
            </a:ln>
            <a:effectLst/>
          </p:spPr>
          <p:txBody>
            <a:bodyPr wrap="none" anchor="ctr"/>
            <a:lstStyle/>
            <a:p>
              <a:pPr fontAlgn="auto">
                <a:spcBef>
                  <a:spcPts val="0"/>
                </a:spcBef>
                <a:spcAft>
                  <a:spcPts val="0"/>
                </a:spcAft>
                <a:defRPr/>
              </a:pPr>
              <a:endParaRPr lang="ru-RU" baseline="-25000">
                <a:latin typeface="Arial" charset="0"/>
              </a:endParaRPr>
            </a:p>
          </p:txBody>
        </p:sp>
        <p:sp>
          <p:nvSpPr>
            <p:cNvPr id="33" name="Freeform 23"/>
            <p:cNvSpPr>
              <a:spLocks/>
            </p:cNvSpPr>
            <p:nvPr/>
          </p:nvSpPr>
          <p:spPr bwMode="auto">
            <a:xfrm>
              <a:off x="4819" y="2661"/>
              <a:ext cx="413" cy="141"/>
            </a:xfrm>
            <a:custGeom>
              <a:avLst/>
              <a:gdLst>
                <a:gd name="T0" fmla="*/ 2 w 522"/>
                <a:gd name="T1" fmla="*/ 2 h 179"/>
                <a:gd name="T2" fmla="*/ 0 w 522"/>
                <a:gd name="T3" fmla="*/ 0 h 179"/>
                <a:gd name="T4" fmla="*/ 2 w 522"/>
                <a:gd name="T5" fmla="*/ 2 h 179"/>
                <a:gd name="T6" fmla="*/ 2 w 522"/>
                <a:gd name="T7" fmla="*/ 2 h 179"/>
                <a:gd name="T8" fmla="*/ 0 60000 65536"/>
                <a:gd name="T9" fmla="*/ 0 60000 65536"/>
                <a:gd name="T10" fmla="*/ 0 60000 65536"/>
                <a:gd name="T11" fmla="*/ 0 60000 65536"/>
                <a:gd name="T12" fmla="*/ 0 w 522"/>
                <a:gd name="T13" fmla="*/ 0 h 179"/>
                <a:gd name="T14" fmla="*/ 522 w 522"/>
                <a:gd name="T15" fmla="*/ 179 h 179"/>
              </a:gdLst>
              <a:ahLst/>
              <a:cxnLst>
                <a:cxn ang="T8">
                  <a:pos x="T0" y="T1"/>
                </a:cxn>
                <a:cxn ang="T9">
                  <a:pos x="T2" y="T3"/>
                </a:cxn>
                <a:cxn ang="T10">
                  <a:pos x="T4" y="T5"/>
                </a:cxn>
                <a:cxn ang="T11">
                  <a:pos x="T6" y="T7"/>
                </a:cxn>
              </a:cxnLst>
              <a:rect l="T12" t="T13" r="T14" b="T15"/>
              <a:pathLst>
                <a:path w="522" h="179">
                  <a:moveTo>
                    <a:pt x="414" y="179"/>
                  </a:moveTo>
                  <a:cubicBezTo>
                    <a:pt x="522" y="89"/>
                    <a:pt x="202" y="10"/>
                    <a:pt x="0" y="0"/>
                  </a:cubicBezTo>
                  <a:cubicBezTo>
                    <a:pt x="64" y="15"/>
                    <a:pt x="79" y="12"/>
                    <a:pt x="213" y="60"/>
                  </a:cubicBezTo>
                  <a:cubicBezTo>
                    <a:pt x="347" y="108"/>
                    <a:pt x="388" y="160"/>
                    <a:pt x="414" y="17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latin typeface="Calibri" pitchFamily="34" charset="0"/>
              </a:endParaRPr>
            </a:p>
          </p:txBody>
        </p:sp>
      </p:grpSp>
      <p:sp>
        <p:nvSpPr>
          <p:cNvPr id="36" name="AutoShape 24"/>
          <p:cNvSpPr>
            <a:spLocks noChangeArrowheads="1"/>
          </p:cNvSpPr>
          <p:nvPr/>
        </p:nvSpPr>
        <p:spPr bwMode="auto">
          <a:xfrm rot="-24587210">
            <a:off x="5238308" y="3579639"/>
            <a:ext cx="1447800" cy="141288"/>
          </a:xfrm>
          <a:prstGeom prst="roundRect">
            <a:avLst>
              <a:gd name="adj" fmla="val 50000"/>
            </a:avLst>
          </a:prstGeom>
          <a:gradFill rotWithShape="1">
            <a:gsLst>
              <a:gs pos="0">
                <a:schemeClr val="folHlink">
                  <a:gamma/>
                  <a:tint val="26667"/>
                  <a:invGamma/>
                </a:schemeClr>
              </a:gs>
              <a:gs pos="100000">
                <a:schemeClr val="folHlink"/>
              </a:gs>
            </a:gsLst>
            <a:lin ang="5400000" scaled="1"/>
          </a:gradFill>
          <a:ln w="9525" algn="ctr">
            <a:noFill/>
            <a:round/>
            <a:headEnd/>
            <a:tailEnd/>
          </a:ln>
          <a:effectLst/>
        </p:spPr>
        <p:txBody>
          <a:bodyPr wrap="none" anchor="ctr"/>
          <a:lstStyle/>
          <a:p>
            <a:pPr fontAlgn="auto">
              <a:spcBef>
                <a:spcPts val="0"/>
              </a:spcBef>
              <a:spcAft>
                <a:spcPts val="0"/>
              </a:spcAft>
              <a:defRPr/>
            </a:pPr>
            <a:endParaRPr lang="en-US" dirty="0">
              <a:latin typeface="Arial" charset="0"/>
            </a:endParaRPr>
          </a:p>
        </p:txBody>
      </p:sp>
      <p:sp>
        <p:nvSpPr>
          <p:cNvPr id="37" name="AutoShape 25"/>
          <p:cNvSpPr>
            <a:spLocks noChangeArrowheads="1"/>
          </p:cNvSpPr>
          <p:nvPr/>
        </p:nvSpPr>
        <p:spPr bwMode="auto">
          <a:xfrm rot="1108189">
            <a:off x="2316514" y="3815383"/>
            <a:ext cx="2590800" cy="228600"/>
          </a:xfrm>
          <a:prstGeom prst="roundRect">
            <a:avLst>
              <a:gd name="adj" fmla="val 50000"/>
            </a:avLst>
          </a:prstGeom>
          <a:gradFill rotWithShape="1">
            <a:gsLst>
              <a:gs pos="0">
                <a:schemeClr val="folHlink">
                  <a:gamma/>
                  <a:tint val="26667"/>
                  <a:invGamma/>
                </a:schemeClr>
              </a:gs>
              <a:gs pos="100000">
                <a:schemeClr val="folHlink"/>
              </a:gs>
            </a:gsLst>
            <a:lin ang="5400000" scaled="1"/>
          </a:gradFill>
          <a:ln w="9525" algn="ctr">
            <a:noFill/>
            <a:round/>
            <a:headEnd/>
            <a:tailEnd/>
          </a:ln>
          <a:effectLst/>
        </p:spPr>
        <p:txBody>
          <a:bodyPr wrap="none" anchor="ctr"/>
          <a:lstStyle/>
          <a:p>
            <a:pPr fontAlgn="auto">
              <a:spcBef>
                <a:spcPts val="0"/>
              </a:spcBef>
              <a:spcAft>
                <a:spcPts val="0"/>
              </a:spcAft>
              <a:defRPr/>
            </a:pPr>
            <a:endParaRPr lang="en-US" dirty="0">
              <a:latin typeface="Arial" charset="0"/>
            </a:endParaRPr>
          </a:p>
        </p:txBody>
      </p:sp>
      <p:grpSp>
        <p:nvGrpSpPr>
          <p:cNvPr id="38" name="Group 26"/>
          <p:cNvGrpSpPr>
            <a:grpSpLocks/>
          </p:cNvGrpSpPr>
          <p:nvPr/>
        </p:nvGrpSpPr>
        <p:grpSpPr bwMode="auto">
          <a:xfrm>
            <a:off x="3659539" y="3386758"/>
            <a:ext cx="2514600" cy="1122362"/>
            <a:chOff x="2976" y="3072"/>
            <a:chExt cx="1584" cy="707"/>
          </a:xfrm>
        </p:grpSpPr>
        <p:grpSp>
          <p:nvGrpSpPr>
            <p:cNvPr id="39" name="Group 27"/>
            <p:cNvGrpSpPr>
              <a:grpSpLocks/>
            </p:cNvGrpSpPr>
            <p:nvPr/>
          </p:nvGrpSpPr>
          <p:grpSpPr bwMode="auto">
            <a:xfrm>
              <a:off x="2976" y="3274"/>
              <a:ext cx="1515" cy="505"/>
              <a:chOff x="2256" y="2939"/>
              <a:chExt cx="1276" cy="425"/>
            </a:xfrm>
          </p:grpSpPr>
          <p:sp>
            <p:nvSpPr>
              <p:cNvPr id="43" name="Oval 28"/>
              <p:cNvSpPr>
                <a:spLocks noChangeArrowheads="1"/>
              </p:cNvSpPr>
              <p:nvPr/>
            </p:nvSpPr>
            <p:spPr bwMode="auto">
              <a:xfrm>
                <a:off x="2256" y="3024"/>
                <a:ext cx="1276" cy="34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pitchFamily="34" charset="0"/>
                </a:endParaRPr>
              </a:p>
            </p:txBody>
          </p:sp>
          <p:sp>
            <p:nvSpPr>
              <p:cNvPr id="45" name="Rectangle 29"/>
              <p:cNvSpPr>
                <a:spLocks noChangeArrowheads="1"/>
              </p:cNvSpPr>
              <p:nvPr/>
            </p:nvSpPr>
            <p:spPr bwMode="auto">
              <a:xfrm>
                <a:off x="2256" y="2939"/>
                <a:ext cx="1276" cy="25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grpSp>
        <p:sp>
          <p:nvSpPr>
            <p:cNvPr id="40" name="Oval 30"/>
            <p:cNvSpPr>
              <a:spLocks noChangeArrowheads="1"/>
            </p:cNvSpPr>
            <p:nvPr/>
          </p:nvSpPr>
          <p:spPr bwMode="auto">
            <a:xfrm>
              <a:off x="2976" y="3072"/>
              <a:ext cx="1515" cy="404"/>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pitchFamily="34" charset="0"/>
              </a:endParaRPr>
            </a:p>
          </p:txBody>
        </p:sp>
        <p:sp>
          <p:nvSpPr>
            <p:cNvPr id="41" name="Oval 31"/>
            <p:cNvSpPr>
              <a:spLocks noChangeArrowheads="1"/>
            </p:cNvSpPr>
            <p:nvPr/>
          </p:nvSpPr>
          <p:spPr bwMode="auto">
            <a:xfrm>
              <a:off x="2985" y="3077"/>
              <a:ext cx="1497" cy="389"/>
            </a:xfrm>
            <a:prstGeom prst="ellipse">
              <a:avLst/>
            </a:prstGeom>
            <a:gradFill rotWithShape="1">
              <a:gsLst>
                <a:gs pos="0">
                  <a:schemeClr val="hlink"/>
                </a:gs>
                <a:gs pos="100000">
                  <a:schemeClr val="hlink">
                    <a:gamma/>
                    <a:tint val="67843"/>
                    <a:invGamma/>
                  </a:schemeClr>
                </a:gs>
              </a:gsLst>
              <a:lin ang="18900000" scaled="1"/>
            </a:gradFill>
            <a:ln w="9525" algn="ctr">
              <a:noFill/>
              <a:round/>
              <a:headEnd/>
              <a:tailEnd/>
            </a:ln>
            <a:effectLst/>
          </p:spPr>
          <p:txBody>
            <a:bodyPr wrap="none" anchor="ctr"/>
            <a:lstStyle/>
            <a:p>
              <a:pPr fontAlgn="auto">
                <a:spcBef>
                  <a:spcPts val="0"/>
                </a:spcBef>
                <a:spcAft>
                  <a:spcPts val="0"/>
                </a:spcAft>
                <a:defRPr/>
              </a:pPr>
              <a:endParaRPr lang="ru-RU" baseline="-25000">
                <a:latin typeface="Arial" charset="0"/>
              </a:endParaRPr>
            </a:p>
          </p:txBody>
        </p:sp>
        <p:sp>
          <p:nvSpPr>
            <p:cNvPr id="42" name="Freeform 32"/>
            <p:cNvSpPr>
              <a:spLocks/>
            </p:cNvSpPr>
            <p:nvPr/>
          </p:nvSpPr>
          <p:spPr bwMode="auto">
            <a:xfrm>
              <a:off x="3940" y="3103"/>
              <a:ext cx="620" cy="213"/>
            </a:xfrm>
            <a:custGeom>
              <a:avLst/>
              <a:gdLst>
                <a:gd name="T0" fmla="*/ 21667 w 522"/>
                <a:gd name="T1" fmla="*/ 9743 h 179"/>
                <a:gd name="T2" fmla="*/ 0 w 522"/>
                <a:gd name="T3" fmla="*/ 0 h 179"/>
                <a:gd name="T4" fmla="*/ 11112 w 522"/>
                <a:gd name="T5" fmla="*/ 3240 h 179"/>
                <a:gd name="T6" fmla="*/ 21667 w 522"/>
                <a:gd name="T7" fmla="*/ 9743 h 179"/>
                <a:gd name="T8" fmla="*/ 0 60000 65536"/>
                <a:gd name="T9" fmla="*/ 0 60000 65536"/>
                <a:gd name="T10" fmla="*/ 0 60000 65536"/>
                <a:gd name="T11" fmla="*/ 0 60000 65536"/>
                <a:gd name="T12" fmla="*/ 0 w 522"/>
                <a:gd name="T13" fmla="*/ 0 h 179"/>
                <a:gd name="T14" fmla="*/ 522 w 522"/>
                <a:gd name="T15" fmla="*/ 179 h 179"/>
              </a:gdLst>
              <a:ahLst/>
              <a:cxnLst>
                <a:cxn ang="T8">
                  <a:pos x="T0" y="T1"/>
                </a:cxn>
                <a:cxn ang="T9">
                  <a:pos x="T2" y="T3"/>
                </a:cxn>
                <a:cxn ang="T10">
                  <a:pos x="T4" y="T5"/>
                </a:cxn>
                <a:cxn ang="T11">
                  <a:pos x="T6" y="T7"/>
                </a:cxn>
              </a:cxnLst>
              <a:rect l="T12" t="T13" r="T14" b="T15"/>
              <a:pathLst>
                <a:path w="522" h="179">
                  <a:moveTo>
                    <a:pt x="414" y="179"/>
                  </a:moveTo>
                  <a:cubicBezTo>
                    <a:pt x="522" y="89"/>
                    <a:pt x="202" y="10"/>
                    <a:pt x="0" y="0"/>
                  </a:cubicBezTo>
                  <a:cubicBezTo>
                    <a:pt x="64" y="15"/>
                    <a:pt x="79" y="12"/>
                    <a:pt x="213" y="60"/>
                  </a:cubicBezTo>
                  <a:cubicBezTo>
                    <a:pt x="347" y="108"/>
                    <a:pt x="388" y="160"/>
                    <a:pt x="414" y="17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latin typeface="Calibri" pitchFamily="34" charset="0"/>
              </a:endParaRPr>
            </a:p>
          </p:txBody>
        </p:sp>
      </p:grpSp>
      <p:pic>
        <p:nvPicPr>
          <p:cNvPr id="49" name="Picture 2" descr="\\NAS\PresentationLoad\07 Produktion\1_TEMPLATES\4_Selbstpräsentationen\1_Grundlagen\Bildvorlagen (Kopien)\Geschäftsmann\Fotolia_22843302_X.png"/>
          <p:cNvPicPr>
            <a:picLocks noGrp="1" noSelect="1" noRot="1" noMove="1" noResize="1" noEditPoints="1" noAdjustHandles="1" noChangeArrowheads="1" noChangeShapeType="1"/>
          </p:cNvPicPr>
          <p:nvPr>
            <p:custDataLst>
              <p:tags r:id="rId1"/>
            </p:custDataLst>
          </p:nvPr>
        </p:nvPicPr>
        <p:blipFill rotWithShape="1">
          <a:blip r:embed="rId7" cstate="screen">
            <a:extLst>
              <a:ext uri="{28A0092B-C50C-407E-A947-70E740481C1C}">
                <a14:useLocalDpi xmlns:a14="http://schemas.microsoft.com/office/drawing/2010/main"/>
              </a:ext>
            </a:extLst>
          </a:blip>
          <a:srcRect l="29998" t="11482" r="36121" b="50242"/>
          <a:stretch/>
        </p:blipFill>
        <p:spPr bwMode="gray">
          <a:xfrm>
            <a:off x="1157660" y="1438550"/>
            <a:ext cx="1092200" cy="16451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NAS\PresentationLoad\07 Produktion\1_TEMPLATES\4_Selbstpräsentationen\1_Grundlagen\Bildvorlagen (Kopien)\Geschäftsmann\Fotolia_22843302_X.png"/>
          <p:cNvPicPr>
            <a:picLocks noGrp="1" noSelect="1" noRot="1" noMove="1" noResize="1" noEditPoints="1" noAdjustHandles="1" noChangeArrowheads="1" noChangeShapeType="1"/>
          </p:cNvPicPr>
          <p:nvPr>
            <p:custDataLst>
              <p:tags r:id="rId2"/>
            </p:custDataLst>
          </p:nvPr>
        </p:nvPicPr>
        <p:blipFill rotWithShape="1">
          <a:blip r:embed="rId7" cstate="screen">
            <a:extLst>
              <a:ext uri="{28A0092B-C50C-407E-A947-70E740481C1C}">
                <a14:useLocalDpi xmlns:a14="http://schemas.microsoft.com/office/drawing/2010/main"/>
              </a:ext>
            </a:extLst>
          </a:blip>
          <a:srcRect l="29998" t="11482" r="36121" b="50242"/>
          <a:stretch/>
        </p:blipFill>
        <p:spPr bwMode="gray">
          <a:xfrm>
            <a:off x="3845880" y="741933"/>
            <a:ext cx="1092200" cy="16451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NAS\PresentationLoad\07 Produktion\1_TEMPLATES\4_Selbstpräsentationen\1_Grundlagen\Bildvorlagen (Kopien)\Geschäftsmann\Fotolia_22843302_X.png"/>
          <p:cNvPicPr>
            <a:picLocks noGrp="1" noSelect="1" noRot="1" noMove="1" noResize="1" noEditPoints="1" noAdjustHandles="1" noChangeArrowheads="1" noChangeShapeType="1"/>
          </p:cNvPicPr>
          <p:nvPr>
            <p:custDataLst>
              <p:tags r:id="rId3"/>
            </p:custDataLst>
          </p:nvPr>
        </p:nvPicPr>
        <p:blipFill rotWithShape="1">
          <a:blip r:embed="rId7" cstate="screen">
            <a:extLst>
              <a:ext uri="{28A0092B-C50C-407E-A947-70E740481C1C}">
                <a14:useLocalDpi xmlns:a14="http://schemas.microsoft.com/office/drawing/2010/main"/>
              </a:ext>
            </a:extLst>
          </a:blip>
          <a:srcRect l="29998" t="11482" r="36121" b="50242"/>
          <a:stretch/>
        </p:blipFill>
        <p:spPr bwMode="gray">
          <a:xfrm>
            <a:off x="6064602" y="1171346"/>
            <a:ext cx="1092200" cy="1645154"/>
          </a:xfrm>
          <a:prstGeom prst="rect">
            <a:avLst/>
          </a:prstGeom>
          <a:noFill/>
          <a:extLst>
            <a:ext uri="{909E8E84-426E-40DD-AFC4-6F175D3DCCD1}">
              <a14:hiddenFill xmlns:a14="http://schemas.microsoft.com/office/drawing/2010/main">
                <a:solidFill>
                  <a:srgbClr val="FFFFFF"/>
                </a:solidFill>
              </a14:hiddenFill>
            </a:ext>
          </a:extLst>
        </p:spPr>
      </p:pic>
      <p:sp>
        <p:nvSpPr>
          <p:cNvPr id="53" name="Rechteck 2"/>
          <p:cNvSpPr>
            <a:spLocks noGrp="1" noSelect="1" noRot="1" noMove="1" noResize="1" noEditPoints="1" noAdjustHandles="1" noChangeArrowheads="1" noChangeShapeType="1" noTextEdit="1"/>
          </p:cNvSpPr>
          <p:nvPr>
            <p:custDataLst>
              <p:tags r:id="rId4"/>
            </p:custDataLst>
          </p:nvPr>
        </p:nvSpPr>
        <p:spPr bwMode="auto">
          <a:xfrm>
            <a:off x="3976687" y="2816500"/>
            <a:ext cx="1705328" cy="1211608"/>
          </a:xfrm>
          <a:prstGeom prst="rect">
            <a:avLst/>
          </a:prstGeom>
          <a:blipFill>
            <a:blip r:embed="rId8"/>
            <a:stretch>
              <a:fillRect/>
            </a:stretch>
          </a:blipFill>
          <a:ln w="12700">
            <a:noFill/>
            <a:round/>
            <a:headEnd/>
            <a:tailEnd/>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noProof="1"/>
          </a:p>
        </p:txBody>
      </p:sp>
      <p:sp>
        <p:nvSpPr>
          <p:cNvPr id="63" name="Rounded Rectangle 62"/>
          <p:cNvSpPr/>
          <p:nvPr/>
        </p:nvSpPr>
        <p:spPr>
          <a:xfrm>
            <a:off x="0" y="3717032"/>
            <a:ext cx="6483529" cy="1000944"/>
          </a:xfrm>
          <a:prstGeom prst="roundRect">
            <a:avLst>
              <a:gd name="adj" fmla="val 6062"/>
            </a:avLst>
          </a:prstGeom>
          <a:solidFill>
            <a:srgbClr val="A568D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smtClean="0">
                <a:solidFill>
                  <a:schemeClr val="tx1"/>
                </a:solidFill>
              </a:rPr>
              <a:t>“For a good leader
</a:t>
            </a:r>
            <a:r>
              <a:rPr lang="en-US" sz="2000" dirty="0" smtClean="0">
                <a:solidFill>
                  <a:schemeClr val="tx1"/>
                </a:solidFill>
              </a:rPr>
              <a:t>When </a:t>
            </a:r>
            <a:r>
              <a:rPr lang="en-US" sz="2000" dirty="0">
                <a:solidFill>
                  <a:schemeClr val="tx1"/>
                </a:solidFill>
              </a:rPr>
              <a:t>the work is done, his aim fulfilled, they will say, ‘We did this </a:t>
            </a:r>
            <a:r>
              <a:rPr lang="en-US" sz="2000" dirty="0" smtClean="0">
                <a:solidFill>
                  <a:schemeClr val="tx1"/>
                </a:solidFill>
              </a:rPr>
              <a:t>ourselves’ </a:t>
            </a:r>
            <a:r>
              <a:rPr lang="en-IN" sz="2000" dirty="0" smtClean="0">
                <a:solidFill>
                  <a:schemeClr val="tx1"/>
                </a:solidFill>
              </a:rPr>
              <a:t>			</a:t>
            </a:r>
            <a:endParaRPr lang="en-IN" sz="2000" dirty="0">
              <a:solidFill>
                <a:schemeClr val="tx1"/>
              </a:solidFill>
            </a:endParaRPr>
          </a:p>
        </p:txBody>
      </p:sp>
      <p:sp>
        <p:nvSpPr>
          <p:cNvPr id="64" name="Rounded Rectangle 63"/>
          <p:cNvSpPr/>
          <p:nvPr/>
        </p:nvSpPr>
        <p:spPr>
          <a:xfrm>
            <a:off x="0" y="4726541"/>
            <a:ext cx="6483529" cy="1000944"/>
          </a:xfrm>
          <a:prstGeom prst="roundRect">
            <a:avLst>
              <a:gd name="adj" fmla="val 6062"/>
            </a:avLst>
          </a:prstGeom>
          <a:solidFill>
            <a:schemeClr val="accent4">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rPr>
              <a:t>The </a:t>
            </a:r>
            <a:r>
              <a:rPr lang="en-US" sz="2000" dirty="0">
                <a:solidFill>
                  <a:schemeClr val="tx1"/>
                </a:solidFill>
              </a:rPr>
              <a:t>Exploring leader wants to give </a:t>
            </a:r>
            <a:r>
              <a:rPr lang="en-US" sz="2000" dirty="0" smtClean="0">
                <a:solidFill>
                  <a:schemeClr val="tx1"/>
                </a:solidFill>
              </a:rPr>
              <a:t>team </a:t>
            </a:r>
            <a:r>
              <a:rPr lang="en-US" sz="2000" dirty="0">
                <a:solidFill>
                  <a:schemeClr val="tx1"/>
                </a:solidFill>
              </a:rPr>
              <a:t>participants the skills he or she possesses, not to use those skills in ways that keep the </a:t>
            </a:r>
            <a:r>
              <a:rPr lang="en-US" sz="2000" dirty="0" smtClean="0">
                <a:solidFill>
                  <a:schemeClr val="tx1"/>
                </a:solidFill>
              </a:rPr>
              <a:t>team weak </a:t>
            </a:r>
            <a:r>
              <a:rPr lang="en-US" sz="2000" dirty="0">
                <a:solidFill>
                  <a:schemeClr val="tx1"/>
                </a:solidFill>
              </a:rPr>
              <a:t>or dependent</a:t>
            </a:r>
            <a:endParaRPr lang="en-IN" sz="2000" dirty="0">
              <a:solidFill>
                <a:schemeClr val="tx1"/>
              </a:solidFill>
            </a:endParaRPr>
          </a:p>
        </p:txBody>
      </p:sp>
      <p:sp>
        <p:nvSpPr>
          <p:cNvPr id="65" name="Rounded Rectangle 64"/>
          <p:cNvSpPr/>
          <p:nvPr/>
        </p:nvSpPr>
        <p:spPr>
          <a:xfrm>
            <a:off x="0" y="5727485"/>
            <a:ext cx="6483529" cy="835315"/>
          </a:xfrm>
          <a:prstGeom prst="roundRect">
            <a:avLst>
              <a:gd name="adj" fmla="val 6062"/>
            </a:avLst>
          </a:prstGeom>
          <a:solidFill>
            <a:srgbClr val="FFFF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He or she offers leadership opportunities to </a:t>
            </a:r>
            <a:r>
              <a:rPr lang="en-US" sz="2000" dirty="0" smtClean="0">
                <a:solidFill>
                  <a:schemeClr val="tx1"/>
                </a:solidFill>
              </a:rPr>
              <a:t>team participants </a:t>
            </a:r>
            <a:r>
              <a:rPr lang="en-US" sz="2000" dirty="0">
                <a:solidFill>
                  <a:schemeClr val="tx1"/>
                </a:solidFill>
              </a:rPr>
              <a:t>and teaches them the skills they need</a:t>
            </a:r>
            <a:endParaRPr lang="en-IN" sz="2000" dirty="0">
              <a:solidFill>
                <a:schemeClr val="tx1"/>
              </a:solidFill>
            </a:endParaRPr>
          </a:p>
        </p:txBody>
      </p:sp>
    </p:spTree>
    <p:extLst>
      <p:ext uri="{BB962C8B-B14F-4D97-AF65-F5344CB8AC3E}">
        <p14:creationId xmlns:p14="http://schemas.microsoft.com/office/powerpoint/2010/main" val="22846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bwMode="auto">
          <a:xfrm>
            <a:off x="397123" y="1340768"/>
            <a:ext cx="2171700" cy="2160240"/>
          </a:xfrm>
          <a:custGeom>
            <a:avLst/>
            <a:gdLst>
              <a:gd name="connsiteX0" fmla="*/ 248340 w 2131726"/>
              <a:gd name="connsiteY0" fmla="*/ 218350 h 1830134"/>
              <a:gd name="connsiteX1" fmla="*/ 1808383 w 2131726"/>
              <a:gd name="connsiteY1" fmla="*/ 18335 h 1830134"/>
              <a:gd name="connsiteX2" fmla="*/ 1828384 w 2131726"/>
              <a:gd name="connsiteY2" fmla="*/ 108342 h 1830134"/>
              <a:gd name="connsiteX3" fmla="*/ 1898385 w 2131726"/>
              <a:gd name="connsiteY3" fmla="*/ 598377 h 1830134"/>
              <a:gd name="connsiteX4" fmla="*/ 1998388 w 2131726"/>
              <a:gd name="connsiteY4" fmla="*/ 1118415 h 1830134"/>
              <a:gd name="connsiteX5" fmla="*/ 2128392 w 2131726"/>
              <a:gd name="connsiteY5" fmla="*/ 1578449 h 1830134"/>
              <a:gd name="connsiteX6" fmla="*/ 2018389 w 2131726"/>
              <a:gd name="connsiteY6" fmla="*/ 1608451 h 1830134"/>
              <a:gd name="connsiteX7" fmla="*/ 1568376 w 2131726"/>
              <a:gd name="connsiteY7" fmla="*/ 1678456 h 1830134"/>
              <a:gd name="connsiteX8" fmla="*/ 618351 w 2131726"/>
              <a:gd name="connsiteY8" fmla="*/ 1818466 h 1830134"/>
              <a:gd name="connsiteX9" fmla="*/ 488347 w 2131726"/>
              <a:gd name="connsiteY9" fmla="*/ 1608451 h 1830134"/>
              <a:gd name="connsiteX10" fmla="*/ 408345 w 2131726"/>
              <a:gd name="connsiteY10" fmla="*/ 1158418 h 1830134"/>
              <a:gd name="connsiteX11" fmla="*/ 318342 w 2131726"/>
              <a:gd name="connsiteY11" fmla="*/ 578376 h 1830134"/>
              <a:gd name="connsiteX12" fmla="*/ 248340 w 2131726"/>
              <a:gd name="connsiteY12" fmla="*/ 218350 h 1830134"/>
              <a:gd name="connsiteX0" fmla="*/ 0 w 1883386"/>
              <a:gd name="connsiteY0" fmla="*/ 218350 h 1830134"/>
              <a:gd name="connsiteX1" fmla="*/ 1560043 w 1883386"/>
              <a:gd name="connsiteY1" fmla="*/ 18335 h 1830134"/>
              <a:gd name="connsiteX2" fmla="*/ 1580044 w 1883386"/>
              <a:gd name="connsiteY2" fmla="*/ 108342 h 1830134"/>
              <a:gd name="connsiteX3" fmla="*/ 1650045 w 1883386"/>
              <a:gd name="connsiteY3" fmla="*/ 598377 h 1830134"/>
              <a:gd name="connsiteX4" fmla="*/ 1750048 w 1883386"/>
              <a:gd name="connsiteY4" fmla="*/ 1118415 h 1830134"/>
              <a:gd name="connsiteX5" fmla="*/ 1880052 w 1883386"/>
              <a:gd name="connsiteY5" fmla="*/ 1578449 h 1830134"/>
              <a:gd name="connsiteX6" fmla="*/ 1770049 w 1883386"/>
              <a:gd name="connsiteY6" fmla="*/ 1608451 h 1830134"/>
              <a:gd name="connsiteX7" fmla="*/ 1320036 w 1883386"/>
              <a:gd name="connsiteY7" fmla="*/ 1678456 h 1830134"/>
              <a:gd name="connsiteX8" fmla="*/ 370011 w 1883386"/>
              <a:gd name="connsiteY8" fmla="*/ 1818466 h 1830134"/>
              <a:gd name="connsiteX9" fmla="*/ 240007 w 1883386"/>
              <a:gd name="connsiteY9" fmla="*/ 1608451 h 1830134"/>
              <a:gd name="connsiteX10" fmla="*/ 160005 w 1883386"/>
              <a:gd name="connsiteY10" fmla="*/ 1158418 h 1830134"/>
              <a:gd name="connsiteX11" fmla="*/ 70002 w 1883386"/>
              <a:gd name="connsiteY11" fmla="*/ 578376 h 1830134"/>
              <a:gd name="connsiteX12" fmla="*/ 0 w 1883386"/>
              <a:gd name="connsiteY12" fmla="*/ 218350 h 1830134"/>
              <a:gd name="connsiteX0" fmla="*/ 0 w 1883386"/>
              <a:gd name="connsiteY0" fmla="*/ 206682 h 1818466"/>
              <a:gd name="connsiteX1" fmla="*/ 1560043 w 1883386"/>
              <a:gd name="connsiteY1" fmla="*/ 6667 h 1818466"/>
              <a:gd name="connsiteX2" fmla="*/ 1580044 w 1883386"/>
              <a:gd name="connsiteY2" fmla="*/ 96674 h 1818466"/>
              <a:gd name="connsiteX3" fmla="*/ 1650045 w 1883386"/>
              <a:gd name="connsiteY3" fmla="*/ 586709 h 1818466"/>
              <a:gd name="connsiteX4" fmla="*/ 1750048 w 1883386"/>
              <a:gd name="connsiteY4" fmla="*/ 1106747 h 1818466"/>
              <a:gd name="connsiteX5" fmla="*/ 1880052 w 1883386"/>
              <a:gd name="connsiteY5" fmla="*/ 1566781 h 1818466"/>
              <a:gd name="connsiteX6" fmla="*/ 1770049 w 1883386"/>
              <a:gd name="connsiteY6" fmla="*/ 1596783 h 1818466"/>
              <a:gd name="connsiteX7" fmla="*/ 1320036 w 1883386"/>
              <a:gd name="connsiteY7" fmla="*/ 1666788 h 1818466"/>
              <a:gd name="connsiteX8" fmla="*/ 370011 w 1883386"/>
              <a:gd name="connsiteY8" fmla="*/ 1806798 h 1818466"/>
              <a:gd name="connsiteX9" fmla="*/ 240007 w 1883386"/>
              <a:gd name="connsiteY9" fmla="*/ 1596783 h 1818466"/>
              <a:gd name="connsiteX10" fmla="*/ 160005 w 1883386"/>
              <a:gd name="connsiteY10" fmla="*/ 1146750 h 1818466"/>
              <a:gd name="connsiteX11" fmla="*/ 70002 w 1883386"/>
              <a:gd name="connsiteY11" fmla="*/ 566708 h 1818466"/>
              <a:gd name="connsiteX12" fmla="*/ 0 w 1883386"/>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052" h="1818466">
                <a:moveTo>
                  <a:pt x="0" y="206682"/>
                </a:moveTo>
                <a:cubicBezTo>
                  <a:pt x="248340" y="113342"/>
                  <a:pt x="1296702" y="25002"/>
                  <a:pt x="1560043" y="6667"/>
                </a:cubicBezTo>
                <a:cubicBezTo>
                  <a:pt x="1580043" y="86673"/>
                  <a:pt x="1565044" y="0"/>
                  <a:pt x="1580044" y="96674"/>
                </a:cubicBezTo>
                <a:cubicBezTo>
                  <a:pt x="1595044" y="193348"/>
                  <a:pt x="1621711" y="418363"/>
                  <a:pt x="1650045" y="586709"/>
                </a:cubicBezTo>
                <a:cubicBezTo>
                  <a:pt x="1678379" y="755055"/>
                  <a:pt x="1711714" y="943402"/>
                  <a:pt x="1750048" y="1106747"/>
                </a:cubicBezTo>
                <a:cubicBezTo>
                  <a:pt x="1788382" y="1270092"/>
                  <a:pt x="1876718" y="1485108"/>
                  <a:pt x="1880052" y="1566781"/>
                </a:cubicBezTo>
                <a:cubicBezTo>
                  <a:pt x="1830050" y="1576338"/>
                  <a:pt x="1863385" y="1580115"/>
                  <a:pt x="1770049" y="1596783"/>
                </a:cubicBezTo>
                <a:cubicBezTo>
                  <a:pt x="1676713" y="1613451"/>
                  <a:pt x="1320036" y="1666788"/>
                  <a:pt x="1320036" y="1666788"/>
                </a:cubicBezTo>
                <a:cubicBezTo>
                  <a:pt x="1086696" y="1701790"/>
                  <a:pt x="550016" y="1818466"/>
                  <a:pt x="370011" y="1806798"/>
                </a:cubicBezTo>
                <a:cubicBezTo>
                  <a:pt x="290113" y="1691790"/>
                  <a:pt x="275008" y="1706791"/>
                  <a:pt x="240007" y="1596783"/>
                </a:cubicBezTo>
                <a:cubicBezTo>
                  <a:pt x="205006" y="1486775"/>
                  <a:pt x="188339" y="1318429"/>
                  <a:pt x="160005" y="1146750"/>
                </a:cubicBezTo>
                <a:cubicBezTo>
                  <a:pt x="131671" y="975071"/>
                  <a:pt x="95003" y="723386"/>
                  <a:pt x="70002" y="566708"/>
                </a:cubicBezTo>
                <a:cubicBezTo>
                  <a:pt x="45001" y="410030"/>
                  <a:pt x="30001" y="389417"/>
                  <a:pt x="0" y="206682"/>
                </a:cubicBezTo>
                <a:close/>
              </a:path>
            </a:pathLst>
          </a:custGeom>
          <a:solidFill>
            <a:srgbClr val="FF33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9" name="Group 28"/>
          <p:cNvGrpSpPr>
            <a:grpSpLocks/>
          </p:cNvGrpSpPr>
          <p:nvPr/>
        </p:nvGrpSpPr>
        <p:grpSpPr bwMode="auto">
          <a:xfrm>
            <a:off x="1619672" y="1455167"/>
            <a:ext cx="439739" cy="533671"/>
            <a:chOff x="2722804" y="1282909"/>
            <a:chExt cx="381312" cy="392480"/>
          </a:xfrm>
        </p:grpSpPr>
        <p:sp>
          <p:nvSpPr>
            <p:cNvPr id="11" name="TextBox 26"/>
            <p:cNvSpPr txBox="1">
              <a:spLocks noChangeArrowheads="1"/>
            </p:cNvSpPr>
            <p:nvPr/>
          </p:nvSpPr>
          <p:spPr bwMode="auto">
            <a:xfrm>
              <a:off x="2754548" y="1335865"/>
              <a:ext cx="317760" cy="33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400" dirty="0" smtClean="0">
                  <a:solidFill>
                    <a:srgbClr val="FFFFFF"/>
                  </a:solidFill>
                  <a:ea typeface="ＭＳ Ｐゴシック" pitchFamily="-109" charset="-128"/>
                </a:rPr>
                <a:t>1</a:t>
              </a:r>
              <a:endParaRPr lang="nb-NO" sz="2400" dirty="0">
                <a:solidFill>
                  <a:srgbClr val="FFFFFF"/>
                </a:solidFill>
                <a:ea typeface="ＭＳ Ｐゴシック" pitchFamily="-109" charset="-128"/>
              </a:endParaRPr>
            </a:p>
          </p:txBody>
        </p:sp>
        <p:sp>
          <p:nvSpPr>
            <p:cNvPr id="12" name="Freeform 11"/>
            <p:cNvSpPr/>
            <p:nvPr/>
          </p:nvSpPr>
          <p:spPr>
            <a:xfrm>
              <a:off x="2722804" y="1282909"/>
              <a:ext cx="381312" cy="388778"/>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10" name="TextBox 45"/>
          <p:cNvSpPr txBox="1">
            <a:spLocks noChangeArrowheads="1"/>
          </p:cNvSpPr>
          <p:nvPr/>
        </p:nvSpPr>
        <p:spPr bwMode="auto">
          <a:xfrm rot="21026375">
            <a:off x="740327" y="2170562"/>
            <a:ext cx="15112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a:solidFill>
                  <a:srgbClr val="FFFFFF"/>
                </a:solidFill>
                <a:ea typeface="ＭＳ Ｐゴシック" pitchFamily="-109" charset="-128"/>
              </a:rPr>
              <a:t>To help people solve problems</a:t>
            </a:r>
            <a:endParaRPr lang="nb-NO" b="1" dirty="0">
              <a:solidFill>
                <a:srgbClr val="FFFFFF"/>
              </a:solidFill>
              <a:ea typeface="ＭＳ Ｐゴシック" pitchFamily="-109" charset="-128"/>
            </a:endParaRPr>
          </a:p>
        </p:txBody>
      </p:sp>
      <p:sp>
        <p:nvSpPr>
          <p:cNvPr id="22" name="Freeform 21"/>
          <p:cNvSpPr/>
          <p:nvPr/>
        </p:nvSpPr>
        <p:spPr bwMode="auto">
          <a:xfrm>
            <a:off x="541139" y="3934544"/>
            <a:ext cx="2171700" cy="2160240"/>
          </a:xfrm>
          <a:custGeom>
            <a:avLst/>
            <a:gdLst>
              <a:gd name="connsiteX0" fmla="*/ 248340 w 2131726"/>
              <a:gd name="connsiteY0" fmla="*/ 218350 h 1830134"/>
              <a:gd name="connsiteX1" fmla="*/ 1808383 w 2131726"/>
              <a:gd name="connsiteY1" fmla="*/ 18335 h 1830134"/>
              <a:gd name="connsiteX2" fmla="*/ 1828384 w 2131726"/>
              <a:gd name="connsiteY2" fmla="*/ 108342 h 1830134"/>
              <a:gd name="connsiteX3" fmla="*/ 1898385 w 2131726"/>
              <a:gd name="connsiteY3" fmla="*/ 598377 h 1830134"/>
              <a:gd name="connsiteX4" fmla="*/ 1998388 w 2131726"/>
              <a:gd name="connsiteY4" fmla="*/ 1118415 h 1830134"/>
              <a:gd name="connsiteX5" fmla="*/ 2128392 w 2131726"/>
              <a:gd name="connsiteY5" fmla="*/ 1578449 h 1830134"/>
              <a:gd name="connsiteX6" fmla="*/ 2018389 w 2131726"/>
              <a:gd name="connsiteY6" fmla="*/ 1608451 h 1830134"/>
              <a:gd name="connsiteX7" fmla="*/ 1568376 w 2131726"/>
              <a:gd name="connsiteY7" fmla="*/ 1678456 h 1830134"/>
              <a:gd name="connsiteX8" fmla="*/ 618351 w 2131726"/>
              <a:gd name="connsiteY8" fmla="*/ 1818466 h 1830134"/>
              <a:gd name="connsiteX9" fmla="*/ 488347 w 2131726"/>
              <a:gd name="connsiteY9" fmla="*/ 1608451 h 1830134"/>
              <a:gd name="connsiteX10" fmla="*/ 408345 w 2131726"/>
              <a:gd name="connsiteY10" fmla="*/ 1158418 h 1830134"/>
              <a:gd name="connsiteX11" fmla="*/ 318342 w 2131726"/>
              <a:gd name="connsiteY11" fmla="*/ 578376 h 1830134"/>
              <a:gd name="connsiteX12" fmla="*/ 248340 w 2131726"/>
              <a:gd name="connsiteY12" fmla="*/ 218350 h 1830134"/>
              <a:gd name="connsiteX0" fmla="*/ 0 w 1883386"/>
              <a:gd name="connsiteY0" fmla="*/ 218350 h 1830134"/>
              <a:gd name="connsiteX1" fmla="*/ 1560043 w 1883386"/>
              <a:gd name="connsiteY1" fmla="*/ 18335 h 1830134"/>
              <a:gd name="connsiteX2" fmla="*/ 1580044 w 1883386"/>
              <a:gd name="connsiteY2" fmla="*/ 108342 h 1830134"/>
              <a:gd name="connsiteX3" fmla="*/ 1650045 w 1883386"/>
              <a:gd name="connsiteY3" fmla="*/ 598377 h 1830134"/>
              <a:gd name="connsiteX4" fmla="*/ 1750048 w 1883386"/>
              <a:gd name="connsiteY4" fmla="*/ 1118415 h 1830134"/>
              <a:gd name="connsiteX5" fmla="*/ 1880052 w 1883386"/>
              <a:gd name="connsiteY5" fmla="*/ 1578449 h 1830134"/>
              <a:gd name="connsiteX6" fmla="*/ 1770049 w 1883386"/>
              <a:gd name="connsiteY6" fmla="*/ 1608451 h 1830134"/>
              <a:gd name="connsiteX7" fmla="*/ 1320036 w 1883386"/>
              <a:gd name="connsiteY7" fmla="*/ 1678456 h 1830134"/>
              <a:gd name="connsiteX8" fmla="*/ 370011 w 1883386"/>
              <a:gd name="connsiteY8" fmla="*/ 1818466 h 1830134"/>
              <a:gd name="connsiteX9" fmla="*/ 240007 w 1883386"/>
              <a:gd name="connsiteY9" fmla="*/ 1608451 h 1830134"/>
              <a:gd name="connsiteX10" fmla="*/ 160005 w 1883386"/>
              <a:gd name="connsiteY10" fmla="*/ 1158418 h 1830134"/>
              <a:gd name="connsiteX11" fmla="*/ 70002 w 1883386"/>
              <a:gd name="connsiteY11" fmla="*/ 578376 h 1830134"/>
              <a:gd name="connsiteX12" fmla="*/ 0 w 1883386"/>
              <a:gd name="connsiteY12" fmla="*/ 218350 h 1830134"/>
              <a:gd name="connsiteX0" fmla="*/ 0 w 1883386"/>
              <a:gd name="connsiteY0" fmla="*/ 206682 h 1818466"/>
              <a:gd name="connsiteX1" fmla="*/ 1560043 w 1883386"/>
              <a:gd name="connsiteY1" fmla="*/ 6667 h 1818466"/>
              <a:gd name="connsiteX2" fmla="*/ 1580044 w 1883386"/>
              <a:gd name="connsiteY2" fmla="*/ 96674 h 1818466"/>
              <a:gd name="connsiteX3" fmla="*/ 1650045 w 1883386"/>
              <a:gd name="connsiteY3" fmla="*/ 586709 h 1818466"/>
              <a:gd name="connsiteX4" fmla="*/ 1750048 w 1883386"/>
              <a:gd name="connsiteY4" fmla="*/ 1106747 h 1818466"/>
              <a:gd name="connsiteX5" fmla="*/ 1880052 w 1883386"/>
              <a:gd name="connsiteY5" fmla="*/ 1566781 h 1818466"/>
              <a:gd name="connsiteX6" fmla="*/ 1770049 w 1883386"/>
              <a:gd name="connsiteY6" fmla="*/ 1596783 h 1818466"/>
              <a:gd name="connsiteX7" fmla="*/ 1320036 w 1883386"/>
              <a:gd name="connsiteY7" fmla="*/ 1666788 h 1818466"/>
              <a:gd name="connsiteX8" fmla="*/ 370011 w 1883386"/>
              <a:gd name="connsiteY8" fmla="*/ 1806798 h 1818466"/>
              <a:gd name="connsiteX9" fmla="*/ 240007 w 1883386"/>
              <a:gd name="connsiteY9" fmla="*/ 1596783 h 1818466"/>
              <a:gd name="connsiteX10" fmla="*/ 160005 w 1883386"/>
              <a:gd name="connsiteY10" fmla="*/ 1146750 h 1818466"/>
              <a:gd name="connsiteX11" fmla="*/ 70002 w 1883386"/>
              <a:gd name="connsiteY11" fmla="*/ 566708 h 1818466"/>
              <a:gd name="connsiteX12" fmla="*/ 0 w 1883386"/>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052" h="1818466">
                <a:moveTo>
                  <a:pt x="0" y="206682"/>
                </a:moveTo>
                <a:cubicBezTo>
                  <a:pt x="248340" y="113342"/>
                  <a:pt x="1296702" y="25002"/>
                  <a:pt x="1560043" y="6667"/>
                </a:cubicBezTo>
                <a:cubicBezTo>
                  <a:pt x="1580043" y="86673"/>
                  <a:pt x="1565044" y="0"/>
                  <a:pt x="1580044" y="96674"/>
                </a:cubicBezTo>
                <a:cubicBezTo>
                  <a:pt x="1595044" y="193348"/>
                  <a:pt x="1621711" y="418363"/>
                  <a:pt x="1650045" y="586709"/>
                </a:cubicBezTo>
                <a:cubicBezTo>
                  <a:pt x="1678379" y="755055"/>
                  <a:pt x="1711714" y="943402"/>
                  <a:pt x="1750048" y="1106747"/>
                </a:cubicBezTo>
                <a:cubicBezTo>
                  <a:pt x="1788382" y="1270092"/>
                  <a:pt x="1876718" y="1485108"/>
                  <a:pt x="1880052" y="1566781"/>
                </a:cubicBezTo>
                <a:cubicBezTo>
                  <a:pt x="1830050" y="1576338"/>
                  <a:pt x="1863385" y="1580115"/>
                  <a:pt x="1770049" y="1596783"/>
                </a:cubicBezTo>
                <a:cubicBezTo>
                  <a:pt x="1676713" y="1613451"/>
                  <a:pt x="1320036" y="1666788"/>
                  <a:pt x="1320036" y="1666788"/>
                </a:cubicBezTo>
                <a:cubicBezTo>
                  <a:pt x="1086696" y="1701790"/>
                  <a:pt x="550016" y="1818466"/>
                  <a:pt x="370011" y="1806798"/>
                </a:cubicBezTo>
                <a:cubicBezTo>
                  <a:pt x="290113" y="1691790"/>
                  <a:pt x="275008" y="1706791"/>
                  <a:pt x="240007" y="1596783"/>
                </a:cubicBezTo>
                <a:cubicBezTo>
                  <a:pt x="205006" y="1486775"/>
                  <a:pt x="188339" y="1318429"/>
                  <a:pt x="160005" y="1146750"/>
                </a:cubicBezTo>
                <a:cubicBezTo>
                  <a:pt x="131671" y="975071"/>
                  <a:pt x="95003" y="723386"/>
                  <a:pt x="70002" y="566708"/>
                </a:cubicBezTo>
                <a:cubicBezTo>
                  <a:pt x="45001" y="410030"/>
                  <a:pt x="30001" y="389417"/>
                  <a:pt x="0" y="206682"/>
                </a:cubicBezTo>
                <a:close/>
              </a:path>
            </a:pathLst>
          </a:custGeom>
          <a:solidFill>
            <a:srgbClr val="EAB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17" name="Group 28"/>
          <p:cNvGrpSpPr>
            <a:grpSpLocks/>
          </p:cNvGrpSpPr>
          <p:nvPr/>
        </p:nvGrpSpPr>
        <p:grpSpPr bwMode="auto">
          <a:xfrm>
            <a:off x="1763688" y="4048943"/>
            <a:ext cx="439739" cy="533671"/>
            <a:chOff x="2722804" y="1282909"/>
            <a:chExt cx="381312" cy="392480"/>
          </a:xfrm>
        </p:grpSpPr>
        <p:sp>
          <p:nvSpPr>
            <p:cNvPr id="19" name="TextBox 26"/>
            <p:cNvSpPr txBox="1">
              <a:spLocks noChangeArrowheads="1"/>
            </p:cNvSpPr>
            <p:nvPr/>
          </p:nvSpPr>
          <p:spPr bwMode="auto">
            <a:xfrm>
              <a:off x="2754548" y="1335865"/>
              <a:ext cx="317760" cy="33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400" dirty="0" smtClean="0">
                  <a:solidFill>
                    <a:srgbClr val="FFFFFF"/>
                  </a:solidFill>
                  <a:ea typeface="ＭＳ Ｐゴシック" pitchFamily="-109" charset="-128"/>
                </a:rPr>
                <a:t>4</a:t>
              </a:r>
              <a:endParaRPr lang="nb-NO" sz="2400" dirty="0">
                <a:solidFill>
                  <a:srgbClr val="FFFFFF"/>
                </a:solidFill>
                <a:ea typeface="ＭＳ Ｐゴシック" pitchFamily="-109" charset="-128"/>
              </a:endParaRPr>
            </a:p>
          </p:txBody>
        </p:sp>
        <p:sp>
          <p:nvSpPr>
            <p:cNvPr id="20" name="Freeform 19"/>
            <p:cNvSpPr/>
            <p:nvPr/>
          </p:nvSpPr>
          <p:spPr>
            <a:xfrm>
              <a:off x="2722804" y="1282909"/>
              <a:ext cx="381312" cy="388778"/>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18" name="TextBox 45"/>
          <p:cNvSpPr txBox="1">
            <a:spLocks noChangeArrowheads="1"/>
          </p:cNvSpPr>
          <p:nvPr/>
        </p:nvSpPr>
        <p:spPr bwMode="auto">
          <a:xfrm rot="21026375">
            <a:off x="884343" y="4625839"/>
            <a:ext cx="1511214" cy="12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a:solidFill>
                  <a:srgbClr val="FFFFFF"/>
                </a:solidFill>
                <a:ea typeface="ＭＳ Ｐゴシック" pitchFamily="-109" charset="-128"/>
              </a:rPr>
              <a:t>Undecided—he or she can’t make a decision</a:t>
            </a:r>
            <a:endParaRPr lang="nb-NO" b="1" dirty="0">
              <a:solidFill>
                <a:srgbClr val="FFFFFF"/>
              </a:solidFill>
              <a:ea typeface="ＭＳ Ｐゴシック" pitchFamily="-109" charset="-128"/>
            </a:endParaRPr>
          </a:p>
        </p:txBody>
      </p:sp>
      <p:sp>
        <p:nvSpPr>
          <p:cNvPr id="30" name="Freeform 29"/>
          <p:cNvSpPr/>
          <p:nvPr/>
        </p:nvSpPr>
        <p:spPr bwMode="auto">
          <a:xfrm>
            <a:off x="3624436" y="1340768"/>
            <a:ext cx="2171700" cy="2160240"/>
          </a:xfrm>
          <a:custGeom>
            <a:avLst/>
            <a:gdLst>
              <a:gd name="connsiteX0" fmla="*/ 248340 w 2131726"/>
              <a:gd name="connsiteY0" fmla="*/ 218350 h 1830134"/>
              <a:gd name="connsiteX1" fmla="*/ 1808383 w 2131726"/>
              <a:gd name="connsiteY1" fmla="*/ 18335 h 1830134"/>
              <a:gd name="connsiteX2" fmla="*/ 1828384 w 2131726"/>
              <a:gd name="connsiteY2" fmla="*/ 108342 h 1830134"/>
              <a:gd name="connsiteX3" fmla="*/ 1898385 w 2131726"/>
              <a:gd name="connsiteY3" fmla="*/ 598377 h 1830134"/>
              <a:gd name="connsiteX4" fmla="*/ 1998388 w 2131726"/>
              <a:gd name="connsiteY4" fmla="*/ 1118415 h 1830134"/>
              <a:gd name="connsiteX5" fmla="*/ 2128392 w 2131726"/>
              <a:gd name="connsiteY5" fmla="*/ 1578449 h 1830134"/>
              <a:gd name="connsiteX6" fmla="*/ 2018389 w 2131726"/>
              <a:gd name="connsiteY6" fmla="*/ 1608451 h 1830134"/>
              <a:gd name="connsiteX7" fmla="*/ 1568376 w 2131726"/>
              <a:gd name="connsiteY7" fmla="*/ 1678456 h 1830134"/>
              <a:gd name="connsiteX8" fmla="*/ 618351 w 2131726"/>
              <a:gd name="connsiteY8" fmla="*/ 1818466 h 1830134"/>
              <a:gd name="connsiteX9" fmla="*/ 488347 w 2131726"/>
              <a:gd name="connsiteY9" fmla="*/ 1608451 h 1830134"/>
              <a:gd name="connsiteX10" fmla="*/ 408345 w 2131726"/>
              <a:gd name="connsiteY10" fmla="*/ 1158418 h 1830134"/>
              <a:gd name="connsiteX11" fmla="*/ 318342 w 2131726"/>
              <a:gd name="connsiteY11" fmla="*/ 578376 h 1830134"/>
              <a:gd name="connsiteX12" fmla="*/ 248340 w 2131726"/>
              <a:gd name="connsiteY12" fmla="*/ 218350 h 1830134"/>
              <a:gd name="connsiteX0" fmla="*/ 0 w 1883386"/>
              <a:gd name="connsiteY0" fmla="*/ 218350 h 1830134"/>
              <a:gd name="connsiteX1" fmla="*/ 1560043 w 1883386"/>
              <a:gd name="connsiteY1" fmla="*/ 18335 h 1830134"/>
              <a:gd name="connsiteX2" fmla="*/ 1580044 w 1883386"/>
              <a:gd name="connsiteY2" fmla="*/ 108342 h 1830134"/>
              <a:gd name="connsiteX3" fmla="*/ 1650045 w 1883386"/>
              <a:gd name="connsiteY3" fmla="*/ 598377 h 1830134"/>
              <a:gd name="connsiteX4" fmla="*/ 1750048 w 1883386"/>
              <a:gd name="connsiteY4" fmla="*/ 1118415 h 1830134"/>
              <a:gd name="connsiteX5" fmla="*/ 1880052 w 1883386"/>
              <a:gd name="connsiteY5" fmla="*/ 1578449 h 1830134"/>
              <a:gd name="connsiteX6" fmla="*/ 1770049 w 1883386"/>
              <a:gd name="connsiteY6" fmla="*/ 1608451 h 1830134"/>
              <a:gd name="connsiteX7" fmla="*/ 1320036 w 1883386"/>
              <a:gd name="connsiteY7" fmla="*/ 1678456 h 1830134"/>
              <a:gd name="connsiteX8" fmla="*/ 370011 w 1883386"/>
              <a:gd name="connsiteY8" fmla="*/ 1818466 h 1830134"/>
              <a:gd name="connsiteX9" fmla="*/ 240007 w 1883386"/>
              <a:gd name="connsiteY9" fmla="*/ 1608451 h 1830134"/>
              <a:gd name="connsiteX10" fmla="*/ 160005 w 1883386"/>
              <a:gd name="connsiteY10" fmla="*/ 1158418 h 1830134"/>
              <a:gd name="connsiteX11" fmla="*/ 70002 w 1883386"/>
              <a:gd name="connsiteY11" fmla="*/ 578376 h 1830134"/>
              <a:gd name="connsiteX12" fmla="*/ 0 w 1883386"/>
              <a:gd name="connsiteY12" fmla="*/ 218350 h 1830134"/>
              <a:gd name="connsiteX0" fmla="*/ 0 w 1883386"/>
              <a:gd name="connsiteY0" fmla="*/ 206682 h 1818466"/>
              <a:gd name="connsiteX1" fmla="*/ 1560043 w 1883386"/>
              <a:gd name="connsiteY1" fmla="*/ 6667 h 1818466"/>
              <a:gd name="connsiteX2" fmla="*/ 1580044 w 1883386"/>
              <a:gd name="connsiteY2" fmla="*/ 96674 h 1818466"/>
              <a:gd name="connsiteX3" fmla="*/ 1650045 w 1883386"/>
              <a:gd name="connsiteY3" fmla="*/ 586709 h 1818466"/>
              <a:gd name="connsiteX4" fmla="*/ 1750048 w 1883386"/>
              <a:gd name="connsiteY4" fmla="*/ 1106747 h 1818466"/>
              <a:gd name="connsiteX5" fmla="*/ 1880052 w 1883386"/>
              <a:gd name="connsiteY5" fmla="*/ 1566781 h 1818466"/>
              <a:gd name="connsiteX6" fmla="*/ 1770049 w 1883386"/>
              <a:gd name="connsiteY6" fmla="*/ 1596783 h 1818466"/>
              <a:gd name="connsiteX7" fmla="*/ 1320036 w 1883386"/>
              <a:gd name="connsiteY7" fmla="*/ 1666788 h 1818466"/>
              <a:gd name="connsiteX8" fmla="*/ 370011 w 1883386"/>
              <a:gd name="connsiteY8" fmla="*/ 1806798 h 1818466"/>
              <a:gd name="connsiteX9" fmla="*/ 240007 w 1883386"/>
              <a:gd name="connsiteY9" fmla="*/ 1596783 h 1818466"/>
              <a:gd name="connsiteX10" fmla="*/ 160005 w 1883386"/>
              <a:gd name="connsiteY10" fmla="*/ 1146750 h 1818466"/>
              <a:gd name="connsiteX11" fmla="*/ 70002 w 1883386"/>
              <a:gd name="connsiteY11" fmla="*/ 566708 h 1818466"/>
              <a:gd name="connsiteX12" fmla="*/ 0 w 1883386"/>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052" h="1818466">
                <a:moveTo>
                  <a:pt x="0" y="206682"/>
                </a:moveTo>
                <a:cubicBezTo>
                  <a:pt x="248340" y="113342"/>
                  <a:pt x="1296702" y="25002"/>
                  <a:pt x="1560043" y="6667"/>
                </a:cubicBezTo>
                <a:cubicBezTo>
                  <a:pt x="1580043" y="86673"/>
                  <a:pt x="1565044" y="0"/>
                  <a:pt x="1580044" y="96674"/>
                </a:cubicBezTo>
                <a:cubicBezTo>
                  <a:pt x="1595044" y="193348"/>
                  <a:pt x="1621711" y="418363"/>
                  <a:pt x="1650045" y="586709"/>
                </a:cubicBezTo>
                <a:cubicBezTo>
                  <a:pt x="1678379" y="755055"/>
                  <a:pt x="1711714" y="943402"/>
                  <a:pt x="1750048" y="1106747"/>
                </a:cubicBezTo>
                <a:cubicBezTo>
                  <a:pt x="1788382" y="1270092"/>
                  <a:pt x="1876718" y="1485108"/>
                  <a:pt x="1880052" y="1566781"/>
                </a:cubicBezTo>
                <a:cubicBezTo>
                  <a:pt x="1830050" y="1576338"/>
                  <a:pt x="1863385" y="1580115"/>
                  <a:pt x="1770049" y="1596783"/>
                </a:cubicBezTo>
                <a:cubicBezTo>
                  <a:pt x="1676713" y="1613451"/>
                  <a:pt x="1320036" y="1666788"/>
                  <a:pt x="1320036" y="1666788"/>
                </a:cubicBezTo>
                <a:cubicBezTo>
                  <a:pt x="1086696" y="1701790"/>
                  <a:pt x="550016" y="1818466"/>
                  <a:pt x="370011" y="1806798"/>
                </a:cubicBezTo>
                <a:cubicBezTo>
                  <a:pt x="290113" y="1691790"/>
                  <a:pt x="275008" y="1706791"/>
                  <a:pt x="240007" y="1596783"/>
                </a:cubicBezTo>
                <a:cubicBezTo>
                  <a:pt x="205006" y="1486775"/>
                  <a:pt x="188339" y="1318429"/>
                  <a:pt x="160005" y="1146750"/>
                </a:cubicBezTo>
                <a:cubicBezTo>
                  <a:pt x="131671" y="975071"/>
                  <a:pt x="95003" y="723386"/>
                  <a:pt x="70002" y="566708"/>
                </a:cubicBezTo>
                <a:cubicBezTo>
                  <a:pt x="45001" y="410030"/>
                  <a:pt x="30001" y="389417"/>
                  <a:pt x="0" y="206682"/>
                </a:cubicBez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25" name="Group 28"/>
          <p:cNvGrpSpPr>
            <a:grpSpLocks/>
          </p:cNvGrpSpPr>
          <p:nvPr/>
        </p:nvGrpSpPr>
        <p:grpSpPr bwMode="auto">
          <a:xfrm>
            <a:off x="4846985" y="1455167"/>
            <a:ext cx="439739" cy="533671"/>
            <a:chOff x="2722804" y="1282909"/>
            <a:chExt cx="381312" cy="392480"/>
          </a:xfrm>
        </p:grpSpPr>
        <p:sp>
          <p:nvSpPr>
            <p:cNvPr id="27" name="TextBox 26"/>
            <p:cNvSpPr txBox="1">
              <a:spLocks noChangeArrowheads="1"/>
            </p:cNvSpPr>
            <p:nvPr/>
          </p:nvSpPr>
          <p:spPr bwMode="auto">
            <a:xfrm>
              <a:off x="2754548" y="1335865"/>
              <a:ext cx="317760" cy="33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400" dirty="0" smtClean="0">
                  <a:solidFill>
                    <a:srgbClr val="FFFFFF"/>
                  </a:solidFill>
                  <a:ea typeface="ＭＳ Ｐゴシック" pitchFamily="-109" charset="-128"/>
                </a:rPr>
                <a:t>2</a:t>
              </a:r>
              <a:endParaRPr lang="nb-NO" sz="2400" dirty="0">
                <a:solidFill>
                  <a:srgbClr val="FFFFFF"/>
                </a:solidFill>
                <a:ea typeface="ＭＳ Ｐゴシック" pitchFamily="-109" charset="-128"/>
              </a:endParaRPr>
            </a:p>
          </p:txBody>
        </p:sp>
        <p:sp>
          <p:nvSpPr>
            <p:cNvPr id="28" name="Freeform 27"/>
            <p:cNvSpPr/>
            <p:nvPr/>
          </p:nvSpPr>
          <p:spPr>
            <a:xfrm>
              <a:off x="2722804" y="1282909"/>
              <a:ext cx="381312" cy="388778"/>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26" name="TextBox 45"/>
          <p:cNvSpPr txBox="1">
            <a:spLocks noChangeArrowheads="1"/>
          </p:cNvSpPr>
          <p:nvPr/>
        </p:nvSpPr>
        <p:spPr bwMode="auto">
          <a:xfrm rot="21026375">
            <a:off x="3967640" y="2309061"/>
            <a:ext cx="1511214"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a:solidFill>
                  <a:srgbClr val="FFFFFF"/>
                </a:solidFill>
                <a:ea typeface="ＭＳ Ｐゴシック" pitchFamily="-109" charset="-128"/>
              </a:rPr>
              <a:t>To encourage or reassure</a:t>
            </a:r>
            <a:endParaRPr lang="nb-NO" b="1" dirty="0">
              <a:solidFill>
                <a:srgbClr val="FFFFFF"/>
              </a:solidFill>
              <a:ea typeface="ＭＳ Ｐゴシック" pitchFamily="-109" charset="-128"/>
            </a:endParaRPr>
          </a:p>
        </p:txBody>
      </p:sp>
      <p:sp>
        <p:nvSpPr>
          <p:cNvPr id="38" name="Freeform 37"/>
          <p:cNvSpPr/>
          <p:nvPr/>
        </p:nvSpPr>
        <p:spPr bwMode="auto">
          <a:xfrm>
            <a:off x="3768452" y="3934544"/>
            <a:ext cx="2171700" cy="2160240"/>
          </a:xfrm>
          <a:custGeom>
            <a:avLst/>
            <a:gdLst>
              <a:gd name="connsiteX0" fmla="*/ 248340 w 2131726"/>
              <a:gd name="connsiteY0" fmla="*/ 218350 h 1830134"/>
              <a:gd name="connsiteX1" fmla="*/ 1808383 w 2131726"/>
              <a:gd name="connsiteY1" fmla="*/ 18335 h 1830134"/>
              <a:gd name="connsiteX2" fmla="*/ 1828384 w 2131726"/>
              <a:gd name="connsiteY2" fmla="*/ 108342 h 1830134"/>
              <a:gd name="connsiteX3" fmla="*/ 1898385 w 2131726"/>
              <a:gd name="connsiteY3" fmla="*/ 598377 h 1830134"/>
              <a:gd name="connsiteX4" fmla="*/ 1998388 w 2131726"/>
              <a:gd name="connsiteY4" fmla="*/ 1118415 h 1830134"/>
              <a:gd name="connsiteX5" fmla="*/ 2128392 w 2131726"/>
              <a:gd name="connsiteY5" fmla="*/ 1578449 h 1830134"/>
              <a:gd name="connsiteX6" fmla="*/ 2018389 w 2131726"/>
              <a:gd name="connsiteY6" fmla="*/ 1608451 h 1830134"/>
              <a:gd name="connsiteX7" fmla="*/ 1568376 w 2131726"/>
              <a:gd name="connsiteY7" fmla="*/ 1678456 h 1830134"/>
              <a:gd name="connsiteX8" fmla="*/ 618351 w 2131726"/>
              <a:gd name="connsiteY8" fmla="*/ 1818466 h 1830134"/>
              <a:gd name="connsiteX9" fmla="*/ 488347 w 2131726"/>
              <a:gd name="connsiteY9" fmla="*/ 1608451 h 1830134"/>
              <a:gd name="connsiteX10" fmla="*/ 408345 w 2131726"/>
              <a:gd name="connsiteY10" fmla="*/ 1158418 h 1830134"/>
              <a:gd name="connsiteX11" fmla="*/ 318342 w 2131726"/>
              <a:gd name="connsiteY11" fmla="*/ 578376 h 1830134"/>
              <a:gd name="connsiteX12" fmla="*/ 248340 w 2131726"/>
              <a:gd name="connsiteY12" fmla="*/ 218350 h 1830134"/>
              <a:gd name="connsiteX0" fmla="*/ 0 w 1883386"/>
              <a:gd name="connsiteY0" fmla="*/ 218350 h 1830134"/>
              <a:gd name="connsiteX1" fmla="*/ 1560043 w 1883386"/>
              <a:gd name="connsiteY1" fmla="*/ 18335 h 1830134"/>
              <a:gd name="connsiteX2" fmla="*/ 1580044 w 1883386"/>
              <a:gd name="connsiteY2" fmla="*/ 108342 h 1830134"/>
              <a:gd name="connsiteX3" fmla="*/ 1650045 w 1883386"/>
              <a:gd name="connsiteY3" fmla="*/ 598377 h 1830134"/>
              <a:gd name="connsiteX4" fmla="*/ 1750048 w 1883386"/>
              <a:gd name="connsiteY4" fmla="*/ 1118415 h 1830134"/>
              <a:gd name="connsiteX5" fmla="*/ 1880052 w 1883386"/>
              <a:gd name="connsiteY5" fmla="*/ 1578449 h 1830134"/>
              <a:gd name="connsiteX6" fmla="*/ 1770049 w 1883386"/>
              <a:gd name="connsiteY6" fmla="*/ 1608451 h 1830134"/>
              <a:gd name="connsiteX7" fmla="*/ 1320036 w 1883386"/>
              <a:gd name="connsiteY7" fmla="*/ 1678456 h 1830134"/>
              <a:gd name="connsiteX8" fmla="*/ 370011 w 1883386"/>
              <a:gd name="connsiteY8" fmla="*/ 1818466 h 1830134"/>
              <a:gd name="connsiteX9" fmla="*/ 240007 w 1883386"/>
              <a:gd name="connsiteY9" fmla="*/ 1608451 h 1830134"/>
              <a:gd name="connsiteX10" fmla="*/ 160005 w 1883386"/>
              <a:gd name="connsiteY10" fmla="*/ 1158418 h 1830134"/>
              <a:gd name="connsiteX11" fmla="*/ 70002 w 1883386"/>
              <a:gd name="connsiteY11" fmla="*/ 578376 h 1830134"/>
              <a:gd name="connsiteX12" fmla="*/ 0 w 1883386"/>
              <a:gd name="connsiteY12" fmla="*/ 218350 h 1830134"/>
              <a:gd name="connsiteX0" fmla="*/ 0 w 1883386"/>
              <a:gd name="connsiteY0" fmla="*/ 206682 h 1818466"/>
              <a:gd name="connsiteX1" fmla="*/ 1560043 w 1883386"/>
              <a:gd name="connsiteY1" fmla="*/ 6667 h 1818466"/>
              <a:gd name="connsiteX2" fmla="*/ 1580044 w 1883386"/>
              <a:gd name="connsiteY2" fmla="*/ 96674 h 1818466"/>
              <a:gd name="connsiteX3" fmla="*/ 1650045 w 1883386"/>
              <a:gd name="connsiteY3" fmla="*/ 586709 h 1818466"/>
              <a:gd name="connsiteX4" fmla="*/ 1750048 w 1883386"/>
              <a:gd name="connsiteY4" fmla="*/ 1106747 h 1818466"/>
              <a:gd name="connsiteX5" fmla="*/ 1880052 w 1883386"/>
              <a:gd name="connsiteY5" fmla="*/ 1566781 h 1818466"/>
              <a:gd name="connsiteX6" fmla="*/ 1770049 w 1883386"/>
              <a:gd name="connsiteY6" fmla="*/ 1596783 h 1818466"/>
              <a:gd name="connsiteX7" fmla="*/ 1320036 w 1883386"/>
              <a:gd name="connsiteY7" fmla="*/ 1666788 h 1818466"/>
              <a:gd name="connsiteX8" fmla="*/ 370011 w 1883386"/>
              <a:gd name="connsiteY8" fmla="*/ 1806798 h 1818466"/>
              <a:gd name="connsiteX9" fmla="*/ 240007 w 1883386"/>
              <a:gd name="connsiteY9" fmla="*/ 1596783 h 1818466"/>
              <a:gd name="connsiteX10" fmla="*/ 160005 w 1883386"/>
              <a:gd name="connsiteY10" fmla="*/ 1146750 h 1818466"/>
              <a:gd name="connsiteX11" fmla="*/ 70002 w 1883386"/>
              <a:gd name="connsiteY11" fmla="*/ 566708 h 1818466"/>
              <a:gd name="connsiteX12" fmla="*/ 0 w 1883386"/>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052" h="1818466">
                <a:moveTo>
                  <a:pt x="0" y="206682"/>
                </a:moveTo>
                <a:cubicBezTo>
                  <a:pt x="248340" y="113342"/>
                  <a:pt x="1296702" y="25002"/>
                  <a:pt x="1560043" y="6667"/>
                </a:cubicBezTo>
                <a:cubicBezTo>
                  <a:pt x="1580043" y="86673"/>
                  <a:pt x="1565044" y="0"/>
                  <a:pt x="1580044" y="96674"/>
                </a:cubicBezTo>
                <a:cubicBezTo>
                  <a:pt x="1595044" y="193348"/>
                  <a:pt x="1621711" y="418363"/>
                  <a:pt x="1650045" y="586709"/>
                </a:cubicBezTo>
                <a:cubicBezTo>
                  <a:pt x="1678379" y="755055"/>
                  <a:pt x="1711714" y="943402"/>
                  <a:pt x="1750048" y="1106747"/>
                </a:cubicBezTo>
                <a:cubicBezTo>
                  <a:pt x="1788382" y="1270092"/>
                  <a:pt x="1876718" y="1485108"/>
                  <a:pt x="1880052" y="1566781"/>
                </a:cubicBezTo>
                <a:cubicBezTo>
                  <a:pt x="1830050" y="1576338"/>
                  <a:pt x="1863385" y="1580115"/>
                  <a:pt x="1770049" y="1596783"/>
                </a:cubicBezTo>
                <a:cubicBezTo>
                  <a:pt x="1676713" y="1613451"/>
                  <a:pt x="1320036" y="1666788"/>
                  <a:pt x="1320036" y="1666788"/>
                </a:cubicBezTo>
                <a:cubicBezTo>
                  <a:pt x="1086696" y="1701790"/>
                  <a:pt x="550016" y="1818466"/>
                  <a:pt x="370011" y="1806798"/>
                </a:cubicBezTo>
                <a:cubicBezTo>
                  <a:pt x="290113" y="1691790"/>
                  <a:pt x="275008" y="1706791"/>
                  <a:pt x="240007" y="1596783"/>
                </a:cubicBezTo>
                <a:cubicBezTo>
                  <a:pt x="205006" y="1486775"/>
                  <a:pt x="188339" y="1318429"/>
                  <a:pt x="160005" y="1146750"/>
                </a:cubicBezTo>
                <a:cubicBezTo>
                  <a:pt x="131671" y="975071"/>
                  <a:pt x="95003" y="723386"/>
                  <a:pt x="70002" y="566708"/>
                </a:cubicBezTo>
                <a:cubicBezTo>
                  <a:pt x="45001" y="410030"/>
                  <a:pt x="30001" y="389417"/>
                  <a:pt x="0" y="206682"/>
                </a:cubicBezTo>
                <a:close/>
              </a:path>
            </a:pathLst>
          </a:custGeom>
          <a:solidFill>
            <a:srgbClr val="832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33" name="Group 28"/>
          <p:cNvGrpSpPr>
            <a:grpSpLocks/>
          </p:cNvGrpSpPr>
          <p:nvPr/>
        </p:nvGrpSpPr>
        <p:grpSpPr bwMode="auto">
          <a:xfrm>
            <a:off x="4991001" y="4048943"/>
            <a:ext cx="439739" cy="533671"/>
            <a:chOff x="2722804" y="1282909"/>
            <a:chExt cx="381312" cy="392480"/>
          </a:xfrm>
        </p:grpSpPr>
        <p:sp>
          <p:nvSpPr>
            <p:cNvPr id="35" name="TextBox 26"/>
            <p:cNvSpPr txBox="1">
              <a:spLocks noChangeArrowheads="1"/>
            </p:cNvSpPr>
            <p:nvPr/>
          </p:nvSpPr>
          <p:spPr bwMode="auto">
            <a:xfrm>
              <a:off x="2754548" y="1335865"/>
              <a:ext cx="317760" cy="33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400" dirty="0" smtClean="0">
                  <a:solidFill>
                    <a:srgbClr val="FFFFFF"/>
                  </a:solidFill>
                  <a:ea typeface="ＭＳ Ｐゴシック" pitchFamily="-109" charset="-128"/>
                </a:rPr>
                <a:t>5</a:t>
              </a:r>
              <a:endParaRPr lang="nb-NO" sz="2400" dirty="0">
                <a:solidFill>
                  <a:srgbClr val="FFFFFF"/>
                </a:solidFill>
                <a:ea typeface="ＭＳ Ｐゴシック" pitchFamily="-109" charset="-128"/>
              </a:endParaRPr>
            </a:p>
          </p:txBody>
        </p:sp>
        <p:sp>
          <p:nvSpPr>
            <p:cNvPr id="36" name="Freeform 35"/>
            <p:cNvSpPr/>
            <p:nvPr/>
          </p:nvSpPr>
          <p:spPr>
            <a:xfrm>
              <a:off x="2722804" y="1282909"/>
              <a:ext cx="381312" cy="388778"/>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34" name="TextBox 45"/>
          <p:cNvSpPr txBox="1">
            <a:spLocks noChangeArrowheads="1"/>
          </p:cNvSpPr>
          <p:nvPr/>
        </p:nvSpPr>
        <p:spPr bwMode="auto">
          <a:xfrm rot="21026375">
            <a:off x="3840930" y="4251787"/>
            <a:ext cx="182303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a:solidFill>
                  <a:srgbClr val="FFFFFF"/>
                </a:solidFill>
                <a:ea typeface="ＭＳ Ｐゴシック" pitchFamily="-109" charset="-128"/>
              </a:rPr>
              <a:t>Confused</a:t>
            </a:r>
            <a:r>
              <a:rPr lang="en-US" b="1" dirty="0" smtClean="0">
                <a:solidFill>
                  <a:srgbClr val="FFFFFF"/>
                </a:solidFill>
                <a:ea typeface="ＭＳ Ｐゴシック" pitchFamily="-109" charset="-128"/>
              </a:rPr>
              <a:t>—</a:t>
            </a:r>
            <a:br>
              <a:rPr lang="en-US" b="1" dirty="0" smtClean="0">
                <a:solidFill>
                  <a:srgbClr val="FFFFFF"/>
                </a:solidFill>
                <a:ea typeface="ＭＳ Ｐゴシック" pitchFamily="-109" charset="-128"/>
              </a:rPr>
            </a:br>
            <a:r>
              <a:rPr lang="en-US" b="1" dirty="0" smtClean="0">
                <a:solidFill>
                  <a:srgbClr val="FFFFFF"/>
                </a:solidFill>
                <a:ea typeface="ＭＳ Ｐゴシック" pitchFamily="-109" charset="-128"/>
              </a:rPr>
              <a:t>he </a:t>
            </a:r>
            <a:r>
              <a:rPr lang="en-US" b="1" dirty="0">
                <a:solidFill>
                  <a:srgbClr val="FFFFFF"/>
                </a:solidFill>
                <a:ea typeface="ＭＳ Ｐゴシック" pitchFamily="-109" charset="-128"/>
              </a:rPr>
              <a:t>or she doesn’t have enough information or has too much information</a:t>
            </a:r>
            <a:endParaRPr lang="nb-NO" b="1" dirty="0">
              <a:solidFill>
                <a:srgbClr val="FFFFFF"/>
              </a:solidFill>
              <a:ea typeface="ＭＳ Ｐゴシック" pitchFamily="-109" charset="-128"/>
            </a:endParaRPr>
          </a:p>
        </p:txBody>
      </p:sp>
      <p:sp>
        <p:nvSpPr>
          <p:cNvPr id="46" name="Freeform 45"/>
          <p:cNvSpPr/>
          <p:nvPr/>
        </p:nvSpPr>
        <p:spPr bwMode="auto">
          <a:xfrm>
            <a:off x="6648772" y="1340768"/>
            <a:ext cx="2171700" cy="2160240"/>
          </a:xfrm>
          <a:custGeom>
            <a:avLst/>
            <a:gdLst>
              <a:gd name="connsiteX0" fmla="*/ 248340 w 2131726"/>
              <a:gd name="connsiteY0" fmla="*/ 218350 h 1830134"/>
              <a:gd name="connsiteX1" fmla="*/ 1808383 w 2131726"/>
              <a:gd name="connsiteY1" fmla="*/ 18335 h 1830134"/>
              <a:gd name="connsiteX2" fmla="*/ 1828384 w 2131726"/>
              <a:gd name="connsiteY2" fmla="*/ 108342 h 1830134"/>
              <a:gd name="connsiteX3" fmla="*/ 1898385 w 2131726"/>
              <a:gd name="connsiteY3" fmla="*/ 598377 h 1830134"/>
              <a:gd name="connsiteX4" fmla="*/ 1998388 w 2131726"/>
              <a:gd name="connsiteY4" fmla="*/ 1118415 h 1830134"/>
              <a:gd name="connsiteX5" fmla="*/ 2128392 w 2131726"/>
              <a:gd name="connsiteY5" fmla="*/ 1578449 h 1830134"/>
              <a:gd name="connsiteX6" fmla="*/ 2018389 w 2131726"/>
              <a:gd name="connsiteY6" fmla="*/ 1608451 h 1830134"/>
              <a:gd name="connsiteX7" fmla="*/ 1568376 w 2131726"/>
              <a:gd name="connsiteY7" fmla="*/ 1678456 h 1830134"/>
              <a:gd name="connsiteX8" fmla="*/ 618351 w 2131726"/>
              <a:gd name="connsiteY8" fmla="*/ 1818466 h 1830134"/>
              <a:gd name="connsiteX9" fmla="*/ 488347 w 2131726"/>
              <a:gd name="connsiteY9" fmla="*/ 1608451 h 1830134"/>
              <a:gd name="connsiteX10" fmla="*/ 408345 w 2131726"/>
              <a:gd name="connsiteY10" fmla="*/ 1158418 h 1830134"/>
              <a:gd name="connsiteX11" fmla="*/ 318342 w 2131726"/>
              <a:gd name="connsiteY11" fmla="*/ 578376 h 1830134"/>
              <a:gd name="connsiteX12" fmla="*/ 248340 w 2131726"/>
              <a:gd name="connsiteY12" fmla="*/ 218350 h 1830134"/>
              <a:gd name="connsiteX0" fmla="*/ 0 w 1883386"/>
              <a:gd name="connsiteY0" fmla="*/ 218350 h 1830134"/>
              <a:gd name="connsiteX1" fmla="*/ 1560043 w 1883386"/>
              <a:gd name="connsiteY1" fmla="*/ 18335 h 1830134"/>
              <a:gd name="connsiteX2" fmla="*/ 1580044 w 1883386"/>
              <a:gd name="connsiteY2" fmla="*/ 108342 h 1830134"/>
              <a:gd name="connsiteX3" fmla="*/ 1650045 w 1883386"/>
              <a:gd name="connsiteY3" fmla="*/ 598377 h 1830134"/>
              <a:gd name="connsiteX4" fmla="*/ 1750048 w 1883386"/>
              <a:gd name="connsiteY4" fmla="*/ 1118415 h 1830134"/>
              <a:gd name="connsiteX5" fmla="*/ 1880052 w 1883386"/>
              <a:gd name="connsiteY5" fmla="*/ 1578449 h 1830134"/>
              <a:gd name="connsiteX6" fmla="*/ 1770049 w 1883386"/>
              <a:gd name="connsiteY6" fmla="*/ 1608451 h 1830134"/>
              <a:gd name="connsiteX7" fmla="*/ 1320036 w 1883386"/>
              <a:gd name="connsiteY7" fmla="*/ 1678456 h 1830134"/>
              <a:gd name="connsiteX8" fmla="*/ 370011 w 1883386"/>
              <a:gd name="connsiteY8" fmla="*/ 1818466 h 1830134"/>
              <a:gd name="connsiteX9" fmla="*/ 240007 w 1883386"/>
              <a:gd name="connsiteY9" fmla="*/ 1608451 h 1830134"/>
              <a:gd name="connsiteX10" fmla="*/ 160005 w 1883386"/>
              <a:gd name="connsiteY10" fmla="*/ 1158418 h 1830134"/>
              <a:gd name="connsiteX11" fmla="*/ 70002 w 1883386"/>
              <a:gd name="connsiteY11" fmla="*/ 578376 h 1830134"/>
              <a:gd name="connsiteX12" fmla="*/ 0 w 1883386"/>
              <a:gd name="connsiteY12" fmla="*/ 218350 h 1830134"/>
              <a:gd name="connsiteX0" fmla="*/ 0 w 1883386"/>
              <a:gd name="connsiteY0" fmla="*/ 206682 h 1818466"/>
              <a:gd name="connsiteX1" fmla="*/ 1560043 w 1883386"/>
              <a:gd name="connsiteY1" fmla="*/ 6667 h 1818466"/>
              <a:gd name="connsiteX2" fmla="*/ 1580044 w 1883386"/>
              <a:gd name="connsiteY2" fmla="*/ 96674 h 1818466"/>
              <a:gd name="connsiteX3" fmla="*/ 1650045 w 1883386"/>
              <a:gd name="connsiteY3" fmla="*/ 586709 h 1818466"/>
              <a:gd name="connsiteX4" fmla="*/ 1750048 w 1883386"/>
              <a:gd name="connsiteY4" fmla="*/ 1106747 h 1818466"/>
              <a:gd name="connsiteX5" fmla="*/ 1880052 w 1883386"/>
              <a:gd name="connsiteY5" fmla="*/ 1566781 h 1818466"/>
              <a:gd name="connsiteX6" fmla="*/ 1770049 w 1883386"/>
              <a:gd name="connsiteY6" fmla="*/ 1596783 h 1818466"/>
              <a:gd name="connsiteX7" fmla="*/ 1320036 w 1883386"/>
              <a:gd name="connsiteY7" fmla="*/ 1666788 h 1818466"/>
              <a:gd name="connsiteX8" fmla="*/ 370011 w 1883386"/>
              <a:gd name="connsiteY8" fmla="*/ 1806798 h 1818466"/>
              <a:gd name="connsiteX9" fmla="*/ 240007 w 1883386"/>
              <a:gd name="connsiteY9" fmla="*/ 1596783 h 1818466"/>
              <a:gd name="connsiteX10" fmla="*/ 160005 w 1883386"/>
              <a:gd name="connsiteY10" fmla="*/ 1146750 h 1818466"/>
              <a:gd name="connsiteX11" fmla="*/ 70002 w 1883386"/>
              <a:gd name="connsiteY11" fmla="*/ 566708 h 1818466"/>
              <a:gd name="connsiteX12" fmla="*/ 0 w 1883386"/>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052" h="1818466">
                <a:moveTo>
                  <a:pt x="0" y="206682"/>
                </a:moveTo>
                <a:cubicBezTo>
                  <a:pt x="248340" y="113342"/>
                  <a:pt x="1296702" y="25002"/>
                  <a:pt x="1560043" y="6667"/>
                </a:cubicBezTo>
                <a:cubicBezTo>
                  <a:pt x="1580043" y="86673"/>
                  <a:pt x="1565044" y="0"/>
                  <a:pt x="1580044" y="96674"/>
                </a:cubicBezTo>
                <a:cubicBezTo>
                  <a:pt x="1595044" y="193348"/>
                  <a:pt x="1621711" y="418363"/>
                  <a:pt x="1650045" y="586709"/>
                </a:cubicBezTo>
                <a:cubicBezTo>
                  <a:pt x="1678379" y="755055"/>
                  <a:pt x="1711714" y="943402"/>
                  <a:pt x="1750048" y="1106747"/>
                </a:cubicBezTo>
                <a:cubicBezTo>
                  <a:pt x="1788382" y="1270092"/>
                  <a:pt x="1876718" y="1485108"/>
                  <a:pt x="1880052" y="1566781"/>
                </a:cubicBezTo>
                <a:cubicBezTo>
                  <a:pt x="1830050" y="1576338"/>
                  <a:pt x="1863385" y="1580115"/>
                  <a:pt x="1770049" y="1596783"/>
                </a:cubicBezTo>
                <a:cubicBezTo>
                  <a:pt x="1676713" y="1613451"/>
                  <a:pt x="1320036" y="1666788"/>
                  <a:pt x="1320036" y="1666788"/>
                </a:cubicBezTo>
                <a:cubicBezTo>
                  <a:pt x="1086696" y="1701790"/>
                  <a:pt x="550016" y="1818466"/>
                  <a:pt x="370011" y="1806798"/>
                </a:cubicBezTo>
                <a:cubicBezTo>
                  <a:pt x="290113" y="1691790"/>
                  <a:pt x="275008" y="1706791"/>
                  <a:pt x="240007" y="1596783"/>
                </a:cubicBezTo>
                <a:cubicBezTo>
                  <a:pt x="205006" y="1486775"/>
                  <a:pt x="188339" y="1318429"/>
                  <a:pt x="160005" y="1146750"/>
                </a:cubicBezTo>
                <a:cubicBezTo>
                  <a:pt x="131671" y="975071"/>
                  <a:pt x="95003" y="723386"/>
                  <a:pt x="70002" y="566708"/>
                </a:cubicBezTo>
                <a:cubicBezTo>
                  <a:pt x="45001" y="410030"/>
                  <a:pt x="30001" y="389417"/>
                  <a:pt x="0" y="206682"/>
                </a:cubicBezTo>
                <a:close/>
              </a:path>
            </a:pathLst>
          </a:custGeom>
          <a:solidFill>
            <a:srgbClr val="83C9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41" name="Group 28"/>
          <p:cNvGrpSpPr>
            <a:grpSpLocks/>
          </p:cNvGrpSpPr>
          <p:nvPr/>
        </p:nvGrpSpPr>
        <p:grpSpPr bwMode="auto">
          <a:xfrm>
            <a:off x="7871321" y="1455167"/>
            <a:ext cx="439739" cy="533671"/>
            <a:chOff x="2722804" y="1282909"/>
            <a:chExt cx="381312" cy="392480"/>
          </a:xfrm>
        </p:grpSpPr>
        <p:sp>
          <p:nvSpPr>
            <p:cNvPr id="43" name="TextBox 26"/>
            <p:cNvSpPr txBox="1">
              <a:spLocks noChangeArrowheads="1"/>
            </p:cNvSpPr>
            <p:nvPr/>
          </p:nvSpPr>
          <p:spPr bwMode="auto">
            <a:xfrm>
              <a:off x="2754548" y="1335865"/>
              <a:ext cx="317760" cy="33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400" dirty="0" smtClean="0">
                  <a:solidFill>
                    <a:srgbClr val="FFFFFF"/>
                  </a:solidFill>
                  <a:ea typeface="ＭＳ Ｐゴシック" pitchFamily="-109" charset="-128"/>
                </a:rPr>
                <a:t>3</a:t>
              </a:r>
              <a:endParaRPr lang="nb-NO" sz="2400" dirty="0">
                <a:solidFill>
                  <a:srgbClr val="FFFFFF"/>
                </a:solidFill>
                <a:ea typeface="ＭＳ Ｐゴシック" pitchFamily="-109" charset="-128"/>
              </a:endParaRPr>
            </a:p>
          </p:txBody>
        </p:sp>
        <p:sp>
          <p:nvSpPr>
            <p:cNvPr id="44" name="Freeform 43"/>
            <p:cNvSpPr/>
            <p:nvPr/>
          </p:nvSpPr>
          <p:spPr>
            <a:xfrm>
              <a:off x="2722804" y="1282909"/>
              <a:ext cx="381312" cy="388778"/>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42" name="TextBox 45"/>
          <p:cNvSpPr txBox="1">
            <a:spLocks noChangeArrowheads="1"/>
          </p:cNvSpPr>
          <p:nvPr/>
        </p:nvSpPr>
        <p:spPr bwMode="auto">
          <a:xfrm rot="21026375">
            <a:off x="6991976" y="2032063"/>
            <a:ext cx="1511214" cy="12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a:solidFill>
                  <a:srgbClr val="FFFFFF"/>
                </a:solidFill>
                <a:ea typeface="ＭＳ Ｐゴシック" pitchFamily="-109" charset="-128"/>
              </a:rPr>
              <a:t>To help an Explorer reach his or her potential</a:t>
            </a:r>
            <a:endParaRPr lang="nb-NO" b="1" dirty="0">
              <a:solidFill>
                <a:srgbClr val="FFFFFF"/>
              </a:solidFill>
              <a:ea typeface="ＭＳ Ｐゴシック" pitchFamily="-109" charset="-128"/>
            </a:endParaRPr>
          </a:p>
        </p:txBody>
      </p:sp>
      <p:sp>
        <p:nvSpPr>
          <p:cNvPr id="54" name="Freeform 53"/>
          <p:cNvSpPr/>
          <p:nvPr/>
        </p:nvSpPr>
        <p:spPr bwMode="auto">
          <a:xfrm>
            <a:off x="6792788" y="3934544"/>
            <a:ext cx="2171700" cy="2160240"/>
          </a:xfrm>
          <a:custGeom>
            <a:avLst/>
            <a:gdLst>
              <a:gd name="connsiteX0" fmla="*/ 248340 w 2131726"/>
              <a:gd name="connsiteY0" fmla="*/ 218350 h 1830134"/>
              <a:gd name="connsiteX1" fmla="*/ 1808383 w 2131726"/>
              <a:gd name="connsiteY1" fmla="*/ 18335 h 1830134"/>
              <a:gd name="connsiteX2" fmla="*/ 1828384 w 2131726"/>
              <a:gd name="connsiteY2" fmla="*/ 108342 h 1830134"/>
              <a:gd name="connsiteX3" fmla="*/ 1898385 w 2131726"/>
              <a:gd name="connsiteY3" fmla="*/ 598377 h 1830134"/>
              <a:gd name="connsiteX4" fmla="*/ 1998388 w 2131726"/>
              <a:gd name="connsiteY4" fmla="*/ 1118415 h 1830134"/>
              <a:gd name="connsiteX5" fmla="*/ 2128392 w 2131726"/>
              <a:gd name="connsiteY5" fmla="*/ 1578449 h 1830134"/>
              <a:gd name="connsiteX6" fmla="*/ 2018389 w 2131726"/>
              <a:gd name="connsiteY6" fmla="*/ 1608451 h 1830134"/>
              <a:gd name="connsiteX7" fmla="*/ 1568376 w 2131726"/>
              <a:gd name="connsiteY7" fmla="*/ 1678456 h 1830134"/>
              <a:gd name="connsiteX8" fmla="*/ 618351 w 2131726"/>
              <a:gd name="connsiteY8" fmla="*/ 1818466 h 1830134"/>
              <a:gd name="connsiteX9" fmla="*/ 488347 w 2131726"/>
              <a:gd name="connsiteY9" fmla="*/ 1608451 h 1830134"/>
              <a:gd name="connsiteX10" fmla="*/ 408345 w 2131726"/>
              <a:gd name="connsiteY10" fmla="*/ 1158418 h 1830134"/>
              <a:gd name="connsiteX11" fmla="*/ 318342 w 2131726"/>
              <a:gd name="connsiteY11" fmla="*/ 578376 h 1830134"/>
              <a:gd name="connsiteX12" fmla="*/ 248340 w 2131726"/>
              <a:gd name="connsiteY12" fmla="*/ 218350 h 1830134"/>
              <a:gd name="connsiteX0" fmla="*/ 0 w 1883386"/>
              <a:gd name="connsiteY0" fmla="*/ 218350 h 1830134"/>
              <a:gd name="connsiteX1" fmla="*/ 1560043 w 1883386"/>
              <a:gd name="connsiteY1" fmla="*/ 18335 h 1830134"/>
              <a:gd name="connsiteX2" fmla="*/ 1580044 w 1883386"/>
              <a:gd name="connsiteY2" fmla="*/ 108342 h 1830134"/>
              <a:gd name="connsiteX3" fmla="*/ 1650045 w 1883386"/>
              <a:gd name="connsiteY3" fmla="*/ 598377 h 1830134"/>
              <a:gd name="connsiteX4" fmla="*/ 1750048 w 1883386"/>
              <a:gd name="connsiteY4" fmla="*/ 1118415 h 1830134"/>
              <a:gd name="connsiteX5" fmla="*/ 1880052 w 1883386"/>
              <a:gd name="connsiteY5" fmla="*/ 1578449 h 1830134"/>
              <a:gd name="connsiteX6" fmla="*/ 1770049 w 1883386"/>
              <a:gd name="connsiteY6" fmla="*/ 1608451 h 1830134"/>
              <a:gd name="connsiteX7" fmla="*/ 1320036 w 1883386"/>
              <a:gd name="connsiteY7" fmla="*/ 1678456 h 1830134"/>
              <a:gd name="connsiteX8" fmla="*/ 370011 w 1883386"/>
              <a:gd name="connsiteY8" fmla="*/ 1818466 h 1830134"/>
              <a:gd name="connsiteX9" fmla="*/ 240007 w 1883386"/>
              <a:gd name="connsiteY9" fmla="*/ 1608451 h 1830134"/>
              <a:gd name="connsiteX10" fmla="*/ 160005 w 1883386"/>
              <a:gd name="connsiteY10" fmla="*/ 1158418 h 1830134"/>
              <a:gd name="connsiteX11" fmla="*/ 70002 w 1883386"/>
              <a:gd name="connsiteY11" fmla="*/ 578376 h 1830134"/>
              <a:gd name="connsiteX12" fmla="*/ 0 w 1883386"/>
              <a:gd name="connsiteY12" fmla="*/ 218350 h 1830134"/>
              <a:gd name="connsiteX0" fmla="*/ 0 w 1883386"/>
              <a:gd name="connsiteY0" fmla="*/ 206682 h 1818466"/>
              <a:gd name="connsiteX1" fmla="*/ 1560043 w 1883386"/>
              <a:gd name="connsiteY1" fmla="*/ 6667 h 1818466"/>
              <a:gd name="connsiteX2" fmla="*/ 1580044 w 1883386"/>
              <a:gd name="connsiteY2" fmla="*/ 96674 h 1818466"/>
              <a:gd name="connsiteX3" fmla="*/ 1650045 w 1883386"/>
              <a:gd name="connsiteY3" fmla="*/ 586709 h 1818466"/>
              <a:gd name="connsiteX4" fmla="*/ 1750048 w 1883386"/>
              <a:gd name="connsiteY4" fmla="*/ 1106747 h 1818466"/>
              <a:gd name="connsiteX5" fmla="*/ 1880052 w 1883386"/>
              <a:gd name="connsiteY5" fmla="*/ 1566781 h 1818466"/>
              <a:gd name="connsiteX6" fmla="*/ 1770049 w 1883386"/>
              <a:gd name="connsiteY6" fmla="*/ 1596783 h 1818466"/>
              <a:gd name="connsiteX7" fmla="*/ 1320036 w 1883386"/>
              <a:gd name="connsiteY7" fmla="*/ 1666788 h 1818466"/>
              <a:gd name="connsiteX8" fmla="*/ 370011 w 1883386"/>
              <a:gd name="connsiteY8" fmla="*/ 1806798 h 1818466"/>
              <a:gd name="connsiteX9" fmla="*/ 240007 w 1883386"/>
              <a:gd name="connsiteY9" fmla="*/ 1596783 h 1818466"/>
              <a:gd name="connsiteX10" fmla="*/ 160005 w 1883386"/>
              <a:gd name="connsiteY10" fmla="*/ 1146750 h 1818466"/>
              <a:gd name="connsiteX11" fmla="*/ 70002 w 1883386"/>
              <a:gd name="connsiteY11" fmla="*/ 566708 h 1818466"/>
              <a:gd name="connsiteX12" fmla="*/ 0 w 1883386"/>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 name="connsiteX0" fmla="*/ 0 w 1880052"/>
              <a:gd name="connsiteY0" fmla="*/ 206682 h 1818466"/>
              <a:gd name="connsiteX1" fmla="*/ 1560043 w 1880052"/>
              <a:gd name="connsiteY1" fmla="*/ 6667 h 1818466"/>
              <a:gd name="connsiteX2" fmla="*/ 1580044 w 1880052"/>
              <a:gd name="connsiteY2" fmla="*/ 96674 h 1818466"/>
              <a:gd name="connsiteX3" fmla="*/ 1650045 w 1880052"/>
              <a:gd name="connsiteY3" fmla="*/ 586709 h 1818466"/>
              <a:gd name="connsiteX4" fmla="*/ 1750048 w 1880052"/>
              <a:gd name="connsiteY4" fmla="*/ 1106747 h 1818466"/>
              <a:gd name="connsiteX5" fmla="*/ 1880052 w 1880052"/>
              <a:gd name="connsiteY5" fmla="*/ 1566781 h 1818466"/>
              <a:gd name="connsiteX6" fmla="*/ 1770049 w 1880052"/>
              <a:gd name="connsiteY6" fmla="*/ 1596783 h 1818466"/>
              <a:gd name="connsiteX7" fmla="*/ 1320036 w 1880052"/>
              <a:gd name="connsiteY7" fmla="*/ 1666788 h 1818466"/>
              <a:gd name="connsiteX8" fmla="*/ 370011 w 1880052"/>
              <a:gd name="connsiteY8" fmla="*/ 1806798 h 1818466"/>
              <a:gd name="connsiteX9" fmla="*/ 240007 w 1880052"/>
              <a:gd name="connsiteY9" fmla="*/ 1596783 h 1818466"/>
              <a:gd name="connsiteX10" fmla="*/ 160005 w 1880052"/>
              <a:gd name="connsiteY10" fmla="*/ 1146750 h 1818466"/>
              <a:gd name="connsiteX11" fmla="*/ 70002 w 1880052"/>
              <a:gd name="connsiteY11" fmla="*/ 566708 h 1818466"/>
              <a:gd name="connsiteX12" fmla="*/ 0 w 1880052"/>
              <a:gd name="connsiteY12" fmla="*/ 206682 h 181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0052" h="1818466">
                <a:moveTo>
                  <a:pt x="0" y="206682"/>
                </a:moveTo>
                <a:cubicBezTo>
                  <a:pt x="248340" y="113342"/>
                  <a:pt x="1296702" y="25002"/>
                  <a:pt x="1560043" y="6667"/>
                </a:cubicBezTo>
                <a:cubicBezTo>
                  <a:pt x="1580043" y="86673"/>
                  <a:pt x="1565044" y="0"/>
                  <a:pt x="1580044" y="96674"/>
                </a:cubicBezTo>
                <a:cubicBezTo>
                  <a:pt x="1595044" y="193348"/>
                  <a:pt x="1621711" y="418363"/>
                  <a:pt x="1650045" y="586709"/>
                </a:cubicBezTo>
                <a:cubicBezTo>
                  <a:pt x="1678379" y="755055"/>
                  <a:pt x="1711714" y="943402"/>
                  <a:pt x="1750048" y="1106747"/>
                </a:cubicBezTo>
                <a:cubicBezTo>
                  <a:pt x="1788382" y="1270092"/>
                  <a:pt x="1876718" y="1485108"/>
                  <a:pt x="1880052" y="1566781"/>
                </a:cubicBezTo>
                <a:cubicBezTo>
                  <a:pt x="1830050" y="1576338"/>
                  <a:pt x="1863385" y="1580115"/>
                  <a:pt x="1770049" y="1596783"/>
                </a:cubicBezTo>
                <a:cubicBezTo>
                  <a:pt x="1676713" y="1613451"/>
                  <a:pt x="1320036" y="1666788"/>
                  <a:pt x="1320036" y="1666788"/>
                </a:cubicBezTo>
                <a:cubicBezTo>
                  <a:pt x="1086696" y="1701790"/>
                  <a:pt x="550016" y="1818466"/>
                  <a:pt x="370011" y="1806798"/>
                </a:cubicBezTo>
                <a:cubicBezTo>
                  <a:pt x="290113" y="1691790"/>
                  <a:pt x="275008" y="1706791"/>
                  <a:pt x="240007" y="1596783"/>
                </a:cubicBezTo>
                <a:cubicBezTo>
                  <a:pt x="205006" y="1486775"/>
                  <a:pt x="188339" y="1318429"/>
                  <a:pt x="160005" y="1146750"/>
                </a:cubicBezTo>
                <a:cubicBezTo>
                  <a:pt x="131671" y="975071"/>
                  <a:pt x="95003" y="723386"/>
                  <a:pt x="70002" y="566708"/>
                </a:cubicBezTo>
                <a:cubicBezTo>
                  <a:pt x="45001" y="410030"/>
                  <a:pt x="30001" y="389417"/>
                  <a:pt x="0" y="206682"/>
                </a:cubicBezTo>
                <a:close/>
              </a:path>
            </a:pathLst>
          </a:custGeom>
          <a:solidFill>
            <a:srgbClr val="FF4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49" name="Group 28"/>
          <p:cNvGrpSpPr>
            <a:grpSpLocks/>
          </p:cNvGrpSpPr>
          <p:nvPr/>
        </p:nvGrpSpPr>
        <p:grpSpPr bwMode="auto">
          <a:xfrm>
            <a:off x="8015337" y="4048943"/>
            <a:ext cx="439739" cy="533671"/>
            <a:chOff x="2722804" y="1282909"/>
            <a:chExt cx="381312" cy="392480"/>
          </a:xfrm>
        </p:grpSpPr>
        <p:sp>
          <p:nvSpPr>
            <p:cNvPr id="51" name="TextBox 26"/>
            <p:cNvSpPr txBox="1">
              <a:spLocks noChangeArrowheads="1"/>
            </p:cNvSpPr>
            <p:nvPr/>
          </p:nvSpPr>
          <p:spPr bwMode="auto">
            <a:xfrm>
              <a:off x="2754548" y="1335865"/>
              <a:ext cx="317760" cy="33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400" dirty="0" smtClean="0">
                  <a:solidFill>
                    <a:srgbClr val="FFFFFF"/>
                  </a:solidFill>
                  <a:ea typeface="ＭＳ Ｐゴシック" pitchFamily="-109" charset="-128"/>
                </a:rPr>
                <a:t>6</a:t>
              </a:r>
              <a:endParaRPr lang="nb-NO" sz="2400" dirty="0">
                <a:solidFill>
                  <a:srgbClr val="FFFFFF"/>
                </a:solidFill>
                <a:ea typeface="ＭＳ Ｐゴシック" pitchFamily="-109" charset="-128"/>
              </a:endParaRPr>
            </a:p>
          </p:txBody>
        </p:sp>
        <p:sp>
          <p:nvSpPr>
            <p:cNvPr id="52" name="Freeform 51"/>
            <p:cNvSpPr/>
            <p:nvPr/>
          </p:nvSpPr>
          <p:spPr>
            <a:xfrm>
              <a:off x="2722804" y="1282909"/>
              <a:ext cx="381312" cy="388778"/>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50" name="TextBox 45"/>
          <p:cNvSpPr txBox="1">
            <a:spLocks noChangeArrowheads="1"/>
          </p:cNvSpPr>
          <p:nvPr/>
        </p:nvSpPr>
        <p:spPr bwMode="auto">
          <a:xfrm rot="21026375">
            <a:off x="6937023" y="4882514"/>
            <a:ext cx="1894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a:solidFill>
                  <a:srgbClr val="FFFFFF"/>
                </a:solidFill>
                <a:ea typeface="ＭＳ Ｐゴシック" pitchFamily="-109" charset="-128"/>
              </a:rPr>
              <a:t>Locked in—he or she doesn’t know any alternatives</a:t>
            </a:r>
            <a:endParaRPr lang="nb-NO" b="1" dirty="0">
              <a:solidFill>
                <a:srgbClr val="FFFFFF"/>
              </a:solidFill>
              <a:ea typeface="ＭＳ Ｐゴシック" pitchFamily="-109" charset="-128"/>
            </a:endParaRPr>
          </a:p>
        </p:txBody>
      </p:sp>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solidFill>
                <a:srgbClr val="FFFF00"/>
              </a:solidFill>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solidFill>
                  <a:schemeClr val="bg1"/>
                </a:solidFill>
                <a:latin typeface="+mn-lt"/>
              </a:rPr>
              <a:t>Counselling</a:t>
            </a:r>
            <a:endParaRPr lang="en-US" sz="4000" dirty="0">
              <a:solidFill>
                <a:schemeClr val="bg1"/>
              </a:solidFill>
              <a:latin typeface="+mn-lt"/>
            </a:endParaRPr>
          </a:p>
        </p:txBody>
      </p:sp>
      <p:sp>
        <p:nvSpPr>
          <p:cNvPr id="55" name="TextBox 54"/>
          <p:cNvSpPr txBox="1"/>
          <p:nvPr/>
        </p:nvSpPr>
        <p:spPr>
          <a:xfrm>
            <a:off x="251520" y="764704"/>
            <a:ext cx="8568952" cy="400110"/>
          </a:xfrm>
          <a:prstGeom prst="rect">
            <a:avLst/>
          </a:prstGeom>
          <a:noFill/>
        </p:spPr>
        <p:txBody>
          <a:bodyPr wrap="square" rtlCol="0">
            <a:spAutoFit/>
          </a:bodyPr>
          <a:lstStyle/>
          <a:p>
            <a:pPr algn="ctr"/>
            <a:r>
              <a:rPr lang="en-IN" sz="2000" dirty="0" smtClean="0">
                <a:solidFill>
                  <a:schemeClr val="bg1"/>
                </a:solidFill>
                <a:latin typeface="+mn-lt"/>
              </a:rPr>
              <a:t>Counselling </a:t>
            </a:r>
            <a:r>
              <a:rPr lang="en-IN" sz="2000" dirty="0">
                <a:solidFill>
                  <a:schemeClr val="bg1"/>
                </a:solidFill>
                <a:latin typeface="+mn-lt"/>
              </a:rPr>
              <a:t>is important</a:t>
            </a:r>
          </a:p>
        </p:txBody>
      </p:sp>
      <p:sp>
        <p:nvSpPr>
          <p:cNvPr id="56" name="TextBox 55"/>
          <p:cNvSpPr txBox="1"/>
          <p:nvPr/>
        </p:nvSpPr>
        <p:spPr>
          <a:xfrm>
            <a:off x="251520" y="3573016"/>
            <a:ext cx="8568952" cy="400110"/>
          </a:xfrm>
          <a:prstGeom prst="rect">
            <a:avLst/>
          </a:prstGeom>
          <a:noFill/>
        </p:spPr>
        <p:txBody>
          <a:bodyPr wrap="square" rtlCol="0">
            <a:spAutoFit/>
          </a:bodyPr>
          <a:lstStyle/>
          <a:p>
            <a:pPr algn="ctr"/>
            <a:r>
              <a:rPr lang="en-US" sz="2000" dirty="0" smtClean="0">
                <a:solidFill>
                  <a:schemeClr val="bg1"/>
                </a:solidFill>
                <a:latin typeface="+mn-lt"/>
              </a:rPr>
              <a:t>Counselling </a:t>
            </a:r>
            <a:r>
              <a:rPr lang="en-US" sz="2000" dirty="0">
                <a:solidFill>
                  <a:schemeClr val="bg1"/>
                </a:solidFill>
                <a:latin typeface="+mn-lt"/>
              </a:rPr>
              <a:t>can be effective when a person is</a:t>
            </a:r>
          </a:p>
        </p:txBody>
      </p:sp>
    </p:spTree>
    <p:extLst>
      <p:ext uri="{BB962C8B-B14F-4D97-AF65-F5344CB8AC3E}">
        <p14:creationId xmlns:p14="http://schemas.microsoft.com/office/powerpoint/2010/main" val="2610021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04.olx.in/ui/3/59/50/48605950_1.jpg"/>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96950" y="115888"/>
            <a:ext cx="8939099" cy="64094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0" y="2903303"/>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85947" y="2903303"/>
            <a:ext cx="756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99792" y="2903303"/>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39952" y="2903303"/>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15540" y="2903303"/>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02319" y="2903303"/>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9186" y="2903303"/>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Donut 11"/>
          <p:cNvSpPr/>
          <p:nvPr/>
        </p:nvSpPr>
        <p:spPr>
          <a:xfrm>
            <a:off x="7776424" y="2600232"/>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3" name="Donut 12"/>
          <p:cNvSpPr/>
          <p:nvPr/>
        </p:nvSpPr>
        <p:spPr>
          <a:xfrm>
            <a:off x="791648" y="2600232"/>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 name="Donut 13"/>
          <p:cNvSpPr/>
          <p:nvPr/>
        </p:nvSpPr>
        <p:spPr>
          <a:xfrm>
            <a:off x="2051720" y="2600232"/>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5" name="Donut 14"/>
          <p:cNvSpPr/>
          <p:nvPr/>
        </p:nvSpPr>
        <p:spPr>
          <a:xfrm>
            <a:off x="3491880" y="2600232"/>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6" name="Donut 15"/>
          <p:cNvSpPr/>
          <p:nvPr/>
        </p:nvSpPr>
        <p:spPr>
          <a:xfrm>
            <a:off x="4932040" y="2600232"/>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7" name="Donut 16"/>
          <p:cNvSpPr/>
          <p:nvPr/>
        </p:nvSpPr>
        <p:spPr>
          <a:xfrm>
            <a:off x="6408272" y="2600232"/>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8" name="Rectangle 17"/>
          <p:cNvSpPr/>
          <p:nvPr/>
        </p:nvSpPr>
        <p:spPr bwMode="auto">
          <a:xfrm>
            <a:off x="3062845" y="3284240"/>
            <a:ext cx="1425626" cy="2665040"/>
          </a:xfrm>
          <a:prstGeom prst="rect">
            <a:avLst/>
          </a:prstGeom>
          <a:solidFill>
            <a:srgbClr val="FFBD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2">
                    <a:lumMod val="50000"/>
                  </a:schemeClr>
                </a:solidFill>
                <a:cs typeface="Arial" pitchFamily="34" charset="0"/>
              </a:rPr>
              <a:t>Second, </a:t>
            </a:r>
            <a:r>
              <a:rPr lang="en-US" sz="1600" b="1" dirty="0" smtClean="0">
                <a:solidFill>
                  <a:schemeClr val="tx2">
                    <a:lumMod val="50000"/>
                  </a:schemeClr>
                </a:solidFill>
                <a:cs typeface="Arial" pitchFamily="34" charset="0"/>
              </a:rPr>
              <a:t>list </a:t>
            </a:r>
            <a:r>
              <a:rPr lang="en-US" sz="1600" b="1" dirty="0">
                <a:solidFill>
                  <a:schemeClr val="tx2">
                    <a:lumMod val="50000"/>
                  </a:schemeClr>
                </a:solidFill>
                <a:cs typeface="Arial" pitchFamily="34" charset="0"/>
              </a:rPr>
              <a:t>as many options as possible</a:t>
            </a:r>
            <a:endParaRPr lang="en-US" sz="1600" b="1" dirty="0">
              <a:solidFill>
                <a:schemeClr val="tx1"/>
              </a:solidFill>
              <a:ea typeface="ＭＳ Ｐゴシック" pitchFamily="-105" charset="-128"/>
            </a:endParaRPr>
          </a:p>
        </p:txBody>
      </p:sp>
      <p:sp>
        <p:nvSpPr>
          <p:cNvPr id="19" name="Rectangle 18"/>
          <p:cNvSpPr/>
          <p:nvPr/>
        </p:nvSpPr>
        <p:spPr bwMode="auto">
          <a:xfrm>
            <a:off x="6046855" y="3284240"/>
            <a:ext cx="1425626" cy="2665040"/>
          </a:xfrm>
          <a:prstGeom prst="rect">
            <a:avLst/>
          </a:prstGeom>
          <a:solidFill>
            <a:srgbClr val="97E4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2">
                    <a:lumMod val="50000"/>
                  </a:schemeClr>
                </a:solidFill>
                <a:cs typeface="Arial" pitchFamily="34" charset="0"/>
              </a:rPr>
              <a:t>Fourth, </a:t>
            </a:r>
            <a:r>
              <a:rPr lang="en-US" sz="1600" b="1" dirty="0" smtClean="0">
                <a:solidFill>
                  <a:schemeClr val="tx2">
                    <a:lumMod val="50000"/>
                  </a:schemeClr>
                </a:solidFill>
                <a:cs typeface="Arial" pitchFamily="34" charset="0"/>
              </a:rPr>
              <a:t>list </a:t>
            </a:r>
            <a:r>
              <a:rPr lang="en-US" sz="1600" b="1" dirty="0">
                <a:solidFill>
                  <a:schemeClr val="tx2">
                    <a:lumMod val="50000"/>
                  </a:schemeClr>
                </a:solidFill>
                <a:cs typeface="Arial" pitchFamily="34" charset="0"/>
              </a:rPr>
              <a:t>the advantages of the options</a:t>
            </a:r>
            <a:endParaRPr lang="en-US" sz="1600" b="1" dirty="0">
              <a:solidFill>
                <a:schemeClr val="tx1"/>
              </a:solidFill>
              <a:ea typeface="ＭＳ Ｐゴシック" pitchFamily="-105" charset="-128"/>
            </a:endParaRPr>
          </a:p>
        </p:txBody>
      </p:sp>
      <p:sp>
        <p:nvSpPr>
          <p:cNvPr id="20" name="Rectangle 19"/>
          <p:cNvSpPr/>
          <p:nvPr/>
        </p:nvSpPr>
        <p:spPr bwMode="auto">
          <a:xfrm>
            <a:off x="7538862" y="3284240"/>
            <a:ext cx="1425626" cy="2665040"/>
          </a:xfrm>
          <a:prstGeom prst="rect">
            <a:avLst/>
          </a:prstGeom>
          <a:solidFill>
            <a:srgbClr val="BEE3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2">
                    <a:lumMod val="50000"/>
                  </a:schemeClr>
                </a:solidFill>
                <a:cs typeface="Arial" pitchFamily="34" charset="0"/>
              </a:rPr>
              <a:t>Finally, let the person decide on a solution. The counselor’s role is to give encouragement and information, not advice</a:t>
            </a:r>
            <a:endParaRPr lang="en-US" sz="1600" b="1" dirty="0">
              <a:solidFill>
                <a:schemeClr val="tx1"/>
              </a:solidFill>
              <a:ea typeface="ＭＳ Ｐゴシック" pitchFamily="-105" charset="-128"/>
            </a:endParaRPr>
          </a:p>
        </p:txBody>
      </p:sp>
      <p:sp>
        <p:nvSpPr>
          <p:cNvPr id="21" name="Rectangle 20"/>
          <p:cNvSpPr/>
          <p:nvPr/>
        </p:nvSpPr>
        <p:spPr bwMode="auto">
          <a:xfrm>
            <a:off x="1570840" y="3284239"/>
            <a:ext cx="1425626" cy="2670897"/>
          </a:xfrm>
          <a:prstGeom prst="rect">
            <a:avLst/>
          </a:prstGeom>
          <a:solidFill>
            <a:srgbClr val="FFA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2">
                    <a:lumMod val="50000"/>
                  </a:schemeClr>
                </a:solidFill>
                <a:cs typeface="Arial" pitchFamily="34" charset="0"/>
              </a:rPr>
              <a:t>Check the facts. Paraphrase to make sure you understand</a:t>
            </a:r>
            <a:endParaRPr lang="en-US" sz="1600" b="1" dirty="0">
              <a:solidFill>
                <a:schemeClr val="tx1"/>
              </a:solidFill>
              <a:ea typeface="ＭＳ Ｐゴシック" pitchFamily="-105" charset="-128"/>
            </a:endParaRPr>
          </a:p>
        </p:txBody>
      </p:sp>
      <p:sp>
        <p:nvSpPr>
          <p:cNvPr id="22" name="Rectangle 21"/>
          <p:cNvSpPr/>
          <p:nvPr/>
        </p:nvSpPr>
        <p:spPr bwMode="auto">
          <a:xfrm>
            <a:off x="4554850" y="3284240"/>
            <a:ext cx="1425626" cy="2665040"/>
          </a:xfrm>
          <a:prstGeom prst="rect">
            <a:avLst/>
          </a:prstGeom>
          <a:solidFill>
            <a:srgbClr val="C7A5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2">
                    <a:lumMod val="50000"/>
                  </a:schemeClr>
                </a:solidFill>
                <a:cs typeface="Arial" pitchFamily="34" charset="0"/>
              </a:rPr>
              <a:t>Third, </a:t>
            </a:r>
            <a:r>
              <a:rPr lang="en-US" sz="1600" b="1" dirty="0" smtClean="0">
                <a:solidFill>
                  <a:schemeClr val="tx2">
                    <a:lumMod val="50000"/>
                  </a:schemeClr>
                </a:solidFill>
                <a:cs typeface="Arial" pitchFamily="34" charset="0"/>
              </a:rPr>
              <a:t>list </a:t>
            </a:r>
            <a:r>
              <a:rPr lang="en-US" sz="1600" b="1" dirty="0">
                <a:solidFill>
                  <a:schemeClr val="tx2">
                    <a:lumMod val="50000"/>
                  </a:schemeClr>
                </a:solidFill>
                <a:cs typeface="Arial" pitchFamily="34" charset="0"/>
              </a:rPr>
              <a:t>the </a:t>
            </a:r>
            <a:r>
              <a:rPr lang="en-US" sz="1600" b="1" dirty="0" smtClean="0">
                <a:solidFill>
                  <a:schemeClr val="tx2">
                    <a:lumMod val="50000"/>
                  </a:schemeClr>
                </a:solidFill>
                <a:cs typeface="Arial" pitchFamily="34" charset="0"/>
              </a:rPr>
              <a:t>dis-advantages </a:t>
            </a:r>
            <a:r>
              <a:rPr lang="en-US" sz="1600" b="1" dirty="0">
                <a:solidFill>
                  <a:schemeClr val="tx2">
                    <a:lumMod val="50000"/>
                  </a:schemeClr>
                </a:solidFill>
                <a:cs typeface="Arial" pitchFamily="34" charset="0"/>
              </a:rPr>
              <a:t>of the options</a:t>
            </a:r>
            <a:endParaRPr lang="en-US" sz="1600" b="1" dirty="0" smtClean="0">
              <a:solidFill>
                <a:schemeClr val="tx1"/>
              </a:solidFill>
              <a:ea typeface="ＭＳ Ｐゴシック" pitchFamily="-105" charset="-128"/>
            </a:endParaRPr>
          </a:p>
        </p:txBody>
      </p:sp>
      <p:sp>
        <p:nvSpPr>
          <p:cNvPr id="23" name="Rectangle 22"/>
          <p:cNvSpPr/>
          <p:nvPr/>
        </p:nvSpPr>
        <p:spPr bwMode="auto">
          <a:xfrm>
            <a:off x="78835" y="3284240"/>
            <a:ext cx="1425626" cy="2665336"/>
          </a:xfrm>
          <a:prstGeom prst="rect">
            <a:avLst/>
          </a:prstGeom>
          <a:solidFill>
            <a:srgbClr val="DFBE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1"/>
                </a:solidFill>
                <a:ea typeface="ＭＳ Ｐゴシック" pitchFamily="-105" charset="-128"/>
              </a:rPr>
              <a:t>First, try to understand the situation. Listen carefully. Summarize</a:t>
            </a:r>
          </a:p>
        </p:txBody>
      </p:sp>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How do you counsell?</a:t>
            </a:r>
            <a:endParaRPr lang="en-US" sz="4000" dirty="0">
              <a:latin typeface="+mn-lt"/>
            </a:endParaRPr>
          </a:p>
        </p:txBody>
      </p:sp>
    </p:spTree>
    <p:extLst>
      <p:ext uri="{BB962C8B-B14F-4D97-AF65-F5344CB8AC3E}">
        <p14:creationId xmlns:p14="http://schemas.microsoft.com/office/powerpoint/2010/main" val="1408794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Effective teaching</a:t>
            </a:r>
            <a:endParaRPr lang="en-US" sz="4000" dirty="0">
              <a:latin typeface="+mn-lt"/>
            </a:endParaRPr>
          </a:p>
        </p:txBody>
      </p:sp>
      <p:sp>
        <p:nvSpPr>
          <p:cNvPr id="24" name="TextBox 23"/>
          <p:cNvSpPr txBox="1"/>
          <p:nvPr/>
        </p:nvSpPr>
        <p:spPr>
          <a:xfrm>
            <a:off x="179512" y="836712"/>
            <a:ext cx="8964488" cy="584775"/>
          </a:xfrm>
          <a:prstGeom prst="rect">
            <a:avLst/>
          </a:prstGeom>
          <a:noFill/>
        </p:spPr>
        <p:txBody>
          <a:bodyPr wrap="square" rtlCol="0">
            <a:spAutoFit/>
          </a:bodyPr>
          <a:lstStyle/>
          <a:p>
            <a:r>
              <a:rPr lang="en-US" sz="1600" dirty="0">
                <a:latin typeface="+mn-lt"/>
              </a:rPr>
              <a:t>Effective teaching is a process to increase the </a:t>
            </a:r>
            <a:r>
              <a:rPr lang="en-US" sz="1600" dirty="0" smtClean="0">
                <a:latin typeface="+mn-lt"/>
              </a:rPr>
              <a:t>knowledge, skills</a:t>
            </a:r>
            <a:r>
              <a:rPr lang="en-US" sz="1600" dirty="0">
                <a:latin typeface="+mn-lt"/>
              </a:rPr>
              <a:t>, and attitudes of the group and its </a:t>
            </a:r>
            <a:r>
              <a:rPr lang="en-US" sz="1600" dirty="0" smtClean="0">
                <a:latin typeface="+mn-lt"/>
              </a:rPr>
              <a:t>participants. The </a:t>
            </a:r>
            <a:r>
              <a:rPr lang="en-US" sz="1600" dirty="0">
                <a:latin typeface="+mn-lt"/>
              </a:rPr>
              <a:t>focus is on learning, not teaching. </a:t>
            </a:r>
            <a:r>
              <a:rPr lang="en-US" sz="1600" dirty="0" smtClean="0">
                <a:latin typeface="+mn-lt"/>
              </a:rPr>
              <a:t>For teaching </a:t>
            </a:r>
            <a:r>
              <a:rPr lang="en-US" sz="1600" dirty="0">
                <a:latin typeface="+mn-lt"/>
              </a:rPr>
              <a:t>to be effective, learning must take place</a:t>
            </a:r>
            <a:endParaRPr lang="en-IN" sz="1600" dirty="0">
              <a:latin typeface="+mn-lt"/>
            </a:endParaRPr>
          </a:p>
        </p:txBody>
      </p:sp>
      <p:cxnSp>
        <p:nvCxnSpPr>
          <p:cNvPr id="25" name="Straight Connector 24"/>
          <p:cNvCxnSpPr/>
          <p:nvPr/>
        </p:nvCxnSpPr>
        <p:spPr>
          <a:xfrm>
            <a:off x="0" y="1669706"/>
            <a:ext cx="9144000"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27" name="Picture 5"/>
          <p:cNvPicPr>
            <a:picLocks noGrp="1" noSelect="1" noRot="1" noMove="1" noResize="1" noEditPoints="1" noAdjustHandles="1" noChangeArrowheads="1" noChangeShapeType="1"/>
          </p:cNvPicPr>
          <p:nvPr>
            <p:custDataLst>
              <p:tags r:id="rId1"/>
            </p:custDataLst>
          </p:nvPr>
        </p:nvPicPr>
        <p:blipFill>
          <a:blip r:embed="rId8" cstate="print">
            <a:clrChange>
              <a:clrFrom>
                <a:srgbClr val="FFFFFF"/>
              </a:clrFrom>
              <a:clrTo>
                <a:srgbClr val="FFFFFF">
                  <a:alpha val="0"/>
                </a:srgbClr>
              </a:clrTo>
            </a:clrChange>
          </a:blip>
          <a:srcRect/>
          <a:stretch>
            <a:fillRect/>
          </a:stretch>
        </p:blipFill>
        <p:spPr bwMode="auto">
          <a:xfrm rot="5400000">
            <a:off x="-809085" y="2506174"/>
            <a:ext cx="4293096" cy="2674929"/>
          </a:xfrm>
          <a:prstGeom prst="rect">
            <a:avLst/>
          </a:prstGeom>
          <a:noFill/>
          <a:ln w="9525">
            <a:noFill/>
            <a:miter lim="800000"/>
            <a:headEnd/>
            <a:tailEnd/>
          </a:ln>
        </p:spPr>
      </p:pic>
      <p:sp>
        <p:nvSpPr>
          <p:cNvPr id="28" name="TextBox 27"/>
          <p:cNvSpPr txBox="1"/>
          <p:nvPr/>
        </p:nvSpPr>
        <p:spPr>
          <a:xfrm rot="4164841">
            <a:off x="231986" y="4298842"/>
            <a:ext cx="2880320" cy="323165"/>
          </a:xfrm>
          <a:prstGeom prst="rect">
            <a:avLst/>
          </a:prstGeom>
          <a:noFill/>
        </p:spPr>
        <p:txBody>
          <a:bodyPr wrap="square" rtlCol="0">
            <a:spAutoFit/>
          </a:bodyPr>
          <a:lstStyle/>
          <a:p>
            <a:pPr algn="ctr"/>
            <a:r>
              <a:rPr lang="en-IN" sz="1500" b="1" dirty="0">
                <a:solidFill>
                  <a:schemeClr val="bg1"/>
                </a:solidFill>
                <a:latin typeface="+mn-lt"/>
              </a:rPr>
              <a:t>Choosing the learning objectives</a:t>
            </a:r>
          </a:p>
        </p:txBody>
      </p:sp>
      <p:pic>
        <p:nvPicPr>
          <p:cNvPr id="30" name="Picture 4"/>
          <p:cNvPicPr>
            <a:picLocks noGrp="1" noSelect="1" noRot="1" noMove="1" noResize="1" noEditPoints="1" noAdjustHandles="1" noChangeArrowheads="1" noChangeShapeType="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rot="5400000">
            <a:off x="766669" y="2506174"/>
            <a:ext cx="4293096" cy="2674929"/>
          </a:xfrm>
          <a:prstGeom prst="rect">
            <a:avLst/>
          </a:prstGeom>
          <a:noFill/>
          <a:ln w="9525">
            <a:noFill/>
            <a:miter lim="800000"/>
            <a:headEnd/>
            <a:tailEnd/>
          </a:ln>
        </p:spPr>
      </p:pic>
      <p:sp>
        <p:nvSpPr>
          <p:cNvPr id="31" name="TextBox 30"/>
          <p:cNvSpPr txBox="1"/>
          <p:nvPr/>
        </p:nvSpPr>
        <p:spPr>
          <a:xfrm rot="4164841">
            <a:off x="1732071" y="4062597"/>
            <a:ext cx="2880320" cy="784830"/>
          </a:xfrm>
          <a:prstGeom prst="rect">
            <a:avLst/>
          </a:prstGeom>
          <a:noFill/>
        </p:spPr>
        <p:txBody>
          <a:bodyPr wrap="square" rtlCol="0">
            <a:spAutoFit/>
          </a:bodyPr>
          <a:lstStyle/>
          <a:p>
            <a:pPr algn="ctr"/>
            <a:r>
              <a:rPr lang="en-US" sz="1500" b="1" dirty="0">
                <a:solidFill>
                  <a:srgbClr val="FFFFFF"/>
                </a:solidFill>
                <a:latin typeface="+mn-lt"/>
              </a:rPr>
              <a:t>Providing a discovery experience that helps the learner understand the need for the skill</a:t>
            </a:r>
          </a:p>
        </p:txBody>
      </p:sp>
      <p:pic>
        <p:nvPicPr>
          <p:cNvPr id="33" name="Picture 3"/>
          <p:cNvPicPr>
            <a:picLocks noGrp="1" noSelect="1" noRot="1" noMove="1" noResize="1" noEditPoints="1" noAdjustHandles="1" noChangeArrowheads="1" noChangeShapeType="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rot="5400000">
            <a:off x="2456368" y="2523543"/>
            <a:ext cx="4293096" cy="2640190"/>
          </a:xfrm>
          <a:prstGeom prst="rect">
            <a:avLst/>
          </a:prstGeom>
          <a:noFill/>
          <a:ln w="9525">
            <a:noFill/>
            <a:miter lim="800000"/>
            <a:headEnd/>
            <a:tailEnd/>
          </a:ln>
        </p:spPr>
      </p:pic>
      <p:sp>
        <p:nvSpPr>
          <p:cNvPr id="34" name="TextBox 33"/>
          <p:cNvSpPr txBox="1"/>
          <p:nvPr/>
        </p:nvSpPr>
        <p:spPr>
          <a:xfrm rot="4164841">
            <a:off x="3436071" y="4195913"/>
            <a:ext cx="2880320" cy="553998"/>
          </a:xfrm>
          <a:prstGeom prst="rect">
            <a:avLst/>
          </a:prstGeom>
          <a:noFill/>
        </p:spPr>
        <p:txBody>
          <a:bodyPr wrap="square" rtlCol="0">
            <a:spAutoFit/>
          </a:bodyPr>
          <a:lstStyle/>
          <a:p>
            <a:pPr algn="ctr"/>
            <a:r>
              <a:rPr lang="en-US" sz="1500" b="1" dirty="0">
                <a:solidFill>
                  <a:srgbClr val="FFFFFF"/>
                </a:solidFill>
                <a:latin typeface="+mn-lt"/>
              </a:rPr>
              <a:t>Demonstrating or explaining the skill</a:t>
            </a:r>
            <a:endParaRPr lang="en-IN" sz="1500" b="1" dirty="0">
              <a:solidFill>
                <a:srgbClr val="FFFFFF"/>
              </a:solidFill>
              <a:latin typeface="+mn-lt"/>
            </a:endParaRPr>
          </a:p>
        </p:txBody>
      </p:sp>
      <p:pic>
        <p:nvPicPr>
          <p:cNvPr id="36" name="Picture 3"/>
          <p:cNvPicPr>
            <a:picLocks noGrp="1" noSelect="1" noRot="1" noMove="1" noResize="1" noEditPoints="1" noAdjustHandles="1" noChangeArrowheads="1" noChangeShapeType="1"/>
          </p:cNvPicPr>
          <p:nvPr>
            <p:custDataLst>
              <p:tags r:id="rId4"/>
            </p:custDataLst>
          </p:nvPr>
        </p:nvPicPr>
        <p:blipFill>
          <a:blip r:embed="rId10" cstate="print">
            <a:clrChange>
              <a:clrFrom>
                <a:srgbClr val="FFFFFF"/>
              </a:clrFrom>
              <a:clrTo>
                <a:srgbClr val="FFFFFF">
                  <a:alpha val="0"/>
                </a:srgbClr>
              </a:clrTo>
            </a:clrChange>
            <a:duotone>
              <a:prstClr val="black"/>
              <a:schemeClr val="tx1">
                <a:tint val="45000"/>
                <a:satMod val="400000"/>
              </a:schemeClr>
            </a:duotone>
            <a:lum bright="-10000" contrast="20000"/>
          </a:blip>
          <a:srcRect/>
          <a:stretch>
            <a:fillRect/>
          </a:stretch>
        </p:blipFill>
        <p:spPr bwMode="auto">
          <a:xfrm rot="5400000">
            <a:off x="4163436" y="2523543"/>
            <a:ext cx="4293096" cy="2640190"/>
          </a:xfrm>
          <a:prstGeom prst="rect">
            <a:avLst/>
          </a:prstGeom>
          <a:noFill/>
          <a:ln w="9525">
            <a:noFill/>
            <a:miter lim="800000"/>
            <a:headEnd/>
            <a:tailEnd/>
          </a:ln>
        </p:spPr>
      </p:pic>
      <p:sp>
        <p:nvSpPr>
          <p:cNvPr id="37" name="TextBox 36"/>
          <p:cNvSpPr txBox="1"/>
          <p:nvPr/>
        </p:nvSpPr>
        <p:spPr>
          <a:xfrm rot="4164841">
            <a:off x="5141273" y="4190501"/>
            <a:ext cx="2880320" cy="553998"/>
          </a:xfrm>
          <a:prstGeom prst="rect">
            <a:avLst/>
          </a:prstGeom>
          <a:noFill/>
        </p:spPr>
        <p:txBody>
          <a:bodyPr wrap="square" rtlCol="0">
            <a:spAutoFit/>
          </a:bodyPr>
          <a:lstStyle/>
          <a:p>
            <a:pPr algn="ctr"/>
            <a:r>
              <a:rPr lang="en-US" sz="1500" b="1" dirty="0">
                <a:solidFill>
                  <a:srgbClr val="FFFFFF"/>
                </a:solidFill>
                <a:latin typeface="+mn-lt"/>
              </a:rPr>
              <a:t>Allowing the learner to practice the skill</a:t>
            </a:r>
            <a:endParaRPr lang="en-IN" sz="1500" b="1" dirty="0">
              <a:solidFill>
                <a:srgbClr val="FFFFFF"/>
              </a:solidFill>
              <a:latin typeface="+mn-lt"/>
            </a:endParaRPr>
          </a:p>
        </p:txBody>
      </p:sp>
      <p:pic>
        <p:nvPicPr>
          <p:cNvPr id="39" name="Picture 6"/>
          <p:cNvPicPr>
            <a:picLocks noGrp="1" noSelect="1" noRot="1" noMove="1" noResize="1" noEditPoints="1" noAdjustHandles="1" noChangeArrowheads="1" noChangeShapeType="1"/>
          </p:cNvPicPr>
          <p:nvPr>
            <p:custDataLst>
              <p:tags r:id="rId5"/>
            </p:custDataLst>
          </p:nvPr>
        </p:nvPicPr>
        <p:blipFill>
          <a:blip r:embed="rId11" cstate="print">
            <a:clrChange>
              <a:clrFrom>
                <a:srgbClr val="FFFFFF"/>
              </a:clrFrom>
              <a:clrTo>
                <a:srgbClr val="FFFFFF">
                  <a:alpha val="0"/>
                </a:srgbClr>
              </a:clrTo>
            </a:clrChange>
          </a:blip>
          <a:srcRect/>
          <a:stretch>
            <a:fillRect/>
          </a:stretch>
        </p:blipFill>
        <p:spPr bwMode="auto">
          <a:xfrm rot="5400000">
            <a:off x="5642616" y="2488804"/>
            <a:ext cx="4293096" cy="2709669"/>
          </a:xfrm>
          <a:prstGeom prst="rect">
            <a:avLst/>
          </a:prstGeom>
          <a:noFill/>
          <a:ln w="9525">
            <a:noFill/>
            <a:miter lim="800000"/>
            <a:headEnd/>
            <a:tailEnd/>
          </a:ln>
        </p:spPr>
      </p:pic>
      <p:sp>
        <p:nvSpPr>
          <p:cNvPr id="40" name="TextBox 39"/>
          <p:cNvSpPr txBox="1"/>
          <p:nvPr/>
        </p:nvSpPr>
        <p:spPr>
          <a:xfrm rot="4164841">
            <a:off x="6568208" y="4383337"/>
            <a:ext cx="2880320" cy="323165"/>
          </a:xfrm>
          <a:prstGeom prst="rect">
            <a:avLst/>
          </a:prstGeom>
          <a:noFill/>
        </p:spPr>
        <p:txBody>
          <a:bodyPr wrap="square" rtlCol="0">
            <a:spAutoFit/>
          </a:bodyPr>
          <a:lstStyle/>
          <a:p>
            <a:pPr algn="ctr"/>
            <a:r>
              <a:rPr lang="en-IN" sz="1500" b="1" dirty="0">
                <a:solidFill>
                  <a:srgbClr val="FFFFFF"/>
                </a:solidFill>
                <a:latin typeface="+mn-lt"/>
              </a:rPr>
              <a:t>Evaluating the process</a:t>
            </a:r>
          </a:p>
        </p:txBody>
      </p:sp>
    </p:spTree>
    <p:extLst>
      <p:ext uri="{BB962C8B-B14F-4D97-AF65-F5344CB8AC3E}">
        <p14:creationId xmlns:p14="http://schemas.microsoft.com/office/powerpoint/2010/main" val="2649385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Contents</a:t>
            </a:r>
            <a:endParaRPr lang="en-US" sz="4000" dirty="0">
              <a:latin typeface="+mn-lt"/>
            </a:endParaRPr>
          </a:p>
        </p:txBody>
      </p:sp>
      <p:sp>
        <p:nvSpPr>
          <p:cNvPr id="5" name="TextBox 4"/>
          <p:cNvSpPr txBox="1"/>
          <p:nvPr/>
        </p:nvSpPr>
        <p:spPr>
          <a:xfrm>
            <a:off x="496144" y="9923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Introduction to leadership skills</a:t>
            </a:r>
          </a:p>
        </p:txBody>
      </p:sp>
      <p:sp>
        <p:nvSpPr>
          <p:cNvPr id="7" name="TextBox 6"/>
          <p:cNvSpPr txBox="1"/>
          <p:nvPr/>
        </p:nvSpPr>
        <p:spPr>
          <a:xfrm>
            <a:off x="496144" y="155020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Career skills for a leader</a:t>
            </a:r>
            <a:endParaRPr lang="en-US" sz="2000" dirty="0">
              <a:latin typeface="+mn-lt"/>
              <a:cs typeface="Arial" pitchFamily="34" charset="0"/>
            </a:endParaRPr>
          </a:p>
        </p:txBody>
      </p:sp>
      <p:sp>
        <p:nvSpPr>
          <p:cNvPr id="8" name="TextBox 7"/>
          <p:cNvSpPr txBox="1"/>
          <p:nvPr/>
        </p:nvSpPr>
        <p:spPr>
          <a:xfrm>
            <a:off x="496144" y="210806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People skills for a leader</a:t>
            </a:r>
            <a:endParaRPr lang="en-US" sz="2000" dirty="0">
              <a:latin typeface="+mn-lt"/>
              <a:cs typeface="Arial" pitchFamily="34" charset="0"/>
            </a:endParaRPr>
          </a:p>
        </p:txBody>
      </p:sp>
      <p:sp>
        <p:nvSpPr>
          <p:cNvPr id="9" name="TextBox 8"/>
          <p:cNvSpPr txBox="1"/>
          <p:nvPr/>
        </p:nvSpPr>
        <p:spPr>
          <a:xfrm>
            <a:off x="496144" y="266592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Technical skills for a leader</a:t>
            </a:r>
            <a:endParaRPr lang="en-US" sz="2000" dirty="0">
              <a:latin typeface="+mn-lt"/>
              <a:cs typeface="Arial" pitchFamily="34" charset="0"/>
            </a:endParaRPr>
          </a:p>
        </p:txBody>
      </p:sp>
      <p:sp>
        <p:nvSpPr>
          <p:cNvPr id="10" name="TextBox 9"/>
          <p:cNvSpPr txBox="1"/>
          <p:nvPr/>
        </p:nvSpPr>
        <p:spPr>
          <a:xfrm>
            <a:off x="496144" y="322378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Values and behaviors</a:t>
            </a:r>
            <a:endParaRPr lang="en-US" sz="2000" dirty="0">
              <a:latin typeface="+mn-lt"/>
              <a:cs typeface="Arial" pitchFamily="34" charset="0"/>
            </a:endParaRPr>
          </a:p>
        </p:txBody>
      </p:sp>
      <p:sp>
        <p:nvSpPr>
          <p:cNvPr id="11" name="TextBox 10"/>
          <p:cNvSpPr txBox="1"/>
          <p:nvPr/>
        </p:nvSpPr>
        <p:spPr>
          <a:xfrm>
            <a:off x="496144" y="37816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Communication and conflict resolution skills</a:t>
            </a:r>
            <a:endParaRPr lang="en-US" sz="2000" dirty="0">
              <a:latin typeface="+mn-lt"/>
              <a:cs typeface="Arial" pitchFamily="34" charset="0"/>
            </a:endParaRPr>
          </a:p>
        </p:txBody>
      </p:sp>
      <p:sp>
        <p:nvSpPr>
          <p:cNvPr id="12" name="TextBox 11"/>
          <p:cNvSpPr txBox="1"/>
          <p:nvPr/>
        </p:nvSpPr>
        <p:spPr>
          <a:xfrm>
            <a:off x="496144" y="433950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initiatives for achieving cultural diversity</a:t>
            </a:r>
            <a:endParaRPr lang="en-US" sz="2000" dirty="0">
              <a:latin typeface="+mn-lt"/>
              <a:cs typeface="Arial" pitchFamily="34" charset="0"/>
            </a:endParaRPr>
          </a:p>
        </p:txBody>
      </p:sp>
      <p:sp>
        <p:nvSpPr>
          <p:cNvPr id="13" name="TextBox 12"/>
          <p:cNvSpPr txBox="1"/>
          <p:nvPr/>
        </p:nvSpPr>
        <p:spPr>
          <a:xfrm>
            <a:off x="496144" y="489736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development and succession</a:t>
            </a:r>
            <a:endParaRPr lang="en-US" sz="2000" dirty="0">
              <a:latin typeface="+mn-lt"/>
              <a:cs typeface="Arial" pitchFamily="34" charset="0"/>
            </a:endParaRPr>
          </a:p>
        </p:txBody>
      </p:sp>
      <p:sp>
        <p:nvSpPr>
          <p:cNvPr id="14" name="TextBox 13"/>
          <p:cNvSpPr txBox="1"/>
          <p:nvPr/>
        </p:nvSpPr>
        <p:spPr>
          <a:xfrm>
            <a:off x="496144" y="5455222"/>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Case studies</a:t>
            </a:r>
            <a:endParaRPr lang="en-US" sz="2000" dirty="0">
              <a:latin typeface="+mn-lt"/>
              <a:cs typeface="Arial" pitchFamily="34" charset="0"/>
            </a:endParaRPr>
          </a:p>
        </p:txBody>
      </p:sp>
      <p:pic>
        <p:nvPicPr>
          <p:cNvPr id="6" name="Picture 5" descr="highlighter_pen_marker_pink.pn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rot="16200000">
            <a:off x="8326016" y="4568552"/>
            <a:ext cx="2265784" cy="2265784"/>
          </a:xfrm>
          <a:prstGeom prst="rect">
            <a:avLst/>
          </a:prstGeom>
        </p:spPr>
      </p:pic>
    </p:spTree>
    <p:extLst>
      <p:ext uri="{BB962C8B-B14F-4D97-AF65-F5344CB8AC3E}">
        <p14:creationId xmlns:p14="http://schemas.microsoft.com/office/powerpoint/2010/main" val="677898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01064 L -0.96754 -0.66636 " pathEditMode="relative" rAng="0" ptsTypes="AA">
                                      <p:cBhvr>
                                        <p:cTn id="6" dur="2000" fill="hold"/>
                                        <p:tgtEl>
                                          <p:spTgt spid="6"/>
                                        </p:tgtEl>
                                        <p:attrNameLst>
                                          <p:attrName>ppt_x</p:attrName>
                                          <p:attrName>ppt_y</p:attrName>
                                        </p:attrNameLst>
                                      </p:cBhvr>
                                      <p:rCtr x="-48385" y="-33850"/>
                                    </p:animMotion>
                                  </p:childTnLst>
                                </p:cTn>
                              </p:par>
                            </p:childTnLst>
                          </p:cTn>
                        </p:par>
                        <p:par>
                          <p:cTn id="7" fill="hold">
                            <p:stCondLst>
                              <p:cond delay="2000"/>
                            </p:stCondLst>
                            <p:childTnLst>
                              <p:par>
                                <p:cTn id="8" presetID="1" presetClass="emph" presetSubtype="2" fill="hold" nodeType="afterEffect">
                                  <p:stCondLst>
                                    <p:cond delay="0"/>
                                  </p:stCondLst>
                                  <p:childTnLst>
                                    <p:animClr clrSpc="rgb" dir="cw">
                                      <p:cBhvr>
                                        <p:cTn id="9" dur="2000" fill="hold"/>
                                        <p:tgtEl>
                                          <p:spTgt spid="7"/>
                                        </p:tgtEl>
                                        <p:attrNameLst>
                                          <p:attrName>fillcolor</p:attrName>
                                        </p:attrNameLst>
                                      </p:cBhvr>
                                      <p:to>
                                        <a:srgbClr val="FF8FB4"/>
                                      </p:to>
                                    </p:animClr>
                                    <p:set>
                                      <p:cBhvr>
                                        <p:cTn id="10" dur="2000" fill="hold"/>
                                        <p:tgtEl>
                                          <p:spTgt spid="7"/>
                                        </p:tgtEl>
                                        <p:attrNameLst>
                                          <p:attrName>fill.type</p:attrName>
                                        </p:attrNameLst>
                                      </p:cBhvr>
                                      <p:to>
                                        <p:strVal val="solid"/>
                                      </p:to>
                                    </p:set>
                                    <p:set>
                                      <p:cBhvr>
                                        <p:cTn id="11" dur="2000" fill="hold"/>
                                        <p:tgtEl>
                                          <p:spTgt spid="7"/>
                                        </p:tgtEl>
                                        <p:attrNameLst>
                                          <p:attrName>fill.on</p:attrName>
                                        </p:attrNameLst>
                                      </p:cBhvr>
                                      <p:to>
                                        <p:strVal val="true"/>
                                      </p:to>
                                    </p:set>
                                  </p:childTnLst>
                                </p:cTn>
                              </p:par>
                              <p:par>
                                <p:cTn id="12" presetID="63" presetClass="path" presetSubtype="0" accel="50000" decel="50000" fill="hold" nodeType="withEffect">
                                  <p:stCondLst>
                                    <p:cond delay="0"/>
                                  </p:stCondLst>
                                  <p:childTnLst>
                                    <p:animMotion origin="layout" path="M -0.96754 -0.66636 L -0.04289 -0.66636 " pathEditMode="relative" rAng="0" ptsTypes="AA">
                                      <p:cBhvr>
                                        <p:cTn id="13" dur="2000" fill="hold"/>
                                        <p:tgtEl>
                                          <p:spTgt spid="6"/>
                                        </p:tgtEl>
                                        <p:attrNameLst>
                                          <p:attrName>ppt_x</p:attrName>
                                          <p:attrName>ppt_y</p:attrName>
                                        </p:attrNameLst>
                                      </p:cBhvr>
                                      <p:rCtr x="46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life.nyack.edu/wp-content/uploads/2012/03/2-INTROVERT-EXTROVERT-1024x723.jpg"/>
          <p:cNvPicPr>
            <a:picLocks noGrp="1" noSelect="1" noRot="1" noMove="1" noResize="1" noEditPoints="1" noAdjustHandles="1" noChangeArrowheads="1" noChangeShapeType="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3766982" y="884961"/>
            <a:ext cx="5092403" cy="3087830"/>
          </a:xfrm>
          <a:prstGeom prst="rect">
            <a:avLst/>
          </a:prstGeom>
          <a:noFill/>
          <a:extLst>
            <a:ext uri="{909E8E84-426E-40DD-AFC4-6F175D3DCCD1}">
              <a14:hiddenFill xmlns:a14="http://schemas.microsoft.com/office/drawing/2010/main">
                <a:solidFill>
                  <a:srgbClr val="FFFFFF"/>
                </a:solidFill>
              </a14:hiddenFill>
            </a:ext>
          </a:extLst>
        </p:spPr>
      </p:pic>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899592" y="115888"/>
            <a:ext cx="6840760" cy="615553"/>
          </a:xfrm>
          <a:prstGeom prst="rect">
            <a:avLst/>
          </a:prstGeom>
          <a:noFill/>
        </p:spPr>
        <p:txBody>
          <a:bodyPr wrap="square" lIns="0" tIns="0" rIns="0" bIns="0" rtlCol="0">
            <a:spAutoFit/>
          </a:bodyPr>
          <a:lstStyle/>
          <a:p>
            <a:pPr algn="ctr"/>
            <a:r>
              <a:rPr lang="en-US" sz="4000" dirty="0" smtClean="0">
                <a:latin typeface="+mn-lt"/>
              </a:rPr>
              <a:t>Understanding others</a:t>
            </a:r>
            <a:endParaRPr lang="en-US" sz="4000" dirty="0">
              <a:latin typeface="+mn-lt"/>
            </a:endParaRPr>
          </a:p>
        </p:txBody>
      </p:sp>
      <p:sp>
        <p:nvSpPr>
          <p:cNvPr id="8" name="Rounded Rectangle 6"/>
          <p:cNvSpPr>
            <a:spLocks noGrp="1" noSelect="1" noRot="1" noMove="1" noResize="1" noEditPoints="1" noAdjustHandles="1" noChangeArrowheads="1" noChangeShapeType="1" noTextEdit="1"/>
          </p:cNvSpPr>
          <p:nvPr>
            <p:custDataLst>
              <p:tags r:id="rId2"/>
            </p:custDataLst>
          </p:nvPr>
        </p:nvSpPr>
        <p:spPr bwMode="auto">
          <a:xfrm rot="5400000">
            <a:off x="-583839" y="1801550"/>
            <a:ext cx="5144836" cy="3438653"/>
          </a:xfrm>
          <a:prstGeom prst="roundRect">
            <a:avLst>
              <a:gd name="adj" fmla="val 5555"/>
            </a:avLst>
          </a:prstGeom>
          <a:gradFill>
            <a:gsLst>
              <a:gs pos="0">
                <a:schemeClr val="bg1">
                  <a:lumMod val="65000"/>
                </a:schemeClr>
              </a:gs>
              <a:gs pos="69000">
                <a:schemeClr val="bg1">
                  <a:lumMod val="75000"/>
                </a:schemeClr>
              </a:gs>
              <a:gs pos="100000">
                <a:schemeClr val="bg1">
                  <a:lumMod val="85000"/>
                </a:schemeClr>
              </a:gs>
              <a:gs pos="41000">
                <a:schemeClr val="bg1"/>
              </a:gs>
            </a:gsLst>
            <a:lin ang="19140000" scaled="0"/>
          </a:gradFill>
          <a:ln>
            <a:noFill/>
          </a:ln>
          <a:effectLst>
            <a:outerShdw blurRad="40000" dist="23000" dir="5400000" rotWithShape="0">
              <a:srgbClr val="000000">
                <a:alpha val="35000"/>
              </a:srgbClr>
            </a:outerShdw>
            <a:reflection stA="21000" endPos="2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9" name="Rounded Rectangle 8"/>
          <p:cNvSpPr>
            <a:spLocks noGrp="1" noSelect="1" noRot="1" noMove="1" noResize="1" noEditPoints="1" noAdjustHandles="1" noChangeArrowheads="1" noChangeShapeType="1" noTextEdit="1"/>
          </p:cNvSpPr>
          <p:nvPr>
            <p:custDataLst>
              <p:tags r:id="rId3"/>
            </p:custDataLst>
          </p:nvPr>
        </p:nvSpPr>
        <p:spPr bwMode="auto">
          <a:xfrm rot="5400000">
            <a:off x="-492358" y="1905099"/>
            <a:ext cx="4963353" cy="3212562"/>
          </a:xfrm>
          <a:prstGeom prst="roundRect">
            <a:avLst>
              <a:gd name="adj" fmla="val 4812"/>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15" name="Ellipse 30"/>
          <p:cNvSpPr>
            <a:spLocks noGrp="1" noSelect="1" noRot="1" noMove="1" noResize="1" noEditPoints="1" noAdjustHandles="1" noChangeArrowheads="1" noChangeShapeType="1" noTextEdit="1"/>
          </p:cNvSpPr>
          <p:nvPr>
            <p:custDataLst>
              <p:tags r:id="rId4"/>
            </p:custDataLst>
          </p:nvPr>
        </p:nvSpPr>
        <p:spPr bwMode="auto">
          <a:xfrm rot="9934327" flipH="1">
            <a:off x="1563227" y="5359101"/>
            <a:ext cx="736425" cy="507175"/>
          </a:xfrm>
          <a:prstGeom prst="ellipse">
            <a:avLst/>
          </a:prstGeom>
          <a:gradFill flip="none" rotWithShape="1">
            <a:gsLst>
              <a:gs pos="100000">
                <a:schemeClr val="tx1">
                  <a:lumMod val="95000"/>
                  <a:lumOff val="5000"/>
                </a:schemeClr>
              </a:gs>
              <a:gs pos="0">
                <a:schemeClr val="tx1">
                  <a:lumMod val="75000"/>
                  <a:lumOff val="25000"/>
                </a:schemeClr>
              </a:gs>
            </a:gsLst>
            <a:path path="shape">
              <a:fillToRect l="50000" t="50000" r="50000" b="50000"/>
            </a:path>
            <a:tileRect/>
          </a:gradFill>
          <a:ln w="9525" cap="flat" cmpd="sng" algn="ctr">
            <a:noFill/>
            <a:prstDash val="solid"/>
          </a:ln>
          <a:effectLst>
            <a:innerShdw blurRad="269875" dist="114300" dir="480000">
              <a:srgbClr val="000000">
                <a:alpha val="13000"/>
              </a:srgbClr>
            </a:innerShdw>
          </a:effectLst>
        </p:spPr>
        <p:txBody>
          <a:bodyPr anchor="ctr"/>
          <a:lstStyle>
            <a:lvl1pPr marL="342900" indent="-342900"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buFont typeface="Calibri" charset="0"/>
              <a:buAutoNum type="arabicPeriod"/>
              <a:defRPr/>
            </a:pPr>
            <a:endParaRPr lang="da-DK" sz="1400" smtClean="0">
              <a:solidFill>
                <a:srgbClr val="FFFFFF"/>
              </a:solidFill>
            </a:endParaRPr>
          </a:p>
        </p:txBody>
      </p:sp>
      <p:sp>
        <p:nvSpPr>
          <p:cNvPr id="16" name="Ellipse 31"/>
          <p:cNvSpPr>
            <a:spLocks noGrp="1" noSelect="1" noRot="1" noMove="1" noResize="1" noEditPoints="1" noAdjustHandles="1" noChangeArrowheads="1" noChangeShapeType="1" noTextEdit="1"/>
          </p:cNvSpPr>
          <p:nvPr>
            <p:custDataLst>
              <p:tags r:id="rId5"/>
            </p:custDataLst>
          </p:nvPr>
        </p:nvSpPr>
        <p:spPr bwMode="auto">
          <a:xfrm rot="5400000" flipH="1">
            <a:off x="1793042" y="5412660"/>
            <a:ext cx="373517" cy="398984"/>
          </a:xfrm>
          <a:prstGeom prst="ellipse">
            <a:avLst/>
          </a:prstGeom>
          <a:gradFill rotWithShape="1">
            <a:gsLst>
              <a:gs pos="0">
                <a:srgbClr val="FFFCF9">
                  <a:alpha val="31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42900" indent="-342900" algn="ctr">
              <a:buFont typeface="Calibri" pitchFamily="34" charset="0"/>
              <a:buAutoNum type="arabicPeriod"/>
            </a:pPr>
            <a:endParaRPr lang="da-DK" sz="1400">
              <a:solidFill>
                <a:srgbClr val="FFFFFF"/>
              </a:solidFill>
            </a:endParaRPr>
          </a:p>
        </p:txBody>
      </p:sp>
      <p:sp>
        <p:nvSpPr>
          <p:cNvPr id="14" name="Måne 29"/>
          <p:cNvSpPr>
            <a:spLocks noGrp="1" noSelect="1" noRot="1" noMove="1" noResize="1" noEditPoints="1" noAdjustHandles="1" noChangeArrowheads="1" noChangeShapeType="1" noTextEdit="1"/>
          </p:cNvSpPr>
          <p:nvPr>
            <p:custDataLst>
              <p:tags r:id="rId6"/>
            </p:custDataLst>
          </p:nvPr>
        </p:nvSpPr>
        <p:spPr bwMode="auto">
          <a:xfrm rot="10429289" flipH="1">
            <a:off x="1687763" y="5368044"/>
            <a:ext cx="333445" cy="482787"/>
          </a:xfrm>
          <a:prstGeom prst="moon">
            <a:avLst>
              <a:gd name="adj" fmla="val 875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da-DK" sz="1400" smtClean="0">
              <a:solidFill>
                <a:srgbClr val="FFFFFF"/>
              </a:solidFill>
            </a:endParaRPr>
          </a:p>
        </p:txBody>
      </p:sp>
      <p:sp>
        <p:nvSpPr>
          <p:cNvPr id="11" name="Rectangle 115"/>
          <p:cNvSpPr>
            <a:spLocks noGrp="1" noSelect="1" noRot="1" noMove="1" noResize="1" noEditPoints="1" noAdjustHandles="1" noChangeArrowheads="1" noChangeShapeType="1" noTextEdit="1"/>
          </p:cNvSpPr>
          <p:nvPr>
            <p:custDataLst>
              <p:tags r:id="rId7"/>
            </p:custDataLst>
          </p:nvPr>
        </p:nvSpPr>
        <p:spPr bwMode="auto">
          <a:xfrm rot="5400000">
            <a:off x="33626" y="1688269"/>
            <a:ext cx="3911383" cy="3212562"/>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sz="1400">
              <a:solidFill>
                <a:srgbClr val="FFFFFF"/>
              </a:solidFill>
            </a:endParaRPr>
          </a:p>
        </p:txBody>
      </p:sp>
      <p:sp>
        <p:nvSpPr>
          <p:cNvPr id="12" name="Rounded Rectangle 11"/>
          <p:cNvSpPr>
            <a:spLocks noGrp="1" noSelect="1" noRot="1" noMove="1" noResize="1" noEditPoints="1" noAdjustHandles="1" noChangeArrowheads="1" noChangeShapeType="1" noTextEdit="1"/>
          </p:cNvSpPr>
          <p:nvPr>
            <p:custDataLst>
              <p:tags r:id="rId8"/>
            </p:custDataLst>
          </p:nvPr>
        </p:nvSpPr>
        <p:spPr bwMode="auto">
          <a:xfrm rot="5400000" flipH="1">
            <a:off x="2020358" y="901708"/>
            <a:ext cx="44315" cy="629508"/>
          </a:xfrm>
          <a:prstGeom prst="roundRect">
            <a:avLst>
              <a:gd name="adj" fmla="val 4812"/>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7" name="Rounded Rectangle 10"/>
          <p:cNvSpPr>
            <a:spLocks noGrp="1" noSelect="1" noRot="1" noMove="1" noResize="1" noEditPoints="1" noAdjustHandles="1" noChangeArrowheads="1" noChangeShapeType="1" noTextEdit="1"/>
          </p:cNvSpPr>
          <p:nvPr>
            <p:custDataLst>
              <p:tags r:id="rId9"/>
            </p:custDataLst>
          </p:nvPr>
        </p:nvSpPr>
        <p:spPr bwMode="auto">
          <a:xfrm rot="5400000">
            <a:off x="-529295" y="1738770"/>
            <a:ext cx="5000283" cy="3438653"/>
          </a:xfrm>
          <a:custGeom>
            <a:avLst/>
            <a:gdLst>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6009055 w 6185849"/>
              <a:gd name="connsiteY5" fmla="*/ 3674030 h 3674030"/>
              <a:gd name="connsiteX6" fmla="*/ 176794 w 6185849"/>
              <a:gd name="connsiteY6" fmla="*/ 3674030 h 3674030"/>
              <a:gd name="connsiteX7" fmla="*/ 0 w 6185849"/>
              <a:gd name="connsiteY7" fmla="*/ 3497236 h 3674030"/>
              <a:gd name="connsiteX8" fmla="*/ 0 w 6185849"/>
              <a:gd name="connsiteY8" fmla="*/ 176794 h 3674030"/>
              <a:gd name="connsiteX0" fmla="*/ 0 w 6185849"/>
              <a:gd name="connsiteY0" fmla="*/ 176794 h 3811663"/>
              <a:gd name="connsiteX1" fmla="*/ 176794 w 6185849"/>
              <a:gd name="connsiteY1" fmla="*/ 0 h 3811663"/>
              <a:gd name="connsiteX2" fmla="*/ 6009055 w 6185849"/>
              <a:gd name="connsiteY2" fmla="*/ 0 h 3811663"/>
              <a:gd name="connsiteX3" fmla="*/ 6185849 w 6185849"/>
              <a:gd name="connsiteY3" fmla="*/ 176794 h 3811663"/>
              <a:gd name="connsiteX4" fmla="*/ 6185849 w 6185849"/>
              <a:gd name="connsiteY4" fmla="*/ 3497236 h 3811663"/>
              <a:gd name="connsiteX5" fmla="*/ 176794 w 6185849"/>
              <a:gd name="connsiteY5" fmla="*/ 3674030 h 3811663"/>
              <a:gd name="connsiteX6" fmla="*/ 0 w 6185849"/>
              <a:gd name="connsiteY6" fmla="*/ 3497236 h 3811663"/>
              <a:gd name="connsiteX7" fmla="*/ 0 w 6185849"/>
              <a:gd name="connsiteY7" fmla="*/ 176794 h 3811663"/>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176794 w 6185849"/>
              <a:gd name="connsiteY4" fmla="*/ 3674030 h 3674030"/>
              <a:gd name="connsiteX5" fmla="*/ 0 w 6185849"/>
              <a:gd name="connsiteY5" fmla="*/ 3497236 h 3674030"/>
              <a:gd name="connsiteX6" fmla="*/ 0 w 6185849"/>
              <a:gd name="connsiteY6" fmla="*/ 176794 h 3674030"/>
              <a:gd name="connsiteX0" fmla="*/ 0 w 6185849"/>
              <a:gd name="connsiteY0" fmla="*/ 190449 h 3687685"/>
              <a:gd name="connsiteX1" fmla="*/ 176794 w 6185849"/>
              <a:gd name="connsiteY1" fmla="*/ 13655 h 3687685"/>
              <a:gd name="connsiteX2" fmla="*/ 4274819 w 6185849"/>
              <a:gd name="connsiteY2" fmla="*/ 0 h 3687685"/>
              <a:gd name="connsiteX3" fmla="*/ 6185849 w 6185849"/>
              <a:gd name="connsiteY3" fmla="*/ 190449 h 3687685"/>
              <a:gd name="connsiteX4" fmla="*/ 176794 w 6185849"/>
              <a:gd name="connsiteY4" fmla="*/ 3687685 h 3687685"/>
              <a:gd name="connsiteX5" fmla="*/ 0 w 6185849"/>
              <a:gd name="connsiteY5" fmla="*/ 3510891 h 3687685"/>
              <a:gd name="connsiteX6" fmla="*/ 0 w 6185849"/>
              <a:gd name="connsiteY6"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819" h="3687685">
                <a:moveTo>
                  <a:pt x="0" y="190449"/>
                </a:moveTo>
                <a:cubicBezTo>
                  <a:pt x="0" y="92808"/>
                  <a:pt x="79153" y="13655"/>
                  <a:pt x="176794" y="13655"/>
                </a:cubicBezTo>
                <a:lnTo>
                  <a:pt x="4274819" y="0"/>
                </a:lnTo>
                <a:cubicBezTo>
                  <a:pt x="4233852" y="25192"/>
                  <a:pt x="889264" y="3102537"/>
                  <a:pt x="176794" y="3687685"/>
                </a:cubicBezTo>
                <a:cubicBezTo>
                  <a:pt x="79153" y="3687685"/>
                  <a:pt x="0" y="3608532"/>
                  <a:pt x="0" y="3510891"/>
                </a:cubicBezTo>
                <a:lnTo>
                  <a:pt x="0" y="190449"/>
                </a:lnTo>
                <a:close/>
              </a:path>
            </a:pathLst>
          </a:custGeom>
          <a:gradFill flip="none" rotWithShape="1">
            <a:gsLst>
              <a:gs pos="0">
                <a:schemeClr val="bg1">
                  <a:alpha val="15000"/>
                </a:schemeClr>
              </a:gs>
              <a:gs pos="100000">
                <a:schemeClr val="bg1">
                  <a:alpha val="1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a typeface="ＭＳ Ｐゴシック" charset="-128"/>
            </a:endParaRPr>
          </a:p>
        </p:txBody>
      </p:sp>
      <p:sp>
        <p:nvSpPr>
          <p:cNvPr id="18" name="Rounded Rectangle 17"/>
          <p:cNvSpPr/>
          <p:nvPr/>
        </p:nvSpPr>
        <p:spPr bwMode="auto">
          <a:xfrm flipV="1">
            <a:off x="528034" y="20869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19" name="Rounded Rectangle 18"/>
          <p:cNvSpPr/>
          <p:nvPr/>
        </p:nvSpPr>
        <p:spPr bwMode="auto">
          <a:xfrm>
            <a:off x="561496" y="21602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20" name="TextBox 67"/>
          <p:cNvSpPr txBox="1">
            <a:spLocks noChangeArrowheads="1"/>
          </p:cNvSpPr>
          <p:nvPr/>
        </p:nvSpPr>
        <p:spPr bwMode="auto">
          <a:xfrm>
            <a:off x="569846" y="2128593"/>
            <a:ext cx="2749770" cy="553998"/>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change the other person</a:t>
            </a:r>
            <a:endParaRPr lang="en-US" sz="1500" dirty="0">
              <a:latin typeface="+mn-lt"/>
              <a:ea typeface="ＭＳ Ｐゴシック" pitchFamily="34" charset="-128"/>
            </a:endParaRPr>
          </a:p>
        </p:txBody>
      </p:sp>
      <p:sp>
        <p:nvSpPr>
          <p:cNvPr id="22" name="Rounded Rectangle 21"/>
          <p:cNvSpPr/>
          <p:nvPr/>
        </p:nvSpPr>
        <p:spPr bwMode="auto">
          <a:xfrm flipV="1">
            <a:off x="528033" y="26815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23" name="Rounded Rectangle 22"/>
          <p:cNvSpPr/>
          <p:nvPr/>
        </p:nvSpPr>
        <p:spPr bwMode="auto">
          <a:xfrm>
            <a:off x="561495" y="27548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24" name="TextBox 67"/>
          <p:cNvSpPr txBox="1">
            <a:spLocks noChangeArrowheads="1"/>
          </p:cNvSpPr>
          <p:nvPr/>
        </p:nvSpPr>
        <p:spPr bwMode="auto">
          <a:xfrm>
            <a:off x="569844" y="2767981"/>
            <a:ext cx="987386"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patient</a:t>
            </a:r>
            <a:endParaRPr lang="en-US" sz="1500" dirty="0">
              <a:latin typeface="+mn-lt"/>
              <a:ea typeface="ＭＳ Ｐゴシック" pitchFamily="34" charset="-128"/>
            </a:endParaRPr>
          </a:p>
        </p:txBody>
      </p:sp>
      <p:sp>
        <p:nvSpPr>
          <p:cNvPr id="26" name="Rounded Rectangle 25"/>
          <p:cNvSpPr/>
          <p:nvPr/>
        </p:nvSpPr>
        <p:spPr bwMode="auto">
          <a:xfrm flipV="1">
            <a:off x="528033" y="3254557"/>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27" name="Rounded Rectangle 26"/>
          <p:cNvSpPr/>
          <p:nvPr/>
        </p:nvSpPr>
        <p:spPr bwMode="auto">
          <a:xfrm>
            <a:off x="561495" y="3327825"/>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28" name="TextBox 67"/>
          <p:cNvSpPr txBox="1">
            <a:spLocks noChangeArrowheads="1"/>
          </p:cNvSpPr>
          <p:nvPr/>
        </p:nvSpPr>
        <p:spPr bwMode="auto">
          <a:xfrm>
            <a:off x="569844" y="3325971"/>
            <a:ext cx="906338"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aware</a:t>
            </a:r>
            <a:endParaRPr lang="en-US" sz="1500" dirty="0">
              <a:latin typeface="+mn-lt"/>
              <a:ea typeface="ＭＳ Ｐゴシック" pitchFamily="34" charset="-128"/>
            </a:endParaRPr>
          </a:p>
        </p:txBody>
      </p:sp>
      <p:sp>
        <p:nvSpPr>
          <p:cNvPr id="30" name="Rounded Rectangle 29"/>
          <p:cNvSpPr/>
          <p:nvPr/>
        </p:nvSpPr>
        <p:spPr bwMode="auto">
          <a:xfrm flipV="1">
            <a:off x="528033" y="3899522"/>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31" name="Rounded Rectangle 30"/>
          <p:cNvSpPr/>
          <p:nvPr/>
        </p:nvSpPr>
        <p:spPr bwMode="auto">
          <a:xfrm>
            <a:off x="561495" y="3972790"/>
            <a:ext cx="2897079" cy="436215"/>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32" name="TextBox 67"/>
          <p:cNvSpPr txBox="1">
            <a:spLocks noChangeArrowheads="1"/>
          </p:cNvSpPr>
          <p:nvPr/>
        </p:nvSpPr>
        <p:spPr bwMode="auto">
          <a:xfrm>
            <a:off x="569844" y="3929287"/>
            <a:ext cx="3025756" cy="553998"/>
          </a:xfrm>
          <a:prstGeom prst="rect">
            <a:avLst/>
          </a:prstGeom>
          <a:noFill/>
          <a:ln w="9525">
            <a:noFill/>
            <a:miter lim="800000"/>
            <a:headEnd/>
            <a:tailEnd/>
          </a:ln>
        </p:spPr>
        <p:txBody>
          <a:bodyPr wrap="square">
            <a:spAutoFit/>
          </a:bodyPr>
          <a:lstStyle/>
          <a:p>
            <a:pPr>
              <a:defRPr/>
            </a:pPr>
            <a:r>
              <a:rPr lang="en-US" sz="1500" dirty="0">
                <a:latin typeface="+mn-lt"/>
              </a:rPr>
              <a:t>Find the right situation in which to work</a:t>
            </a:r>
            <a:endParaRPr lang="en-US" sz="1500" dirty="0">
              <a:latin typeface="+mn-lt"/>
              <a:ea typeface="ＭＳ Ｐゴシック" pitchFamily="34" charset="-128"/>
            </a:endParaRPr>
          </a:p>
        </p:txBody>
      </p:sp>
      <p:sp>
        <p:nvSpPr>
          <p:cNvPr id="38" name="Rounded Rectangle 37"/>
          <p:cNvSpPr/>
          <p:nvPr/>
        </p:nvSpPr>
        <p:spPr bwMode="auto">
          <a:xfrm flipV="1">
            <a:off x="539554" y="4575700"/>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39" name="Rounded Rectangle 38"/>
          <p:cNvSpPr/>
          <p:nvPr/>
        </p:nvSpPr>
        <p:spPr bwMode="auto">
          <a:xfrm>
            <a:off x="573016" y="4648968"/>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40" name="TextBox 67"/>
          <p:cNvSpPr txBox="1">
            <a:spLocks noChangeArrowheads="1"/>
          </p:cNvSpPr>
          <p:nvPr/>
        </p:nvSpPr>
        <p:spPr bwMode="auto">
          <a:xfrm>
            <a:off x="581365" y="4713187"/>
            <a:ext cx="1331968" cy="323165"/>
          </a:xfrm>
          <a:prstGeom prst="rect">
            <a:avLst/>
          </a:prstGeom>
          <a:noFill/>
          <a:ln w="9525">
            <a:noFill/>
            <a:miter lim="800000"/>
            <a:headEnd/>
            <a:tailEnd/>
          </a:ln>
        </p:spPr>
        <p:txBody>
          <a:bodyPr wrap="none">
            <a:spAutoFit/>
          </a:bodyPr>
          <a:lstStyle/>
          <a:p>
            <a:pPr>
              <a:defRPr/>
            </a:pPr>
            <a:r>
              <a:rPr lang="en-US" sz="1500" dirty="0">
                <a:latin typeface="+mn-lt"/>
              </a:rPr>
              <a:t>Build the team</a:t>
            </a:r>
            <a:endParaRPr lang="en-US" sz="1500" dirty="0">
              <a:latin typeface="+mn-lt"/>
              <a:ea typeface="ＭＳ Ｐゴシック" pitchFamily="34" charset="-128"/>
            </a:endParaRPr>
          </a:p>
        </p:txBody>
      </p:sp>
      <p:sp>
        <p:nvSpPr>
          <p:cNvPr id="58" name="Rounded Rectangle 57"/>
          <p:cNvSpPr/>
          <p:nvPr/>
        </p:nvSpPr>
        <p:spPr bwMode="auto">
          <a:xfrm flipV="1">
            <a:off x="528034" y="1461764"/>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59" name="Rounded Rectangle 58"/>
          <p:cNvSpPr/>
          <p:nvPr/>
        </p:nvSpPr>
        <p:spPr bwMode="auto">
          <a:xfrm>
            <a:off x="561496" y="1535032"/>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60" name="TextBox 67"/>
          <p:cNvSpPr txBox="1">
            <a:spLocks noChangeArrowheads="1"/>
          </p:cNvSpPr>
          <p:nvPr/>
        </p:nvSpPr>
        <p:spPr bwMode="auto">
          <a:xfrm>
            <a:off x="569846" y="1599251"/>
            <a:ext cx="2749770" cy="323165"/>
          </a:xfrm>
          <a:prstGeom prst="rect">
            <a:avLst/>
          </a:prstGeom>
          <a:noFill/>
          <a:ln w="9525">
            <a:noFill/>
            <a:miter lim="800000"/>
            <a:headEnd/>
            <a:tailEnd/>
          </a:ln>
        </p:spPr>
        <p:txBody>
          <a:bodyPr wrap="square">
            <a:spAutoFit/>
          </a:bodyPr>
          <a:lstStyle/>
          <a:p>
            <a:pPr>
              <a:defRPr/>
            </a:pPr>
            <a:r>
              <a:rPr lang="en-IN" sz="1500" b="1" dirty="0" smtClean="0">
                <a:latin typeface="+mn-lt"/>
                <a:ea typeface="ＭＳ Ｐゴシック" pitchFamily="34" charset="-128"/>
              </a:rPr>
              <a:t>Do not try to be someone else</a:t>
            </a:r>
            <a:endParaRPr lang="en-US" sz="1500" b="1" dirty="0">
              <a:latin typeface="+mn-lt"/>
              <a:ea typeface="ＭＳ Ｐゴシック" pitchFamily="34" charset="-128"/>
            </a:endParaRPr>
          </a:p>
        </p:txBody>
      </p:sp>
      <p:grpSp>
        <p:nvGrpSpPr>
          <p:cNvPr id="49" name="Group 41"/>
          <p:cNvGrpSpPr>
            <a:grpSpLocks/>
          </p:cNvGrpSpPr>
          <p:nvPr/>
        </p:nvGrpSpPr>
        <p:grpSpPr bwMode="auto">
          <a:xfrm>
            <a:off x="2339754" y="5484961"/>
            <a:ext cx="4783138" cy="968375"/>
            <a:chOff x="4940193" y="4878304"/>
            <a:chExt cx="4783391" cy="968295"/>
          </a:xfrm>
        </p:grpSpPr>
        <p:sp>
          <p:nvSpPr>
            <p:cNvPr id="50" name="Oval 49"/>
            <p:cNvSpPr/>
            <p:nvPr/>
          </p:nvSpPr>
          <p:spPr>
            <a:xfrm rot="589461">
              <a:off x="4940193" y="5002119"/>
              <a:ext cx="1249429" cy="109528"/>
            </a:xfrm>
            <a:prstGeom prst="ellipse">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51" name="Rectangle 50"/>
            <p:cNvSpPr/>
            <p:nvPr/>
          </p:nvSpPr>
          <p:spPr>
            <a:xfrm rot="589461">
              <a:off x="5329152" y="5340228"/>
              <a:ext cx="4384907" cy="109529"/>
            </a:xfrm>
            <a:prstGeom prst="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52" name="Rounded Rectangle 51"/>
            <p:cNvSpPr/>
            <p:nvPr/>
          </p:nvSpPr>
          <p:spPr>
            <a:xfrm rot="589461">
              <a:off x="8986945" y="5622779"/>
              <a:ext cx="736639" cy="223820"/>
            </a:xfrm>
            <a:prstGeom prst="round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nvGrpSpPr>
            <p:cNvPr id="53" name="Group 87"/>
            <p:cNvGrpSpPr>
              <a:grpSpLocks/>
            </p:cNvGrpSpPr>
            <p:nvPr/>
          </p:nvGrpSpPr>
          <p:grpSpPr bwMode="auto">
            <a:xfrm>
              <a:off x="4940193" y="4878304"/>
              <a:ext cx="4783391" cy="825387"/>
              <a:chOff x="4940193" y="4878304"/>
              <a:chExt cx="4783391" cy="825387"/>
            </a:xfrm>
          </p:grpSpPr>
          <p:sp>
            <p:nvSpPr>
              <p:cNvPr id="54" name="Oval 53"/>
              <p:cNvSpPr/>
              <p:nvPr/>
            </p:nvSpPr>
            <p:spPr>
              <a:xfrm rot="589461">
                <a:off x="4940193" y="4878304"/>
                <a:ext cx="1249429" cy="109528"/>
              </a:xfrm>
              <a:prstGeom prst="ellipse">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55" name="Rectangle 76"/>
              <p:cNvSpPr>
                <a:spLocks noChangeArrowheads="1"/>
              </p:cNvSpPr>
              <p:nvPr/>
            </p:nvSpPr>
            <p:spPr bwMode="auto">
              <a:xfrm rot="589461">
                <a:off x="5329152" y="5216413"/>
                <a:ext cx="4384907" cy="109529"/>
              </a:xfrm>
              <a:prstGeom prst="rect">
                <a:avLst/>
              </a:prstGeom>
              <a:gradFill rotWithShape="1">
                <a:gsLst>
                  <a:gs pos="0">
                    <a:srgbClr val="A6A6A6"/>
                  </a:gs>
                  <a:gs pos="5000">
                    <a:srgbClr val="A6A6A6"/>
                  </a:gs>
                  <a:gs pos="50000">
                    <a:srgbClr val="F2F2F2"/>
                  </a:gs>
                  <a:gs pos="100000">
                    <a:srgbClr val="BFBFBF"/>
                  </a:gs>
                </a:gsLst>
                <a:lin ang="5400000"/>
              </a:gradFill>
              <a:ln w="9525">
                <a:solidFill>
                  <a:srgbClr val="A6A6A6"/>
                </a:solidFill>
                <a:miter lim="800000"/>
                <a:headEnd/>
                <a:tailEnd/>
              </a:ln>
              <a:effectLst>
                <a:outerShdw dist="23000" dir="839963" rotWithShape="0">
                  <a:srgbClr val="808080">
                    <a:alpha val="34998"/>
                  </a:srgbClr>
                </a:outerShdw>
              </a:effectLst>
            </p:spPr>
            <p:txBody>
              <a:bodyPr anchor="ctr"/>
              <a:lstStyle/>
              <a:p>
                <a:pPr algn="ctr"/>
                <a:endParaRPr lang="nb-NO" sz="1400">
                  <a:solidFill>
                    <a:srgbClr val="FFFFFF"/>
                  </a:solidFill>
                </a:endParaRPr>
              </a:p>
            </p:txBody>
          </p:sp>
          <p:sp>
            <p:nvSpPr>
              <p:cNvPr id="56" name="Rounded Rectangle 55"/>
              <p:cNvSpPr/>
              <p:nvPr/>
            </p:nvSpPr>
            <p:spPr>
              <a:xfrm rot="589461">
                <a:off x="8986945" y="5479916"/>
                <a:ext cx="736639" cy="223820"/>
              </a:xfrm>
              <a:prstGeom prst="roundRect">
                <a:avLst/>
              </a:prstGeom>
              <a:gradFill>
                <a:gsLst>
                  <a:gs pos="0">
                    <a:schemeClr val="tx1">
                      <a:lumMod val="95000"/>
                      <a:lumOff val="5000"/>
                    </a:schemeClr>
                  </a:gs>
                  <a:gs pos="100000">
                    <a:schemeClr val="tx1">
                      <a:lumMod val="95000"/>
                      <a:lumOff val="5000"/>
                    </a:schemeClr>
                  </a:gs>
                  <a:gs pos="59000">
                    <a:schemeClr val="tx1">
                      <a:lumMod val="75000"/>
                      <a:lumOff val="25000"/>
                    </a:schemeClr>
                  </a:gs>
                  <a:gs pos="29000">
                    <a:schemeClr val="tx1">
                      <a:lumMod val="85000"/>
                      <a:lumOff val="15000"/>
                    </a:schemeClr>
                  </a:gs>
                </a:gsLst>
                <a:lin ang="498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grpSp>
      <p:sp>
        <p:nvSpPr>
          <p:cNvPr id="61" name="Rounded Rectangle 60"/>
          <p:cNvSpPr/>
          <p:nvPr/>
        </p:nvSpPr>
        <p:spPr>
          <a:xfrm>
            <a:off x="3851920" y="3645024"/>
            <a:ext cx="5007465" cy="1983544"/>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p>
          <a:p>
            <a:r>
              <a:rPr lang="en-US" sz="2000" dirty="0" smtClean="0"/>
              <a:t>If </a:t>
            </a:r>
            <a:r>
              <a:rPr lang="en-US" sz="2000" dirty="0"/>
              <a:t>you are an introvert, then you are not suddenly going to transform yourself into an extrovert who is the life and soul of the party. Under stress, people often do resort to a second style of operation</a:t>
            </a:r>
            <a:endParaRPr lang="en-IN" sz="2000" dirty="0">
              <a:solidFill>
                <a:schemeClr val="tx1"/>
              </a:solidFill>
            </a:endParaRPr>
          </a:p>
        </p:txBody>
      </p:sp>
    </p:spTree>
    <p:extLst>
      <p:ext uri="{BB962C8B-B14F-4D97-AF65-F5344CB8AC3E}">
        <p14:creationId xmlns:p14="http://schemas.microsoft.com/office/powerpoint/2010/main" val="55880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4.12581E-6 L 0.06146 -0.54857 " pathEditMode="relative" rAng="0" ptsTypes="AA">
                                      <p:cBhvr>
                                        <p:cTn id="6" dur="750" fill="hold"/>
                                        <p:tgtEl>
                                          <p:spTgt spid="49"/>
                                        </p:tgtEl>
                                        <p:attrNameLst>
                                          <p:attrName>ppt_x</p:attrName>
                                          <p:attrName>ppt_y</p:attrName>
                                        </p:attrNameLst>
                                      </p:cBhvr>
                                      <p:rCtr x="3100" y="-27400"/>
                                    </p:animMotion>
                                  </p:childTnLst>
                                </p:cTn>
                              </p:par>
                            </p:childTnLst>
                          </p:cTn>
                        </p:par>
                        <p:par>
                          <p:cTn id="7" fill="hold">
                            <p:stCondLst>
                              <p:cond delay="750"/>
                            </p:stCondLst>
                            <p:childTnLst>
                              <p:par>
                                <p:cTn id="8" presetID="10" presetClass="exit" presetSubtype="0" fill="hold" nodeType="afterEffect">
                                  <p:stCondLst>
                                    <p:cond delay="0"/>
                                  </p:stCondLst>
                                  <p:childTnLst>
                                    <p:animEffect transition="out" filter="fade">
                                      <p:cBhvr>
                                        <p:cTn id="9" dur="750"/>
                                        <p:tgtEl>
                                          <p:spTgt spid="49"/>
                                        </p:tgtEl>
                                      </p:cBhvr>
                                    </p:animEffect>
                                    <p:set>
                                      <p:cBhvr>
                                        <p:cTn id="10" dur="1" fill="hold">
                                          <p:stCondLst>
                                            <p:cond delay="749"/>
                                          </p:stCondLst>
                                        </p:cTn>
                                        <p:tgtEl>
                                          <p:spTgt spid="49"/>
                                        </p:tgtEl>
                                        <p:attrNameLst>
                                          <p:attrName>style.visibility</p:attrName>
                                        </p:attrNameLst>
                                      </p:cBhvr>
                                      <p:to>
                                        <p:strVal val="hidden"/>
                                      </p:to>
                                    </p:set>
                                  </p:childTnLst>
                                </p:cTn>
                              </p:par>
                              <p:par>
                                <p:cTn id="11" presetID="26" presetClass="emph" presetSubtype="0" fill="hold" grpId="0" nodeType="withEffect">
                                  <p:stCondLst>
                                    <p:cond delay="0"/>
                                  </p:stCondLst>
                                  <p:childTnLst>
                                    <p:animEffect transition="out" filter="fade">
                                      <p:cBhvr>
                                        <p:cTn id="12" dur="500" tmFilter="0, 0; .2, .5; .8, .5; 1, 0"/>
                                        <p:tgtEl>
                                          <p:spTgt spid="59"/>
                                        </p:tgtEl>
                                      </p:cBhvr>
                                    </p:animEffect>
                                    <p:animScale>
                                      <p:cBhvr>
                                        <p:cTn id="13" dur="250" autoRev="1" fill="hold"/>
                                        <p:tgtEl>
                                          <p:spTgt spid="59"/>
                                        </p:tgtEl>
                                      </p:cBhvr>
                                      <p:by x="105000" y="105000"/>
                                    </p:animScale>
                                  </p:childTnLst>
                                </p:cTn>
                              </p:par>
                              <p:par>
                                <p:cTn id="14" presetID="1" presetClass="emph" presetSubtype="2" fill="hold" nodeType="withEffect">
                                  <p:stCondLst>
                                    <p:cond delay="0"/>
                                  </p:stCondLst>
                                  <p:childTnLst>
                                    <p:animClr clrSpc="rgb" dir="cw">
                                      <p:cBhvr>
                                        <p:cTn id="15" dur="750" fill="hold"/>
                                        <p:tgtEl>
                                          <p:spTgt spid="59"/>
                                        </p:tgtEl>
                                        <p:attrNameLst>
                                          <p:attrName>fillcolor</p:attrName>
                                        </p:attrNameLst>
                                      </p:cBhvr>
                                      <p:to>
                                        <a:srgbClr val="FFFF00"/>
                                      </p:to>
                                    </p:animClr>
                                    <p:set>
                                      <p:cBhvr>
                                        <p:cTn id="16" dur="750" fill="hold"/>
                                        <p:tgtEl>
                                          <p:spTgt spid="59"/>
                                        </p:tgtEl>
                                        <p:attrNameLst>
                                          <p:attrName>fill.type</p:attrName>
                                        </p:attrNameLst>
                                      </p:cBhvr>
                                      <p:to>
                                        <p:strVal val="solid"/>
                                      </p:to>
                                    </p:set>
                                    <p:set>
                                      <p:cBhvr>
                                        <p:cTn id="17" dur="750" fill="hold"/>
                                        <p:tgtEl>
                                          <p:spTgt spid="59"/>
                                        </p:tgtEl>
                                        <p:attrNameLst>
                                          <p:attrName>fill.on</p:attrName>
                                        </p:attrNameLst>
                                      </p:cBhvr>
                                      <p:to>
                                        <p:strVal val="true"/>
                                      </p:to>
                                    </p:se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additive="base">
                                        <p:cTn id="21" dur="500"/>
                                        <p:tgtEl>
                                          <p:spTgt spid="61"/>
                                        </p:tgtEl>
                                        <p:attrNameLst>
                                          <p:attrName>ppt_x</p:attrName>
                                        </p:attrNameLst>
                                      </p:cBhvr>
                                      <p:tavLst>
                                        <p:tav tm="0">
                                          <p:val>
                                            <p:strVal val="#ppt_x-#ppt_w*1.125000"/>
                                          </p:val>
                                        </p:tav>
                                        <p:tav tm="100000">
                                          <p:val>
                                            <p:strVal val="#ppt_x"/>
                                          </p:val>
                                        </p:tav>
                                      </p:tavLst>
                                    </p:anim>
                                    <p:animEffect transition="in" filter="wipe(right)">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899592" y="115888"/>
            <a:ext cx="6840760" cy="615553"/>
          </a:xfrm>
          <a:prstGeom prst="rect">
            <a:avLst/>
          </a:prstGeom>
          <a:noFill/>
        </p:spPr>
        <p:txBody>
          <a:bodyPr wrap="square" lIns="0" tIns="0" rIns="0" bIns="0" rtlCol="0">
            <a:spAutoFit/>
          </a:bodyPr>
          <a:lstStyle/>
          <a:p>
            <a:pPr algn="ctr"/>
            <a:r>
              <a:rPr lang="en-US" sz="4000" dirty="0" smtClean="0">
                <a:latin typeface="+mn-lt"/>
              </a:rPr>
              <a:t>Understanding others</a:t>
            </a:r>
            <a:endParaRPr lang="en-US" sz="4000" dirty="0">
              <a:latin typeface="+mn-lt"/>
            </a:endParaRPr>
          </a:p>
        </p:txBody>
      </p:sp>
      <p:sp>
        <p:nvSpPr>
          <p:cNvPr id="60" name="Rounded Rectangle 6"/>
          <p:cNvSpPr>
            <a:spLocks noGrp="1" noSelect="1" noRot="1" noMove="1" noResize="1" noEditPoints="1" noAdjustHandles="1" noChangeArrowheads="1" noChangeShapeType="1" noTextEdit="1"/>
          </p:cNvSpPr>
          <p:nvPr>
            <p:custDataLst>
              <p:tags r:id="rId1"/>
            </p:custDataLst>
          </p:nvPr>
        </p:nvSpPr>
        <p:spPr bwMode="auto">
          <a:xfrm rot="5400000">
            <a:off x="-583841" y="1801550"/>
            <a:ext cx="5144836" cy="3438653"/>
          </a:xfrm>
          <a:prstGeom prst="roundRect">
            <a:avLst>
              <a:gd name="adj" fmla="val 5555"/>
            </a:avLst>
          </a:prstGeom>
          <a:gradFill>
            <a:gsLst>
              <a:gs pos="0">
                <a:schemeClr val="bg1">
                  <a:lumMod val="65000"/>
                </a:schemeClr>
              </a:gs>
              <a:gs pos="69000">
                <a:schemeClr val="bg1">
                  <a:lumMod val="75000"/>
                </a:schemeClr>
              </a:gs>
              <a:gs pos="100000">
                <a:schemeClr val="bg1">
                  <a:lumMod val="85000"/>
                </a:schemeClr>
              </a:gs>
              <a:gs pos="41000">
                <a:schemeClr val="bg1"/>
              </a:gs>
            </a:gsLst>
            <a:lin ang="19140000" scaled="0"/>
          </a:gradFill>
          <a:ln>
            <a:noFill/>
          </a:ln>
          <a:effectLst>
            <a:outerShdw blurRad="40000" dist="23000" dir="5400000" rotWithShape="0">
              <a:srgbClr val="000000">
                <a:alpha val="35000"/>
              </a:srgbClr>
            </a:outerShdw>
            <a:reflection stA="21000" endPos="2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61" name="Rounded Rectangle 60"/>
          <p:cNvSpPr>
            <a:spLocks noGrp="1" noSelect="1" noRot="1" noMove="1" noResize="1" noEditPoints="1" noAdjustHandles="1" noChangeArrowheads="1" noChangeShapeType="1" noTextEdit="1"/>
          </p:cNvSpPr>
          <p:nvPr>
            <p:custDataLst>
              <p:tags r:id="rId2"/>
            </p:custDataLst>
          </p:nvPr>
        </p:nvSpPr>
        <p:spPr bwMode="auto">
          <a:xfrm rot="5400000">
            <a:off x="-492360" y="1905099"/>
            <a:ext cx="4963353" cy="3212562"/>
          </a:xfrm>
          <a:prstGeom prst="roundRect">
            <a:avLst>
              <a:gd name="adj" fmla="val 4812"/>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67" name="Ellipse 30"/>
          <p:cNvSpPr>
            <a:spLocks noGrp="1" noSelect="1" noRot="1" noMove="1" noResize="1" noEditPoints="1" noAdjustHandles="1" noChangeArrowheads="1" noChangeShapeType="1" noTextEdit="1"/>
          </p:cNvSpPr>
          <p:nvPr>
            <p:custDataLst>
              <p:tags r:id="rId3"/>
            </p:custDataLst>
          </p:nvPr>
        </p:nvSpPr>
        <p:spPr bwMode="auto">
          <a:xfrm rot="9934327" flipH="1">
            <a:off x="1563225" y="5359101"/>
            <a:ext cx="736425" cy="507175"/>
          </a:xfrm>
          <a:prstGeom prst="ellipse">
            <a:avLst/>
          </a:prstGeom>
          <a:gradFill flip="none" rotWithShape="1">
            <a:gsLst>
              <a:gs pos="100000">
                <a:schemeClr val="tx1">
                  <a:lumMod val="95000"/>
                  <a:lumOff val="5000"/>
                </a:schemeClr>
              </a:gs>
              <a:gs pos="0">
                <a:schemeClr val="tx1">
                  <a:lumMod val="75000"/>
                  <a:lumOff val="25000"/>
                </a:schemeClr>
              </a:gs>
            </a:gsLst>
            <a:path path="shape">
              <a:fillToRect l="50000" t="50000" r="50000" b="50000"/>
            </a:path>
            <a:tileRect/>
          </a:gradFill>
          <a:ln w="9525" cap="flat" cmpd="sng" algn="ctr">
            <a:noFill/>
            <a:prstDash val="solid"/>
          </a:ln>
          <a:effectLst>
            <a:innerShdw blurRad="269875" dist="114300" dir="480000">
              <a:srgbClr val="000000">
                <a:alpha val="13000"/>
              </a:srgbClr>
            </a:innerShdw>
          </a:effectLst>
        </p:spPr>
        <p:txBody>
          <a:bodyPr anchor="ctr"/>
          <a:lstStyle>
            <a:lvl1pPr marL="342900" indent="-342900"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buFont typeface="Calibri" charset="0"/>
              <a:buAutoNum type="arabicPeriod"/>
              <a:defRPr/>
            </a:pPr>
            <a:endParaRPr lang="da-DK" sz="1400" smtClean="0">
              <a:solidFill>
                <a:srgbClr val="FFFFFF"/>
              </a:solidFill>
            </a:endParaRPr>
          </a:p>
        </p:txBody>
      </p:sp>
      <p:sp>
        <p:nvSpPr>
          <p:cNvPr id="68" name="Ellipse 31"/>
          <p:cNvSpPr>
            <a:spLocks noGrp="1" noSelect="1" noRot="1" noMove="1" noResize="1" noEditPoints="1" noAdjustHandles="1" noChangeArrowheads="1" noChangeShapeType="1" noTextEdit="1"/>
          </p:cNvSpPr>
          <p:nvPr>
            <p:custDataLst>
              <p:tags r:id="rId4"/>
            </p:custDataLst>
          </p:nvPr>
        </p:nvSpPr>
        <p:spPr bwMode="auto">
          <a:xfrm rot="5400000" flipH="1">
            <a:off x="1793040" y="5412660"/>
            <a:ext cx="373517" cy="398984"/>
          </a:xfrm>
          <a:prstGeom prst="ellipse">
            <a:avLst/>
          </a:prstGeom>
          <a:gradFill rotWithShape="1">
            <a:gsLst>
              <a:gs pos="0">
                <a:srgbClr val="FFFCF9">
                  <a:alpha val="31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42900" indent="-342900" algn="ctr">
              <a:buFont typeface="Calibri" pitchFamily="34" charset="0"/>
              <a:buAutoNum type="arabicPeriod"/>
            </a:pPr>
            <a:endParaRPr lang="da-DK" sz="1400">
              <a:solidFill>
                <a:srgbClr val="FFFFFF"/>
              </a:solidFill>
            </a:endParaRPr>
          </a:p>
        </p:txBody>
      </p:sp>
      <p:sp>
        <p:nvSpPr>
          <p:cNvPr id="66" name="Måne 29"/>
          <p:cNvSpPr>
            <a:spLocks noGrp="1" noSelect="1" noRot="1" noMove="1" noResize="1" noEditPoints="1" noAdjustHandles="1" noChangeArrowheads="1" noChangeShapeType="1" noTextEdit="1"/>
          </p:cNvSpPr>
          <p:nvPr>
            <p:custDataLst>
              <p:tags r:id="rId5"/>
            </p:custDataLst>
          </p:nvPr>
        </p:nvSpPr>
        <p:spPr bwMode="auto">
          <a:xfrm rot="10429289" flipH="1">
            <a:off x="1687761" y="5368044"/>
            <a:ext cx="333445" cy="482787"/>
          </a:xfrm>
          <a:prstGeom prst="moon">
            <a:avLst>
              <a:gd name="adj" fmla="val 875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da-DK" sz="1400" smtClean="0">
              <a:solidFill>
                <a:srgbClr val="FFFFFF"/>
              </a:solidFill>
            </a:endParaRPr>
          </a:p>
        </p:txBody>
      </p:sp>
      <p:sp>
        <p:nvSpPr>
          <p:cNvPr id="63" name="Rectangle 115"/>
          <p:cNvSpPr>
            <a:spLocks noGrp="1" noSelect="1" noRot="1" noMove="1" noResize="1" noEditPoints="1" noAdjustHandles="1" noChangeArrowheads="1" noChangeShapeType="1" noTextEdit="1"/>
          </p:cNvSpPr>
          <p:nvPr>
            <p:custDataLst>
              <p:tags r:id="rId6"/>
            </p:custDataLst>
          </p:nvPr>
        </p:nvSpPr>
        <p:spPr bwMode="auto">
          <a:xfrm rot="5400000">
            <a:off x="33624" y="1688269"/>
            <a:ext cx="3911383" cy="3212562"/>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sz="1400">
              <a:solidFill>
                <a:srgbClr val="FFFFFF"/>
              </a:solidFill>
            </a:endParaRPr>
          </a:p>
        </p:txBody>
      </p:sp>
      <p:sp>
        <p:nvSpPr>
          <p:cNvPr id="64" name="Rounded Rectangle 63"/>
          <p:cNvSpPr>
            <a:spLocks noGrp="1" noSelect="1" noRot="1" noMove="1" noResize="1" noEditPoints="1" noAdjustHandles="1" noChangeArrowheads="1" noChangeShapeType="1" noTextEdit="1"/>
          </p:cNvSpPr>
          <p:nvPr>
            <p:custDataLst>
              <p:tags r:id="rId7"/>
            </p:custDataLst>
          </p:nvPr>
        </p:nvSpPr>
        <p:spPr bwMode="auto">
          <a:xfrm rot="5400000" flipH="1">
            <a:off x="2020356" y="901708"/>
            <a:ext cx="44315" cy="629508"/>
          </a:xfrm>
          <a:prstGeom prst="roundRect">
            <a:avLst>
              <a:gd name="adj" fmla="val 4812"/>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59" name="Rounded Rectangle 10"/>
          <p:cNvSpPr>
            <a:spLocks noGrp="1" noSelect="1" noRot="1" noMove="1" noResize="1" noEditPoints="1" noAdjustHandles="1" noChangeArrowheads="1" noChangeShapeType="1" noTextEdit="1"/>
          </p:cNvSpPr>
          <p:nvPr>
            <p:custDataLst>
              <p:tags r:id="rId8"/>
            </p:custDataLst>
          </p:nvPr>
        </p:nvSpPr>
        <p:spPr bwMode="auto">
          <a:xfrm rot="5400000">
            <a:off x="-529297" y="1738770"/>
            <a:ext cx="5000283" cy="3438653"/>
          </a:xfrm>
          <a:custGeom>
            <a:avLst/>
            <a:gdLst>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6009055 w 6185849"/>
              <a:gd name="connsiteY5" fmla="*/ 3674030 h 3674030"/>
              <a:gd name="connsiteX6" fmla="*/ 176794 w 6185849"/>
              <a:gd name="connsiteY6" fmla="*/ 3674030 h 3674030"/>
              <a:gd name="connsiteX7" fmla="*/ 0 w 6185849"/>
              <a:gd name="connsiteY7" fmla="*/ 3497236 h 3674030"/>
              <a:gd name="connsiteX8" fmla="*/ 0 w 6185849"/>
              <a:gd name="connsiteY8" fmla="*/ 176794 h 3674030"/>
              <a:gd name="connsiteX0" fmla="*/ 0 w 6185849"/>
              <a:gd name="connsiteY0" fmla="*/ 176794 h 3811663"/>
              <a:gd name="connsiteX1" fmla="*/ 176794 w 6185849"/>
              <a:gd name="connsiteY1" fmla="*/ 0 h 3811663"/>
              <a:gd name="connsiteX2" fmla="*/ 6009055 w 6185849"/>
              <a:gd name="connsiteY2" fmla="*/ 0 h 3811663"/>
              <a:gd name="connsiteX3" fmla="*/ 6185849 w 6185849"/>
              <a:gd name="connsiteY3" fmla="*/ 176794 h 3811663"/>
              <a:gd name="connsiteX4" fmla="*/ 6185849 w 6185849"/>
              <a:gd name="connsiteY4" fmla="*/ 3497236 h 3811663"/>
              <a:gd name="connsiteX5" fmla="*/ 176794 w 6185849"/>
              <a:gd name="connsiteY5" fmla="*/ 3674030 h 3811663"/>
              <a:gd name="connsiteX6" fmla="*/ 0 w 6185849"/>
              <a:gd name="connsiteY6" fmla="*/ 3497236 h 3811663"/>
              <a:gd name="connsiteX7" fmla="*/ 0 w 6185849"/>
              <a:gd name="connsiteY7" fmla="*/ 176794 h 3811663"/>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176794 w 6185849"/>
              <a:gd name="connsiteY4" fmla="*/ 3674030 h 3674030"/>
              <a:gd name="connsiteX5" fmla="*/ 0 w 6185849"/>
              <a:gd name="connsiteY5" fmla="*/ 3497236 h 3674030"/>
              <a:gd name="connsiteX6" fmla="*/ 0 w 6185849"/>
              <a:gd name="connsiteY6" fmla="*/ 176794 h 3674030"/>
              <a:gd name="connsiteX0" fmla="*/ 0 w 6185849"/>
              <a:gd name="connsiteY0" fmla="*/ 190449 h 3687685"/>
              <a:gd name="connsiteX1" fmla="*/ 176794 w 6185849"/>
              <a:gd name="connsiteY1" fmla="*/ 13655 h 3687685"/>
              <a:gd name="connsiteX2" fmla="*/ 4274819 w 6185849"/>
              <a:gd name="connsiteY2" fmla="*/ 0 h 3687685"/>
              <a:gd name="connsiteX3" fmla="*/ 6185849 w 6185849"/>
              <a:gd name="connsiteY3" fmla="*/ 190449 h 3687685"/>
              <a:gd name="connsiteX4" fmla="*/ 176794 w 6185849"/>
              <a:gd name="connsiteY4" fmla="*/ 3687685 h 3687685"/>
              <a:gd name="connsiteX5" fmla="*/ 0 w 6185849"/>
              <a:gd name="connsiteY5" fmla="*/ 3510891 h 3687685"/>
              <a:gd name="connsiteX6" fmla="*/ 0 w 6185849"/>
              <a:gd name="connsiteY6"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819" h="3687685">
                <a:moveTo>
                  <a:pt x="0" y="190449"/>
                </a:moveTo>
                <a:cubicBezTo>
                  <a:pt x="0" y="92808"/>
                  <a:pt x="79153" y="13655"/>
                  <a:pt x="176794" y="13655"/>
                </a:cubicBezTo>
                <a:lnTo>
                  <a:pt x="4274819" y="0"/>
                </a:lnTo>
                <a:cubicBezTo>
                  <a:pt x="4233852" y="25192"/>
                  <a:pt x="889264" y="3102537"/>
                  <a:pt x="176794" y="3687685"/>
                </a:cubicBezTo>
                <a:cubicBezTo>
                  <a:pt x="79153" y="3687685"/>
                  <a:pt x="0" y="3608532"/>
                  <a:pt x="0" y="3510891"/>
                </a:cubicBezTo>
                <a:lnTo>
                  <a:pt x="0" y="190449"/>
                </a:lnTo>
                <a:close/>
              </a:path>
            </a:pathLst>
          </a:custGeom>
          <a:gradFill flip="none" rotWithShape="1">
            <a:gsLst>
              <a:gs pos="0">
                <a:schemeClr val="bg1">
                  <a:alpha val="15000"/>
                </a:schemeClr>
              </a:gs>
              <a:gs pos="100000">
                <a:schemeClr val="bg1">
                  <a:alpha val="1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a typeface="ＭＳ Ｐゴシック" charset="-128"/>
            </a:endParaRPr>
          </a:p>
        </p:txBody>
      </p:sp>
      <p:sp>
        <p:nvSpPr>
          <p:cNvPr id="69" name="Rounded Rectangle 68"/>
          <p:cNvSpPr/>
          <p:nvPr/>
        </p:nvSpPr>
        <p:spPr bwMode="auto">
          <a:xfrm flipV="1">
            <a:off x="528032" y="20869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0" name="Rounded Rectangle 69"/>
          <p:cNvSpPr/>
          <p:nvPr/>
        </p:nvSpPr>
        <p:spPr bwMode="auto">
          <a:xfrm>
            <a:off x="561494" y="21602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1" name="TextBox 67"/>
          <p:cNvSpPr txBox="1">
            <a:spLocks noChangeArrowheads="1"/>
          </p:cNvSpPr>
          <p:nvPr/>
        </p:nvSpPr>
        <p:spPr bwMode="auto">
          <a:xfrm>
            <a:off x="569844" y="2128593"/>
            <a:ext cx="2749770" cy="553998"/>
          </a:xfrm>
          <a:prstGeom prst="rect">
            <a:avLst/>
          </a:prstGeom>
          <a:noFill/>
          <a:ln w="9525">
            <a:noFill/>
            <a:miter lim="800000"/>
            <a:headEnd/>
            <a:tailEnd/>
          </a:ln>
        </p:spPr>
        <p:txBody>
          <a:bodyPr wrap="square">
            <a:spAutoFit/>
          </a:bodyPr>
          <a:lstStyle/>
          <a:p>
            <a:pPr>
              <a:defRPr/>
            </a:pPr>
            <a:r>
              <a:rPr lang="en-IN" sz="1500" b="1" dirty="0" smtClean="0">
                <a:latin typeface="+mn-lt"/>
                <a:ea typeface="ＭＳ Ｐゴシック" pitchFamily="34" charset="-128"/>
              </a:rPr>
              <a:t>Do not try to change the other person</a:t>
            </a:r>
            <a:endParaRPr lang="en-US" sz="1500" b="1" dirty="0">
              <a:latin typeface="+mn-lt"/>
              <a:ea typeface="ＭＳ Ｐゴシック" pitchFamily="34" charset="-128"/>
            </a:endParaRPr>
          </a:p>
        </p:txBody>
      </p:sp>
      <p:sp>
        <p:nvSpPr>
          <p:cNvPr id="72" name="Rounded Rectangle 71"/>
          <p:cNvSpPr/>
          <p:nvPr/>
        </p:nvSpPr>
        <p:spPr bwMode="auto">
          <a:xfrm flipV="1">
            <a:off x="528031" y="26815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3" name="Rounded Rectangle 72"/>
          <p:cNvSpPr/>
          <p:nvPr/>
        </p:nvSpPr>
        <p:spPr bwMode="auto">
          <a:xfrm>
            <a:off x="561493" y="27548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500" smtClean="0">
              <a:solidFill>
                <a:srgbClr val="FFFFFF"/>
              </a:solidFill>
              <a:latin typeface="+mn-lt"/>
            </a:endParaRPr>
          </a:p>
        </p:txBody>
      </p:sp>
      <p:sp>
        <p:nvSpPr>
          <p:cNvPr id="74" name="TextBox 67"/>
          <p:cNvSpPr txBox="1">
            <a:spLocks noChangeArrowheads="1"/>
          </p:cNvSpPr>
          <p:nvPr/>
        </p:nvSpPr>
        <p:spPr bwMode="auto">
          <a:xfrm>
            <a:off x="569842" y="2767981"/>
            <a:ext cx="987386"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patient</a:t>
            </a:r>
            <a:endParaRPr lang="en-US" sz="1500" dirty="0">
              <a:latin typeface="+mn-lt"/>
              <a:ea typeface="ＭＳ Ｐゴシック" pitchFamily="34" charset="-128"/>
            </a:endParaRPr>
          </a:p>
        </p:txBody>
      </p:sp>
      <p:sp>
        <p:nvSpPr>
          <p:cNvPr id="75" name="Rounded Rectangle 74"/>
          <p:cNvSpPr/>
          <p:nvPr/>
        </p:nvSpPr>
        <p:spPr bwMode="auto">
          <a:xfrm flipV="1">
            <a:off x="528031" y="3254557"/>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6" name="Rounded Rectangle 75"/>
          <p:cNvSpPr/>
          <p:nvPr/>
        </p:nvSpPr>
        <p:spPr bwMode="auto">
          <a:xfrm>
            <a:off x="561493" y="3327825"/>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500" smtClean="0">
              <a:solidFill>
                <a:srgbClr val="FFFFFF"/>
              </a:solidFill>
              <a:latin typeface="+mn-lt"/>
            </a:endParaRPr>
          </a:p>
        </p:txBody>
      </p:sp>
      <p:sp>
        <p:nvSpPr>
          <p:cNvPr id="77" name="TextBox 67"/>
          <p:cNvSpPr txBox="1">
            <a:spLocks noChangeArrowheads="1"/>
          </p:cNvSpPr>
          <p:nvPr/>
        </p:nvSpPr>
        <p:spPr bwMode="auto">
          <a:xfrm>
            <a:off x="569842" y="3325971"/>
            <a:ext cx="906338"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aware</a:t>
            </a:r>
            <a:endParaRPr lang="en-US" sz="1500" dirty="0">
              <a:latin typeface="+mn-lt"/>
              <a:ea typeface="ＭＳ Ｐゴシック" pitchFamily="34" charset="-128"/>
            </a:endParaRPr>
          </a:p>
        </p:txBody>
      </p:sp>
      <p:sp>
        <p:nvSpPr>
          <p:cNvPr id="78" name="Rounded Rectangle 77"/>
          <p:cNvSpPr/>
          <p:nvPr/>
        </p:nvSpPr>
        <p:spPr bwMode="auto">
          <a:xfrm flipV="1">
            <a:off x="528031" y="3899522"/>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9" name="Rounded Rectangle 78"/>
          <p:cNvSpPr/>
          <p:nvPr/>
        </p:nvSpPr>
        <p:spPr bwMode="auto">
          <a:xfrm>
            <a:off x="561493" y="3972790"/>
            <a:ext cx="2897079" cy="436215"/>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0" name="TextBox 67"/>
          <p:cNvSpPr txBox="1">
            <a:spLocks noChangeArrowheads="1"/>
          </p:cNvSpPr>
          <p:nvPr/>
        </p:nvSpPr>
        <p:spPr bwMode="auto">
          <a:xfrm>
            <a:off x="569842" y="3929287"/>
            <a:ext cx="3025756" cy="553998"/>
          </a:xfrm>
          <a:prstGeom prst="rect">
            <a:avLst/>
          </a:prstGeom>
          <a:noFill/>
          <a:ln w="9525">
            <a:noFill/>
            <a:miter lim="800000"/>
            <a:headEnd/>
            <a:tailEnd/>
          </a:ln>
        </p:spPr>
        <p:txBody>
          <a:bodyPr wrap="square">
            <a:spAutoFit/>
          </a:bodyPr>
          <a:lstStyle/>
          <a:p>
            <a:pPr>
              <a:defRPr/>
            </a:pPr>
            <a:r>
              <a:rPr lang="en-US" sz="1500" dirty="0">
                <a:latin typeface="+mn-lt"/>
              </a:rPr>
              <a:t>Find the right situation in which to work</a:t>
            </a:r>
            <a:endParaRPr lang="en-US" sz="1500" dirty="0">
              <a:latin typeface="+mn-lt"/>
              <a:ea typeface="ＭＳ Ｐゴシック" pitchFamily="34" charset="-128"/>
            </a:endParaRPr>
          </a:p>
        </p:txBody>
      </p:sp>
      <p:sp>
        <p:nvSpPr>
          <p:cNvPr id="81" name="Rounded Rectangle 80"/>
          <p:cNvSpPr/>
          <p:nvPr/>
        </p:nvSpPr>
        <p:spPr bwMode="auto">
          <a:xfrm flipV="1">
            <a:off x="539552" y="4575700"/>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2" name="Rounded Rectangle 81"/>
          <p:cNvSpPr/>
          <p:nvPr/>
        </p:nvSpPr>
        <p:spPr bwMode="auto">
          <a:xfrm>
            <a:off x="573014" y="4648968"/>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3" name="TextBox 67"/>
          <p:cNvSpPr txBox="1">
            <a:spLocks noChangeArrowheads="1"/>
          </p:cNvSpPr>
          <p:nvPr/>
        </p:nvSpPr>
        <p:spPr bwMode="auto">
          <a:xfrm>
            <a:off x="581363" y="4713187"/>
            <a:ext cx="1331968" cy="323165"/>
          </a:xfrm>
          <a:prstGeom prst="rect">
            <a:avLst/>
          </a:prstGeom>
          <a:noFill/>
          <a:ln w="9525">
            <a:noFill/>
            <a:miter lim="800000"/>
            <a:headEnd/>
            <a:tailEnd/>
          </a:ln>
        </p:spPr>
        <p:txBody>
          <a:bodyPr wrap="none">
            <a:spAutoFit/>
          </a:bodyPr>
          <a:lstStyle/>
          <a:p>
            <a:pPr>
              <a:defRPr/>
            </a:pPr>
            <a:r>
              <a:rPr lang="en-US" sz="1500" dirty="0">
                <a:latin typeface="+mn-lt"/>
              </a:rPr>
              <a:t>Build the team</a:t>
            </a:r>
            <a:endParaRPr lang="en-US" sz="1500" dirty="0">
              <a:latin typeface="+mn-lt"/>
              <a:ea typeface="ＭＳ Ｐゴシック" pitchFamily="34" charset="-128"/>
            </a:endParaRPr>
          </a:p>
        </p:txBody>
      </p:sp>
      <p:sp>
        <p:nvSpPr>
          <p:cNvPr id="84" name="Rounded Rectangle 83"/>
          <p:cNvSpPr/>
          <p:nvPr/>
        </p:nvSpPr>
        <p:spPr bwMode="auto">
          <a:xfrm flipV="1">
            <a:off x="528032" y="1461764"/>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5" name="Rounded Rectangle 84"/>
          <p:cNvSpPr/>
          <p:nvPr/>
        </p:nvSpPr>
        <p:spPr bwMode="auto">
          <a:xfrm>
            <a:off x="561494" y="1535032"/>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6" name="TextBox 67"/>
          <p:cNvSpPr txBox="1">
            <a:spLocks noChangeArrowheads="1"/>
          </p:cNvSpPr>
          <p:nvPr/>
        </p:nvSpPr>
        <p:spPr bwMode="auto">
          <a:xfrm>
            <a:off x="569844" y="1599251"/>
            <a:ext cx="2749770" cy="323165"/>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be someone else</a:t>
            </a:r>
            <a:endParaRPr lang="en-US" sz="1500" dirty="0">
              <a:latin typeface="+mn-lt"/>
              <a:ea typeface="ＭＳ Ｐゴシック" pitchFamily="34" charset="-128"/>
            </a:endParaRPr>
          </a:p>
        </p:txBody>
      </p:sp>
      <p:grpSp>
        <p:nvGrpSpPr>
          <p:cNvPr id="87" name="Group 41"/>
          <p:cNvGrpSpPr>
            <a:grpSpLocks/>
          </p:cNvGrpSpPr>
          <p:nvPr/>
        </p:nvGrpSpPr>
        <p:grpSpPr bwMode="auto">
          <a:xfrm>
            <a:off x="2339752" y="5484961"/>
            <a:ext cx="4783138" cy="968375"/>
            <a:chOff x="4940193" y="4878304"/>
            <a:chExt cx="4783391" cy="968295"/>
          </a:xfrm>
        </p:grpSpPr>
        <p:sp>
          <p:nvSpPr>
            <p:cNvPr id="88" name="Oval 87"/>
            <p:cNvSpPr/>
            <p:nvPr/>
          </p:nvSpPr>
          <p:spPr>
            <a:xfrm rot="589461">
              <a:off x="4940193" y="5002119"/>
              <a:ext cx="1249429" cy="109528"/>
            </a:xfrm>
            <a:prstGeom prst="ellipse">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89" name="Rectangle 88"/>
            <p:cNvSpPr/>
            <p:nvPr/>
          </p:nvSpPr>
          <p:spPr>
            <a:xfrm rot="589461">
              <a:off x="5329152" y="5340228"/>
              <a:ext cx="4384907" cy="109529"/>
            </a:xfrm>
            <a:prstGeom prst="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0" name="Rounded Rectangle 89"/>
            <p:cNvSpPr/>
            <p:nvPr/>
          </p:nvSpPr>
          <p:spPr>
            <a:xfrm rot="589461">
              <a:off x="8986945" y="5622779"/>
              <a:ext cx="736639" cy="223820"/>
            </a:xfrm>
            <a:prstGeom prst="round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nvGrpSpPr>
            <p:cNvPr id="91" name="Group 87"/>
            <p:cNvGrpSpPr>
              <a:grpSpLocks/>
            </p:cNvGrpSpPr>
            <p:nvPr/>
          </p:nvGrpSpPr>
          <p:grpSpPr bwMode="auto">
            <a:xfrm>
              <a:off x="4940193" y="4878304"/>
              <a:ext cx="4783391" cy="825387"/>
              <a:chOff x="4940193" y="4878304"/>
              <a:chExt cx="4783391" cy="825387"/>
            </a:xfrm>
          </p:grpSpPr>
          <p:sp>
            <p:nvSpPr>
              <p:cNvPr id="92" name="Oval 91"/>
              <p:cNvSpPr/>
              <p:nvPr/>
            </p:nvSpPr>
            <p:spPr>
              <a:xfrm rot="589461">
                <a:off x="4940193" y="4878304"/>
                <a:ext cx="1249429" cy="109528"/>
              </a:xfrm>
              <a:prstGeom prst="ellipse">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3" name="Rectangle 76"/>
              <p:cNvSpPr>
                <a:spLocks noChangeArrowheads="1"/>
              </p:cNvSpPr>
              <p:nvPr/>
            </p:nvSpPr>
            <p:spPr bwMode="auto">
              <a:xfrm rot="589461">
                <a:off x="5329152" y="5216413"/>
                <a:ext cx="4384907" cy="109529"/>
              </a:xfrm>
              <a:prstGeom prst="rect">
                <a:avLst/>
              </a:prstGeom>
              <a:gradFill rotWithShape="1">
                <a:gsLst>
                  <a:gs pos="0">
                    <a:srgbClr val="A6A6A6"/>
                  </a:gs>
                  <a:gs pos="5000">
                    <a:srgbClr val="A6A6A6"/>
                  </a:gs>
                  <a:gs pos="50000">
                    <a:srgbClr val="F2F2F2"/>
                  </a:gs>
                  <a:gs pos="100000">
                    <a:srgbClr val="BFBFBF"/>
                  </a:gs>
                </a:gsLst>
                <a:lin ang="5400000"/>
              </a:gradFill>
              <a:ln w="9525">
                <a:solidFill>
                  <a:srgbClr val="A6A6A6"/>
                </a:solidFill>
                <a:miter lim="800000"/>
                <a:headEnd/>
                <a:tailEnd/>
              </a:ln>
              <a:effectLst>
                <a:outerShdw dist="23000" dir="839963" rotWithShape="0">
                  <a:srgbClr val="808080">
                    <a:alpha val="34998"/>
                  </a:srgbClr>
                </a:outerShdw>
              </a:effectLst>
            </p:spPr>
            <p:txBody>
              <a:bodyPr anchor="ctr"/>
              <a:lstStyle/>
              <a:p>
                <a:pPr algn="ctr"/>
                <a:endParaRPr lang="nb-NO" sz="1400">
                  <a:solidFill>
                    <a:srgbClr val="FFFFFF"/>
                  </a:solidFill>
                </a:endParaRPr>
              </a:p>
            </p:txBody>
          </p:sp>
          <p:sp>
            <p:nvSpPr>
              <p:cNvPr id="94" name="Rounded Rectangle 93"/>
              <p:cNvSpPr/>
              <p:nvPr/>
            </p:nvSpPr>
            <p:spPr>
              <a:xfrm rot="589461">
                <a:off x="8986945" y="5479916"/>
                <a:ext cx="736639" cy="223820"/>
              </a:xfrm>
              <a:prstGeom prst="roundRect">
                <a:avLst/>
              </a:prstGeom>
              <a:gradFill>
                <a:gsLst>
                  <a:gs pos="0">
                    <a:schemeClr val="tx1">
                      <a:lumMod val="95000"/>
                      <a:lumOff val="5000"/>
                    </a:schemeClr>
                  </a:gs>
                  <a:gs pos="100000">
                    <a:schemeClr val="tx1">
                      <a:lumMod val="95000"/>
                      <a:lumOff val="5000"/>
                    </a:schemeClr>
                  </a:gs>
                  <a:gs pos="59000">
                    <a:schemeClr val="tx1">
                      <a:lumMod val="75000"/>
                      <a:lumOff val="25000"/>
                    </a:schemeClr>
                  </a:gs>
                  <a:gs pos="29000">
                    <a:schemeClr val="tx1">
                      <a:lumMod val="85000"/>
                      <a:lumOff val="15000"/>
                    </a:schemeClr>
                  </a:gs>
                </a:gsLst>
                <a:lin ang="498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grpSp>
      <p:pic>
        <p:nvPicPr>
          <p:cNvPr id="95" name="Picture 94" descr="pt931_business_man_pose.png"/>
          <p:cNvPicPr>
            <a:picLocks noGrp="1" noSelect="1" noRot="1" noMove="1" noResize="1" noEditPoints="1" noAdjustHandles="1" noChangeArrowheads="1" noChangeShapeType="1"/>
          </p:cNvPicPr>
          <p:nvPr>
            <p:custDataLst>
              <p:tags r:id="rId9"/>
            </p:custDataLst>
          </p:nvPr>
        </p:nvPicPr>
        <p:blipFill>
          <a:blip r:embed="rId13" cstate="print"/>
          <a:stretch>
            <a:fillRect/>
          </a:stretch>
        </p:blipFill>
        <p:spPr>
          <a:xfrm>
            <a:off x="4010778" y="972883"/>
            <a:ext cx="1130084" cy="1717574"/>
          </a:xfrm>
          <a:prstGeom prst="rect">
            <a:avLst/>
          </a:prstGeom>
        </p:spPr>
      </p:pic>
      <p:pic>
        <p:nvPicPr>
          <p:cNvPr id="96" name="Picture 95" descr="pt931_business_man_pose.png"/>
          <p:cNvPicPr>
            <a:picLocks noGrp="1" noSelect="1" noRot="1" noMove="1" noResize="1" noEditPoints="1" noAdjustHandles="1" noChangeArrowheads="1" noChangeShapeType="1"/>
          </p:cNvPicPr>
          <p:nvPr>
            <p:custDataLst>
              <p:tags r:id="rId10"/>
            </p:custDataLst>
          </p:nvPr>
        </p:nvPicPr>
        <p:blipFill>
          <a:blip r:embed="rId13" cstate="print"/>
          <a:stretch>
            <a:fillRect/>
          </a:stretch>
        </p:blipFill>
        <p:spPr>
          <a:xfrm flipH="1">
            <a:off x="7185369" y="964025"/>
            <a:ext cx="1130084" cy="1717574"/>
          </a:xfrm>
          <a:prstGeom prst="rect">
            <a:avLst/>
          </a:prstGeom>
        </p:spPr>
      </p:pic>
      <p:sp>
        <p:nvSpPr>
          <p:cNvPr id="97" name="TextBox 96"/>
          <p:cNvSpPr txBox="1"/>
          <p:nvPr/>
        </p:nvSpPr>
        <p:spPr>
          <a:xfrm>
            <a:off x="3707904" y="2636912"/>
            <a:ext cx="2448271" cy="646331"/>
          </a:xfrm>
          <a:prstGeom prst="rect">
            <a:avLst/>
          </a:prstGeom>
          <a:solidFill>
            <a:srgbClr val="FFFFFF">
              <a:alpha val="69804"/>
            </a:srgbClr>
          </a:solidFill>
        </p:spPr>
        <p:txBody>
          <a:bodyPr wrap="square" rtlCol="0">
            <a:spAutoFit/>
          </a:bodyPr>
          <a:lstStyle/>
          <a:p>
            <a:r>
              <a:rPr lang="en-US" dirty="0" smtClean="0">
                <a:latin typeface="+mn-lt"/>
              </a:rPr>
              <a:t>Hey! Paul Come . . On . . What are you up to?</a:t>
            </a:r>
            <a:endParaRPr lang="en-IN" dirty="0">
              <a:latin typeface="+mn-lt"/>
            </a:endParaRPr>
          </a:p>
        </p:txBody>
      </p:sp>
      <p:sp>
        <p:nvSpPr>
          <p:cNvPr id="98" name="TextBox 97"/>
          <p:cNvSpPr txBox="1"/>
          <p:nvPr/>
        </p:nvSpPr>
        <p:spPr>
          <a:xfrm>
            <a:off x="6516216" y="2636912"/>
            <a:ext cx="2627784" cy="646331"/>
          </a:xfrm>
          <a:prstGeom prst="rect">
            <a:avLst/>
          </a:prstGeom>
          <a:solidFill>
            <a:srgbClr val="FFFFFF">
              <a:alpha val="69804"/>
            </a:srgbClr>
          </a:solidFill>
        </p:spPr>
        <p:txBody>
          <a:bodyPr wrap="square" rtlCol="0">
            <a:spAutoFit/>
          </a:bodyPr>
          <a:lstStyle/>
          <a:p>
            <a:r>
              <a:rPr lang="en-US" dirty="0" smtClean="0">
                <a:latin typeface="+mn-lt"/>
              </a:rPr>
              <a:t>Tom please don't make me to accept </a:t>
            </a:r>
            <a:r>
              <a:rPr lang="en-US" dirty="0">
                <a:latin typeface="+mn-lt"/>
              </a:rPr>
              <a:t>this. Sorry! </a:t>
            </a:r>
            <a:endParaRPr lang="en-IN" dirty="0">
              <a:latin typeface="+mn-lt"/>
            </a:endParaRPr>
          </a:p>
        </p:txBody>
      </p:sp>
      <p:sp>
        <p:nvSpPr>
          <p:cNvPr id="99" name="Rounded Rectangle 98"/>
          <p:cNvSpPr/>
          <p:nvPr/>
        </p:nvSpPr>
        <p:spPr>
          <a:xfrm>
            <a:off x="3851920" y="3329592"/>
            <a:ext cx="5007465" cy="1500850"/>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Understand how the other person’s style differs from yours. These differences are positive. Together, you are likely to be able to achieve more than if you operate independently</a:t>
            </a:r>
            <a:endParaRPr lang="en-IN" dirty="0">
              <a:solidFill>
                <a:schemeClr val="tx1"/>
              </a:solidFill>
            </a:endParaRPr>
          </a:p>
        </p:txBody>
      </p:sp>
    </p:spTree>
    <p:extLst>
      <p:ext uri="{BB962C8B-B14F-4D97-AF65-F5344CB8AC3E}">
        <p14:creationId xmlns:p14="http://schemas.microsoft.com/office/powerpoint/2010/main" val="113418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4.16185E-6 L 0.03785 -0.43283 " pathEditMode="relative" rAng="0" ptsTypes="AA">
                                      <p:cBhvr>
                                        <p:cTn id="6" dur="750" fill="hold"/>
                                        <p:tgtEl>
                                          <p:spTgt spid="87"/>
                                        </p:tgtEl>
                                        <p:attrNameLst>
                                          <p:attrName>ppt_x</p:attrName>
                                          <p:attrName>ppt_y</p:attrName>
                                        </p:attrNameLst>
                                      </p:cBhvr>
                                      <p:rCtr x="1892" y="-21642"/>
                                    </p:animMotion>
                                  </p:childTnLst>
                                </p:cTn>
                              </p:par>
                            </p:childTnLst>
                          </p:cTn>
                        </p:par>
                        <p:par>
                          <p:cTn id="7" fill="hold">
                            <p:stCondLst>
                              <p:cond delay="750"/>
                            </p:stCondLst>
                            <p:childTnLst>
                              <p:par>
                                <p:cTn id="8" presetID="10" presetClass="exit" presetSubtype="0" fill="hold" nodeType="afterEffect">
                                  <p:stCondLst>
                                    <p:cond delay="0"/>
                                  </p:stCondLst>
                                  <p:childTnLst>
                                    <p:animEffect transition="out" filter="fade">
                                      <p:cBhvr>
                                        <p:cTn id="9" dur="750"/>
                                        <p:tgtEl>
                                          <p:spTgt spid="87"/>
                                        </p:tgtEl>
                                      </p:cBhvr>
                                    </p:animEffect>
                                    <p:set>
                                      <p:cBhvr>
                                        <p:cTn id="10" dur="1" fill="hold">
                                          <p:stCondLst>
                                            <p:cond delay="749"/>
                                          </p:stCondLst>
                                        </p:cTn>
                                        <p:tgtEl>
                                          <p:spTgt spid="87"/>
                                        </p:tgtEl>
                                        <p:attrNameLst>
                                          <p:attrName>style.visibility</p:attrName>
                                        </p:attrNameLst>
                                      </p:cBhvr>
                                      <p:to>
                                        <p:strVal val="hidden"/>
                                      </p:to>
                                    </p:set>
                                  </p:childTnLst>
                                </p:cTn>
                              </p:par>
                              <p:par>
                                <p:cTn id="11" presetID="26" presetClass="emph" presetSubtype="0" fill="hold" grpId="0" nodeType="withEffect">
                                  <p:stCondLst>
                                    <p:cond delay="0"/>
                                  </p:stCondLst>
                                  <p:childTnLst>
                                    <p:animEffect transition="out" filter="fade">
                                      <p:cBhvr>
                                        <p:cTn id="12" dur="500" tmFilter="0, 0; .2, .5; .8, .5; 1, 0"/>
                                        <p:tgtEl>
                                          <p:spTgt spid="69"/>
                                        </p:tgtEl>
                                      </p:cBhvr>
                                    </p:animEffect>
                                    <p:animScale>
                                      <p:cBhvr>
                                        <p:cTn id="13" dur="250" autoRev="1" fill="hold"/>
                                        <p:tgtEl>
                                          <p:spTgt spid="69"/>
                                        </p:tgtEl>
                                      </p:cBhvr>
                                      <p:by x="105000" y="105000"/>
                                    </p:animScale>
                                  </p:childTnLst>
                                </p:cTn>
                              </p:par>
                              <p:par>
                                <p:cTn id="14" presetID="1" presetClass="emph" presetSubtype="2" fill="hold" nodeType="withEffect">
                                  <p:stCondLst>
                                    <p:cond delay="0"/>
                                  </p:stCondLst>
                                  <p:childTnLst>
                                    <p:animClr clrSpc="rgb" dir="cw">
                                      <p:cBhvr>
                                        <p:cTn id="15" dur="750" fill="hold"/>
                                        <p:tgtEl>
                                          <p:spTgt spid="69"/>
                                        </p:tgtEl>
                                        <p:attrNameLst>
                                          <p:attrName>fillcolor</p:attrName>
                                        </p:attrNameLst>
                                      </p:cBhvr>
                                      <p:to>
                                        <a:srgbClr val="FFFF00"/>
                                      </p:to>
                                    </p:animClr>
                                    <p:set>
                                      <p:cBhvr>
                                        <p:cTn id="16" dur="750" fill="hold"/>
                                        <p:tgtEl>
                                          <p:spTgt spid="69"/>
                                        </p:tgtEl>
                                        <p:attrNameLst>
                                          <p:attrName>fill.type</p:attrName>
                                        </p:attrNameLst>
                                      </p:cBhvr>
                                      <p:to>
                                        <p:strVal val="solid"/>
                                      </p:to>
                                    </p:set>
                                    <p:set>
                                      <p:cBhvr>
                                        <p:cTn id="17" dur="750" fill="hold"/>
                                        <p:tgtEl>
                                          <p:spTgt spid="69"/>
                                        </p:tgtEl>
                                        <p:attrNameLst>
                                          <p:attrName>fill.on</p:attrName>
                                        </p:attrNameLst>
                                      </p:cBhvr>
                                      <p:to>
                                        <p:strVal val="tru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1000"/>
                                        <p:tgtEl>
                                          <p:spTgt spid="97"/>
                                        </p:tgtEl>
                                      </p:cBhvr>
                                    </p:animEffect>
                                  </p:childTnLst>
                                </p:cTn>
                              </p:par>
                            </p:childTnLst>
                          </p:cTn>
                        </p:par>
                        <p:par>
                          <p:cTn id="22" fill="hold">
                            <p:stCondLst>
                              <p:cond delay="2500"/>
                            </p:stCondLst>
                            <p:childTnLst>
                              <p:par>
                                <p:cTn id="23" presetID="10" presetClass="entr" presetSubtype="0" fill="hold" grpId="0" nodeType="afterEffect">
                                  <p:stCondLst>
                                    <p:cond delay="10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1000"/>
                                        <p:tgtEl>
                                          <p:spTgt spid="98"/>
                                        </p:tgtEl>
                                      </p:cBhvr>
                                    </p:animEffect>
                                  </p:childTnLst>
                                </p:cTn>
                              </p:par>
                            </p:childTnLst>
                          </p:cTn>
                        </p:par>
                        <p:par>
                          <p:cTn id="26" fill="hold">
                            <p:stCondLst>
                              <p:cond delay="4500"/>
                            </p:stCondLst>
                            <p:childTnLst>
                              <p:par>
                                <p:cTn id="27" presetID="12" presetClass="entr" presetSubtype="8" fill="hold" grpId="0" nodeType="afterEffect">
                                  <p:stCondLst>
                                    <p:cond delay="125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p:tgtEl>
                                          <p:spTgt spid="99"/>
                                        </p:tgtEl>
                                        <p:attrNameLst>
                                          <p:attrName>ppt_x</p:attrName>
                                        </p:attrNameLst>
                                      </p:cBhvr>
                                      <p:tavLst>
                                        <p:tav tm="0">
                                          <p:val>
                                            <p:strVal val="#ppt_x-#ppt_w*1.125000"/>
                                          </p:val>
                                        </p:tav>
                                        <p:tav tm="100000">
                                          <p:val>
                                            <p:strVal val="#ppt_x"/>
                                          </p:val>
                                        </p:tav>
                                      </p:tavLst>
                                    </p:anim>
                                    <p:animEffect transition="in" filter="wipe(right)">
                                      <p:cBhvr>
                                        <p:cTn id="3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7" grpId="0" animBg="1"/>
      <p:bldP spid="98" grpId="0" animBg="1"/>
      <p:bldP spid="9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Contents</a:t>
            </a:r>
            <a:endParaRPr lang="en-US" sz="4000" dirty="0">
              <a:latin typeface="+mn-lt"/>
            </a:endParaRPr>
          </a:p>
        </p:txBody>
      </p:sp>
      <p:sp>
        <p:nvSpPr>
          <p:cNvPr id="5" name="TextBox 4"/>
          <p:cNvSpPr txBox="1"/>
          <p:nvPr/>
        </p:nvSpPr>
        <p:spPr>
          <a:xfrm>
            <a:off x="496144" y="9923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Introduction to leadership skills</a:t>
            </a:r>
          </a:p>
        </p:txBody>
      </p:sp>
      <p:pic>
        <p:nvPicPr>
          <p:cNvPr id="6" name="Picture 5" descr="highlighter_pen_marker_pink.pn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rot="16200000">
            <a:off x="8354888" y="4619599"/>
            <a:ext cx="2265784" cy="2265784"/>
          </a:xfrm>
          <a:prstGeom prst="rect">
            <a:avLst/>
          </a:prstGeom>
        </p:spPr>
      </p:pic>
      <p:sp>
        <p:nvSpPr>
          <p:cNvPr id="7" name="TextBox 6"/>
          <p:cNvSpPr txBox="1"/>
          <p:nvPr/>
        </p:nvSpPr>
        <p:spPr>
          <a:xfrm>
            <a:off x="496144" y="155020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Career skills for a leader</a:t>
            </a:r>
            <a:endParaRPr lang="en-US" sz="2000" dirty="0">
              <a:latin typeface="+mn-lt"/>
              <a:cs typeface="Arial" pitchFamily="34" charset="0"/>
            </a:endParaRPr>
          </a:p>
        </p:txBody>
      </p:sp>
      <p:sp>
        <p:nvSpPr>
          <p:cNvPr id="8" name="TextBox 7"/>
          <p:cNvSpPr txBox="1"/>
          <p:nvPr/>
        </p:nvSpPr>
        <p:spPr>
          <a:xfrm>
            <a:off x="496144" y="210806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People skills for a leader</a:t>
            </a:r>
            <a:endParaRPr lang="en-US" sz="2000" dirty="0">
              <a:latin typeface="+mn-lt"/>
              <a:cs typeface="Arial" pitchFamily="34" charset="0"/>
            </a:endParaRPr>
          </a:p>
        </p:txBody>
      </p:sp>
      <p:sp>
        <p:nvSpPr>
          <p:cNvPr id="9" name="TextBox 8"/>
          <p:cNvSpPr txBox="1"/>
          <p:nvPr/>
        </p:nvSpPr>
        <p:spPr>
          <a:xfrm>
            <a:off x="496144" y="266592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Technical skills for a leader</a:t>
            </a:r>
            <a:endParaRPr lang="en-US" sz="2000" dirty="0">
              <a:latin typeface="+mn-lt"/>
              <a:cs typeface="Arial" pitchFamily="34" charset="0"/>
            </a:endParaRPr>
          </a:p>
        </p:txBody>
      </p:sp>
      <p:sp>
        <p:nvSpPr>
          <p:cNvPr id="10" name="TextBox 9"/>
          <p:cNvSpPr txBox="1"/>
          <p:nvPr/>
        </p:nvSpPr>
        <p:spPr>
          <a:xfrm>
            <a:off x="496144" y="322378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Values and behaviors</a:t>
            </a:r>
            <a:endParaRPr lang="en-US" sz="2000" dirty="0">
              <a:latin typeface="+mn-lt"/>
              <a:cs typeface="Arial" pitchFamily="34" charset="0"/>
            </a:endParaRPr>
          </a:p>
        </p:txBody>
      </p:sp>
      <p:sp>
        <p:nvSpPr>
          <p:cNvPr id="11" name="TextBox 10"/>
          <p:cNvSpPr txBox="1"/>
          <p:nvPr/>
        </p:nvSpPr>
        <p:spPr>
          <a:xfrm>
            <a:off x="496144" y="37816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Communication and conflict resolution skills</a:t>
            </a:r>
            <a:endParaRPr lang="en-US" sz="2000" dirty="0">
              <a:latin typeface="+mn-lt"/>
              <a:cs typeface="Arial" pitchFamily="34" charset="0"/>
            </a:endParaRPr>
          </a:p>
        </p:txBody>
      </p:sp>
      <p:sp>
        <p:nvSpPr>
          <p:cNvPr id="12" name="TextBox 11"/>
          <p:cNvSpPr txBox="1"/>
          <p:nvPr/>
        </p:nvSpPr>
        <p:spPr>
          <a:xfrm>
            <a:off x="496144" y="433950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initiatives for achieving cultural diversity</a:t>
            </a:r>
            <a:endParaRPr lang="en-US" sz="2000" dirty="0">
              <a:latin typeface="+mn-lt"/>
              <a:cs typeface="Arial" pitchFamily="34" charset="0"/>
            </a:endParaRPr>
          </a:p>
        </p:txBody>
      </p:sp>
      <p:sp>
        <p:nvSpPr>
          <p:cNvPr id="13" name="TextBox 12"/>
          <p:cNvSpPr txBox="1"/>
          <p:nvPr/>
        </p:nvSpPr>
        <p:spPr>
          <a:xfrm>
            <a:off x="496144" y="489736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development and succession</a:t>
            </a:r>
            <a:endParaRPr lang="en-US" sz="2000" dirty="0">
              <a:latin typeface="+mn-lt"/>
              <a:cs typeface="Arial" pitchFamily="34" charset="0"/>
            </a:endParaRPr>
          </a:p>
        </p:txBody>
      </p:sp>
      <p:sp>
        <p:nvSpPr>
          <p:cNvPr id="14" name="TextBox 13"/>
          <p:cNvSpPr txBox="1"/>
          <p:nvPr/>
        </p:nvSpPr>
        <p:spPr>
          <a:xfrm>
            <a:off x="496144" y="5455222"/>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Case studies</a:t>
            </a:r>
            <a:endParaRPr lang="en-US" sz="2000" dirty="0">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99 -0.03723 L -0.97969 -0.74543 " pathEditMode="relative" rAng="0" ptsTypes="AA">
                                      <p:cBhvr>
                                        <p:cTn id="6" dur="2000" fill="hold"/>
                                        <p:tgtEl>
                                          <p:spTgt spid="6"/>
                                        </p:tgtEl>
                                        <p:attrNameLst>
                                          <p:attrName>ppt_x</p:attrName>
                                          <p:attrName>ppt_y</p:attrName>
                                        </p:attrNameLst>
                                      </p:cBhvr>
                                      <p:rCtr x="-47344" y="-35422"/>
                                    </p:animMotion>
                                  </p:childTnLst>
                                </p:cTn>
                              </p:par>
                            </p:childTnLst>
                          </p:cTn>
                        </p:par>
                        <p:par>
                          <p:cTn id="7" fill="hold">
                            <p:stCondLst>
                              <p:cond delay="2000"/>
                            </p:stCondLst>
                            <p:childTnLst>
                              <p:par>
                                <p:cTn id="8" presetID="1" presetClass="emph" presetSubtype="2" fill="hold" nodeType="afterEffect">
                                  <p:stCondLst>
                                    <p:cond delay="0"/>
                                  </p:stCondLst>
                                  <p:childTnLst>
                                    <p:animClr clrSpc="rgb" dir="cw">
                                      <p:cBhvr>
                                        <p:cTn id="9" dur="2000" fill="hold"/>
                                        <p:tgtEl>
                                          <p:spTgt spid="5"/>
                                        </p:tgtEl>
                                        <p:attrNameLst>
                                          <p:attrName>fillcolor</p:attrName>
                                        </p:attrNameLst>
                                      </p:cBhvr>
                                      <p:to>
                                        <a:srgbClr val="FF8FB4"/>
                                      </p:to>
                                    </p:animClr>
                                    <p:set>
                                      <p:cBhvr>
                                        <p:cTn id="10" dur="2000" fill="hold"/>
                                        <p:tgtEl>
                                          <p:spTgt spid="5"/>
                                        </p:tgtEl>
                                        <p:attrNameLst>
                                          <p:attrName>fill.type</p:attrName>
                                        </p:attrNameLst>
                                      </p:cBhvr>
                                      <p:to>
                                        <p:strVal val="solid"/>
                                      </p:to>
                                    </p:set>
                                    <p:set>
                                      <p:cBhvr>
                                        <p:cTn id="11" dur="2000" fill="hold"/>
                                        <p:tgtEl>
                                          <p:spTgt spid="5"/>
                                        </p:tgtEl>
                                        <p:attrNameLst>
                                          <p:attrName>fill.on</p:attrName>
                                        </p:attrNameLst>
                                      </p:cBhvr>
                                      <p:to>
                                        <p:strVal val="true"/>
                                      </p:to>
                                    </p:set>
                                  </p:childTnLst>
                                </p:cTn>
                              </p:par>
                              <p:par>
                                <p:cTn id="12" presetID="63" presetClass="path" presetSubtype="0" accel="50000" decel="50000" fill="hold" nodeType="withEffect">
                                  <p:stCondLst>
                                    <p:cond delay="0"/>
                                  </p:stCondLst>
                                  <p:childTnLst>
                                    <p:animMotion origin="layout" path="M -0.97969 -0.72948 L -0.05504 -0.72948 " pathEditMode="relative" rAng="0" ptsTypes="AA">
                                      <p:cBhvr>
                                        <p:cTn id="13" dur="2000" fill="hold"/>
                                        <p:tgtEl>
                                          <p:spTgt spid="6"/>
                                        </p:tgtEl>
                                        <p:attrNameLst>
                                          <p:attrName>ppt_x</p:attrName>
                                          <p:attrName>ppt_y</p:attrName>
                                        </p:attrNameLst>
                                      </p:cBhvr>
                                      <p:rCtr x="46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899592" y="115888"/>
            <a:ext cx="6840760" cy="615553"/>
          </a:xfrm>
          <a:prstGeom prst="rect">
            <a:avLst/>
          </a:prstGeom>
          <a:noFill/>
        </p:spPr>
        <p:txBody>
          <a:bodyPr wrap="square" lIns="0" tIns="0" rIns="0" bIns="0" rtlCol="0">
            <a:spAutoFit/>
          </a:bodyPr>
          <a:lstStyle/>
          <a:p>
            <a:pPr algn="ctr"/>
            <a:r>
              <a:rPr lang="en-US" sz="4000" dirty="0" smtClean="0">
                <a:latin typeface="+mn-lt"/>
              </a:rPr>
              <a:t>Understanding others</a:t>
            </a:r>
            <a:endParaRPr lang="en-US" sz="4000" dirty="0">
              <a:latin typeface="+mn-lt"/>
            </a:endParaRPr>
          </a:p>
        </p:txBody>
      </p:sp>
      <p:sp>
        <p:nvSpPr>
          <p:cNvPr id="60" name="Rounded Rectangle 6"/>
          <p:cNvSpPr>
            <a:spLocks noGrp="1" noSelect="1" noRot="1" noMove="1" noResize="1" noEditPoints="1" noAdjustHandles="1" noChangeArrowheads="1" noChangeShapeType="1" noTextEdit="1"/>
          </p:cNvSpPr>
          <p:nvPr>
            <p:custDataLst>
              <p:tags r:id="rId1"/>
            </p:custDataLst>
          </p:nvPr>
        </p:nvSpPr>
        <p:spPr bwMode="auto">
          <a:xfrm rot="5400000">
            <a:off x="-583841" y="1801550"/>
            <a:ext cx="5144836" cy="3438653"/>
          </a:xfrm>
          <a:prstGeom prst="roundRect">
            <a:avLst>
              <a:gd name="adj" fmla="val 5555"/>
            </a:avLst>
          </a:prstGeom>
          <a:gradFill>
            <a:gsLst>
              <a:gs pos="0">
                <a:schemeClr val="bg1">
                  <a:lumMod val="65000"/>
                </a:schemeClr>
              </a:gs>
              <a:gs pos="69000">
                <a:schemeClr val="bg1">
                  <a:lumMod val="75000"/>
                </a:schemeClr>
              </a:gs>
              <a:gs pos="100000">
                <a:schemeClr val="bg1">
                  <a:lumMod val="85000"/>
                </a:schemeClr>
              </a:gs>
              <a:gs pos="41000">
                <a:schemeClr val="bg1"/>
              </a:gs>
            </a:gsLst>
            <a:lin ang="19140000" scaled="0"/>
          </a:gradFill>
          <a:ln>
            <a:noFill/>
          </a:ln>
          <a:effectLst>
            <a:outerShdw blurRad="40000" dist="23000" dir="5400000" rotWithShape="0">
              <a:srgbClr val="000000">
                <a:alpha val="35000"/>
              </a:srgbClr>
            </a:outerShdw>
            <a:reflection stA="21000" endPos="2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61" name="Rounded Rectangle 60"/>
          <p:cNvSpPr>
            <a:spLocks noGrp="1" noSelect="1" noRot="1" noMove="1" noResize="1" noEditPoints="1" noAdjustHandles="1" noChangeArrowheads="1" noChangeShapeType="1" noTextEdit="1"/>
          </p:cNvSpPr>
          <p:nvPr>
            <p:custDataLst>
              <p:tags r:id="rId2"/>
            </p:custDataLst>
          </p:nvPr>
        </p:nvSpPr>
        <p:spPr bwMode="auto">
          <a:xfrm rot="5400000">
            <a:off x="-492360" y="1905099"/>
            <a:ext cx="4963353" cy="3212562"/>
          </a:xfrm>
          <a:prstGeom prst="roundRect">
            <a:avLst>
              <a:gd name="adj" fmla="val 4812"/>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67" name="Ellipse 30"/>
          <p:cNvSpPr>
            <a:spLocks noGrp="1" noSelect="1" noRot="1" noMove="1" noResize="1" noEditPoints="1" noAdjustHandles="1" noChangeArrowheads="1" noChangeShapeType="1" noTextEdit="1"/>
          </p:cNvSpPr>
          <p:nvPr>
            <p:custDataLst>
              <p:tags r:id="rId3"/>
            </p:custDataLst>
          </p:nvPr>
        </p:nvSpPr>
        <p:spPr bwMode="auto">
          <a:xfrm rot="9934327" flipH="1">
            <a:off x="1563225" y="5359101"/>
            <a:ext cx="736425" cy="507175"/>
          </a:xfrm>
          <a:prstGeom prst="ellipse">
            <a:avLst/>
          </a:prstGeom>
          <a:gradFill flip="none" rotWithShape="1">
            <a:gsLst>
              <a:gs pos="100000">
                <a:schemeClr val="tx1">
                  <a:lumMod val="95000"/>
                  <a:lumOff val="5000"/>
                </a:schemeClr>
              </a:gs>
              <a:gs pos="0">
                <a:schemeClr val="tx1">
                  <a:lumMod val="75000"/>
                  <a:lumOff val="25000"/>
                </a:schemeClr>
              </a:gs>
            </a:gsLst>
            <a:path path="shape">
              <a:fillToRect l="50000" t="50000" r="50000" b="50000"/>
            </a:path>
            <a:tileRect/>
          </a:gradFill>
          <a:ln w="9525" cap="flat" cmpd="sng" algn="ctr">
            <a:noFill/>
            <a:prstDash val="solid"/>
          </a:ln>
          <a:effectLst>
            <a:innerShdw blurRad="269875" dist="114300" dir="480000">
              <a:srgbClr val="000000">
                <a:alpha val="13000"/>
              </a:srgbClr>
            </a:innerShdw>
          </a:effectLst>
        </p:spPr>
        <p:txBody>
          <a:bodyPr anchor="ctr"/>
          <a:lstStyle>
            <a:lvl1pPr marL="342900" indent="-342900"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buFont typeface="Calibri" charset="0"/>
              <a:buAutoNum type="arabicPeriod"/>
              <a:defRPr/>
            </a:pPr>
            <a:endParaRPr lang="da-DK" sz="1400" smtClean="0">
              <a:solidFill>
                <a:srgbClr val="FFFFFF"/>
              </a:solidFill>
            </a:endParaRPr>
          </a:p>
        </p:txBody>
      </p:sp>
      <p:sp>
        <p:nvSpPr>
          <p:cNvPr id="68" name="Ellipse 31"/>
          <p:cNvSpPr>
            <a:spLocks noGrp="1" noSelect="1" noRot="1" noMove="1" noResize="1" noEditPoints="1" noAdjustHandles="1" noChangeArrowheads="1" noChangeShapeType="1" noTextEdit="1"/>
          </p:cNvSpPr>
          <p:nvPr>
            <p:custDataLst>
              <p:tags r:id="rId4"/>
            </p:custDataLst>
          </p:nvPr>
        </p:nvSpPr>
        <p:spPr bwMode="auto">
          <a:xfrm rot="5400000" flipH="1">
            <a:off x="1793040" y="5412660"/>
            <a:ext cx="373517" cy="398984"/>
          </a:xfrm>
          <a:prstGeom prst="ellipse">
            <a:avLst/>
          </a:prstGeom>
          <a:gradFill rotWithShape="1">
            <a:gsLst>
              <a:gs pos="0">
                <a:srgbClr val="FFFCF9">
                  <a:alpha val="31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42900" indent="-342900" algn="ctr">
              <a:buFont typeface="Calibri" pitchFamily="34" charset="0"/>
              <a:buAutoNum type="arabicPeriod"/>
            </a:pPr>
            <a:endParaRPr lang="da-DK" sz="1400">
              <a:solidFill>
                <a:srgbClr val="FFFFFF"/>
              </a:solidFill>
            </a:endParaRPr>
          </a:p>
        </p:txBody>
      </p:sp>
      <p:sp>
        <p:nvSpPr>
          <p:cNvPr id="66" name="Måne 29"/>
          <p:cNvSpPr>
            <a:spLocks noGrp="1" noSelect="1" noRot="1" noMove="1" noResize="1" noEditPoints="1" noAdjustHandles="1" noChangeArrowheads="1" noChangeShapeType="1" noTextEdit="1"/>
          </p:cNvSpPr>
          <p:nvPr>
            <p:custDataLst>
              <p:tags r:id="rId5"/>
            </p:custDataLst>
          </p:nvPr>
        </p:nvSpPr>
        <p:spPr bwMode="auto">
          <a:xfrm rot="10429289" flipH="1">
            <a:off x="1687761" y="5368044"/>
            <a:ext cx="333445" cy="482787"/>
          </a:xfrm>
          <a:prstGeom prst="moon">
            <a:avLst>
              <a:gd name="adj" fmla="val 875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da-DK" sz="1400" smtClean="0">
              <a:solidFill>
                <a:srgbClr val="FFFFFF"/>
              </a:solidFill>
            </a:endParaRPr>
          </a:p>
        </p:txBody>
      </p:sp>
      <p:sp>
        <p:nvSpPr>
          <p:cNvPr id="63" name="Rectangle 115"/>
          <p:cNvSpPr>
            <a:spLocks noGrp="1" noSelect="1" noRot="1" noMove="1" noResize="1" noEditPoints="1" noAdjustHandles="1" noChangeArrowheads="1" noChangeShapeType="1" noTextEdit="1"/>
          </p:cNvSpPr>
          <p:nvPr>
            <p:custDataLst>
              <p:tags r:id="rId6"/>
            </p:custDataLst>
          </p:nvPr>
        </p:nvSpPr>
        <p:spPr bwMode="auto">
          <a:xfrm rot="5400000">
            <a:off x="33624" y="1688269"/>
            <a:ext cx="3911383" cy="3212562"/>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sz="1400">
              <a:solidFill>
                <a:srgbClr val="FFFFFF"/>
              </a:solidFill>
            </a:endParaRPr>
          </a:p>
        </p:txBody>
      </p:sp>
      <p:sp>
        <p:nvSpPr>
          <p:cNvPr id="64" name="Rounded Rectangle 63"/>
          <p:cNvSpPr>
            <a:spLocks noGrp="1" noSelect="1" noRot="1" noMove="1" noResize="1" noEditPoints="1" noAdjustHandles="1" noChangeArrowheads="1" noChangeShapeType="1" noTextEdit="1"/>
          </p:cNvSpPr>
          <p:nvPr>
            <p:custDataLst>
              <p:tags r:id="rId7"/>
            </p:custDataLst>
          </p:nvPr>
        </p:nvSpPr>
        <p:spPr bwMode="auto">
          <a:xfrm rot="5400000" flipH="1">
            <a:off x="2020356" y="901708"/>
            <a:ext cx="44315" cy="629508"/>
          </a:xfrm>
          <a:prstGeom prst="roundRect">
            <a:avLst>
              <a:gd name="adj" fmla="val 4812"/>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59" name="Rounded Rectangle 10"/>
          <p:cNvSpPr>
            <a:spLocks noGrp="1" noSelect="1" noRot="1" noMove="1" noResize="1" noEditPoints="1" noAdjustHandles="1" noChangeArrowheads="1" noChangeShapeType="1" noTextEdit="1"/>
          </p:cNvSpPr>
          <p:nvPr>
            <p:custDataLst>
              <p:tags r:id="rId8"/>
            </p:custDataLst>
          </p:nvPr>
        </p:nvSpPr>
        <p:spPr bwMode="auto">
          <a:xfrm rot="5400000">
            <a:off x="-529297" y="1738770"/>
            <a:ext cx="5000283" cy="3438653"/>
          </a:xfrm>
          <a:custGeom>
            <a:avLst/>
            <a:gdLst>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6009055 w 6185849"/>
              <a:gd name="connsiteY5" fmla="*/ 3674030 h 3674030"/>
              <a:gd name="connsiteX6" fmla="*/ 176794 w 6185849"/>
              <a:gd name="connsiteY6" fmla="*/ 3674030 h 3674030"/>
              <a:gd name="connsiteX7" fmla="*/ 0 w 6185849"/>
              <a:gd name="connsiteY7" fmla="*/ 3497236 h 3674030"/>
              <a:gd name="connsiteX8" fmla="*/ 0 w 6185849"/>
              <a:gd name="connsiteY8" fmla="*/ 176794 h 3674030"/>
              <a:gd name="connsiteX0" fmla="*/ 0 w 6185849"/>
              <a:gd name="connsiteY0" fmla="*/ 176794 h 3811663"/>
              <a:gd name="connsiteX1" fmla="*/ 176794 w 6185849"/>
              <a:gd name="connsiteY1" fmla="*/ 0 h 3811663"/>
              <a:gd name="connsiteX2" fmla="*/ 6009055 w 6185849"/>
              <a:gd name="connsiteY2" fmla="*/ 0 h 3811663"/>
              <a:gd name="connsiteX3" fmla="*/ 6185849 w 6185849"/>
              <a:gd name="connsiteY3" fmla="*/ 176794 h 3811663"/>
              <a:gd name="connsiteX4" fmla="*/ 6185849 w 6185849"/>
              <a:gd name="connsiteY4" fmla="*/ 3497236 h 3811663"/>
              <a:gd name="connsiteX5" fmla="*/ 176794 w 6185849"/>
              <a:gd name="connsiteY5" fmla="*/ 3674030 h 3811663"/>
              <a:gd name="connsiteX6" fmla="*/ 0 w 6185849"/>
              <a:gd name="connsiteY6" fmla="*/ 3497236 h 3811663"/>
              <a:gd name="connsiteX7" fmla="*/ 0 w 6185849"/>
              <a:gd name="connsiteY7" fmla="*/ 176794 h 3811663"/>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176794 w 6185849"/>
              <a:gd name="connsiteY4" fmla="*/ 3674030 h 3674030"/>
              <a:gd name="connsiteX5" fmla="*/ 0 w 6185849"/>
              <a:gd name="connsiteY5" fmla="*/ 3497236 h 3674030"/>
              <a:gd name="connsiteX6" fmla="*/ 0 w 6185849"/>
              <a:gd name="connsiteY6" fmla="*/ 176794 h 3674030"/>
              <a:gd name="connsiteX0" fmla="*/ 0 w 6185849"/>
              <a:gd name="connsiteY0" fmla="*/ 190449 h 3687685"/>
              <a:gd name="connsiteX1" fmla="*/ 176794 w 6185849"/>
              <a:gd name="connsiteY1" fmla="*/ 13655 h 3687685"/>
              <a:gd name="connsiteX2" fmla="*/ 4274819 w 6185849"/>
              <a:gd name="connsiteY2" fmla="*/ 0 h 3687685"/>
              <a:gd name="connsiteX3" fmla="*/ 6185849 w 6185849"/>
              <a:gd name="connsiteY3" fmla="*/ 190449 h 3687685"/>
              <a:gd name="connsiteX4" fmla="*/ 176794 w 6185849"/>
              <a:gd name="connsiteY4" fmla="*/ 3687685 h 3687685"/>
              <a:gd name="connsiteX5" fmla="*/ 0 w 6185849"/>
              <a:gd name="connsiteY5" fmla="*/ 3510891 h 3687685"/>
              <a:gd name="connsiteX6" fmla="*/ 0 w 6185849"/>
              <a:gd name="connsiteY6"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819" h="3687685">
                <a:moveTo>
                  <a:pt x="0" y="190449"/>
                </a:moveTo>
                <a:cubicBezTo>
                  <a:pt x="0" y="92808"/>
                  <a:pt x="79153" y="13655"/>
                  <a:pt x="176794" y="13655"/>
                </a:cubicBezTo>
                <a:lnTo>
                  <a:pt x="4274819" y="0"/>
                </a:lnTo>
                <a:cubicBezTo>
                  <a:pt x="4233852" y="25192"/>
                  <a:pt x="889264" y="3102537"/>
                  <a:pt x="176794" y="3687685"/>
                </a:cubicBezTo>
                <a:cubicBezTo>
                  <a:pt x="79153" y="3687685"/>
                  <a:pt x="0" y="3608532"/>
                  <a:pt x="0" y="3510891"/>
                </a:cubicBezTo>
                <a:lnTo>
                  <a:pt x="0" y="190449"/>
                </a:lnTo>
                <a:close/>
              </a:path>
            </a:pathLst>
          </a:custGeom>
          <a:gradFill flip="none" rotWithShape="1">
            <a:gsLst>
              <a:gs pos="0">
                <a:schemeClr val="bg1">
                  <a:alpha val="15000"/>
                </a:schemeClr>
              </a:gs>
              <a:gs pos="100000">
                <a:schemeClr val="bg1">
                  <a:alpha val="1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a typeface="ＭＳ Ｐゴシック" charset="-128"/>
            </a:endParaRPr>
          </a:p>
        </p:txBody>
      </p:sp>
      <p:sp>
        <p:nvSpPr>
          <p:cNvPr id="69" name="Rounded Rectangle 68"/>
          <p:cNvSpPr/>
          <p:nvPr/>
        </p:nvSpPr>
        <p:spPr bwMode="auto">
          <a:xfrm flipV="1">
            <a:off x="528032" y="20869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0" name="Rounded Rectangle 69"/>
          <p:cNvSpPr/>
          <p:nvPr/>
        </p:nvSpPr>
        <p:spPr bwMode="auto">
          <a:xfrm>
            <a:off x="561494" y="21602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1" name="TextBox 67"/>
          <p:cNvSpPr txBox="1">
            <a:spLocks noChangeArrowheads="1"/>
          </p:cNvSpPr>
          <p:nvPr/>
        </p:nvSpPr>
        <p:spPr bwMode="auto">
          <a:xfrm>
            <a:off x="569844" y="2128593"/>
            <a:ext cx="2749770" cy="553998"/>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change the other person</a:t>
            </a:r>
            <a:endParaRPr lang="en-US" sz="1500" dirty="0">
              <a:latin typeface="+mn-lt"/>
              <a:ea typeface="ＭＳ Ｐゴシック" pitchFamily="34" charset="-128"/>
            </a:endParaRPr>
          </a:p>
        </p:txBody>
      </p:sp>
      <p:sp>
        <p:nvSpPr>
          <p:cNvPr id="72" name="Rounded Rectangle 71"/>
          <p:cNvSpPr/>
          <p:nvPr/>
        </p:nvSpPr>
        <p:spPr bwMode="auto">
          <a:xfrm flipV="1">
            <a:off x="528031" y="26815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3" name="Rounded Rectangle 72"/>
          <p:cNvSpPr/>
          <p:nvPr/>
        </p:nvSpPr>
        <p:spPr bwMode="auto">
          <a:xfrm>
            <a:off x="561493" y="27548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500" smtClean="0">
              <a:solidFill>
                <a:srgbClr val="FFFFFF"/>
              </a:solidFill>
              <a:latin typeface="+mn-lt"/>
            </a:endParaRPr>
          </a:p>
        </p:txBody>
      </p:sp>
      <p:sp>
        <p:nvSpPr>
          <p:cNvPr id="74" name="TextBox 67"/>
          <p:cNvSpPr txBox="1">
            <a:spLocks noChangeArrowheads="1"/>
          </p:cNvSpPr>
          <p:nvPr/>
        </p:nvSpPr>
        <p:spPr bwMode="auto">
          <a:xfrm>
            <a:off x="569842" y="2767981"/>
            <a:ext cx="1005019" cy="323165"/>
          </a:xfrm>
          <a:prstGeom prst="rect">
            <a:avLst/>
          </a:prstGeom>
          <a:noFill/>
          <a:ln w="9525">
            <a:noFill/>
            <a:miter lim="800000"/>
            <a:headEnd/>
            <a:tailEnd/>
          </a:ln>
        </p:spPr>
        <p:txBody>
          <a:bodyPr wrap="none">
            <a:spAutoFit/>
          </a:bodyPr>
          <a:lstStyle/>
          <a:p>
            <a:pPr>
              <a:defRPr/>
            </a:pPr>
            <a:r>
              <a:rPr lang="en-IN" sz="1500" b="1" dirty="0" smtClean="0">
                <a:latin typeface="+mn-lt"/>
                <a:ea typeface="ＭＳ Ｐゴシック" pitchFamily="34" charset="-128"/>
              </a:rPr>
              <a:t>Be patient</a:t>
            </a:r>
            <a:endParaRPr lang="en-US" sz="1500" b="1" dirty="0">
              <a:latin typeface="+mn-lt"/>
              <a:ea typeface="ＭＳ Ｐゴシック" pitchFamily="34" charset="-128"/>
            </a:endParaRPr>
          </a:p>
        </p:txBody>
      </p:sp>
      <p:sp>
        <p:nvSpPr>
          <p:cNvPr id="75" name="Rounded Rectangle 74"/>
          <p:cNvSpPr/>
          <p:nvPr/>
        </p:nvSpPr>
        <p:spPr bwMode="auto">
          <a:xfrm flipV="1">
            <a:off x="528031" y="3254557"/>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6" name="Rounded Rectangle 75"/>
          <p:cNvSpPr/>
          <p:nvPr/>
        </p:nvSpPr>
        <p:spPr bwMode="auto">
          <a:xfrm>
            <a:off x="561493" y="3327825"/>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500" smtClean="0">
              <a:solidFill>
                <a:srgbClr val="FFFFFF"/>
              </a:solidFill>
              <a:latin typeface="+mn-lt"/>
            </a:endParaRPr>
          </a:p>
        </p:txBody>
      </p:sp>
      <p:sp>
        <p:nvSpPr>
          <p:cNvPr id="77" name="TextBox 67"/>
          <p:cNvSpPr txBox="1">
            <a:spLocks noChangeArrowheads="1"/>
          </p:cNvSpPr>
          <p:nvPr/>
        </p:nvSpPr>
        <p:spPr bwMode="auto">
          <a:xfrm>
            <a:off x="569842" y="3325971"/>
            <a:ext cx="906338"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aware</a:t>
            </a:r>
            <a:endParaRPr lang="en-US" sz="1500" dirty="0">
              <a:latin typeface="+mn-lt"/>
              <a:ea typeface="ＭＳ Ｐゴシック" pitchFamily="34" charset="-128"/>
            </a:endParaRPr>
          </a:p>
        </p:txBody>
      </p:sp>
      <p:sp>
        <p:nvSpPr>
          <p:cNvPr id="78" name="Rounded Rectangle 77"/>
          <p:cNvSpPr/>
          <p:nvPr/>
        </p:nvSpPr>
        <p:spPr bwMode="auto">
          <a:xfrm flipV="1">
            <a:off x="528031" y="3899522"/>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9" name="Rounded Rectangle 78"/>
          <p:cNvSpPr/>
          <p:nvPr/>
        </p:nvSpPr>
        <p:spPr bwMode="auto">
          <a:xfrm>
            <a:off x="561493" y="3972790"/>
            <a:ext cx="2897079" cy="436215"/>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0" name="TextBox 67"/>
          <p:cNvSpPr txBox="1">
            <a:spLocks noChangeArrowheads="1"/>
          </p:cNvSpPr>
          <p:nvPr/>
        </p:nvSpPr>
        <p:spPr bwMode="auto">
          <a:xfrm>
            <a:off x="569842" y="3929287"/>
            <a:ext cx="3025756" cy="553998"/>
          </a:xfrm>
          <a:prstGeom prst="rect">
            <a:avLst/>
          </a:prstGeom>
          <a:noFill/>
          <a:ln w="9525">
            <a:noFill/>
            <a:miter lim="800000"/>
            <a:headEnd/>
            <a:tailEnd/>
          </a:ln>
        </p:spPr>
        <p:txBody>
          <a:bodyPr wrap="square">
            <a:spAutoFit/>
          </a:bodyPr>
          <a:lstStyle/>
          <a:p>
            <a:pPr>
              <a:defRPr/>
            </a:pPr>
            <a:r>
              <a:rPr lang="en-US" sz="1500" dirty="0">
                <a:latin typeface="+mn-lt"/>
              </a:rPr>
              <a:t>Find the right situation in which to work</a:t>
            </a:r>
            <a:endParaRPr lang="en-US" sz="1500" dirty="0">
              <a:latin typeface="+mn-lt"/>
              <a:ea typeface="ＭＳ Ｐゴシック" pitchFamily="34" charset="-128"/>
            </a:endParaRPr>
          </a:p>
        </p:txBody>
      </p:sp>
      <p:sp>
        <p:nvSpPr>
          <p:cNvPr id="81" name="Rounded Rectangle 80"/>
          <p:cNvSpPr/>
          <p:nvPr/>
        </p:nvSpPr>
        <p:spPr bwMode="auto">
          <a:xfrm flipV="1">
            <a:off x="539552" y="4575700"/>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2" name="Rounded Rectangle 81"/>
          <p:cNvSpPr/>
          <p:nvPr/>
        </p:nvSpPr>
        <p:spPr bwMode="auto">
          <a:xfrm>
            <a:off x="573014" y="4648968"/>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3" name="TextBox 67"/>
          <p:cNvSpPr txBox="1">
            <a:spLocks noChangeArrowheads="1"/>
          </p:cNvSpPr>
          <p:nvPr/>
        </p:nvSpPr>
        <p:spPr bwMode="auto">
          <a:xfrm>
            <a:off x="581363" y="4713187"/>
            <a:ext cx="1331968" cy="323165"/>
          </a:xfrm>
          <a:prstGeom prst="rect">
            <a:avLst/>
          </a:prstGeom>
          <a:noFill/>
          <a:ln w="9525">
            <a:noFill/>
            <a:miter lim="800000"/>
            <a:headEnd/>
            <a:tailEnd/>
          </a:ln>
        </p:spPr>
        <p:txBody>
          <a:bodyPr wrap="none">
            <a:spAutoFit/>
          </a:bodyPr>
          <a:lstStyle/>
          <a:p>
            <a:pPr>
              <a:defRPr/>
            </a:pPr>
            <a:r>
              <a:rPr lang="en-US" sz="1500" dirty="0">
                <a:latin typeface="+mn-lt"/>
              </a:rPr>
              <a:t>Build the team</a:t>
            </a:r>
            <a:endParaRPr lang="en-US" sz="1500" dirty="0">
              <a:latin typeface="+mn-lt"/>
              <a:ea typeface="ＭＳ Ｐゴシック" pitchFamily="34" charset="-128"/>
            </a:endParaRPr>
          </a:p>
        </p:txBody>
      </p:sp>
      <p:sp>
        <p:nvSpPr>
          <p:cNvPr id="84" name="Rounded Rectangle 83"/>
          <p:cNvSpPr/>
          <p:nvPr/>
        </p:nvSpPr>
        <p:spPr bwMode="auto">
          <a:xfrm flipV="1">
            <a:off x="528032" y="1461764"/>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5" name="Rounded Rectangle 84"/>
          <p:cNvSpPr/>
          <p:nvPr/>
        </p:nvSpPr>
        <p:spPr bwMode="auto">
          <a:xfrm>
            <a:off x="561494" y="1535032"/>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6" name="TextBox 67"/>
          <p:cNvSpPr txBox="1">
            <a:spLocks noChangeArrowheads="1"/>
          </p:cNvSpPr>
          <p:nvPr/>
        </p:nvSpPr>
        <p:spPr bwMode="auto">
          <a:xfrm>
            <a:off x="569844" y="1599251"/>
            <a:ext cx="2749770" cy="323165"/>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be someone else</a:t>
            </a:r>
            <a:endParaRPr lang="en-US" sz="1500" dirty="0">
              <a:latin typeface="+mn-lt"/>
              <a:ea typeface="ＭＳ Ｐゴシック" pitchFamily="34" charset="-128"/>
            </a:endParaRPr>
          </a:p>
        </p:txBody>
      </p:sp>
      <p:grpSp>
        <p:nvGrpSpPr>
          <p:cNvPr id="87" name="Group 41"/>
          <p:cNvGrpSpPr>
            <a:grpSpLocks/>
          </p:cNvGrpSpPr>
          <p:nvPr/>
        </p:nvGrpSpPr>
        <p:grpSpPr bwMode="auto">
          <a:xfrm>
            <a:off x="2339752" y="5484961"/>
            <a:ext cx="4783138" cy="968375"/>
            <a:chOff x="4940193" y="4878304"/>
            <a:chExt cx="4783391" cy="968295"/>
          </a:xfrm>
        </p:grpSpPr>
        <p:sp>
          <p:nvSpPr>
            <p:cNvPr id="88" name="Oval 87"/>
            <p:cNvSpPr/>
            <p:nvPr/>
          </p:nvSpPr>
          <p:spPr>
            <a:xfrm rot="589461">
              <a:off x="4940193" y="5002119"/>
              <a:ext cx="1249429" cy="109528"/>
            </a:xfrm>
            <a:prstGeom prst="ellipse">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89" name="Rectangle 88"/>
            <p:cNvSpPr/>
            <p:nvPr/>
          </p:nvSpPr>
          <p:spPr>
            <a:xfrm rot="589461">
              <a:off x="5329152" y="5340228"/>
              <a:ext cx="4384907" cy="109529"/>
            </a:xfrm>
            <a:prstGeom prst="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0" name="Rounded Rectangle 89"/>
            <p:cNvSpPr/>
            <p:nvPr/>
          </p:nvSpPr>
          <p:spPr>
            <a:xfrm rot="589461">
              <a:off x="8986945" y="5622779"/>
              <a:ext cx="736639" cy="223820"/>
            </a:xfrm>
            <a:prstGeom prst="round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nvGrpSpPr>
            <p:cNvPr id="91" name="Group 87"/>
            <p:cNvGrpSpPr>
              <a:grpSpLocks/>
            </p:cNvGrpSpPr>
            <p:nvPr/>
          </p:nvGrpSpPr>
          <p:grpSpPr bwMode="auto">
            <a:xfrm>
              <a:off x="4940193" y="4878304"/>
              <a:ext cx="4783391" cy="825387"/>
              <a:chOff x="4940193" y="4878304"/>
              <a:chExt cx="4783391" cy="825387"/>
            </a:xfrm>
          </p:grpSpPr>
          <p:sp>
            <p:nvSpPr>
              <p:cNvPr id="92" name="Oval 91"/>
              <p:cNvSpPr/>
              <p:nvPr/>
            </p:nvSpPr>
            <p:spPr>
              <a:xfrm rot="589461">
                <a:off x="4940193" y="4878304"/>
                <a:ext cx="1249429" cy="109528"/>
              </a:xfrm>
              <a:prstGeom prst="ellipse">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3" name="Rectangle 76"/>
              <p:cNvSpPr>
                <a:spLocks noChangeArrowheads="1"/>
              </p:cNvSpPr>
              <p:nvPr/>
            </p:nvSpPr>
            <p:spPr bwMode="auto">
              <a:xfrm rot="589461">
                <a:off x="5329152" y="5216413"/>
                <a:ext cx="4384907" cy="109529"/>
              </a:xfrm>
              <a:prstGeom prst="rect">
                <a:avLst/>
              </a:prstGeom>
              <a:gradFill rotWithShape="1">
                <a:gsLst>
                  <a:gs pos="0">
                    <a:srgbClr val="A6A6A6"/>
                  </a:gs>
                  <a:gs pos="5000">
                    <a:srgbClr val="A6A6A6"/>
                  </a:gs>
                  <a:gs pos="50000">
                    <a:srgbClr val="F2F2F2"/>
                  </a:gs>
                  <a:gs pos="100000">
                    <a:srgbClr val="BFBFBF"/>
                  </a:gs>
                </a:gsLst>
                <a:lin ang="5400000"/>
              </a:gradFill>
              <a:ln w="9525">
                <a:solidFill>
                  <a:srgbClr val="A6A6A6"/>
                </a:solidFill>
                <a:miter lim="800000"/>
                <a:headEnd/>
                <a:tailEnd/>
              </a:ln>
              <a:effectLst>
                <a:outerShdw dist="23000" dir="839963" rotWithShape="0">
                  <a:srgbClr val="808080">
                    <a:alpha val="34998"/>
                  </a:srgbClr>
                </a:outerShdw>
              </a:effectLst>
            </p:spPr>
            <p:txBody>
              <a:bodyPr anchor="ctr"/>
              <a:lstStyle/>
              <a:p>
                <a:pPr algn="ctr"/>
                <a:endParaRPr lang="nb-NO" sz="1400">
                  <a:solidFill>
                    <a:srgbClr val="FFFFFF"/>
                  </a:solidFill>
                </a:endParaRPr>
              </a:p>
            </p:txBody>
          </p:sp>
          <p:sp>
            <p:nvSpPr>
              <p:cNvPr id="94" name="Rounded Rectangle 93"/>
              <p:cNvSpPr/>
              <p:nvPr/>
            </p:nvSpPr>
            <p:spPr>
              <a:xfrm rot="589461">
                <a:off x="8986945" y="5479916"/>
                <a:ext cx="736639" cy="223820"/>
              </a:xfrm>
              <a:prstGeom prst="roundRect">
                <a:avLst/>
              </a:prstGeom>
              <a:gradFill>
                <a:gsLst>
                  <a:gs pos="0">
                    <a:schemeClr val="tx1">
                      <a:lumMod val="95000"/>
                      <a:lumOff val="5000"/>
                    </a:schemeClr>
                  </a:gs>
                  <a:gs pos="100000">
                    <a:schemeClr val="tx1">
                      <a:lumMod val="95000"/>
                      <a:lumOff val="5000"/>
                    </a:schemeClr>
                  </a:gs>
                  <a:gs pos="59000">
                    <a:schemeClr val="tx1">
                      <a:lumMod val="75000"/>
                      <a:lumOff val="25000"/>
                    </a:schemeClr>
                  </a:gs>
                  <a:gs pos="29000">
                    <a:schemeClr val="tx1">
                      <a:lumMod val="85000"/>
                      <a:lumOff val="15000"/>
                    </a:schemeClr>
                  </a:gs>
                </a:gsLst>
                <a:lin ang="498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grpSp>
      <p:sp>
        <p:nvSpPr>
          <p:cNvPr id="97" name="Freeform 6"/>
          <p:cNvSpPr>
            <a:spLocks noGrp="1" noSelect="1" noRot="1" noMove="1" noResize="1" noEditPoints="1" noAdjustHandles="1" noChangeArrowheads="1" noChangeShapeType="1" noTextEdit="1"/>
          </p:cNvSpPr>
          <p:nvPr>
            <p:custDataLst>
              <p:tags r:id="rId9"/>
            </p:custDataLst>
          </p:nvPr>
        </p:nvSpPr>
        <p:spPr bwMode="gray">
          <a:xfrm>
            <a:off x="6023286" y="731440"/>
            <a:ext cx="1030114" cy="2296527"/>
          </a:xfrm>
          <a:custGeom>
            <a:avLst/>
            <a:gdLst>
              <a:gd name="T0" fmla="*/ 558 w 624"/>
              <a:gd name="T1" fmla="*/ 366 h 1556"/>
              <a:gd name="T2" fmla="*/ 494 w 624"/>
              <a:gd name="T3" fmla="*/ 259 h 1556"/>
              <a:gd name="T4" fmla="*/ 383 w 624"/>
              <a:gd name="T5" fmla="*/ 224 h 1556"/>
              <a:gd name="T6" fmla="*/ 368 w 624"/>
              <a:gd name="T7" fmla="*/ 174 h 1556"/>
              <a:gd name="T8" fmla="*/ 382 w 624"/>
              <a:gd name="T9" fmla="*/ 133 h 1556"/>
              <a:gd name="T10" fmla="*/ 384 w 624"/>
              <a:gd name="T11" fmla="*/ 62 h 1556"/>
              <a:gd name="T12" fmla="*/ 334 w 624"/>
              <a:gd name="T13" fmla="*/ 11 h 1556"/>
              <a:gd name="T14" fmla="*/ 297 w 624"/>
              <a:gd name="T15" fmla="*/ 5 h 1556"/>
              <a:gd name="T16" fmla="*/ 279 w 624"/>
              <a:gd name="T17" fmla="*/ 11 h 1556"/>
              <a:gd name="T18" fmla="*/ 234 w 624"/>
              <a:gd name="T19" fmla="*/ 89 h 1556"/>
              <a:gd name="T20" fmla="*/ 259 w 624"/>
              <a:gd name="T21" fmla="*/ 153 h 1556"/>
              <a:gd name="T22" fmla="*/ 267 w 624"/>
              <a:gd name="T23" fmla="*/ 223 h 1556"/>
              <a:gd name="T24" fmla="*/ 117 w 624"/>
              <a:gd name="T25" fmla="*/ 289 h 1556"/>
              <a:gd name="T26" fmla="*/ 64 w 624"/>
              <a:gd name="T27" fmla="*/ 408 h 1556"/>
              <a:gd name="T28" fmla="*/ 4 w 624"/>
              <a:gd name="T29" fmla="*/ 510 h 1556"/>
              <a:gd name="T30" fmla="*/ 46 w 624"/>
              <a:gd name="T31" fmla="*/ 672 h 1556"/>
              <a:gd name="T32" fmla="*/ 87 w 624"/>
              <a:gd name="T33" fmla="*/ 731 h 1556"/>
              <a:gd name="T34" fmla="*/ 159 w 624"/>
              <a:gd name="T35" fmla="*/ 841 h 1556"/>
              <a:gd name="T36" fmla="*/ 183 w 624"/>
              <a:gd name="T37" fmla="*/ 941 h 1556"/>
              <a:gd name="T38" fmla="*/ 213 w 624"/>
              <a:gd name="T39" fmla="*/ 1182 h 1556"/>
              <a:gd name="T40" fmla="*/ 236 w 624"/>
              <a:gd name="T41" fmla="*/ 1335 h 1556"/>
              <a:gd name="T42" fmla="*/ 253 w 624"/>
              <a:gd name="T43" fmla="*/ 1447 h 1556"/>
              <a:gd name="T44" fmla="*/ 190 w 624"/>
              <a:gd name="T45" fmla="*/ 1502 h 1556"/>
              <a:gd name="T46" fmla="*/ 304 w 624"/>
              <a:gd name="T47" fmla="*/ 1487 h 1556"/>
              <a:gd name="T48" fmla="*/ 355 w 624"/>
              <a:gd name="T49" fmla="*/ 1503 h 1556"/>
              <a:gd name="T50" fmla="*/ 393 w 624"/>
              <a:gd name="T51" fmla="*/ 1536 h 1556"/>
              <a:gd name="T52" fmla="*/ 477 w 624"/>
              <a:gd name="T53" fmla="*/ 1551 h 1556"/>
              <a:gd name="T54" fmla="*/ 447 w 624"/>
              <a:gd name="T55" fmla="*/ 1486 h 1556"/>
              <a:gd name="T56" fmla="*/ 441 w 624"/>
              <a:gd name="T57" fmla="*/ 1430 h 1556"/>
              <a:gd name="T58" fmla="*/ 461 w 624"/>
              <a:gd name="T59" fmla="*/ 1381 h 1556"/>
              <a:gd name="T60" fmla="*/ 443 w 624"/>
              <a:gd name="T61" fmla="*/ 1102 h 1556"/>
              <a:gd name="T62" fmla="*/ 451 w 624"/>
              <a:gd name="T63" fmla="*/ 1005 h 1556"/>
              <a:gd name="T64" fmla="*/ 467 w 624"/>
              <a:gd name="T65" fmla="*/ 834 h 1556"/>
              <a:gd name="T66" fmla="*/ 534 w 624"/>
              <a:gd name="T67" fmla="*/ 793 h 1556"/>
              <a:gd name="T68" fmla="*/ 536 w 624"/>
              <a:gd name="T69" fmla="*/ 738 h 1556"/>
              <a:gd name="T70" fmla="*/ 589 w 624"/>
              <a:gd name="T71" fmla="*/ 675 h 1556"/>
              <a:gd name="T72" fmla="*/ 618 w 624"/>
              <a:gd name="T73" fmla="*/ 582 h 1556"/>
              <a:gd name="T74" fmla="*/ 115 w 624"/>
              <a:gd name="T75" fmla="*/ 549 h 1556"/>
              <a:gd name="T76" fmla="*/ 106 w 624"/>
              <a:gd name="T77" fmla="*/ 603 h 1556"/>
              <a:gd name="T78" fmla="*/ 90 w 624"/>
              <a:gd name="T79" fmla="*/ 543 h 1556"/>
              <a:gd name="T80" fmla="*/ 95 w 624"/>
              <a:gd name="T81" fmla="*/ 510 h 1556"/>
              <a:gd name="T82" fmla="*/ 125 w 624"/>
              <a:gd name="T83" fmla="*/ 475 h 1556"/>
              <a:gd name="T84" fmla="*/ 340 w 624"/>
              <a:gd name="T85" fmla="*/ 1183 h 1556"/>
              <a:gd name="T86" fmla="*/ 335 w 624"/>
              <a:gd name="T87" fmla="*/ 1049 h 1556"/>
              <a:gd name="T88" fmla="*/ 335 w 624"/>
              <a:gd name="T89" fmla="*/ 1033 h 1556"/>
              <a:gd name="T90" fmla="*/ 348 w 624"/>
              <a:gd name="T91" fmla="*/ 1195 h 1556"/>
              <a:gd name="T92" fmla="*/ 527 w 624"/>
              <a:gd name="T93" fmla="*/ 592 h 1556"/>
              <a:gd name="T94" fmla="*/ 513 w 624"/>
              <a:gd name="T95" fmla="*/ 623 h 1556"/>
              <a:gd name="T96" fmla="*/ 509 w 624"/>
              <a:gd name="T97" fmla="*/ 574 h 1556"/>
              <a:gd name="T98" fmla="*/ 511 w 624"/>
              <a:gd name="T99" fmla="*/ 492 h 1556"/>
              <a:gd name="T100" fmla="*/ 530 w 624"/>
              <a:gd name="T101" fmla="*/ 557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4" h="1556">
                <a:moveTo>
                  <a:pt x="623" y="518"/>
                </a:moveTo>
                <a:cubicBezTo>
                  <a:pt x="623" y="510"/>
                  <a:pt x="615" y="490"/>
                  <a:pt x="615" y="488"/>
                </a:cubicBezTo>
                <a:cubicBezTo>
                  <a:pt x="614" y="485"/>
                  <a:pt x="592" y="438"/>
                  <a:pt x="588" y="429"/>
                </a:cubicBezTo>
                <a:cubicBezTo>
                  <a:pt x="584" y="419"/>
                  <a:pt x="561" y="384"/>
                  <a:pt x="558" y="366"/>
                </a:cubicBezTo>
                <a:cubicBezTo>
                  <a:pt x="554" y="348"/>
                  <a:pt x="538" y="322"/>
                  <a:pt x="537" y="319"/>
                </a:cubicBezTo>
                <a:cubicBezTo>
                  <a:pt x="535" y="315"/>
                  <a:pt x="533" y="302"/>
                  <a:pt x="530" y="295"/>
                </a:cubicBezTo>
                <a:cubicBezTo>
                  <a:pt x="527" y="288"/>
                  <a:pt x="520" y="270"/>
                  <a:pt x="516" y="266"/>
                </a:cubicBezTo>
                <a:cubicBezTo>
                  <a:pt x="512" y="262"/>
                  <a:pt x="496" y="259"/>
                  <a:pt x="494" y="259"/>
                </a:cubicBezTo>
                <a:cubicBezTo>
                  <a:pt x="492" y="258"/>
                  <a:pt x="451" y="249"/>
                  <a:pt x="451" y="249"/>
                </a:cubicBezTo>
                <a:cubicBezTo>
                  <a:pt x="451" y="249"/>
                  <a:pt x="408" y="238"/>
                  <a:pt x="406" y="238"/>
                </a:cubicBezTo>
                <a:cubicBezTo>
                  <a:pt x="403" y="237"/>
                  <a:pt x="404" y="238"/>
                  <a:pt x="400" y="234"/>
                </a:cubicBezTo>
                <a:cubicBezTo>
                  <a:pt x="395" y="230"/>
                  <a:pt x="385" y="227"/>
                  <a:pt x="383" y="224"/>
                </a:cubicBezTo>
                <a:cubicBezTo>
                  <a:pt x="380" y="220"/>
                  <a:pt x="373" y="216"/>
                  <a:pt x="372" y="215"/>
                </a:cubicBezTo>
                <a:cubicBezTo>
                  <a:pt x="371" y="214"/>
                  <a:pt x="371" y="214"/>
                  <a:pt x="370" y="211"/>
                </a:cubicBezTo>
                <a:cubicBezTo>
                  <a:pt x="370" y="208"/>
                  <a:pt x="368" y="205"/>
                  <a:pt x="368" y="205"/>
                </a:cubicBezTo>
                <a:cubicBezTo>
                  <a:pt x="368" y="205"/>
                  <a:pt x="366" y="179"/>
                  <a:pt x="368" y="174"/>
                </a:cubicBezTo>
                <a:cubicBezTo>
                  <a:pt x="370" y="169"/>
                  <a:pt x="372" y="147"/>
                  <a:pt x="372" y="147"/>
                </a:cubicBezTo>
                <a:cubicBezTo>
                  <a:pt x="372" y="147"/>
                  <a:pt x="372" y="145"/>
                  <a:pt x="372" y="145"/>
                </a:cubicBezTo>
                <a:cubicBezTo>
                  <a:pt x="372" y="145"/>
                  <a:pt x="375" y="145"/>
                  <a:pt x="377" y="143"/>
                </a:cubicBezTo>
                <a:cubicBezTo>
                  <a:pt x="378" y="142"/>
                  <a:pt x="382" y="137"/>
                  <a:pt x="382" y="133"/>
                </a:cubicBezTo>
                <a:cubicBezTo>
                  <a:pt x="383" y="130"/>
                  <a:pt x="383" y="128"/>
                  <a:pt x="384" y="125"/>
                </a:cubicBezTo>
                <a:cubicBezTo>
                  <a:pt x="386" y="121"/>
                  <a:pt x="384" y="114"/>
                  <a:pt x="384" y="112"/>
                </a:cubicBezTo>
                <a:cubicBezTo>
                  <a:pt x="384" y="111"/>
                  <a:pt x="385" y="107"/>
                  <a:pt x="385" y="96"/>
                </a:cubicBezTo>
                <a:cubicBezTo>
                  <a:pt x="385" y="84"/>
                  <a:pt x="385" y="70"/>
                  <a:pt x="384" y="62"/>
                </a:cubicBezTo>
                <a:cubicBezTo>
                  <a:pt x="383" y="53"/>
                  <a:pt x="376" y="46"/>
                  <a:pt x="370" y="39"/>
                </a:cubicBezTo>
                <a:cubicBezTo>
                  <a:pt x="364" y="33"/>
                  <a:pt x="355" y="31"/>
                  <a:pt x="353" y="30"/>
                </a:cubicBezTo>
                <a:cubicBezTo>
                  <a:pt x="351" y="30"/>
                  <a:pt x="353" y="29"/>
                  <a:pt x="351" y="22"/>
                </a:cubicBezTo>
                <a:cubicBezTo>
                  <a:pt x="348" y="15"/>
                  <a:pt x="341" y="15"/>
                  <a:pt x="334" y="11"/>
                </a:cubicBezTo>
                <a:cubicBezTo>
                  <a:pt x="327" y="6"/>
                  <a:pt x="320" y="5"/>
                  <a:pt x="320" y="5"/>
                </a:cubicBezTo>
                <a:cubicBezTo>
                  <a:pt x="320" y="5"/>
                  <a:pt x="304" y="5"/>
                  <a:pt x="302" y="4"/>
                </a:cubicBezTo>
                <a:cubicBezTo>
                  <a:pt x="300" y="4"/>
                  <a:pt x="296" y="0"/>
                  <a:pt x="296" y="0"/>
                </a:cubicBezTo>
                <a:cubicBezTo>
                  <a:pt x="297" y="5"/>
                  <a:pt x="297" y="5"/>
                  <a:pt x="297" y="5"/>
                </a:cubicBezTo>
                <a:cubicBezTo>
                  <a:pt x="297" y="5"/>
                  <a:pt x="295" y="9"/>
                  <a:pt x="291" y="6"/>
                </a:cubicBezTo>
                <a:cubicBezTo>
                  <a:pt x="288" y="4"/>
                  <a:pt x="275" y="4"/>
                  <a:pt x="275" y="4"/>
                </a:cubicBezTo>
                <a:cubicBezTo>
                  <a:pt x="275" y="4"/>
                  <a:pt x="281" y="4"/>
                  <a:pt x="283" y="5"/>
                </a:cubicBezTo>
                <a:cubicBezTo>
                  <a:pt x="284" y="6"/>
                  <a:pt x="285" y="9"/>
                  <a:pt x="279" y="11"/>
                </a:cubicBezTo>
                <a:cubicBezTo>
                  <a:pt x="273" y="13"/>
                  <a:pt x="264" y="19"/>
                  <a:pt x="264" y="19"/>
                </a:cubicBezTo>
                <a:cubicBezTo>
                  <a:pt x="264" y="19"/>
                  <a:pt x="252" y="28"/>
                  <a:pt x="247" y="34"/>
                </a:cubicBezTo>
                <a:cubicBezTo>
                  <a:pt x="242" y="40"/>
                  <a:pt x="241" y="45"/>
                  <a:pt x="240" y="52"/>
                </a:cubicBezTo>
                <a:cubicBezTo>
                  <a:pt x="238" y="58"/>
                  <a:pt x="232" y="74"/>
                  <a:pt x="234" y="89"/>
                </a:cubicBezTo>
                <a:cubicBezTo>
                  <a:pt x="234" y="94"/>
                  <a:pt x="238" y="108"/>
                  <a:pt x="239" y="112"/>
                </a:cubicBezTo>
                <a:cubicBezTo>
                  <a:pt x="240" y="116"/>
                  <a:pt x="242" y="115"/>
                  <a:pt x="241" y="120"/>
                </a:cubicBezTo>
                <a:cubicBezTo>
                  <a:pt x="240" y="126"/>
                  <a:pt x="241" y="138"/>
                  <a:pt x="244" y="142"/>
                </a:cubicBezTo>
                <a:cubicBezTo>
                  <a:pt x="252" y="157"/>
                  <a:pt x="258" y="150"/>
                  <a:pt x="259" y="153"/>
                </a:cubicBezTo>
                <a:cubicBezTo>
                  <a:pt x="259" y="157"/>
                  <a:pt x="260" y="163"/>
                  <a:pt x="262" y="170"/>
                </a:cubicBezTo>
                <a:cubicBezTo>
                  <a:pt x="264" y="175"/>
                  <a:pt x="266" y="178"/>
                  <a:pt x="266" y="184"/>
                </a:cubicBezTo>
                <a:cubicBezTo>
                  <a:pt x="268" y="197"/>
                  <a:pt x="272" y="210"/>
                  <a:pt x="270" y="215"/>
                </a:cubicBezTo>
                <a:cubicBezTo>
                  <a:pt x="270" y="219"/>
                  <a:pt x="269" y="221"/>
                  <a:pt x="267" y="223"/>
                </a:cubicBezTo>
                <a:cubicBezTo>
                  <a:pt x="260" y="233"/>
                  <a:pt x="240" y="242"/>
                  <a:pt x="237" y="243"/>
                </a:cubicBezTo>
                <a:cubicBezTo>
                  <a:pt x="227" y="245"/>
                  <a:pt x="203" y="252"/>
                  <a:pt x="192" y="254"/>
                </a:cubicBezTo>
                <a:cubicBezTo>
                  <a:pt x="172" y="258"/>
                  <a:pt x="149" y="266"/>
                  <a:pt x="136" y="269"/>
                </a:cubicBezTo>
                <a:cubicBezTo>
                  <a:pt x="122" y="273"/>
                  <a:pt x="118" y="283"/>
                  <a:pt x="117" y="289"/>
                </a:cubicBezTo>
                <a:cubicBezTo>
                  <a:pt x="115" y="294"/>
                  <a:pt x="114" y="313"/>
                  <a:pt x="105" y="324"/>
                </a:cubicBezTo>
                <a:cubicBezTo>
                  <a:pt x="103" y="326"/>
                  <a:pt x="96" y="341"/>
                  <a:pt x="91" y="358"/>
                </a:cubicBezTo>
                <a:cubicBezTo>
                  <a:pt x="89" y="366"/>
                  <a:pt x="85" y="382"/>
                  <a:pt x="81" y="384"/>
                </a:cubicBezTo>
                <a:cubicBezTo>
                  <a:pt x="66" y="396"/>
                  <a:pt x="71" y="399"/>
                  <a:pt x="64" y="408"/>
                </a:cubicBezTo>
                <a:cubicBezTo>
                  <a:pt x="58" y="415"/>
                  <a:pt x="52" y="422"/>
                  <a:pt x="49" y="427"/>
                </a:cubicBezTo>
                <a:cubicBezTo>
                  <a:pt x="41" y="438"/>
                  <a:pt x="31" y="455"/>
                  <a:pt x="26" y="463"/>
                </a:cubicBezTo>
                <a:cubicBezTo>
                  <a:pt x="21" y="471"/>
                  <a:pt x="14" y="476"/>
                  <a:pt x="12" y="479"/>
                </a:cubicBezTo>
                <a:cubicBezTo>
                  <a:pt x="11" y="483"/>
                  <a:pt x="9" y="498"/>
                  <a:pt x="4" y="510"/>
                </a:cubicBezTo>
                <a:cubicBezTo>
                  <a:pt x="0" y="521"/>
                  <a:pt x="4" y="542"/>
                  <a:pt x="5" y="548"/>
                </a:cubicBezTo>
                <a:cubicBezTo>
                  <a:pt x="5" y="555"/>
                  <a:pt x="9" y="584"/>
                  <a:pt x="11" y="586"/>
                </a:cubicBezTo>
                <a:cubicBezTo>
                  <a:pt x="13" y="589"/>
                  <a:pt x="24" y="618"/>
                  <a:pt x="26" y="626"/>
                </a:cubicBezTo>
                <a:cubicBezTo>
                  <a:pt x="28" y="633"/>
                  <a:pt x="43" y="667"/>
                  <a:pt x="46" y="672"/>
                </a:cubicBezTo>
                <a:cubicBezTo>
                  <a:pt x="48" y="676"/>
                  <a:pt x="68" y="712"/>
                  <a:pt x="71" y="723"/>
                </a:cubicBezTo>
                <a:cubicBezTo>
                  <a:pt x="74" y="733"/>
                  <a:pt x="80" y="740"/>
                  <a:pt x="80" y="740"/>
                </a:cubicBezTo>
                <a:cubicBezTo>
                  <a:pt x="80" y="740"/>
                  <a:pt x="79" y="730"/>
                  <a:pt x="80" y="730"/>
                </a:cubicBezTo>
                <a:cubicBezTo>
                  <a:pt x="80" y="730"/>
                  <a:pt x="86" y="730"/>
                  <a:pt x="87" y="731"/>
                </a:cubicBezTo>
                <a:cubicBezTo>
                  <a:pt x="88" y="732"/>
                  <a:pt x="83" y="770"/>
                  <a:pt x="83" y="775"/>
                </a:cubicBezTo>
                <a:cubicBezTo>
                  <a:pt x="84" y="781"/>
                  <a:pt x="79" y="830"/>
                  <a:pt x="81" y="831"/>
                </a:cubicBezTo>
                <a:cubicBezTo>
                  <a:pt x="83" y="831"/>
                  <a:pt x="121" y="832"/>
                  <a:pt x="129" y="838"/>
                </a:cubicBezTo>
                <a:cubicBezTo>
                  <a:pt x="137" y="844"/>
                  <a:pt x="156" y="841"/>
                  <a:pt x="159" y="841"/>
                </a:cubicBezTo>
                <a:cubicBezTo>
                  <a:pt x="161" y="840"/>
                  <a:pt x="160" y="832"/>
                  <a:pt x="161" y="832"/>
                </a:cubicBezTo>
                <a:cubicBezTo>
                  <a:pt x="162" y="831"/>
                  <a:pt x="166" y="830"/>
                  <a:pt x="168" y="832"/>
                </a:cubicBezTo>
                <a:cubicBezTo>
                  <a:pt x="169" y="834"/>
                  <a:pt x="173" y="866"/>
                  <a:pt x="174" y="872"/>
                </a:cubicBezTo>
                <a:cubicBezTo>
                  <a:pt x="174" y="877"/>
                  <a:pt x="183" y="939"/>
                  <a:pt x="183" y="941"/>
                </a:cubicBezTo>
                <a:cubicBezTo>
                  <a:pt x="183" y="943"/>
                  <a:pt x="195" y="1018"/>
                  <a:pt x="195" y="1021"/>
                </a:cubicBezTo>
                <a:cubicBezTo>
                  <a:pt x="195" y="1024"/>
                  <a:pt x="202" y="1087"/>
                  <a:pt x="204" y="1100"/>
                </a:cubicBezTo>
                <a:cubicBezTo>
                  <a:pt x="206" y="1114"/>
                  <a:pt x="206" y="1131"/>
                  <a:pt x="208" y="1144"/>
                </a:cubicBezTo>
                <a:cubicBezTo>
                  <a:pt x="210" y="1157"/>
                  <a:pt x="212" y="1175"/>
                  <a:pt x="213" y="1182"/>
                </a:cubicBezTo>
                <a:cubicBezTo>
                  <a:pt x="215" y="1189"/>
                  <a:pt x="219" y="1218"/>
                  <a:pt x="221" y="1225"/>
                </a:cubicBezTo>
                <a:cubicBezTo>
                  <a:pt x="223" y="1232"/>
                  <a:pt x="225" y="1250"/>
                  <a:pt x="227" y="1260"/>
                </a:cubicBezTo>
                <a:cubicBezTo>
                  <a:pt x="229" y="1270"/>
                  <a:pt x="236" y="1280"/>
                  <a:pt x="237" y="1289"/>
                </a:cubicBezTo>
                <a:cubicBezTo>
                  <a:pt x="238" y="1300"/>
                  <a:pt x="236" y="1324"/>
                  <a:pt x="236" y="1335"/>
                </a:cubicBezTo>
                <a:cubicBezTo>
                  <a:pt x="237" y="1348"/>
                  <a:pt x="239" y="1373"/>
                  <a:pt x="242" y="1383"/>
                </a:cubicBezTo>
                <a:cubicBezTo>
                  <a:pt x="244" y="1393"/>
                  <a:pt x="247" y="1405"/>
                  <a:pt x="251" y="1411"/>
                </a:cubicBezTo>
                <a:cubicBezTo>
                  <a:pt x="255" y="1417"/>
                  <a:pt x="261" y="1422"/>
                  <a:pt x="263" y="1424"/>
                </a:cubicBezTo>
                <a:cubicBezTo>
                  <a:pt x="267" y="1427"/>
                  <a:pt x="254" y="1442"/>
                  <a:pt x="253" y="1447"/>
                </a:cubicBezTo>
                <a:cubicBezTo>
                  <a:pt x="250" y="1455"/>
                  <a:pt x="231" y="1464"/>
                  <a:pt x="222" y="1469"/>
                </a:cubicBezTo>
                <a:cubicBezTo>
                  <a:pt x="218" y="1472"/>
                  <a:pt x="206" y="1480"/>
                  <a:pt x="197" y="1489"/>
                </a:cubicBezTo>
                <a:cubicBezTo>
                  <a:pt x="191" y="1494"/>
                  <a:pt x="193" y="1495"/>
                  <a:pt x="192" y="1496"/>
                </a:cubicBezTo>
                <a:cubicBezTo>
                  <a:pt x="190" y="1498"/>
                  <a:pt x="190" y="1501"/>
                  <a:pt x="190" y="1502"/>
                </a:cubicBezTo>
                <a:cubicBezTo>
                  <a:pt x="191" y="1503"/>
                  <a:pt x="193" y="1504"/>
                  <a:pt x="201" y="1506"/>
                </a:cubicBezTo>
                <a:cubicBezTo>
                  <a:pt x="210" y="1508"/>
                  <a:pt x="225" y="1510"/>
                  <a:pt x="241" y="1510"/>
                </a:cubicBezTo>
                <a:cubicBezTo>
                  <a:pt x="256" y="1510"/>
                  <a:pt x="285" y="1505"/>
                  <a:pt x="291" y="1502"/>
                </a:cubicBezTo>
                <a:cubicBezTo>
                  <a:pt x="298" y="1499"/>
                  <a:pt x="302" y="1490"/>
                  <a:pt x="304" y="1487"/>
                </a:cubicBezTo>
                <a:cubicBezTo>
                  <a:pt x="307" y="1485"/>
                  <a:pt x="315" y="1480"/>
                  <a:pt x="316" y="1480"/>
                </a:cubicBezTo>
                <a:cubicBezTo>
                  <a:pt x="317" y="1480"/>
                  <a:pt x="328" y="1483"/>
                  <a:pt x="329" y="1484"/>
                </a:cubicBezTo>
                <a:cubicBezTo>
                  <a:pt x="330" y="1485"/>
                  <a:pt x="335" y="1492"/>
                  <a:pt x="338" y="1495"/>
                </a:cubicBezTo>
                <a:cubicBezTo>
                  <a:pt x="341" y="1498"/>
                  <a:pt x="354" y="1502"/>
                  <a:pt x="355" y="1503"/>
                </a:cubicBezTo>
                <a:cubicBezTo>
                  <a:pt x="355" y="1504"/>
                  <a:pt x="356" y="1509"/>
                  <a:pt x="358" y="1516"/>
                </a:cubicBezTo>
                <a:cubicBezTo>
                  <a:pt x="360" y="1522"/>
                  <a:pt x="380" y="1526"/>
                  <a:pt x="380" y="1526"/>
                </a:cubicBezTo>
                <a:cubicBezTo>
                  <a:pt x="380" y="1526"/>
                  <a:pt x="389" y="1522"/>
                  <a:pt x="390" y="1523"/>
                </a:cubicBezTo>
                <a:cubicBezTo>
                  <a:pt x="391" y="1524"/>
                  <a:pt x="393" y="1534"/>
                  <a:pt x="393" y="1536"/>
                </a:cubicBezTo>
                <a:cubicBezTo>
                  <a:pt x="392" y="1537"/>
                  <a:pt x="391" y="1541"/>
                  <a:pt x="391" y="1542"/>
                </a:cubicBezTo>
                <a:cubicBezTo>
                  <a:pt x="390" y="1543"/>
                  <a:pt x="397" y="1547"/>
                  <a:pt x="407" y="1551"/>
                </a:cubicBezTo>
                <a:cubicBezTo>
                  <a:pt x="417" y="1555"/>
                  <a:pt x="422" y="1555"/>
                  <a:pt x="443" y="1556"/>
                </a:cubicBezTo>
                <a:cubicBezTo>
                  <a:pt x="464" y="1556"/>
                  <a:pt x="474" y="1552"/>
                  <a:pt x="477" y="1551"/>
                </a:cubicBezTo>
                <a:cubicBezTo>
                  <a:pt x="479" y="1551"/>
                  <a:pt x="477" y="1541"/>
                  <a:pt x="477" y="1539"/>
                </a:cubicBezTo>
                <a:cubicBezTo>
                  <a:pt x="477" y="1537"/>
                  <a:pt x="476" y="1529"/>
                  <a:pt x="473" y="1522"/>
                </a:cubicBezTo>
                <a:cubicBezTo>
                  <a:pt x="471" y="1514"/>
                  <a:pt x="462" y="1508"/>
                  <a:pt x="455" y="1501"/>
                </a:cubicBezTo>
                <a:cubicBezTo>
                  <a:pt x="448" y="1493"/>
                  <a:pt x="447" y="1488"/>
                  <a:pt x="447" y="1486"/>
                </a:cubicBezTo>
                <a:cubicBezTo>
                  <a:pt x="447" y="1485"/>
                  <a:pt x="447" y="1477"/>
                  <a:pt x="448" y="1474"/>
                </a:cubicBezTo>
                <a:cubicBezTo>
                  <a:pt x="449" y="1471"/>
                  <a:pt x="451" y="1463"/>
                  <a:pt x="453" y="1456"/>
                </a:cubicBezTo>
                <a:cubicBezTo>
                  <a:pt x="455" y="1449"/>
                  <a:pt x="453" y="1434"/>
                  <a:pt x="452" y="1432"/>
                </a:cubicBezTo>
                <a:cubicBezTo>
                  <a:pt x="452" y="1431"/>
                  <a:pt x="442" y="1430"/>
                  <a:pt x="441" y="1430"/>
                </a:cubicBezTo>
                <a:cubicBezTo>
                  <a:pt x="441" y="1429"/>
                  <a:pt x="435" y="1425"/>
                  <a:pt x="436" y="1423"/>
                </a:cubicBezTo>
                <a:cubicBezTo>
                  <a:pt x="436" y="1422"/>
                  <a:pt x="434" y="1423"/>
                  <a:pt x="443" y="1420"/>
                </a:cubicBezTo>
                <a:cubicBezTo>
                  <a:pt x="452" y="1417"/>
                  <a:pt x="456" y="1408"/>
                  <a:pt x="460" y="1404"/>
                </a:cubicBezTo>
                <a:cubicBezTo>
                  <a:pt x="463" y="1401"/>
                  <a:pt x="462" y="1389"/>
                  <a:pt x="461" y="1381"/>
                </a:cubicBezTo>
                <a:cubicBezTo>
                  <a:pt x="461" y="1374"/>
                  <a:pt x="461" y="1346"/>
                  <a:pt x="462" y="1327"/>
                </a:cubicBezTo>
                <a:cubicBezTo>
                  <a:pt x="462" y="1307"/>
                  <a:pt x="457" y="1257"/>
                  <a:pt x="457" y="1246"/>
                </a:cubicBezTo>
                <a:cubicBezTo>
                  <a:pt x="457" y="1236"/>
                  <a:pt x="452" y="1184"/>
                  <a:pt x="452" y="1183"/>
                </a:cubicBezTo>
                <a:cubicBezTo>
                  <a:pt x="452" y="1183"/>
                  <a:pt x="444" y="1111"/>
                  <a:pt x="443" y="1102"/>
                </a:cubicBezTo>
                <a:cubicBezTo>
                  <a:pt x="442" y="1094"/>
                  <a:pt x="439" y="1056"/>
                  <a:pt x="439" y="1056"/>
                </a:cubicBezTo>
                <a:cubicBezTo>
                  <a:pt x="439" y="1056"/>
                  <a:pt x="443" y="1048"/>
                  <a:pt x="444" y="1041"/>
                </a:cubicBezTo>
                <a:cubicBezTo>
                  <a:pt x="446" y="1035"/>
                  <a:pt x="445" y="1020"/>
                  <a:pt x="445" y="1019"/>
                </a:cubicBezTo>
                <a:cubicBezTo>
                  <a:pt x="446" y="1018"/>
                  <a:pt x="449" y="1012"/>
                  <a:pt x="451" y="1005"/>
                </a:cubicBezTo>
                <a:cubicBezTo>
                  <a:pt x="453" y="999"/>
                  <a:pt x="460" y="969"/>
                  <a:pt x="460" y="965"/>
                </a:cubicBezTo>
                <a:cubicBezTo>
                  <a:pt x="461" y="961"/>
                  <a:pt x="462" y="922"/>
                  <a:pt x="462" y="914"/>
                </a:cubicBezTo>
                <a:cubicBezTo>
                  <a:pt x="462" y="906"/>
                  <a:pt x="467" y="876"/>
                  <a:pt x="467" y="867"/>
                </a:cubicBezTo>
                <a:cubicBezTo>
                  <a:pt x="467" y="858"/>
                  <a:pt x="467" y="834"/>
                  <a:pt x="467" y="834"/>
                </a:cubicBezTo>
                <a:cubicBezTo>
                  <a:pt x="467" y="834"/>
                  <a:pt x="473" y="833"/>
                  <a:pt x="476" y="832"/>
                </a:cubicBezTo>
                <a:cubicBezTo>
                  <a:pt x="479" y="832"/>
                  <a:pt x="492" y="833"/>
                  <a:pt x="504" y="834"/>
                </a:cubicBezTo>
                <a:cubicBezTo>
                  <a:pt x="516" y="835"/>
                  <a:pt x="536" y="827"/>
                  <a:pt x="536" y="827"/>
                </a:cubicBezTo>
                <a:cubicBezTo>
                  <a:pt x="536" y="827"/>
                  <a:pt x="535" y="799"/>
                  <a:pt x="534" y="793"/>
                </a:cubicBezTo>
                <a:cubicBezTo>
                  <a:pt x="534" y="788"/>
                  <a:pt x="533" y="761"/>
                  <a:pt x="532" y="758"/>
                </a:cubicBezTo>
                <a:cubicBezTo>
                  <a:pt x="531" y="754"/>
                  <a:pt x="530" y="742"/>
                  <a:pt x="530" y="740"/>
                </a:cubicBezTo>
                <a:cubicBezTo>
                  <a:pt x="530" y="738"/>
                  <a:pt x="534" y="736"/>
                  <a:pt x="535" y="736"/>
                </a:cubicBezTo>
                <a:cubicBezTo>
                  <a:pt x="536" y="736"/>
                  <a:pt x="537" y="737"/>
                  <a:pt x="536" y="738"/>
                </a:cubicBezTo>
                <a:cubicBezTo>
                  <a:pt x="535" y="740"/>
                  <a:pt x="531" y="753"/>
                  <a:pt x="533" y="751"/>
                </a:cubicBezTo>
                <a:cubicBezTo>
                  <a:pt x="535" y="749"/>
                  <a:pt x="540" y="741"/>
                  <a:pt x="543" y="736"/>
                </a:cubicBezTo>
                <a:cubicBezTo>
                  <a:pt x="547" y="731"/>
                  <a:pt x="559" y="712"/>
                  <a:pt x="562" y="709"/>
                </a:cubicBezTo>
                <a:cubicBezTo>
                  <a:pt x="564" y="706"/>
                  <a:pt x="583" y="682"/>
                  <a:pt x="589" y="675"/>
                </a:cubicBezTo>
                <a:cubicBezTo>
                  <a:pt x="594" y="669"/>
                  <a:pt x="593" y="663"/>
                  <a:pt x="596" y="656"/>
                </a:cubicBezTo>
                <a:cubicBezTo>
                  <a:pt x="598" y="650"/>
                  <a:pt x="604" y="636"/>
                  <a:pt x="606" y="631"/>
                </a:cubicBezTo>
                <a:cubicBezTo>
                  <a:pt x="609" y="626"/>
                  <a:pt x="615" y="603"/>
                  <a:pt x="616" y="598"/>
                </a:cubicBezTo>
                <a:cubicBezTo>
                  <a:pt x="618" y="593"/>
                  <a:pt x="618" y="585"/>
                  <a:pt x="618" y="582"/>
                </a:cubicBezTo>
                <a:cubicBezTo>
                  <a:pt x="618" y="579"/>
                  <a:pt x="620" y="555"/>
                  <a:pt x="621" y="552"/>
                </a:cubicBezTo>
                <a:cubicBezTo>
                  <a:pt x="622" y="549"/>
                  <a:pt x="624" y="526"/>
                  <a:pt x="623" y="518"/>
                </a:cubicBezTo>
                <a:close/>
                <a:moveTo>
                  <a:pt x="121" y="500"/>
                </a:moveTo>
                <a:cubicBezTo>
                  <a:pt x="120" y="507"/>
                  <a:pt x="115" y="544"/>
                  <a:pt x="115" y="549"/>
                </a:cubicBezTo>
                <a:cubicBezTo>
                  <a:pt x="115" y="555"/>
                  <a:pt x="111" y="589"/>
                  <a:pt x="111" y="594"/>
                </a:cubicBezTo>
                <a:cubicBezTo>
                  <a:pt x="111" y="599"/>
                  <a:pt x="110" y="605"/>
                  <a:pt x="110" y="605"/>
                </a:cubicBezTo>
                <a:cubicBezTo>
                  <a:pt x="110" y="606"/>
                  <a:pt x="110" y="606"/>
                  <a:pt x="110" y="606"/>
                </a:cubicBezTo>
                <a:cubicBezTo>
                  <a:pt x="110" y="606"/>
                  <a:pt x="106" y="605"/>
                  <a:pt x="106" y="603"/>
                </a:cubicBezTo>
                <a:cubicBezTo>
                  <a:pt x="105" y="600"/>
                  <a:pt x="103" y="596"/>
                  <a:pt x="101" y="595"/>
                </a:cubicBezTo>
                <a:cubicBezTo>
                  <a:pt x="100" y="595"/>
                  <a:pt x="96" y="595"/>
                  <a:pt x="96" y="593"/>
                </a:cubicBezTo>
                <a:cubicBezTo>
                  <a:pt x="96" y="591"/>
                  <a:pt x="94" y="573"/>
                  <a:pt x="93" y="571"/>
                </a:cubicBezTo>
                <a:cubicBezTo>
                  <a:pt x="93" y="569"/>
                  <a:pt x="91" y="547"/>
                  <a:pt x="90" y="543"/>
                </a:cubicBezTo>
                <a:cubicBezTo>
                  <a:pt x="89" y="539"/>
                  <a:pt x="88" y="539"/>
                  <a:pt x="89" y="538"/>
                </a:cubicBezTo>
                <a:cubicBezTo>
                  <a:pt x="90" y="537"/>
                  <a:pt x="98" y="532"/>
                  <a:pt x="99" y="528"/>
                </a:cubicBezTo>
                <a:cubicBezTo>
                  <a:pt x="99" y="524"/>
                  <a:pt x="97" y="518"/>
                  <a:pt x="96" y="515"/>
                </a:cubicBezTo>
                <a:cubicBezTo>
                  <a:pt x="95" y="512"/>
                  <a:pt x="94" y="511"/>
                  <a:pt x="95" y="510"/>
                </a:cubicBezTo>
                <a:cubicBezTo>
                  <a:pt x="96" y="509"/>
                  <a:pt x="99" y="507"/>
                  <a:pt x="103" y="500"/>
                </a:cubicBezTo>
                <a:cubicBezTo>
                  <a:pt x="107" y="493"/>
                  <a:pt x="109" y="495"/>
                  <a:pt x="112" y="492"/>
                </a:cubicBezTo>
                <a:cubicBezTo>
                  <a:pt x="115" y="488"/>
                  <a:pt x="117" y="483"/>
                  <a:pt x="120" y="479"/>
                </a:cubicBezTo>
                <a:cubicBezTo>
                  <a:pt x="123" y="476"/>
                  <a:pt x="125" y="475"/>
                  <a:pt x="125" y="475"/>
                </a:cubicBezTo>
                <a:cubicBezTo>
                  <a:pt x="125" y="477"/>
                  <a:pt x="122" y="494"/>
                  <a:pt x="121" y="500"/>
                </a:cubicBezTo>
                <a:close/>
                <a:moveTo>
                  <a:pt x="348" y="1195"/>
                </a:moveTo>
                <a:cubicBezTo>
                  <a:pt x="347" y="1205"/>
                  <a:pt x="345" y="1215"/>
                  <a:pt x="345" y="1218"/>
                </a:cubicBezTo>
                <a:cubicBezTo>
                  <a:pt x="345" y="1220"/>
                  <a:pt x="341" y="1192"/>
                  <a:pt x="340" y="1183"/>
                </a:cubicBezTo>
                <a:cubicBezTo>
                  <a:pt x="339" y="1173"/>
                  <a:pt x="340" y="1161"/>
                  <a:pt x="338" y="1153"/>
                </a:cubicBezTo>
                <a:cubicBezTo>
                  <a:pt x="337" y="1146"/>
                  <a:pt x="333" y="1138"/>
                  <a:pt x="333" y="1131"/>
                </a:cubicBezTo>
                <a:cubicBezTo>
                  <a:pt x="333" y="1123"/>
                  <a:pt x="335" y="1108"/>
                  <a:pt x="335" y="1094"/>
                </a:cubicBezTo>
                <a:cubicBezTo>
                  <a:pt x="335" y="1079"/>
                  <a:pt x="336" y="1057"/>
                  <a:pt x="335" y="1049"/>
                </a:cubicBezTo>
                <a:cubicBezTo>
                  <a:pt x="335" y="1044"/>
                  <a:pt x="335" y="1036"/>
                  <a:pt x="335" y="1033"/>
                </a:cubicBezTo>
                <a:cubicBezTo>
                  <a:pt x="335" y="1033"/>
                  <a:pt x="335" y="1032"/>
                  <a:pt x="335" y="1032"/>
                </a:cubicBezTo>
                <a:cubicBezTo>
                  <a:pt x="336" y="1031"/>
                  <a:pt x="336" y="1031"/>
                  <a:pt x="336" y="1031"/>
                </a:cubicBezTo>
                <a:cubicBezTo>
                  <a:pt x="336" y="1031"/>
                  <a:pt x="335" y="1032"/>
                  <a:pt x="335" y="1033"/>
                </a:cubicBezTo>
                <a:cubicBezTo>
                  <a:pt x="337" y="1036"/>
                  <a:pt x="343" y="1053"/>
                  <a:pt x="345" y="1063"/>
                </a:cubicBezTo>
                <a:cubicBezTo>
                  <a:pt x="346" y="1074"/>
                  <a:pt x="348" y="1098"/>
                  <a:pt x="348" y="1111"/>
                </a:cubicBezTo>
                <a:cubicBezTo>
                  <a:pt x="347" y="1124"/>
                  <a:pt x="348" y="1154"/>
                  <a:pt x="348" y="1163"/>
                </a:cubicBezTo>
                <a:cubicBezTo>
                  <a:pt x="347" y="1171"/>
                  <a:pt x="349" y="1186"/>
                  <a:pt x="348" y="1195"/>
                </a:cubicBezTo>
                <a:close/>
                <a:moveTo>
                  <a:pt x="530" y="557"/>
                </a:moveTo>
                <a:cubicBezTo>
                  <a:pt x="528" y="563"/>
                  <a:pt x="530" y="569"/>
                  <a:pt x="530" y="572"/>
                </a:cubicBezTo>
                <a:cubicBezTo>
                  <a:pt x="530" y="575"/>
                  <a:pt x="531" y="578"/>
                  <a:pt x="530" y="580"/>
                </a:cubicBezTo>
                <a:cubicBezTo>
                  <a:pt x="530" y="581"/>
                  <a:pt x="528" y="587"/>
                  <a:pt x="527" y="592"/>
                </a:cubicBezTo>
                <a:cubicBezTo>
                  <a:pt x="525" y="597"/>
                  <a:pt x="522" y="601"/>
                  <a:pt x="522" y="606"/>
                </a:cubicBezTo>
                <a:cubicBezTo>
                  <a:pt x="522" y="612"/>
                  <a:pt x="522" y="620"/>
                  <a:pt x="522" y="620"/>
                </a:cubicBezTo>
                <a:cubicBezTo>
                  <a:pt x="521" y="621"/>
                  <a:pt x="520" y="621"/>
                  <a:pt x="517" y="621"/>
                </a:cubicBezTo>
                <a:cubicBezTo>
                  <a:pt x="515" y="622"/>
                  <a:pt x="514" y="622"/>
                  <a:pt x="513" y="623"/>
                </a:cubicBezTo>
                <a:cubicBezTo>
                  <a:pt x="513" y="623"/>
                  <a:pt x="511" y="620"/>
                  <a:pt x="511" y="618"/>
                </a:cubicBezTo>
                <a:cubicBezTo>
                  <a:pt x="511" y="617"/>
                  <a:pt x="511" y="615"/>
                  <a:pt x="510" y="614"/>
                </a:cubicBezTo>
                <a:cubicBezTo>
                  <a:pt x="510" y="614"/>
                  <a:pt x="510" y="605"/>
                  <a:pt x="509" y="602"/>
                </a:cubicBezTo>
                <a:cubicBezTo>
                  <a:pt x="507" y="600"/>
                  <a:pt x="511" y="589"/>
                  <a:pt x="509" y="574"/>
                </a:cubicBezTo>
                <a:cubicBezTo>
                  <a:pt x="507" y="560"/>
                  <a:pt x="506" y="536"/>
                  <a:pt x="506" y="532"/>
                </a:cubicBezTo>
                <a:cubicBezTo>
                  <a:pt x="506" y="527"/>
                  <a:pt x="505" y="504"/>
                  <a:pt x="506" y="501"/>
                </a:cubicBezTo>
                <a:cubicBezTo>
                  <a:pt x="506" y="497"/>
                  <a:pt x="507" y="484"/>
                  <a:pt x="507" y="484"/>
                </a:cubicBezTo>
                <a:cubicBezTo>
                  <a:pt x="510" y="486"/>
                  <a:pt x="511" y="488"/>
                  <a:pt x="511" y="492"/>
                </a:cubicBezTo>
                <a:cubicBezTo>
                  <a:pt x="512" y="496"/>
                  <a:pt x="514" y="501"/>
                  <a:pt x="515" y="505"/>
                </a:cubicBezTo>
                <a:cubicBezTo>
                  <a:pt x="517" y="509"/>
                  <a:pt x="525" y="525"/>
                  <a:pt x="527" y="529"/>
                </a:cubicBezTo>
                <a:cubicBezTo>
                  <a:pt x="529" y="532"/>
                  <a:pt x="534" y="539"/>
                  <a:pt x="534" y="539"/>
                </a:cubicBezTo>
                <a:cubicBezTo>
                  <a:pt x="534" y="539"/>
                  <a:pt x="532" y="552"/>
                  <a:pt x="530" y="557"/>
                </a:cubicBezTo>
                <a:close/>
              </a:path>
            </a:pathLst>
          </a:custGeom>
          <a:gradFill>
            <a:gsLst>
              <a:gs pos="0">
                <a:schemeClr val="tx1">
                  <a:lumMod val="65000"/>
                  <a:lumOff val="35000"/>
                </a:schemeClr>
              </a:gs>
              <a:gs pos="89583">
                <a:schemeClr val="bg1">
                  <a:lumMod val="75000"/>
                </a:schemeClr>
              </a:gs>
              <a:gs pos="69000">
                <a:schemeClr val="bg1">
                  <a:lumMod val="65000"/>
                </a:schemeClr>
              </a:gs>
            </a:gsLst>
            <a:lin ang="16200000" scaled="1"/>
          </a:gradFill>
          <a:ln>
            <a:noFill/>
          </a:ln>
        </p:spPr>
        <p:txBody>
          <a:bodyPr vert="horz" wrap="square" lIns="91440" tIns="45720" rIns="91440" bIns="45720" numCol="1" anchor="t" anchorCtr="0" compatLnSpc="1">
            <a:prstTxWarp prst="textNoShape">
              <a:avLst/>
            </a:prstTxWarp>
          </a:bodyPr>
          <a:lstStyle/>
          <a:p>
            <a:endParaRPr lang="en-US" noProof="1"/>
          </a:p>
        </p:txBody>
      </p:sp>
      <p:sp>
        <p:nvSpPr>
          <p:cNvPr id="98" name="Rad 4"/>
          <p:cNvSpPr>
            <a:spLocks noGrp="1" noSelect="1" noRot="1" noMove="1" noResize="1" noEditPoints="1" noAdjustHandles="1" noChangeArrowheads="1" noChangeShapeType="1" noTextEdit="1"/>
          </p:cNvSpPr>
          <p:nvPr>
            <p:custDataLst>
              <p:tags r:id="rId10"/>
            </p:custDataLst>
          </p:nvPr>
        </p:nvSpPr>
        <p:spPr bwMode="gray">
          <a:xfrm>
            <a:off x="4040636" y="115888"/>
            <a:ext cx="4995414" cy="4689039"/>
          </a:xfrm>
          <a:prstGeom prst="donut">
            <a:avLst>
              <a:gd name="adj" fmla="val 1627"/>
            </a:avLst>
          </a:prstGeom>
          <a:gradFill flip="none" rotWithShape="1">
            <a:gsLst>
              <a:gs pos="0">
                <a:schemeClr val="bg1"/>
              </a:gs>
              <a:gs pos="16000">
                <a:schemeClr val="accent1">
                  <a:lumMod val="60000"/>
                  <a:lumOff val="40000"/>
                </a:schemeClr>
              </a:gs>
              <a:gs pos="97500">
                <a:schemeClr val="accent1">
                  <a:lumMod val="50000"/>
                </a:schemeClr>
              </a:gs>
              <a:gs pos="26000">
                <a:schemeClr val="accent1"/>
              </a:gs>
            </a:gsLst>
            <a:lin ang="13500000" scaled="1"/>
            <a:tileRect/>
          </a:gradFill>
          <a:ln w="9525">
            <a:noFill/>
            <a:miter lim="800000"/>
            <a:headEnd/>
            <a:tailEnd/>
          </a:ln>
          <a:effectLst/>
          <a:scene3d>
            <a:camera prst="perspectiveFront" fov="3600000">
              <a:rot lat="16799984" lon="0" rev="0"/>
            </a:camera>
            <a:lightRig rig="threePt" dir="t">
              <a:rot lat="0" lon="0" rev="18600000"/>
            </a:lightRig>
          </a:scene3d>
          <a:sp3d extrusionH="165100">
            <a:bevelT w="12700" h="0"/>
          </a:sp3d>
        </p:spPr>
        <p:txBody>
          <a:bodyPr lIns="0" tIns="0" rIns="0" bIns="0" anchor="ctr"/>
          <a:lstStyle/>
          <a:p>
            <a:pPr algn="ctr" defTabSz="801688" eaLnBrk="0" hangingPunct="0">
              <a:lnSpc>
                <a:spcPct val="85000"/>
              </a:lnSpc>
            </a:pPr>
            <a:endParaRPr lang="en-US" b="1" noProof="1">
              <a:solidFill>
                <a:srgbClr val="FFFFFF"/>
              </a:solidFill>
              <a:effectLst>
                <a:outerShdw blurRad="50800" dist="38100" dir="2700000" algn="tl" rotWithShape="0">
                  <a:prstClr val="black">
                    <a:alpha val="40000"/>
                  </a:prstClr>
                </a:outerShdw>
              </a:effectLst>
              <a:cs typeface="Arial" charset="0"/>
            </a:endParaRPr>
          </a:p>
        </p:txBody>
      </p:sp>
      <p:sp>
        <p:nvSpPr>
          <p:cNvPr id="99" name="Rounded Rectangle 98"/>
          <p:cNvSpPr/>
          <p:nvPr/>
        </p:nvSpPr>
        <p:spPr>
          <a:xfrm>
            <a:off x="3957023" y="2651813"/>
            <a:ext cx="5007465" cy="1983544"/>
          </a:xfrm>
          <a:prstGeom prst="roundRect">
            <a:avLst>
              <a:gd name="adj" fmla="val 4269"/>
            </a:avLst>
          </a:prstGeom>
          <a:solidFill>
            <a:schemeClr val="accent5">
              <a:lumMod val="40000"/>
              <a:lumOff val="60000"/>
              <a:alpha val="50196"/>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If you are highly </a:t>
            </a:r>
            <a:r>
              <a:rPr lang="en-US" sz="2000" dirty="0" smtClean="0"/>
              <a:t>task-focused, it </a:t>
            </a:r>
            <a:r>
              <a:rPr lang="en-US" sz="2000" dirty="0"/>
              <a:t>can be frustrating if some one else never talks about critical tasks in hand. Instead, this person talks about people the whole time</a:t>
            </a:r>
            <a:endParaRPr lang="en-IN" sz="2000" dirty="0">
              <a:solidFill>
                <a:schemeClr val="tx1"/>
              </a:solidFill>
            </a:endParaRPr>
          </a:p>
        </p:txBody>
      </p:sp>
    </p:spTree>
    <p:extLst>
      <p:ext uri="{BB962C8B-B14F-4D97-AF65-F5344CB8AC3E}">
        <p14:creationId xmlns:p14="http://schemas.microsoft.com/office/powerpoint/2010/main" val="3418622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4.16185E-6 L 0.02986 -0.3489 " pathEditMode="relative" rAng="0" ptsTypes="AA">
                                      <p:cBhvr>
                                        <p:cTn id="6" dur="750" fill="hold"/>
                                        <p:tgtEl>
                                          <p:spTgt spid="87"/>
                                        </p:tgtEl>
                                        <p:attrNameLst>
                                          <p:attrName>ppt_x</p:attrName>
                                          <p:attrName>ppt_y</p:attrName>
                                        </p:attrNameLst>
                                      </p:cBhvr>
                                      <p:rCtr x="1493" y="-17457"/>
                                    </p:animMotion>
                                  </p:childTnLst>
                                </p:cTn>
                              </p:par>
                            </p:childTnLst>
                          </p:cTn>
                        </p:par>
                        <p:par>
                          <p:cTn id="7" fill="hold">
                            <p:stCondLst>
                              <p:cond delay="750"/>
                            </p:stCondLst>
                            <p:childTnLst>
                              <p:par>
                                <p:cTn id="8" presetID="10" presetClass="exit" presetSubtype="0" fill="hold" nodeType="afterEffect">
                                  <p:stCondLst>
                                    <p:cond delay="0"/>
                                  </p:stCondLst>
                                  <p:childTnLst>
                                    <p:animEffect transition="out" filter="fade">
                                      <p:cBhvr>
                                        <p:cTn id="9" dur="750"/>
                                        <p:tgtEl>
                                          <p:spTgt spid="87"/>
                                        </p:tgtEl>
                                      </p:cBhvr>
                                    </p:animEffect>
                                    <p:set>
                                      <p:cBhvr>
                                        <p:cTn id="10" dur="1" fill="hold">
                                          <p:stCondLst>
                                            <p:cond delay="749"/>
                                          </p:stCondLst>
                                        </p:cTn>
                                        <p:tgtEl>
                                          <p:spTgt spid="87"/>
                                        </p:tgtEl>
                                        <p:attrNameLst>
                                          <p:attrName>style.visibility</p:attrName>
                                        </p:attrNameLst>
                                      </p:cBhvr>
                                      <p:to>
                                        <p:strVal val="hidden"/>
                                      </p:to>
                                    </p:set>
                                  </p:childTnLst>
                                </p:cTn>
                              </p:par>
                              <p:par>
                                <p:cTn id="11" presetID="26" presetClass="emph" presetSubtype="0" fill="hold" grpId="0" nodeType="withEffect">
                                  <p:stCondLst>
                                    <p:cond delay="0"/>
                                  </p:stCondLst>
                                  <p:childTnLst>
                                    <p:animEffect transition="out" filter="fade">
                                      <p:cBhvr>
                                        <p:cTn id="12" dur="500" tmFilter="0, 0; .2, .5; .8, .5; 1, 0"/>
                                        <p:tgtEl>
                                          <p:spTgt spid="72"/>
                                        </p:tgtEl>
                                      </p:cBhvr>
                                    </p:animEffect>
                                    <p:animScale>
                                      <p:cBhvr>
                                        <p:cTn id="13" dur="250" autoRev="1" fill="hold"/>
                                        <p:tgtEl>
                                          <p:spTgt spid="72"/>
                                        </p:tgtEl>
                                      </p:cBhvr>
                                      <p:by x="105000" y="105000"/>
                                    </p:animScale>
                                  </p:childTnLst>
                                </p:cTn>
                              </p:par>
                              <p:par>
                                <p:cTn id="14" presetID="1" presetClass="emph" presetSubtype="2" fill="hold" nodeType="withEffect">
                                  <p:stCondLst>
                                    <p:cond delay="0"/>
                                  </p:stCondLst>
                                  <p:childTnLst>
                                    <p:animClr clrSpc="rgb" dir="cw">
                                      <p:cBhvr>
                                        <p:cTn id="15" dur="750" fill="hold"/>
                                        <p:tgtEl>
                                          <p:spTgt spid="72"/>
                                        </p:tgtEl>
                                        <p:attrNameLst>
                                          <p:attrName>fillcolor</p:attrName>
                                        </p:attrNameLst>
                                      </p:cBhvr>
                                      <p:to>
                                        <a:srgbClr val="FFFF00"/>
                                      </p:to>
                                    </p:animClr>
                                    <p:set>
                                      <p:cBhvr>
                                        <p:cTn id="16" dur="750" fill="hold"/>
                                        <p:tgtEl>
                                          <p:spTgt spid="72"/>
                                        </p:tgtEl>
                                        <p:attrNameLst>
                                          <p:attrName>fill.type</p:attrName>
                                        </p:attrNameLst>
                                      </p:cBhvr>
                                      <p:to>
                                        <p:strVal val="solid"/>
                                      </p:to>
                                    </p:set>
                                    <p:set>
                                      <p:cBhvr>
                                        <p:cTn id="17" dur="750" fill="hold"/>
                                        <p:tgtEl>
                                          <p:spTgt spid="72"/>
                                        </p:tgtEl>
                                        <p:attrNameLst>
                                          <p:attrName>fill.on</p:attrName>
                                        </p:attrNameLst>
                                      </p:cBhvr>
                                      <p:to>
                                        <p:strVal val="true"/>
                                      </p:to>
                                    </p:set>
                                  </p:childTnLst>
                                </p:cTn>
                              </p:par>
                            </p:childTnLst>
                          </p:cTn>
                        </p:par>
                        <p:par>
                          <p:cTn id="18" fill="hold">
                            <p:stCondLst>
                              <p:cond delay="1500"/>
                            </p:stCondLst>
                            <p:childTnLst>
                              <p:par>
                                <p:cTn id="19" presetID="8" presetClass="emph" presetSubtype="0" fill="hold" grpId="0" nodeType="afterEffect">
                                  <p:stCondLst>
                                    <p:cond delay="0"/>
                                  </p:stCondLst>
                                  <p:childTnLst>
                                    <p:animRot by="21600000">
                                      <p:cBhvr>
                                        <p:cTn id="20" dur="1000" fill="hold"/>
                                        <p:tgtEl>
                                          <p:spTgt spid="98"/>
                                        </p:tgtEl>
                                        <p:attrNameLst>
                                          <p:attrName>r</p:attrName>
                                        </p:attrNameLst>
                                      </p:cBhvr>
                                    </p:animRot>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1000"/>
                                        <p:tgtEl>
                                          <p:spTgt spid="97"/>
                                        </p:tgtEl>
                                      </p:cBhvr>
                                    </p:animEffect>
                                    <p:anim calcmode="lin" valueType="num">
                                      <p:cBhvr>
                                        <p:cTn id="25" dur="1000" fill="hold"/>
                                        <p:tgtEl>
                                          <p:spTgt spid="97"/>
                                        </p:tgtEl>
                                        <p:attrNameLst>
                                          <p:attrName>ppt_x</p:attrName>
                                        </p:attrNameLst>
                                      </p:cBhvr>
                                      <p:tavLst>
                                        <p:tav tm="0">
                                          <p:val>
                                            <p:strVal val="#ppt_x"/>
                                          </p:val>
                                        </p:tav>
                                        <p:tav tm="100000">
                                          <p:val>
                                            <p:strVal val="#ppt_x"/>
                                          </p:val>
                                        </p:tav>
                                      </p:tavLst>
                                    </p:anim>
                                    <p:anim calcmode="lin" valueType="num">
                                      <p:cBhvr>
                                        <p:cTn id="26" dur="1000" fill="hold"/>
                                        <p:tgtEl>
                                          <p:spTgt spid="9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2" presetClass="entr" presetSubtype="8" fill="hold" grpId="0" nodeType="afterEffect">
                                  <p:stCondLst>
                                    <p:cond delay="0"/>
                                  </p:stCondLst>
                                  <p:childTnLst>
                                    <p:set>
                                      <p:cBhvr>
                                        <p:cTn id="29" dur="1" fill="hold">
                                          <p:stCondLst>
                                            <p:cond delay="0"/>
                                          </p:stCondLst>
                                        </p:cTn>
                                        <p:tgtEl>
                                          <p:spTgt spid="99"/>
                                        </p:tgtEl>
                                        <p:attrNameLst>
                                          <p:attrName>style.visibility</p:attrName>
                                        </p:attrNameLst>
                                      </p:cBhvr>
                                      <p:to>
                                        <p:strVal val="visible"/>
                                      </p:to>
                                    </p:set>
                                    <p:anim calcmode="lin" valueType="num">
                                      <p:cBhvr additive="base">
                                        <p:cTn id="30" dur="500"/>
                                        <p:tgtEl>
                                          <p:spTgt spid="99"/>
                                        </p:tgtEl>
                                        <p:attrNameLst>
                                          <p:attrName>ppt_x</p:attrName>
                                        </p:attrNameLst>
                                      </p:cBhvr>
                                      <p:tavLst>
                                        <p:tav tm="0">
                                          <p:val>
                                            <p:strVal val="#ppt_x-#ppt_w*1.125000"/>
                                          </p:val>
                                        </p:tav>
                                        <p:tav tm="100000">
                                          <p:val>
                                            <p:strVal val="#ppt_x"/>
                                          </p:val>
                                        </p:tav>
                                      </p:tavLst>
                                    </p:anim>
                                    <p:animEffect transition="in" filter="wipe(right)">
                                      <p:cBhvr>
                                        <p:cTn id="31"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97" grpId="0" animBg="1"/>
      <p:bldP spid="98" grpId="0" animBg="1"/>
      <p:bldP spid="9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899592" y="115888"/>
            <a:ext cx="6840760" cy="615553"/>
          </a:xfrm>
          <a:prstGeom prst="rect">
            <a:avLst/>
          </a:prstGeom>
          <a:noFill/>
        </p:spPr>
        <p:txBody>
          <a:bodyPr wrap="square" lIns="0" tIns="0" rIns="0" bIns="0" rtlCol="0">
            <a:spAutoFit/>
          </a:bodyPr>
          <a:lstStyle/>
          <a:p>
            <a:pPr algn="ctr"/>
            <a:r>
              <a:rPr lang="en-US" sz="4000" dirty="0" smtClean="0">
                <a:latin typeface="+mn-lt"/>
              </a:rPr>
              <a:t>Understanding others</a:t>
            </a:r>
            <a:endParaRPr lang="en-US" sz="4000" dirty="0">
              <a:latin typeface="+mn-lt"/>
            </a:endParaRPr>
          </a:p>
        </p:txBody>
      </p:sp>
      <p:sp>
        <p:nvSpPr>
          <p:cNvPr id="60" name="Rounded Rectangle 6"/>
          <p:cNvSpPr>
            <a:spLocks noGrp="1" noSelect="1" noRot="1" noMove="1" noResize="1" noEditPoints="1" noAdjustHandles="1" noChangeArrowheads="1" noChangeShapeType="1" noTextEdit="1"/>
          </p:cNvSpPr>
          <p:nvPr>
            <p:custDataLst>
              <p:tags r:id="rId1"/>
            </p:custDataLst>
          </p:nvPr>
        </p:nvSpPr>
        <p:spPr bwMode="auto">
          <a:xfrm rot="5400000">
            <a:off x="-583841" y="1801550"/>
            <a:ext cx="5144836" cy="3438653"/>
          </a:xfrm>
          <a:prstGeom prst="roundRect">
            <a:avLst>
              <a:gd name="adj" fmla="val 5555"/>
            </a:avLst>
          </a:prstGeom>
          <a:gradFill>
            <a:gsLst>
              <a:gs pos="0">
                <a:schemeClr val="bg1">
                  <a:lumMod val="65000"/>
                </a:schemeClr>
              </a:gs>
              <a:gs pos="69000">
                <a:schemeClr val="bg1">
                  <a:lumMod val="75000"/>
                </a:schemeClr>
              </a:gs>
              <a:gs pos="100000">
                <a:schemeClr val="bg1">
                  <a:lumMod val="85000"/>
                </a:schemeClr>
              </a:gs>
              <a:gs pos="41000">
                <a:schemeClr val="bg1"/>
              </a:gs>
            </a:gsLst>
            <a:lin ang="19140000" scaled="0"/>
          </a:gradFill>
          <a:ln>
            <a:noFill/>
          </a:ln>
          <a:effectLst>
            <a:outerShdw blurRad="40000" dist="23000" dir="5400000" rotWithShape="0">
              <a:srgbClr val="000000">
                <a:alpha val="35000"/>
              </a:srgbClr>
            </a:outerShdw>
            <a:reflection stA="21000" endPos="2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61" name="Rounded Rectangle 60"/>
          <p:cNvSpPr>
            <a:spLocks noGrp="1" noSelect="1" noRot="1" noMove="1" noResize="1" noEditPoints="1" noAdjustHandles="1" noChangeArrowheads="1" noChangeShapeType="1" noTextEdit="1"/>
          </p:cNvSpPr>
          <p:nvPr>
            <p:custDataLst>
              <p:tags r:id="rId2"/>
            </p:custDataLst>
          </p:nvPr>
        </p:nvSpPr>
        <p:spPr bwMode="auto">
          <a:xfrm rot="5400000">
            <a:off x="-492360" y="1905099"/>
            <a:ext cx="4963353" cy="3212562"/>
          </a:xfrm>
          <a:prstGeom prst="roundRect">
            <a:avLst>
              <a:gd name="adj" fmla="val 4812"/>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67" name="Ellipse 30"/>
          <p:cNvSpPr>
            <a:spLocks noGrp="1" noSelect="1" noRot="1" noMove="1" noResize="1" noEditPoints="1" noAdjustHandles="1" noChangeArrowheads="1" noChangeShapeType="1" noTextEdit="1"/>
          </p:cNvSpPr>
          <p:nvPr>
            <p:custDataLst>
              <p:tags r:id="rId3"/>
            </p:custDataLst>
          </p:nvPr>
        </p:nvSpPr>
        <p:spPr bwMode="auto">
          <a:xfrm rot="9934327" flipH="1">
            <a:off x="1563225" y="5359101"/>
            <a:ext cx="736425" cy="507175"/>
          </a:xfrm>
          <a:prstGeom prst="ellipse">
            <a:avLst/>
          </a:prstGeom>
          <a:gradFill flip="none" rotWithShape="1">
            <a:gsLst>
              <a:gs pos="100000">
                <a:schemeClr val="tx1">
                  <a:lumMod val="95000"/>
                  <a:lumOff val="5000"/>
                </a:schemeClr>
              </a:gs>
              <a:gs pos="0">
                <a:schemeClr val="tx1">
                  <a:lumMod val="75000"/>
                  <a:lumOff val="25000"/>
                </a:schemeClr>
              </a:gs>
            </a:gsLst>
            <a:path path="shape">
              <a:fillToRect l="50000" t="50000" r="50000" b="50000"/>
            </a:path>
            <a:tileRect/>
          </a:gradFill>
          <a:ln w="9525" cap="flat" cmpd="sng" algn="ctr">
            <a:noFill/>
            <a:prstDash val="solid"/>
          </a:ln>
          <a:effectLst>
            <a:innerShdw blurRad="269875" dist="114300" dir="480000">
              <a:srgbClr val="000000">
                <a:alpha val="13000"/>
              </a:srgbClr>
            </a:innerShdw>
          </a:effectLst>
        </p:spPr>
        <p:txBody>
          <a:bodyPr anchor="ctr"/>
          <a:lstStyle>
            <a:lvl1pPr marL="342900" indent="-342900"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buFont typeface="Calibri" charset="0"/>
              <a:buAutoNum type="arabicPeriod"/>
              <a:defRPr/>
            </a:pPr>
            <a:endParaRPr lang="da-DK" sz="1400" smtClean="0">
              <a:solidFill>
                <a:srgbClr val="FFFFFF"/>
              </a:solidFill>
            </a:endParaRPr>
          </a:p>
        </p:txBody>
      </p:sp>
      <p:sp>
        <p:nvSpPr>
          <p:cNvPr id="68" name="Ellipse 31"/>
          <p:cNvSpPr>
            <a:spLocks noGrp="1" noSelect="1" noRot="1" noMove="1" noResize="1" noEditPoints="1" noAdjustHandles="1" noChangeArrowheads="1" noChangeShapeType="1" noTextEdit="1"/>
          </p:cNvSpPr>
          <p:nvPr>
            <p:custDataLst>
              <p:tags r:id="rId4"/>
            </p:custDataLst>
          </p:nvPr>
        </p:nvSpPr>
        <p:spPr bwMode="auto">
          <a:xfrm rot="5400000" flipH="1">
            <a:off x="1793040" y="5412660"/>
            <a:ext cx="373517" cy="398984"/>
          </a:xfrm>
          <a:prstGeom prst="ellipse">
            <a:avLst/>
          </a:prstGeom>
          <a:gradFill rotWithShape="1">
            <a:gsLst>
              <a:gs pos="0">
                <a:srgbClr val="FFFCF9">
                  <a:alpha val="31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42900" indent="-342900" algn="ctr">
              <a:buFont typeface="Calibri" pitchFamily="34" charset="0"/>
              <a:buAutoNum type="arabicPeriod"/>
            </a:pPr>
            <a:endParaRPr lang="da-DK" sz="1400">
              <a:solidFill>
                <a:srgbClr val="FFFFFF"/>
              </a:solidFill>
            </a:endParaRPr>
          </a:p>
        </p:txBody>
      </p:sp>
      <p:sp>
        <p:nvSpPr>
          <p:cNvPr id="66" name="Måne 29"/>
          <p:cNvSpPr>
            <a:spLocks noGrp="1" noSelect="1" noRot="1" noMove="1" noResize="1" noEditPoints="1" noAdjustHandles="1" noChangeArrowheads="1" noChangeShapeType="1" noTextEdit="1"/>
          </p:cNvSpPr>
          <p:nvPr>
            <p:custDataLst>
              <p:tags r:id="rId5"/>
            </p:custDataLst>
          </p:nvPr>
        </p:nvSpPr>
        <p:spPr bwMode="auto">
          <a:xfrm rot="10429289" flipH="1">
            <a:off x="1687761" y="5368044"/>
            <a:ext cx="333445" cy="482787"/>
          </a:xfrm>
          <a:prstGeom prst="moon">
            <a:avLst>
              <a:gd name="adj" fmla="val 875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da-DK" sz="1400" smtClean="0">
              <a:solidFill>
                <a:srgbClr val="FFFFFF"/>
              </a:solidFill>
            </a:endParaRPr>
          </a:p>
        </p:txBody>
      </p:sp>
      <p:sp>
        <p:nvSpPr>
          <p:cNvPr id="63" name="Rectangle 115"/>
          <p:cNvSpPr>
            <a:spLocks noGrp="1" noSelect="1" noRot="1" noMove="1" noResize="1" noEditPoints="1" noAdjustHandles="1" noChangeArrowheads="1" noChangeShapeType="1" noTextEdit="1"/>
          </p:cNvSpPr>
          <p:nvPr>
            <p:custDataLst>
              <p:tags r:id="rId6"/>
            </p:custDataLst>
          </p:nvPr>
        </p:nvSpPr>
        <p:spPr bwMode="auto">
          <a:xfrm rot="5400000">
            <a:off x="33624" y="1688269"/>
            <a:ext cx="3911383" cy="3212562"/>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sz="1400">
              <a:solidFill>
                <a:srgbClr val="FFFFFF"/>
              </a:solidFill>
            </a:endParaRPr>
          </a:p>
        </p:txBody>
      </p:sp>
      <p:sp>
        <p:nvSpPr>
          <p:cNvPr id="64" name="Rounded Rectangle 63"/>
          <p:cNvSpPr>
            <a:spLocks noGrp="1" noSelect="1" noRot="1" noMove="1" noResize="1" noEditPoints="1" noAdjustHandles="1" noChangeArrowheads="1" noChangeShapeType="1" noTextEdit="1"/>
          </p:cNvSpPr>
          <p:nvPr>
            <p:custDataLst>
              <p:tags r:id="rId7"/>
            </p:custDataLst>
          </p:nvPr>
        </p:nvSpPr>
        <p:spPr bwMode="auto">
          <a:xfrm rot="5400000" flipH="1">
            <a:off x="2020356" y="901708"/>
            <a:ext cx="44315" cy="629508"/>
          </a:xfrm>
          <a:prstGeom prst="roundRect">
            <a:avLst>
              <a:gd name="adj" fmla="val 4812"/>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59" name="Rounded Rectangle 10"/>
          <p:cNvSpPr>
            <a:spLocks noGrp="1" noSelect="1" noRot="1" noMove="1" noResize="1" noEditPoints="1" noAdjustHandles="1" noChangeArrowheads="1" noChangeShapeType="1" noTextEdit="1"/>
          </p:cNvSpPr>
          <p:nvPr>
            <p:custDataLst>
              <p:tags r:id="rId8"/>
            </p:custDataLst>
          </p:nvPr>
        </p:nvSpPr>
        <p:spPr bwMode="auto">
          <a:xfrm rot="5400000">
            <a:off x="-529297" y="1738770"/>
            <a:ext cx="5000283" cy="3438653"/>
          </a:xfrm>
          <a:custGeom>
            <a:avLst/>
            <a:gdLst>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6009055 w 6185849"/>
              <a:gd name="connsiteY5" fmla="*/ 3674030 h 3674030"/>
              <a:gd name="connsiteX6" fmla="*/ 176794 w 6185849"/>
              <a:gd name="connsiteY6" fmla="*/ 3674030 h 3674030"/>
              <a:gd name="connsiteX7" fmla="*/ 0 w 6185849"/>
              <a:gd name="connsiteY7" fmla="*/ 3497236 h 3674030"/>
              <a:gd name="connsiteX8" fmla="*/ 0 w 6185849"/>
              <a:gd name="connsiteY8" fmla="*/ 176794 h 3674030"/>
              <a:gd name="connsiteX0" fmla="*/ 0 w 6185849"/>
              <a:gd name="connsiteY0" fmla="*/ 176794 h 3811663"/>
              <a:gd name="connsiteX1" fmla="*/ 176794 w 6185849"/>
              <a:gd name="connsiteY1" fmla="*/ 0 h 3811663"/>
              <a:gd name="connsiteX2" fmla="*/ 6009055 w 6185849"/>
              <a:gd name="connsiteY2" fmla="*/ 0 h 3811663"/>
              <a:gd name="connsiteX3" fmla="*/ 6185849 w 6185849"/>
              <a:gd name="connsiteY3" fmla="*/ 176794 h 3811663"/>
              <a:gd name="connsiteX4" fmla="*/ 6185849 w 6185849"/>
              <a:gd name="connsiteY4" fmla="*/ 3497236 h 3811663"/>
              <a:gd name="connsiteX5" fmla="*/ 176794 w 6185849"/>
              <a:gd name="connsiteY5" fmla="*/ 3674030 h 3811663"/>
              <a:gd name="connsiteX6" fmla="*/ 0 w 6185849"/>
              <a:gd name="connsiteY6" fmla="*/ 3497236 h 3811663"/>
              <a:gd name="connsiteX7" fmla="*/ 0 w 6185849"/>
              <a:gd name="connsiteY7" fmla="*/ 176794 h 3811663"/>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176794 w 6185849"/>
              <a:gd name="connsiteY4" fmla="*/ 3674030 h 3674030"/>
              <a:gd name="connsiteX5" fmla="*/ 0 w 6185849"/>
              <a:gd name="connsiteY5" fmla="*/ 3497236 h 3674030"/>
              <a:gd name="connsiteX6" fmla="*/ 0 w 6185849"/>
              <a:gd name="connsiteY6" fmla="*/ 176794 h 3674030"/>
              <a:gd name="connsiteX0" fmla="*/ 0 w 6185849"/>
              <a:gd name="connsiteY0" fmla="*/ 190449 h 3687685"/>
              <a:gd name="connsiteX1" fmla="*/ 176794 w 6185849"/>
              <a:gd name="connsiteY1" fmla="*/ 13655 h 3687685"/>
              <a:gd name="connsiteX2" fmla="*/ 4274819 w 6185849"/>
              <a:gd name="connsiteY2" fmla="*/ 0 h 3687685"/>
              <a:gd name="connsiteX3" fmla="*/ 6185849 w 6185849"/>
              <a:gd name="connsiteY3" fmla="*/ 190449 h 3687685"/>
              <a:gd name="connsiteX4" fmla="*/ 176794 w 6185849"/>
              <a:gd name="connsiteY4" fmla="*/ 3687685 h 3687685"/>
              <a:gd name="connsiteX5" fmla="*/ 0 w 6185849"/>
              <a:gd name="connsiteY5" fmla="*/ 3510891 h 3687685"/>
              <a:gd name="connsiteX6" fmla="*/ 0 w 6185849"/>
              <a:gd name="connsiteY6"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819" h="3687685">
                <a:moveTo>
                  <a:pt x="0" y="190449"/>
                </a:moveTo>
                <a:cubicBezTo>
                  <a:pt x="0" y="92808"/>
                  <a:pt x="79153" y="13655"/>
                  <a:pt x="176794" y="13655"/>
                </a:cubicBezTo>
                <a:lnTo>
                  <a:pt x="4274819" y="0"/>
                </a:lnTo>
                <a:cubicBezTo>
                  <a:pt x="4233852" y="25192"/>
                  <a:pt x="889264" y="3102537"/>
                  <a:pt x="176794" y="3687685"/>
                </a:cubicBezTo>
                <a:cubicBezTo>
                  <a:pt x="79153" y="3687685"/>
                  <a:pt x="0" y="3608532"/>
                  <a:pt x="0" y="3510891"/>
                </a:cubicBezTo>
                <a:lnTo>
                  <a:pt x="0" y="190449"/>
                </a:lnTo>
                <a:close/>
              </a:path>
            </a:pathLst>
          </a:custGeom>
          <a:gradFill flip="none" rotWithShape="1">
            <a:gsLst>
              <a:gs pos="0">
                <a:schemeClr val="bg1">
                  <a:alpha val="15000"/>
                </a:schemeClr>
              </a:gs>
              <a:gs pos="100000">
                <a:schemeClr val="bg1">
                  <a:alpha val="1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a typeface="ＭＳ Ｐゴシック" charset="-128"/>
            </a:endParaRPr>
          </a:p>
        </p:txBody>
      </p:sp>
      <p:sp>
        <p:nvSpPr>
          <p:cNvPr id="69" name="Rounded Rectangle 68"/>
          <p:cNvSpPr/>
          <p:nvPr/>
        </p:nvSpPr>
        <p:spPr bwMode="auto">
          <a:xfrm flipV="1">
            <a:off x="528032" y="20869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0" name="Rounded Rectangle 69"/>
          <p:cNvSpPr/>
          <p:nvPr/>
        </p:nvSpPr>
        <p:spPr bwMode="auto">
          <a:xfrm>
            <a:off x="561494" y="21602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1" name="TextBox 67"/>
          <p:cNvSpPr txBox="1">
            <a:spLocks noChangeArrowheads="1"/>
          </p:cNvSpPr>
          <p:nvPr/>
        </p:nvSpPr>
        <p:spPr bwMode="auto">
          <a:xfrm>
            <a:off x="569844" y="2128593"/>
            <a:ext cx="2749770" cy="553998"/>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change the other person</a:t>
            </a:r>
            <a:endParaRPr lang="en-US" sz="1500" dirty="0">
              <a:latin typeface="+mn-lt"/>
              <a:ea typeface="ＭＳ Ｐゴシック" pitchFamily="34" charset="-128"/>
            </a:endParaRPr>
          </a:p>
        </p:txBody>
      </p:sp>
      <p:sp>
        <p:nvSpPr>
          <p:cNvPr id="72" name="Rounded Rectangle 71"/>
          <p:cNvSpPr/>
          <p:nvPr/>
        </p:nvSpPr>
        <p:spPr bwMode="auto">
          <a:xfrm flipV="1">
            <a:off x="528031" y="26815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3" name="Rounded Rectangle 72"/>
          <p:cNvSpPr/>
          <p:nvPr/>
        </p:nvSpPr>
        <p:spPr bwMode="auto">
          <a:xfrm>
            <a:off x="561493" y="27548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4" name="TextBox 67"/>
          <p:cNvSpPr txBox="1">
            <a:spLocks noChangeArrowheads="1"/>
          </p:cNvSpPr>
          <p:nvPr/>
        </p:nvSpPr>
        <p:spPr bwMode="auto">
          <a:xfrm>
            <a:off x="569842" y="2767981"/>
            <a:ext cx="987386"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patient</a:t>
            </a:r>
            <a:endParaRPr lang="en-US" sz="1500" dirty="0">
              <a:latin typeface="+mn-lt"/>
              <a:ea typeface="ＭＳ Ｐゴシック" pitchFamily="34" charset="-128"/>
            </a:endParaRPr>
          </a:p>
        </p:txBody>
      </p:sp>
      <p:sp>
        <p:nvSpPr>
          <p:cNvPr id="75" name="Rounded Rectangle 74"/>
          <p:cNvSpPr/>
          <p:nvPr/>
        </p:nvSpPr>
        <p:spPr bwMode="auto">
          <a:xfrm flipV="1">
            <a:off x="528031" y="3254557"/>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6" name="Rounded Rectangle 75"/>
          <p:cNvSpPr/>
          <p:nvPr/>
        </p:nvSpPr>
        <p:spPr bwMode="auto">
          <a:xfrm>
            <a:off x="561493" y="3327825"/>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500" smtClean="0">
              <a:solidFill>
                <a:srgbClr val="FFFFFF"/>
              </a:solidFill>
              <a:latin typeface="+mn-lt"/>
            </a:endParaRPr>
          </a:p>
        </p:txBody>
      </p:sp>
      <p:sp>
        <p:nvSpPr>
          <p:cNvPr id="77" name="TextBox 67"/>
          <p:cNvSpPr txBox="1">
            <a:spLocks noChangeArrowheads="1"/>
          </p:cNvSpPr>
          <p:nvPr/>
        </p:nvSpPr>
        <p:spPr bwMode="auto">
          <a:xfrm>
            <a:off x="569842" y="3325971"/>
            <a:ext cx="973664" cy="338554"/>
          </a:xfrm>
          <a:prstGeom prst="rect">
            <a:avLst/>
          </a:prstGeom>
          <a:noFill/>
          <a:ln w="9525">
            <a:noFill/>
            <a:miter lim="800000"/>
            <a:headEnd/>
            <a:tailEnd/>
          </a:ln>
        </p:spPr>
        <p:txBody>
          <a:bodyPr wrap="none">
            <a:spAutoFit/>
          </a:bodyPr>
          <a:lstStyle/>
          <a:p>
            <a:pPr>
              <a:defRPr/>
            </a:pPr>
            <a:r>
              <a:rPr lang="en-IN" sz="1600" b="1" dirty="0" smtClean="0">
                <a:latin typeface="+mn-lt"/>
                <a:ea typeface="ＭＳ Ｐゴシック" pitchFamily="34" charset="-128"/>
              </a:rPr>
              <a:t>Be aware</a:t>
            </a:r>
            <a:endParaRPr lang="en-US" sz="1600" b="1" dirty="0">
              <a:latin typeface="+mn-lt"/>
              <a:ea typeface="ＭＳ Ｐゴシック" pitchFamily="34" charset="-128"/>
            </a:endParaRPr>
          </a:p>
        </p:txBody>
      </p:sp>
      <p:sp>
        <p:nvSpPr>
          <p:cNvPr id="78" name="Rounded Rectangle 77"/>
          <p:cNvSpPr/>
          <p:nvPr/>
        </p:nvSpPr>
        <p:spPr bwMode="auto">
          <a:xfrm flipV="1">
            <a:off x="528031" y="3899522"/>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9" name="Rounded Rectangle 78"/>
          <p:cNvSpPr/>
          <p:nvPr/>
        </p:nvSpPr>
        <p:spPr bwMode="auto">
          <a:xfrm>
            <a:off x="561493" y="3972790"/>
            <a:ext cx="2897079" cy="436215"/>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0" name="TextBox 67"/>
          <p:cNvSpPr txBox="1">
            <a:spLocks noChangeArrowheads="1"/>
          </p:cNvSpPr>
          <p:nvPr/>
        </p:nvSpPr>
        <p:spPr bwMode="auto">
          <a:xfrm>
            <a:off x="569842" y="3929287"/>
            <a:ext cx="3025756" cy="553998"/>
          </a:xfrm>
          <a:prstGeom prst="rect">
            <a:avLst/>
          </a:prstGeom>
          <a:noFill/>
          <a:ln w="9525">
            <a:noFill/>
            <a:miter lim="800000"/>
            <a:headEnd/>
            <a:tailEnd/>
          </a:ln>
        </p:spPr>
        <p:txBody>
          <a:bodyPr wrap="square">
            <a:spAutoFit/>
          </a:bodyPr>
          <a:lstStyle/>
          <a:p>
            <a:pPr>
              <a:defRPr/>
            </a:pPr>
            <a:r>
              <a:rPr lang="en-US" sz="1500" dirty="0">
                <a:latin typeface="+mn-lt"/>
              </a:rPr>
              <a:t>Find the right situation in which to work</a:t>
            </a:r>
            <a:endParaRPr lang="en-US" sz="1500" dirty="0">
              <a:latin typeface="+mn-lt"/>
              <a:ea typeface="ＭＳ Ｐゴシック" pitchFamily="34" charset="-128"/>
            </a:endParaRPr>
          </a:p>
        </p:txBody>
      </p:sp>
      <p:sp>
        <p:nvSpPr>
          <p:cNvPr id="81" name="Rounded Rectangle 80"/>
          <p:cNvSpPr/>
          <p:nvPr/>
        </p:nvSpPr>
        <p:spPr bwMode="auto">
          <a:xfrm flipV="1">
            <a:off x="539552" y="4575700"/>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2" name="Rounded Rectangle 81"/>
          <p:cNvSpPr/>
          <p:nvPr/>
        </p:nvSpPr>
        <p:spPr bwMode="auto">
          <a:xfrm>
            <a:off x="573014" y="4648968"/>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3" name="TextBox 67"/>
          <p:cNvSpPr txBox="1">
            <a:spLocks noChangeArrowheads="1"/>
          </p:cNvSpPr>
          <p:nvPr/>
        </p:nvSpPr>
        <p:spPr bwMode="auto">
          <a:xfrm>
            <a:off x="581363" y="4713187"/>
            <a:ext cx="1331968" cy="323165"/>
          </a:xfrm>
          <a:prstGeom prst="rect">
            <a:avLst/>
          </a:prstGeom>
          <a:noFill/>
          <a:ln w="9525">
            <a:noFill/>
            <a:miter lim="800000"/>
            <a:headEnd/>
            <a:tailEnd/>
          </a:ln>
        </p:spPr>
        <p:txBody>
          <a:bodyPr wrap="none">
            <a:spAutoFit/>
          </a:bodyPr>
          <a:lstStyle/>
          <a:p>
            <a:pPr>
              <a:defRPr/>
            </a:pPr>
            <a:r>
              <a:rPr lang="en-US" sz="1500" dirty="0">
                <a:latin typeface="+mn-lt"/>
              </a:rPr>
              <a:t>Build the team</a:t>
            </a:r>
            <a:endParaRPr lang="en-US" sz="1500" dirty="0">
              <a:latin typeface="+mn-lt"/>
              <a:ea typeface="ＭＳ Ｐゴシック" pitchFamily="34" charset="-128"/>
            </a:endParaRPr>
          </a:p>
        </p:txBody>
      </p:sp>
      <p:sp>
        <p:nvSpPr>
          <p:cNvPr id="84" name="Rounded Rectangle 83"/>
          <p:cNvSpPr/>
          <p:nvPr/>
        </p:nvSpPr>
        <p:spPr bwMode="auto">
          <a:xfrm flipV="1">
            <a:off x="528032" y="1461764"/>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5" name="Rounded Rectangle 84"/>
          <p:cNvSpPr/>
          <p:nvPr/>
        </p:nvSpPr>
        <p:spPr bwMode="auto">
          <a:xfrm>
            <a:off x="561494" y="1535032"/>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6" name="TextBox 67"/>
          <p:cNvSpPr txBox="1">
            <a:spLocks noChangeArrowheads="1"/>
          </p:cNvSpPr>
          <p:nvPr/>
        </p:nvSpPr>
        <p:spPr bwMode="auto">
          <a:xfrm>
            <a:off x="569844" y="1599251"/>
            <a:ext cx="2749770" cy="323165"/>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be someone else</a:t>
            </a:r>
            <a:endParaRPr lang="en-US" sz="1500" dirty="0">
              <a:latin typeface="+mn-lt"/>
              <a:ea typeface="ＭＳ Ｐゴシック" pitchFamily="34" charset="-128"/>
            </a:endParaRPr>
          </a:p>
        </p:txBody>
      </p:sp>
      <p:grpSp>
        <p:nvGrpSpPr>
          <p:cNvPr id="87" name="Group 41"/>
          <p:cNvGrpSpPr>
            <a:grpSpLocks/>
          </p:cNvGrpSpPr>
          <p:nvPr/>
        </p:nvGrpSpPr>
        <p:grpSpPr bwMode="auto">
          <a:xfrm>
            <a:off x="2339752" y="5484961"/>
            <a:ext cx="4783138" cy="968375"/>
            <a:chOff x="4940193" y="4878304"/>
            <a:chExt cx="4783391" cy="968295"/>
          </a:xfrm>
        </p:grpSpPr>
        <p:sp>
          <p:nvSpPr>
            <p:cNvPr id="88" name="Oval 87"/>
            <p:cNvSpPr/>
            <p:nvPr/>
          </p:nvSpPr>
          <p:spPr>
            <a:xfrm rot="589461">
              <a:off x="4940193" y="5002119"/>
              <a:ext cx="1249429" cy="109528"/>
            </a:xfrm>
            <a:prstGeom prst="ellipse">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89" name="Rectangle 88"/>
            <p:cNvSpPr/>
            <p:nvPr/>
          </p:nvSpPr>
          <p:spPr>
            <a:xfrm rot="589461">
              <a:off x="5329152" y="5340228"/>
              <a:ext cx="4384907" cy="109529"/>
            </a:xfrm>
            <a:prstGeom prst="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0" name="Rounded Rectangle 89"/>
            <p:cNvSpPr/>
            <p:nvPr/>
          </p:nvSpPr>
          <p:spPr>
            <a:xfrm rot="589461">
              <a:off x="8986945" y="5622779"/>
              <a:ext cx="736639" cy="223820"/>
            </a:xfrm>
            <a:prstGeom prst="round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nvGrpSpPr>
            <p:cNvPr id="91" name="Group 87"/>
            <p:cNvGrpSpPr>
              <a:grpSpLocks/>
            </p:cNvGrpSpPr>
            <p:nvPr/>
          </p:nvGrpSpPr>
          <p:grpSpPr bwMode="auto">
            <a:xfrm>
              <a:off x="4940193" y="4878304"/>
              <a:ext cx="4783391" cy="825387"/>
              <a:chOff x="4940193" y="4878304"/>
              <a:chExt cx="4783391" cy="825387"/>
            </a:xfrm>
          </p:grpSpPr>
          <p:sp>
            <p:nvSpPr>
              <p:cNvPr id="92" name="Oval 91"/>
              <p:cNvSpPr/>
              <p:nvPr/>
            </p:nvSpPr>
            <p:spPr>
              <a:xfrm rot="589461">
                <a:off x="4940193" y="4878304"/>
                <a:ext cx="1249429" cy="109528"/>
              </a:xfrm>
              <a:prstGeom prst="ellipse">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3" name="Rectangle 76"/>
              <p:cNvSpPr>
                <a:spLocks noChangeArrowheads="1"/>
              </p:cNvSpPr>
              <p:nvPr/>
            </p:nvSpPr>
            <p:spPr bwMode="auto">
              <a:xfrm rot="589461">
                <a:off x="5329152" y="5216413"/>
                <a:ext cx="4384907" cy="109529"/>
              </a:xfrm>
              <a:prstGeom prst="rect">
                <a:avLst/>
              </a:prstGeom>
              <a:gradFill rotWithShape="1">
                <a:gsLst>
                  <a:gs pos="0">
                    <a:srgbClr val="A6A6A6"/>
                  </a:gs>
                  <a:gs pos="5000">
                    <a:srgbClr val="A6A6A6"/>
                  </a:gs>
                  <a:gs pos="50000">
                    <a:srgbClr val="F2F2F2"/>
                  </a:gs>
                  <a:gs pos="100000">
                    <a:srgbClr val="BFBFBF"/>
                  </a:gs>
                </a:gsLst>
                <a:lin ang="5400000"/>
              </a:gradFill>
              <a:ln w="9525">
                <a:solidFill>
                  <a:srgbClr val="A6A6A6"/>
                </a:solidFill>
                <a:miter lim="800000"/>
                <a:headEnd/>
                <a:tailEnd/>
              </a:ln>
              <a:effectLst>
                <a:outerShdw dist="23000" dir="839963" rotWithShape="0">
                  <a:srgbClr val="808080">
                    <a:alpha val="34998"/>
                  </a:srgbClr>
                </a:outerShdw>
              </a:effectLst>
            </p:spPr>
            <p:txBody>
              <a:bodyPr anchor="ctr"/>
              <a:lstStyle/>
              <a:p>
                <a:pPr algn="ctr"/>
                <a:endParaRPr lang="nb-NO" sz="1400">
                  <a:solidFill>
                    <a:srgbClr val="FFFFFF"/>
                  </a:solidFill>
                </a:endParaRPr>
              </a:p>
            </p:txBody>
          </p:sp>
          <p:sp>
            <p:nvSpPr>
              <p:cNvPr id="94" name="Rounded Rectangle 93"/>
              <p:cNvSpPr/>
              <p:nvPr/>
            </p:nvSpPr>
            <p:spPr>
              <a:xfrm rot="589461">
                <a:off x="8986945" y="5479916"/>
                <a:ext cx="736639" cy="223820"/>
              </a:xfrm>
              <a:prstGeom prst="roundRect">
                <a:avLst/>
              </a:prstGeom>
              <a:gradFill>
                <a:gsLst>
                  <a:gs pos="0">
                    <a:schemeClr val="tx1">
                      <a:lumMod val="95000"/>
                      <a:lumOff val="5000"/>
                    </a:schemeClr>
                  </a:gs>
                  <a:gs pos="100000">
                    <a:schemeClr val="tx1">
                      <a:lumMod val="95000"/>
                      <a:lumOff val="5000"/>
                    </a:schemeClr>
                  </a:gs>
                  <a:gs pos="59000">
                    <a:schemeClr val="tx1">
                      <a:lumMod val="75000"/>
                      <a:lumOff val="25000"/>
                    </a:schemeClr>
                  </a:gs>
                  <a:gs pos="29000">
                    <a:schemeClr val="tx1">
                      <a:lumMod val="85000"/>
                      <a:lumOff val="15000"/>
                    </a:schemeClr>
                  </a:gs>
                </a:gsLst>
                <a:lin ang="498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grpSp>
      <p:pic>
        <p:nvPicPr>
          <p:cNvPr id="42" name="Picture 2" descr="\\NAS\PresentationLoad\07 Produktion\1_TEMPLATES\4_Selbstpräsentationen\1_Grundlagen\Bildvorlagen (Kopien)\Geschäftsmann\mit Verlauf\Bild5.png"/>
          <p:cNvPicPr>
            <a:picLocks noGrp="1" noSelect="1" noRot="1" noMove="1" noResize="1" noEditPoints="1" noAdjustHandles="1" noChangeArrowheads="1" noChangeShapeType="1"/>
          </p:cNvPicPr>
          <p:nvPr>
            <p:custDataLst>
              <p:tags r:id="rId9"/>
            </p:custDataLst>
          </p:nvPr>
        </p:nvPicPr>
        <p:blipFill>
          <a:blip r:embed="rId12">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3220220" y="967949"/>
            <a:ext cx="5815830" cy="4942092"/>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3851920" y="1971248"/>
            <a:ext cx="5007465" cy="2381976"/>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Most of us stumble into personal and professional relationships. We know how long it takes to build personal relationships. We have little time to build professional relationships. We need to understand other people’s styles fast so that we can influence them positively and quickly</a:t>
            </a:r>
            <a:endParaRPr lang="en-IN" sz="2000" dirty="0">
              <a:solidFill>
                <a:schemeClr val="tx1"/>
              </a:solidFill>
            </a:endParaRPr>
          </a:p>
        </p:txBody>
      </p:sp>
    </p:spTree>
    <p:extLst>
      <p:ext uri="{BB962C8B-B14F-4D97-AF65-F5344CB8AC3E}">
        <p14:creationId xmlns:p14="http://schemas.microsoft.com/office/powerpoint/2010/main" val="1152772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4.16185E-6 L 0.0217 -0.25456 " pathEditMode="relative" rAng="0" ptsTypes="AA">
                                      <p:cBhvr>
                                        <p:cTn id="6" dur="750" fill="hold"/>
                                        <p:tgtEl>
                                          <p:spTgt spid="87"/>
                                        </p:tgtEl>
                                        <p:attrNameLst>
                                          <p:attrName>ppt_x</p:attrName>
                                          <p:attrName>ppt_y</p:attrName>
                                        </p:attrNameLst>
                                      </p:cBhvr>
                                      <p:rCtr x="1076" y="-12740"/>
                                    </p:animMotion>
                                  </p:childTnLst>
                                </p:cTn>
                              </p:par>
                            </p:childTnLst>
                          </p:cTn>
                        </p:par>
                        <p:par>
                          <p:cTn id="7" fill="hold">
                            <p:stCondLst>
                              <p:cond delay="750"/>
                            </p:stCondLst>
                            <p:childTnLst>
                              <p:par>
                                <p:cTn id="8" presetID="10" presetClass="exit" presetSubtype="0" fill="hold" nodeType="afterEffect">
                                  <p:stCondLst>
                                    <p:cond delay="0"/>
                                  </p:stCondLst>
                                  <p:childTnLst>
                                    <p:animEffect transition="out" filter="fade">
                                      <p:cBhvr>
                                        <p:cTn id="9" dur="750"/>
                                        <p:tgtEl>
                                          <p:spTgt spid="87"/>
                                        </p:tgtEl>
                                      </p:cBhvr>
                                    </p:animEffect>
                                    <p:set>
                                      <p:cBhvr>
                                        <p:cTn id="10" dur="1" fill="hold">
                                          <p:stCondLst>
                                            <p:cond delay="749"/>
                                          </p:stCondLst>
                                        </p:cTn>
                                        <p:tgtEl>
                                          <p:spTgt spid="87"/>
                                        </p:tgtEl>
                                        <p:attrNameLst>
                                          <p:attrName>style.visibility</p:attrName>
                                        </p:attrNameLst>
                                      </p:cBhvr>
                                      <p:to>
                                        <p:strVal val="hidden"/>
                                      </p:to>
                                    </p:set>
                                  </p:childTnLst>
                                </p:cTn>
                              </p:par>
                              <p:par>
                                <p:cTn id="11" presetID="26" presetClass="emph" presetSubtype="0" fill="hold" grpId="0" nodeType="withEffect">
                                  <p:stCondLst>
                                    <p:cond delay="0"/>
                                  </p:stCondLst>
                                  <p:childTnLst>
                                    <p:animEffect transition="out" filter="fade">
                                      <p:cBhvr>
                                        <p:cTn id="12" dur="500" tmFilter="0, 0; .2, .5; .8, .5; 1, 0"/>
                                        <p:tgtEl>
                                          <p:spTgt spid="75"/>
                                        </p:tgtEl>
                                      </p:cBhvr>
                                    </p:animEffect>
                                    <p:animScale>
                                      <p:cBhvr>
                                        <p:cTn id="13" dur="250" autoRev="1" fill="hold"/>
                                        <p:tgtEl>
                                          <p:spTgt spid="75"/>
                                        </p:tgtEl>
                                      </p:cBhvr>
                                      <p:by x="105000" y="105000"/>
                                    </p:animScale>
                                  </p:childTnLst>
                                </p:cTn>
                              </p:par>
                              <p:par>
                                <p:cTn id="14" presetID="1" presetClass="emph" presetSubtype="2" fill="hold" nodeType="withEffect">
                                  <p:stCondLst>
                                    <p:cond delay="0"/>
                                  </p:stCondLst>
                                  <p:childTnLst>
                                    <p:animClr clrSpc="rgb" dir="cw">
                                      <p:cBhvr>
                                        <p:cTn id="15" dur="750" fill="hold"/>
                                        <p:tgtEl>
                                          <p:spTgt spid="75"/>
                                        </p:tgtEl>
                                        <p:attrNameLst>
                                          <p:attrName>fillcolor</p:attrName>
                                        </p:attrNameLst>
                                      </p:cBhvr>
                                      <p:to>
                                        <a:srgbClr val="FFFF00"/>
                                      </p:to>
                                    </p:animClr>
                                    <p:set>
                                      <p:cBhvr>
                                        <p:cTn id="16" dur="750" fill="hold"/>
                                        <p:tgtEl>
                                          <p:spTgt spid="75"/>
                                        </p:tgtEl>
                                        <p:attrNameLst>
                                          <p:attrName>fill.type</p:attrName>
                                        </p:attrNameLst>
                                      </p:cBhvr>
                                      <p:to>
                                        <p:strVal val="solid"/>
                                      </p:to>
                                    </p:set>
                                    <p:set>
                                      <p:cBhvr>
                                        <p:cTn id="17" dur="750" fill="hold"/>
                                        <p:tgtEl>
                                          <p:spTgt spid="75"/>
                                        </p:tgtEl>
                                        <p:attrNameLst>
                                          <p:attrName>fill.on</p:attrName>
                                        </p:attrNameLst>
                                      </p:cBhvr>
                                      <p:to>
                                        <p:strVal val="true"/>
                                      </p:to>
                                    </p:se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p:tgtEl>
                                          <p:spTgt spid="43"/>
                                        </p:tgtEl>
                                        <p:attrNameLst>
                                          <p:attrName>ppt_x</p:attrName>
                                        </p:attrNameLst>
                                      </p:cBhvr>
                                      <p:tavLst>
                                        <p:tav tm="0">
                                          <p:val>
                                            <p:strVal val="#ppt_x-#ppt_w*1.125000"/>
                                          </p:val>
                                        </p:tav>
                                        <p:tav tm="100000">
                                          <p:val>
                                            <p:strVal val="#ppt_x"/>
                                          </p:val>
                                        </p:tav>
                                      </p:tavLst>
                                    </p:anim>
                                    <p:animEffect transition="in" filter="wipe(right)">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899592" y="115888"/>
            <a:ext cx="6840760" cy="615553"/>
          </a:xfrm>
          <a:prstGeom prst="rect">
            <a:avLst/>
          </a:prstGeom>
          <a:noFill/>
        </p:spPr>
        <p:txBody>
          <a:bodyPr wrap="square" lIns="0" tIns="0" rIns="0" bIns="0" rtlCol="0">
            <a:spAutoFit/>
          </a:bodyPr>
          <a:lstStyle/>
          <a:p>
            <a:pPr algn="ctr"/>
            <a:r>
              <a:rPr lang="en-US" sz="4000" dirty="0" smtClean="0">
                <a:latin typeface="+mn-lt"/>
              </a:rPr>
              <a:t>Understanding others</a:t>
            </a:r>
            <a:endParaRPr lang="en-US" sz="4000" dirty="0">
              <a:latin typeface="+mn-lt"/>
            </a:endParaRPr>
          </a:p>
        </p:txBody>
      </p:sp>
      <p:sp>
        <p:nvSpPr>
          <p:cNvPr id="60" name="Rounded Rectangle 6"/>
          <p:cNvSpPr>
            <a:spLocks noGrp="1" noSelect="1" noRot="1" noMove="1" noResize="1" noEditPoints="1" noAdjustHandles="1" noChangeArrowheads="1" noChangeShapeType="1" noTextEdit="1"/>
          </p:cNvSpPr>
          <p:nvPr>
            <p:custDataLst>
              <p:tags r:id="rId1"/>
            </p:custDataLst>
          </p:nvPr>
        </p:nvSpPr>
        <p:spPr bwMode="auto">
          <a:xfrm rot="5400000">
            <a:off x="-583841" y="1801550"/>
            <a:ext cx="5144836" cy="3438653"/>
          </a:xfrm>
          <a:prstGeom prst="roundRect">
            <a:avLst>
              <a:gd name="adj" fmla="val 5555"/>
            </a:avLst>
          </a:prstGeom>
          <a:gradFill>
            <a:gsLst>
              <a:gs pos="0">
                <a:schemeClr val="bg1">
                  <a:lumMod val="65000"/>
                </a:schemeClr>
              </a:gs>
              <a:gs pos="69000">
                <a:schemeClr val="bg1">
                  <a:lumMod val="75000"/>
                </a:schemeClr>
              </a:gs>
              <a:gs pos="100000">
                <a:schemeClr val="bg1">
                  <a:lumMod val="85000"/>
                </a:schemeClr>
              </a:gs>
              <a:gs pos="41000">
                <a:schemeClr val="bg1"/>
              </a:gs>
            </a:gsLst>
            <a:lin ang="19140000" scaled="0"/>
          </a:gradFill>
          <a:ln>
            <a:noFill/>
          </a:ln>
          <a:effectLst>
            <a:outerShdw blurRad="40000" dist="23000" dir="5400000" rotWithShape="0">
              <a:srgbClr val="000000">
                <a:alpha val="35000"/>
              </a:srgbClr>
            </a:outerShdw>
            <a:reflection stA="21000" endPos="2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61" name="Rounded Rectangle 60"/>
          <p:cNvSpPr>
            <a:spLocks noGrp="1" noSelect="1" noRot="1" noMove="1" noResize="1" noEditPoints="1" noAdjustHandles="1" noChangeArrowheads="1" noChangeShapeType="1" noTextEdit="1"/>
          </p:cNvSpPr>
          <p:nvPr>
            <p:custDataLst>
              <p:tags r:id="rId2"/>
            </p:custDataLst>
          </p:nvPr>
        </p:nvSpPr>
        <p:spPr bwMode="auto">
          <a:xfrm rot="5400000">
            <a:off x="-492360" y="1905099"/>
            <a:ext cx="4963353" cy="3212562"/>
          </a:xfrm>
          <a:prstGeom prst="roundRect">
            <a:avLst>
              <a:gd name="adj" fmla="val 4812"/>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67" name="Ellipse 30"/>
          <p:cNvSpPr>
            <a:spLocks noGrp="1" noSelect="1" noRot="1" noMove="1" noResize="1" noEditPoints="1" noAdjustHandles="1" noChangeArrowheads="1" noChangeShapeType="1" noTextEdit="1"/>
          </p:cNvSpPr>
          <p:nvPr>
            <p:custDataLst>
              <p:tags r:id="rId3"/>
            </p:custDataLst>
          </p:nvPr>
        </p:nvSpPr>
        <p:spPr bwMode="auto">
          <a:xfrm rot="9934327" flipH="1">
            <a:off x="1563225" y="5359101"/>
            <a:ext cx="736425" cy="507175"/>
          </a:xfrm>
          <a:prstGeom prst="ellipse">
            <a:avLst/>
          </a:prstGeom>
          <a:gradFill flip="none" rotWithShape="1">
            <a:gsLst>
              <a:gs pos="100000">
                <a:schemeClr val="tx1">
                  <a:lumMod val="95000"/>
                  <a:lumOff val="5000"/>
                </a:schemeClr>
              </a:gs>
              <a:gs pos="0">
                <a:schemeClr val="tx1">
                  <a:lumMod val="75000"/>
                  <a:lumOff val="25000"/>
                </a:schemeClr>
              </a:gs>
            </a:gsLst>
            <a:path path="shape">
              <a:fillToRect l="50000" t="50000" r="50000" b="50000"/>
            </a:path>
            <a:tileRect/>
          </a:gradFill>
          <a:ln w="9525" cap="flat" cmpd="sng" algn="ctr">
            <a:noFill/>
            <a:prstDash val="solid"/>
          </a:ln>
          <a:effectLst>
            <a:innerShdw blurRad="269875" dist="114300" dir="480000">
              <a:srgbClr val="000000">
                <a:alpha val="13000"/>
              </a:srgbClr>
            </a:innerShdw>
          </a:effectLst>
        </p:spPr>
        <p:txBody>
          <a:bodyPr anchor="ctr"/>
          <a:lstStyle>
            <a:lvl1pPr marL="342900" indent="-342900"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buFont typeface="Calibri" charset="0"/>
              <a:buAutoNum type="arabicPeriod"/>
              <a:defRPr/>
            </a:pPr>
            <a:endParaRPr lang="da-DK" sz="1400" smtClean="0">
              <a:solidFill>
                <a:srgbClr val="FFFFFF"/>
              </a:solidFill>
            </a:endParaRPr>
          </a:p>
        </p:txBody>
      </p:sp>
      <p:sp>
        <p:nvSpPr>
          <p:cNvPr id="68" name="Ellipse 31"/>
          <p:cNvSpPr>
            <a:spLocks noGrp="1" noSelect="1" noRot="1" noMove="1" noResize="1" noEditPoints="1" noAdjustHandles="1" noChangeArrowheads="1" noChangeShapeType="1" noTextEdit="1"/>
          </p:cNvSpPr>
          <p:nvPr>
            <p:custDataLst>
              <p:tags r:id="rId4"/>
            </p:custDataLst>
          </p:nvPr>
        </p:nvSpPr>
        <p:spPr bwMode="auto">
          <a:xfrm rot="5400000" flipH="1">
            <a:off x="1793040" y="5412660"/>
            <a:ext cx="373517" cy="398984"/>
          </a:xfrm>
          <a:prstGeom prst="ellipse">
            <a:avLst/>
          </a:prstGeom>
          <a:gradFill rotWithShape="1">
            <a:gsLst>
              <a:gs pos="0">
                <a:srgbClr val="FFFCF9">
                  <a:alpha val="31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42900" indent="-342900" algn="ctr">
              <a:buFont typeface="Calibri" pitchFamily="34" charset="0"/>
              <a:buAutoNum type="arabicPeriod"/>
            </a:pPr>
            <a:endParaRPr lang="da-DK" sz="1400">
              <a:solidFill>
                <a:srgbClr val="FFFFFF"/>
              </a:solidFill>
            </a:endParaRPr>
          </a:p>
        </p:txBody>
      </p:sp>
      <p:sp>
        <p:nvSpPr>
          <p:cNvPr id="66" name="Måne 29"/>
          <p:cNvSpPr>
            <a:spLocks noGrp="1" noSelect="1" noRot="1" noMove="1" noResize="1" noEditPoints="1" noAdjustHandles="1" noChangeArrowheads="1" noChangeShapeType="1" noTextEdit="1"/>
          </p:cNvSpPr>
          <p:nvPr>
            <p:custDataLst>
              <p:tags r:id="rId5"/>
            </p:custDataLst>
          </p:nvPr>
        </p:nvSpPr>
        <p:spPr bwMode="auto">
          <a:xfrm rot="10429289" flipH="1">
            <a:off x="1687761" y="5368044"/>
            <a:ext cx="333445" cy="482787"/>
          </a:xfrm>
          <a:prstGeom prst="moon">
            <a:avLst>
              <a:gd name="adj" fmla="val 875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da-DK" sz="1400" smtClean="0">
              <a:solidFill>
                <a:srgbClr val="FFFFFF"/>
              </a:solidFill>
            </a:endParaRPr>
          </a:p>
        </p:txBody>
      </p:sp>
      <p:sp>
        <p:nvSpPr>
          <p:cNvPr id="63" name="Rectangle 115"/>
          <p:cNvSpPr>
            <a:spLocks noGrp="1" noSelect="1" noRot="1" noMove="1" noResize="1" noEditPoints="1" noAdjustHandles="1" noChangeArrowheads="1" noChangeShapeType="1" noTextEdit="1"/>
          </p:cNvSpPr>
          <p:nvPr>
            <p:custDataLst>
              <p:tags r:id="rId6"/>
            </p:custDataLst>
          </p:nvPr>
        </p:nvSpPr>
        <p:spPr bwMode="auto">
          <a:xfrm rot="5400000">
            <a:off x="33624" y="1688269"/>
            <a:ext cx="3911383" cy="3212562"/>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sz="1400">
              <a:solidFill>
                <a:srgbClr val="FFFFFF"/>
              </a:solidFill>
            </a:endParaRPr>
          </a:p>
        </p:txBody>
      </p:sp>
      <p:sp>
        <p:nvSpPr>
          <p:cNvPr id="64" name="Rounded Rectangle 63"/>
          <p:cNvSpPr>
            <a:spLocks noGrp="1" noSelect="1" noRot="1" noMove="1" noResize="1" noEditPoints="1" noAdjustHandles="1" noChangeArrowheads="1" noChangeShapeType="1" noTextEdit="1"/>
          </p:cNvSpPr>
          <p:nvPr>
            <p:custDataLst>
              <p:tags r:id="rId7"/>
            </p:custDataLst>
          </p:nvPr>
        </p:nvSpPr>
        <p:spPr bwMode="auto">
          <a:xfrm rot="5400000" flipH="1">
            <a:off x="2020356" y="901708"/>
            <a:ext cx="44315" cy="629508"/>
          </a:xfrm>
          <a:prstGeom prst="roundRect">
            <a:avLst>
              <a:gd name="adj" fmla="val 4812"/>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59" name="Rounded Rectangle 10"/>
          <p:cNvSpPr>
            <a:spLocks noGrp="1" noSelect="1" noRot="1" noMove="1" noResize="1" noEditPoints="1" noAdjustHandles="1" noChangeArrowheads="1" noChangeShapeType="1" noTextEdit="1"/>
          </p:cNvSpPr>
          <p:nvPr>
            <p:custDataLst>
              <p:tags r:id="rId8"/>
            </p:custDataLst>
          </p:nvPr>
        </p:nvSpPr>
        <p:spPr bwMode="auto">
          <a:xfrm rot="5400000">
            <a:off x="-529297" y="1738770"/>
            <a:ext cx="5000283" cy="3438653"/>
          </a:xfrm>
          <a:custGeom>
            <a:avLst/>
            <a:gdLst>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6009055 w 6185849"/>
              <a:gd name="connsiteY5" fmla="*/ 3674030 h 3674030"/>
              <a:gd name="connsiteX6" fmla="*/ 176794 w 6185849"/>
              <a:gd name="connsiteY6" fmla="*/ 3674030 h 3674030"/>
              <a:gd name="connsiteX7" fmla="*/ 0 w 6185849"/>
              <a:gd name="connsiteY7" fmla="*/ 3497236 h 3674030"/>
              <a:gd name="connsiteX8" fmla="*/ 0 w 6185849"/>
              <a:gd name="connsiteY8" fmla="*/ 176794 h 3674030"/>
              <a:gd name="connsiteX0" fmla="*/ 0 w 6185849"/>
              <a:gd name="connsiteY0" fmla="*/ 176794 h 3811663"/>
              <a:gd name="connsiteX1" fmla="*/ 176794 w 6185849"/>
              <a:gd name="connsiteY1" fmla="*/ 0 h 3811663"/>
              <a:gd name="connsiteX2" fmla="*/ 6009055 w 6185849"/>
              <a:gd name="connsiteY2" fmla="*/ 0 h 3811663"/>
              <a:gd name="connsiteX3" fmla="*/ 6185849 w 6185849"/>
              <a:gd name="connsiteY3" fmla="*/ 176794 h 3811663"/>
              <a:gd name="connsiteX4" fmla="*/ 6185849 w 6185849"/>
              <a:gd name="connsiteY4" fmla="*/ 3497236 h 3811663"/>
              <a:gd name="connsiteX5" fmla="*/ 176794 w 6185849"/>
              <a:gd name="connsiteY5" fmla="*/ 3674030 h 3811663"/>
              <a:gd name="connsiteX6" fmla="*/ 0 w 6185849"/>
              <a:gd name="connsiteY6" fmla="*/ 3497236 h 3811663"/>
              <a:gd name="connsiteX7" fmla="*/ 0 w 6185849"/>
              <a:gd name="connsiteY7" fmla="*/ 176794 h 3811663"/>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176794 w 6185849"/>
              <a:gd name="connsiteY4" fmla="*/ 3674030 h 3674030"/>
              <a:gd name="connsiteX5" fmla="*/ 0 w 6185849"/>
              <a:gd name="connsiteY5" fmla="*/ 3497236 h 3674030"/>
              <a:gd name="connsiteX6" fmla="*/ 0 w 6185849"/>
              <a:gd name="connsiteY6" fmla="*/ 176794 h 3674030"/>
              <a:gd name="connsiteX0" fmla="*/ 0 w 6185849"/>
              <a:gd name="connsiteY0" fmla="*/ 190449 h 3687685"/>
              <a:gd name="connsiteX1" fmla="*/ 176794 w 6185849"/>
              <a:gd name="connsiteY1" fmla="*/ 13655 h 3687685"/>
              <a:gd name="connsiteX2" fmla="*/ 4274819 w 6185849"/>
              <a:gd name="connsiteY2" fmla="*/ 0 h 3687685"/>
              <a:gd name="connsiteX3" fmla="*/ 6185849 w 6185849"/>
              <a:gd name="connsiteY3" fmla="*/ 190449 h 3687685"/>
              <a:gd name="connsiteX4" fmla="*/ 176794 w 6185849"/>
              <a:gd name="connsiteY4" fmla="*/ 3687685 h 3687685"/>
              <a:gd name="connsiteX5" fmla="*/ 0 w 6185849"/>
              <a:gd name="connsiteY5" fmla="*/ 3510891 h 3687685"/>
              <a:gd name="connsiteX6" fmla="*/ 0 w 6185849"/>
              <a:gd name="connsiteY6"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819" h="3687685">
                <a:moveTo>
                  <a:pt x="0" y="190449"/>
                </a:moveTo>
                <a:cubicBezTo>
                  <a:pt x="0" y="92808"/>
                  <a:pt x="79153" y="13655"/>
                  <a:pt x="176794" y="13655"/>
                </a:cubicBezTo>
                <a:lnTo>
                  <a:pt x="4274819" y="0"/>
                </a:lnTo>
                <a:cubicBezTo>
                  <a:pt x="4233852" y="25192"/>
                  <a:pt x="889264" y="3102537"/>
                  <a:pt x="176794" y="3687685"/>
                </a:cubicBezTo>
                <a:cubicBezTo>
                  <a:pt x="79153" y="3687685"/>
                  <a:pt x="0" y="3608532"/>
                  <a:pt x="0" y="3510891"/>
                </a:cubicBezTo>
                <a:lnTo>
                  <a:pt x="0" y="190449"/>
                </a:lnTo>
                <a:close/>
              </a:path>
            </a:pathLst>
          </a:custGeom>
          <a:gradFill flip="none" rotWithShape="1">
            <a:gsLst>
              <a:gs pos="0">
                <a:schemeClr val="bg1">
                  <a:alpha val="15000"/>
                </a:schemeClr>
              </a:gs>
              <a:gs pos="100000">
                <a:schemeClr val="bg1">
                  <a:alpha val="1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a typeface="ＭＳ Ｐゴシック" charset="-128"/>
            </a:endParaRPr>
          </a:p>
        </p:txBody>
      </p:sp>
      <p:sp>
        <p:nvSpPr>
          <p:cNvPr id="69" name="Rounded Rectangle 68"/>
          <p:cNvSpPr/>
          <p:nvPr/>
        </p:nvSpPr>
        <p:spPr bwMode="auto">
          <a:xfrm flipV="1">
            <a:off x="528032" y="20869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0" name="Rounded Rectangle 69"/>
          <p:cNvSpPr/>
          <p:nvPr/>
        </p:nvSpPr>
        <p:spPr bwMode="auto">
          <a:xfrm>
            <a:off x="561494" y="21602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1" name="TextBox 67"/>
          <p:cNvSpPr txBox="1">
            <a:spLocks noChangeArrowheads="1"/>
          </p:cNvSpPr>
          <p:nvPr/>
        </p:nvSpPr>
        <p:spPr bwMode="auto">
          <a:xfrm>
            <a:off x="569844" y="2128593"/>
            <a:ext cx="2749770" cy="553998"/>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change the other person</a:t>
            </a:r>
            <a:endParaRPr lang="en-US" sz="1500" dirty="0">
              <a:latin typeface="+mn-lt"/>
              <a:ea typeface="ＭＳ Ｐゴシック" pitchFamily="34" charset="-128"/>
            </a:endParaRPr>
          </a:p>
        </p:txBody>
      </p:sp>
      <p:sp>
        <p:nvSpPr>
          <p:cNvPr id="72" name="Rounded Rectangle 71"/>
          <p:cNvSpPr/>
          <p:nvPr/>
        </p:nvSpPr>
        <p:spPr bwMode="auto">
          <a:xfrm flipV="1">
            <a:off x="528031" y="26815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3" name="Rounded Rectangle 72"/>
          <p:cNvSpPr/>
          <p:nvPr/>
        </p:nvSpPr>
        <p:spPr bwMode="auto">
          <a:xfrm>
            <a:off x="561493" y="27548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4" name="TextBox 67"/>
          <p:cNvSpPr txBox="1">
            <a:spLocks noChangeArrowheads="1"/>
          </p:cNvSpPr>
          <p:nvPr/>
        </p:nvSpPr>
        <p:spPr bwMode="auto">
          <a:xfrm>
            <a:off x="569842" y="2767981"/>
            <a:ext cx="987386"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patient</a:t>
            </a:r>
            <a:endParaRPr lang="en-US" sz="1500" dirty="0">
              <a:latin typeface="+mn-lt"/>
              <a:ea typeface="ＭＳ Ｐゴシック" pitchFamily="34" charset="-128"/>
            </a:endParaRPr>
          </a:p>
        </p:txBody>
      </p:sp>
      <p:sp>
        <p:nvSpPr>
          <p:cNvPr id="75" name="Rounded Rectangle 74"/>
          <p:cNvSpPr/>
          <p:nvPr/>
        </p:nvSpPr>
        <p:spPr bwMode="auto">
          <a:xfrm flipV="1">
            <a:off x="528031" y="3254557"/>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6" name="Rounded Rectangle 75"/>
          <p:cNvSpPr/>
          <p:nvPr/>
        </p:nvSpPr>
        <p:spPr bwMode="auto">
          <a:xfrm>
            <a:off x="561493" y="3327825"/>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7" name="TextBox 67"/>
          <p:cNvSpPr txBox="1">
            <a:spLocks noChangeArrowheads="1"/>
          </p:cNvSpPr>
          <p:nvPr/>
        </p:nvSpPr>
        <p:spPr bwMode="auto">
          <a:xfrm>
            <a:off x="569842" y="3325971"/>
            <a:ext cx="906338"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aware</a:t>
            </a:r>
            <a:endParaRPr lang="en-US" sz="1500" dirty="0">
              <a:latin typeface="+mn-lt"/>
              <a:ea typeface="ＭＳ Ｐゴシック" pitchFamily="34" charset="-128"/>
            </a:endParaRPr>
          </a:p>
        </p:txBody>
      </p:sp>
      <p:sp>
        <p:nvSpPr>
          <p:cNvPr id="78" name="Rounded Rectangle 77"/>
          <p:cNvSpPr/>
          <p:nvPr/>
        </p:nvSpPr>
        <p:spPr bwMode="auto">
          <a:xfrm flipV="1">
            <a:off x="528031" y="3899522"/>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9" name="Rounded Rectangle 78"/>
          <p:cNvSpPr/>
          <p:nvPr/>
        </p:nvSpPr>
        <p:spPr bwMode="auto">
          <a:xfrm>
            <a:off x="561493" y="3972790"/>
            <a:ext cx="2897079" cy="436215"/>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0" name="TextBox 67"/>
          <p:cNvSpPr txBox="1">
            <a:spLocks noChangeArrowheads="1"/>
          </p:cNvSpPr>
          <p:nvPr/>
        </p:nvSpPr>
        <p:spPr bwMode="auto">
          <a:xfrm>
            <a:off x="569842" y="3929287"/>
            <a:ext cx="2749772" cy="553998"/>
          </a:xfrm>
          <a:prstGeom prst="rect">
            <a:avLst/>
          </a:prstGeom>
          <a:noFill/>
          <a:ln w="9525">
            <a:noFill/>
            <a:miter lim="800000"/>
            <a:headEnd/>
            <a:tailEnd/>
          </a:ln>
        </p:spPr>
        <p:txBody>
          <a:bodyPr wrap="square">
            <a:spAutoFit/>
          </a:bodyPr>
          <a:lstStyle/>
          <a:p>
            <a:pPr>
              <a:defRPr/>
            </a:pPr>
            <a:r>
              <a:rPr lang="en-US" sz="1500" b="1" dirty="0">
                <a:latin typeface="+mn-lt"/>
              </a:rPr>
              <a:t>Find the right situation in which to work</a:t>
            </a:r>
            <a:endParaRPr lang="en-US" sz="1500" b="1" dirty="0">
              <a:latin typeface="+mn-lt"/>
              <a:ea typeface="ＭＳ Ｐゴシック" pitchFamily="34" charset="-128"/>
            </a:endParaRPr>
          </a:p>
        </p:txBody>
      </p:sp>
      <p:sp>
        <p:nvSpPr>
          <p:cNvPr id="81" name="Rounded Rectangle 80"/>
          <p:cNvSpPr/>
          <p:nvPr/>
        </p:nvSpPr>
        <p:spPr bwMode="auto">
          <a:xfrm flipV="1">
            <a:off x="539552" y="4575700"/>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2" name="Rounded Rectangle 81"/>
          <p:cNvSpPr/>
          <p:nvPr/>
        </p:nvSpPr>
        <p:spPr bwMode="auto">
          <a:xfrm>
            <a:off x="573014" y="4648968"/>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3" name="TextBox 67"/>
          <p:cNvSpPr txBox="1">
            <a:spLocks noChangeArrowheads="1"/>
          </p:cNvSpPr>
          <p:nvPr/>
        </p:nvSpPr>
        <p:spPr bwMode="auto">
          <a:xfrm>
            <a:off x="581363" y="4713187"/>
            <a:ext cx="1331968" cy="323165"/>
          </a:xfrm>
          <a:prstGeom prst="rect">
            <a:avLst/>
          </a:prstGeom>
          <a:noFill/>
          <a:ln w="9525">
            <a:noFill/>
            <a:miter lim="800000"/>
            <a:headEnd/>
            <a:tailEnd/>
          </a:ln>
        </p:spPr>
        <p:txBody>
          <a:bodyPr wrap="none">
            <a:spAutoFit/>
          </a:bodyPr>
          <a:lstStyle/>
          <a:p>
            <a:pPr>
              <a:defRPr/>
            </a:pPr>
            <a:r>
              <a:rPr lang="en-US" sz="1500" dirty="0">
                <a:latin typeface="+mn-lt"/>
              </a:rPr>
              <a:t>Build the team</a:t>
            </a:r>
            <a:endParaRPr lang="en-US" sz="1500" dirty="0">
              <a:latin typeface="+mn-lt"/>
              <a:ea typeface="ＭＳ Ｐゴシック" pitchFamily="34" charset="-128"/>
            </a:endParaRPr>
          </a:p>
        </p:txBody>
      </p:sp>
      <p:sp>
        <p:nvSpPr>
          <p:cNvPr id="84" name="Rounded Rectangle 83"/>
          <p:cNvSpPr/>
          <p:nvPr/>
        </p:nvSpPr>
        <p:spPr bwMode="auto">
          <a:xfrm flipV="1">
            <a:off x="528032" y="1461764"/>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5" name="Rounded Rectangle 84"/>
          <p:cNvSpPr/>
          <p:nvPr/>
        </p:nvSpPr>
        <p:spPr bwMode="auto">
          <a:xfrm>
            <a:off x="561494" y="1535032"/>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6" name="TextBox 67"/>
          <p:cNvSpPr txBox="1">
            <a:spLocks noChangeArrowheads="1"/>
          </p:cNvSpPr>
          <p:nvPr/>
        </p:nvSpPr>
        <p:spPr bwMode="auto">
          <a:xfrm>
            <a:off x="569844" y="1599251"/>
            <a:ext cx="2749770" cy="323165"/>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be someone else</a:t>
            </a:r>
            <a:endParaRPr lang="en-US" sz="1500" dirty="0">
              <a:latin typeface="+mn-lt"/>
              <a:ea typeface="ＭＳ Ｐゴシック" pitchFamily="34" charset="-128"/>
            </a:endParaRPr>
          </a:p>
        </p:txBody>
      </p:sp>
      <p:grpSp>
        <p:nvGrpSpPr>
          <p:cNvPr id="87" name="Group 41"/>
          <p:cNvGrpSpPr>
            <a:grpSpLocks/>
          </p:cNvGrpSpPr>
          <p:nvPr/>
        </p:nvGrpSpPr>
        <p:grpSpPr bwMode="auto">
          <a:xfrm>
            <a:off x="2339752" y="5484961"/>
            <a:ext cx="4783138" cy="968375"/>
            <a:chOff x="4940193" y="4878304"/>
            <a:chExt cx="4783391" cy="968295"/>
          </a:xfrm>
        </p:grpSpPr>
        <p:sp>
          <p:nvSpPr>
            <p:cNvPr id="88" name="Oval 87"/>
            <p:cNvSpPr/>
            <p:nvPr/>
          </p:nvSpPr>
          <p:spPr>
            <a:xfrm rot="589461">
              <a:off x="4940193" y="5002119"/>
              <a:ext cx="1249429" cy="109528"/>
            </a:xfrm>
            <a:prstGeom prst="ellipse">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89" name="Rectangle 88"/>
            <p:cNvSpPr/>
            <p:nvPr/>
          </p:nvSpPr>
          <p:spPr>
            <a:xfrm rot="589461">
              <a:off x="5329152" y="5340228"/>
              <a:ext cx="4384907" cy="109529"/>
            </a:xfrm>
            <a:prstGeom prst="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0" name="Rounded Rectangle 89"/>
            <p:cNvSpPr/>
            <p:nvPr/>
          </p:nvSpPr>
          <p:spPr>
            <a:xfrm rot="589461">
              <a:off x="8986945" y="5622779"/>
              <a:ext cx="736639" cy="223820"/>
            </a:xfrm>
            <a:prstGeom prst="round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nvGrpSpPr>
            <p:cNvPr id="91" name="Group 87"/>
            <p:cNvGrpSpPr>
              <a:grpSpLocks/>
            </p:cNvGrpSpPr>
            <p:nvPr/>
          </p:nvGrpSpPr>
          <p:grpSpPr bwMode="auto">
            <a:xfrm>
              <a:off x="4940193" y="4878304"/>
              <a:ext cx="4783391" cy="825387"/>
              <a:chOff x="4940193" y="4878304"/>
              <a:chExt cx="4783391" cy="825387"/>
            </a:xfrm>
          </p:grpSpPr>
          <p:sp>
            <p:nvSpPr>
              <p:cNvPr id="92" name="Oval 91"/>
              <p:cNvSpPr/>
              <p:nvPr/>
            </p:nvSpPr>
            <p:spPr>
              <a:xfrm rot="589461">
                <a:off x="4940193" y="4878304"/>
                <a:ext cx="1249429" cy="109528"/>
              </a:xfrm>
              <a:prstGeom prst="ellipse">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3" name="Rectangle 76"/>
              <p:cNvSpPr>
                <a:spLocks noChangeArrowheads="1"/>
              </p:cNvSpPr>
              <p:nvPr/>
            </p:nvSpPr>
            <p:spPr bwMode="auto">
              <a:xfrm rot="589461">
                <a:off x="5329152" y="5216413"/>
                <a:ext cx="4384907" cy="109529"/>
              </a:xfrm>
              <a:prstGeom prst="rect">
                <a:avLst/>
              </a:prstGeom>
              <a:gradFill rotWithShape="1">
                <a:gsLst>
                  <a:gs pos="0">
                    <a:srgbClr val="A6A6A6"/>
                  </a:gs>
                  <a:gs pos="5000">
                    <a:srgbClr val="A6A6A6"/>
                  </a:gs>
                  <a:gs pos="50000">
                    <a:srgbClr val="F2F2F2"/>
                  </a:gs>
                  <a:gs pos="100000">
                    <a:srgbClr val="BFBFBF"/>
                  </a:gs>
                </a:gsLst>
                <a:lin ang="5400000"/>
              </a:gradFill>
              <a:ln w="9525">
                <a:solidFill>
                  <a:srgbClr val="A6A6A6"/>
                </a:solidFill>
                <a:miter lim="800000"/>
                <a:headEnd/>
                <a:tailEnd/>
              </a:ln>
              <a:effectLst>
                <a:outerShdw dist="23000" dir="839963" rotWithShape="0">
                  <a:srgbClr val="808080">
                    <a:alpha val="34998"/>
                  </a:srgbClr>
                </a:outerShdw>
              </a:effectLst>
            </p:spPr>
            <p:txBody>
              <a:bodyPr anchor="ctr"/>
              <a:lstStyle/>
              <a:p>
                <a:pPr algn="ctr"/>
                <a:endParaRPr lang="nb-NO" sz="1400">
                  <a:solidFill>
                    <a:srgbClr val="FFFFFF"/>
                  </a:solidFill>
                </a:endParaRPr>
              </a:p>
            </p:txBody>
          </p:sp>
          <p:sp>
            <p:nvSpPr>
              <p:cNvPr id="94" name="Rounded Rectangle 93"/>
              <p:cNvSpPr/>
              <p:nvPr/>
            </p:nvSpPr>
            <p:spPr>
              <a:xfrm rot="589461">
                <a:off x="8986945" y="5479916"/>
                <a:ext cx="736639" cy="223820"/>
              </a:xfrm>
              <a:prstGeom prst="roundRect">
                <a:avLst/>
              </a:prstGeom>
              <a:gradFill>
                <a:gsLst>
                  <a:gs pos="0">
                    <a:schemeClr val="tx1">
                      <a:lumMod val="95000"/>
                      <a:lumOff val="5000"/>
                    </a:schemeClr>
                  </a:gs>
                  <a:gs pos="100000">
                    <a:schemeClr val="tx1">
                      <a:lumMod val="95000"/>
                      <a:lumOff val="5000"/>
                    </a:schemeClr>
                  </a:gs>
                  <a:gs pos="59000">
                    <a:schemeClr val="tx1">
                      <a:lumMod val="75000"/>
                      <a:lumOff val="25000"/>
                    </a:schemeClr>
                  </a:gs>
                  <a:gs pos="29000">
                    <a:schemeClr val="tx1">
                      <a:lumMod val="85000"/>
                      <a:lumOff val="15000"/>
                    </a:schemeClr>
                  </a:gs>
                </a:gsLst>
                <a:lin ang="498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grpSp>
      <p:pic>
        <p:nvPicPr>
          <p:cNvPr id="42" name="Picture 41" descr="animated.gif"/>
          <p:cNvPicPr>
            <a:picLocks noGrp="1" noSelect="1" noRot="1" noMove="1" noResize="1" noEditPoints="1" noAdjustHandles="1" noChangeArrowheads="1" noChangeShapeType="1"/>
          </p:cNvPicPr>
          <p:nvPr>
            <p:custDataLst>
              <p:tags r:id="rId9"/>
            </p:custDataLst>
          </p:nvPr>
        </p:nvPicPr>
        <p:blipFill>
          <a:blip r:embed="rId13" cstate="print"/>
          <a:stretch>
            <a:fillRect/>
          </a:stretch>
        </p:blipFill>
        <p:spPr>
          <a:xfrm>
            <a:off x="3690171" y="919177"/>
            <a:ext cx="4464496" cy="4464496"/>
          </a:xfrm>
          <a:prstGeom prst="rect">
            <a:avLst/>
          </a:prstGeom>
        </p:spPr>
      </p:pic>
      <p:sp>
        <p:nvSpPr>
          <p:cNvPr id="44" name="Rounded Rectangle 43"/>
          <p:cNvSpPr/>
          <p:nvPr/>
        </p:nvSpPr>
        <p:spPr>
          <a:xfrm>
            <a:off x="3851920" y="3716674"/>
            <a:ext cx="5007465" cy="1662501"/>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The same is true of work styles: You will not change the style of the organization in which you work. You need to find a way of living with the style of your organization, or you need a new organization</a:t>
            </a:r>
            <a:endParaRPr lang="en-IN" sz="2000" dirty="0">
              <a:solidFill>
                <a:schemeClr val="tx1"/>
              </a:solidFill>
            </a:endParaRPr>
          </a:p>
        </p:txBody>
      </p:sp>
      <p:pic>
        <p:nvPicPr>
          <p:cNvPr id="4098" name="Picture 2" descr="http://scm-l3.technorati.com/12/02/25/64827/warren-buffett.jpg?t=20120225080655"/>
          <p:cNvPicPr>
            <a:picLocks noGrp="1" noSelect="1" noRot="1" noMove="1" noResize="1" noEditPoints="1" noAdjustHandles="1" noChangeArrowheads="1" noChangeShapeType="1"/>
          </p:cNvPicPr>
          <p:nvPr>
            <p:custDataLst>
              <p:tags r:id="rId10"/>
            </p:custDataLst>
          </p:nvPr>
        </p:nvPicPr>
        <p:blipFill>
          <a:blip r:embed="rId14">
            <a:extLst>
              <a:ext uri="{28A0092B-C50C-407E-A947-70E740481C1C}">
                <a14:useLocalDpi xmlns:a14="http://schemas.microsoft.com/office/drawing/2010/main" val="0"/>
              </a:ext>
            </a:extLst>
          </a:blip>
          <a:srcRect/>
          <a:stretch>
            <a:fillRect/>
          </a:stretch>
        </p:blipFill>
        <p:spPr bwMode="auto">
          <a:xfrm>
            <a:off x="7481438" y="423664"/>
            <a:ext cx="1662562" cy="1736602"/>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3851920" y="1971247"/>
            <a:ext cx="5007465" cy="1662501"/>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Warren Buffet remarked that, “when a great manager joins a lousy company, it is normally the reputation of the company that remains intact” . </a:t>
            </a:r>
            <a:endParaRPr lang="en-IN" sz="2000" dirty="0">
              <a:solidFill>
                <a:schemeClr val="tx1"/>
              </a:solidFill>
            </a:endParaRPr>
          </a:p>
        </p:txBody>
      </p:sp>
    </p:spTree>
    <p:extLst>
      <p:ext uri="{BB962C8B-B14F-4D97-AF65-F5344CB8AC3E}">
        <p14:creationId xmlns:p14="http://schemas.microsoft.com/office/powerpoint/2010/main" val="352919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4.16185E-6 L 0.01372 -0.16023 " pathEditMode="relative" rAng="0" ptsTypes="AA">
                                      <p:cBhvr>
                                        <p:cTn id="6" dur="750" fill="hold"/>
                                        <p:tgtEl>
                                          <p:spTgt spid="87"/>
                                        </p:tgtEl>
                                        <p:attrNameLst>
                                          <p:attrName>ppt_x</p:attrName>
                                          <p:attrName>ppt_y</p:attrName>
                                        </p:attrNameLst>
                                      </p:cBhvr>
                                      <p:rCtr x="677" y="-8023"/>
                                    </p:animMotion>
                                  </p:childTnLst>
                                </p:cTn>
                              </p:par>
                              <p:par>
                                <p:cTn id="7" presetID="42"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Effect transition="in" filter="fade">
                                      <p:cBhvr>
                                        <p:cTn id="9" dur="1000"/>
                                        <p:tgtEl>
                                          <p:spTgt spid="4098"/>
                                        </p:tgtEl>
                                      </p:cBhvr>
                                    </p:animEffect>
                                    <p:anim calcmode="lin" valueType="num">
                                      <p:cBhvr>
                                        <p:cTn id="10" dur="1000" fill="hold"/>
                                        <p:tgtEl>
                                          <p:spTgt spid="4098"/>
                                        </p:tgtEl>
                                        <p:attrNameLst>
                                          <p:attrName>ppt_x</p:attrName>
                                        </p:attrNameLst>
                                      </p:cBhvr>
                                      <p:tavLst>
                                        <p:tav tm="0">
                                          <p:val>
                                            <p:strVal val="#ppt_x"/>
                                          </p:val>
                                        </p:tav>
                                        <p:tav tm="100000">
                                          <p:val>
                                            <p:strVal val="#ppt_x"/>
                                          </p:val>
                                        </p:tav>
                                      </p:tavLst>
                                    </p:anim>
                                    <p:anim calcmode="lin" valueType="num">
                                      <p:cBhvr>
                                        <p:cTn id="11" dur="1000" fill="hold"/>
                                        <p:tgtEl>
                                          <p:spTgt spid="4098"/>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750"/>
                                        <p:tgtEl>
                                          <p:spTgt spid="87"/>
                                        </p:tgtEl>
                                      </p:cBhvr>
                                    </p:animEffect>
                                    <p:set>
                                      <p:cBhvr>
                                        <p:cTn id="15" dur="1" fill="hold">
                                          <p:stCondLst>
                                            <p:cond delay="749"/>
                                          </p:stCondLst>
                                        </p:cTn>
                                        <p:tgtEl>
                                          <p:spTgt spid="87"/>
                                        </p:tgtEl>
                                        <p:attrNameLst>
                                          <p:attrName>style.visibility</p:attrName>
                                        </p:attrNameLst>
                                      </p:cBhvr>
                                      <p:to>
                                        <p:strVal val="hidden"/>
                                      </p:to>
                                    </p:set>
                                  </p:childTnLst>
                                </p:cTn>
                              </p:par>
                              <p:par>
                                <p:cTn id="16" presetID="26" presetClass="emph" presetSubtype="0" fill="hold" grpId="0" nodeType="withEffect">
                                  <p:stCondLst>
                                    <p:cond delay="0"/>
                                  </p:stCondLst>
                                  <p:childTnLst>
                                    <p:animEffect transition="out" filter="fade">
                                      <p:cBhvr>
                                        <p:cTn id="17" dur="500" tmFilter="0, 0; .2, .5; .8, .5; 1, 0"/>
                                        <p:tgtEl>
                                          <p:spTgt spid="78"/>
                                        </p:tgtEl>
                                      </p:cBhvr>
                                    </p:animEffect>
                                    <p:animScale>
                                      <p:cBhvr>
                                        <p:cTn id="18" dur="250" autoRev="1" fill="hold"/>
                                        <p:tgtEl>
                                          <p:spTgt spid="78"/>
                                        </p:tgtEl>
                                      </p:cBhvr>
                                      <p:by x="105000" y="105000"/>
                                    </p:animScale>
                                  </p:childTnLst>
                                </p:cTn>
                              </p:par>
                              <p:par>
                                <p:cTn id="19" presetID="1" presetClass="emph" presetSubtype="2" fill="hold" nodeType="withEffect">
                                  <p:stCondLst>
                                    <p:cond delay="0"/>
                                  </p:stCondLst>
                                  <p:childTnLst>
                                    <p:animClr clrSpc="rgb" dir="cw">
                                      <p:cBhvr>
                                        <p:cTn id="20" dur="750" fill="hold"/>
                                        <p:tgtEl>
                                          <p:spTgt spid="78"/>
                                        </p:tgtEl>
                                        <p:attrNameLst>
                                          <p:attrName>fillcolor</p:attrName>
                                        </p:attrNameLst>
                                      </p:cBhvr>
                                      <p:to>
                                        <a:srgbClr val="FFFF00"/>
                                      </p:to>
                                    </p:animClr>
                                    <p:set>
                                      <p:cBhvr>
                                        <p:cTn id="21" dur="750" fill="hold"/>
                                        <p:tgtEl>
                                          <p:spTgt spid="78"/>
                                        </p:tgtEl>
                                        <p:attrNameLst>
                                          <p:attrName>fill.type</p:attrName>
                                        </p:attrNameLst>
                                      </p:cBhvr>
                                      <p:to>
                                        <p:strVal val="solid"/>
                                      </p:to>
                                    </p:set>
                                    <p:set>
                                      <p:cBhvr>
                                        <p:cTn id="22" dur="750" fill="hold"/>
                                        <p:tgtEl>
                                          <p:spTgt spid="78"/>
                                        </p:tgtEl>
                                        <p:attrNameLst>
                                          <p:attrName>fill.on</p:attrName>
                                        </p:attrNameLst>
                                      </p:cBhvr>
                                      <p:to>
                                        <p:strVal val="true"/>
                                      </p:to>
                                    </p:set>
                                  </p:childTnLst>
                                </p:cTn>
                              </p:par>
                            </p:childTnLst>
                          </p:cTn>
                        </p:par>
                        <p:par>
                          <p:cTn id="23" fill="hold">
                            <p:stCondLst>
                              <p:cond delay="1750"/>
                            </p:stCondLst>
                            <p:childTnLst>
                              <p:par>
                                <p:cTn id="24" presetID="1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p:tgtEl>
                                          <p:spTgt spid="43"/>
                                        </p:tgtEl>
                                        <p:attrNameLst>
                                          <p:attrName>ppt_x</p:attrName>
                                        </p:attrNameLst>
                                      </p:cBhvr>
                                      <p:tavLst>
                                        <p:tav tm="0">
                                          <p:val>
                                            <p:strVal val="#ppt_x-#ppt_w*1.125000"/>
                                          </p:val>
                                        </p:tav>
                                        <p:tav tm="100000">
                                          <p:val>
                                            <p:strVal val="#ppt_x"/>
                                          </p:val>
                                        </p:tav>
                                      </p:tavLst>
                                    </p:anim>
                                    <p:animEffect transition="in" filter="wipe(right)">
                                      <p:cBhvr>
                                        <p:cTn id="27" dur="500"/>
                                        <p:tgtEl>
                                          <p:spTgt spid="43"/>
                                        </p:tgtEl>
                                      </p:cBhvr>
                                    </p:animEffect>
                                  </p:childTnLst>
                                </p:cTn>
                              </p:par>
                            </p:childTnLst>
                          </p:cTn>
                        </p:par>
                        <p:par>
                          <p:cTn id="28" fill="hold">
                            <p:stCondLst>
                              <p:cond delay="2250"/>
                            </p:stCondLst>
                            <p:childTnLst>
                              <p:par>
                                <p:cTn id="29" presetID="12" presetClass="entr" presetSubtype="8" fill="hold" grpId="0" nodeType="afterEffect">
                                  <p:stCondLst>
                                    <p:cond delay="200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p:tgtEl>
                                          <p:spTgt spid="44"/>
                                        </p:tgtEl>
                                        <p:attrNameLst>
                                          <p:attrName>ppt_x</p:attrName>
                                        </p:attrNameLst>
                                      </p:cBhvr>
                                      <p:tavLst>
                                        <p:tav tm="0">
                                          <p:val>
                                            <p:strVal val="#ppt_x-#ppt_w*1.125000"/>
                                          </p:val>
                                        </p:tav>
                                        <p:tav tm="100000">
                                          <p:val>
                                            <p:strVal val="#ppt_x"/>
                                          </p:val>
                                        </p:tav>
                                      </p:tavLst>
                                    </p:anim>
                                    <p:animEffect transition="in" filter="wipe(right)">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44"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899592" y="115888"/>
            <a:ext cx="6840760" cy="615553"/>
          </a:xfrm>
          <a:prstGeom prst="rect">
            <a:avLst/>
          </a:prstGeom>
          <a:noFill/>
        </p:spPr>
        <p:txBody>
          <a:bodyPr wrap="square" lIns="0" tIns="0" rIns="0" bIns="0" rtlCol="0">
            <a:spAutoFit/>
          </a:bodyPr>
          <a:lstStyle/>
          <a:p>
            <a:pPr algn="ctr"/>
            <a:r>
              <a:rPr lang="en-US" sz="4000" dirty="0" smtClean="0">
                <a:latin typeface="+mn-lt"/>
              </a:rPr>
              <a:t>Understanding others</a:t>
            </a:r>
            <a:endParaRPr lang="en-US" sz="4000" dirty="0">
              <a:latin typeface="+mn-lt"/>
            </a:endParaRPr>
          </a:p>
        </p:txBody>
      </p:sp>
      <p:sp>
        <p:nvSpPr>
          <p:cNvPr id="60" name="Rounded Rectangle 6"/>
          <p:cNvSpPr>
            <a:spLocks noGrp="1" noSelect="1" noRot="1" noMove="1" noResize="1" noEditPoints="1" noAdjustHandles="1" noChangeArrowheads="1" noChangeShapeType="1" noTextEdit="1"/>
          </p:cNvSpPr>
          <p:nvPr>
            <p:custDataLst>
              <p:tags r:id="rId1"/>
            </p:custDataLst>
          </p:nvPr>
        </p:nvSpPr>
        <p:spPr bwMode="auto">
          <a:xfrm rot="5400000">
            <a:off x="-583841" y="1801550"/>
            <a:ext cx="5144836" cy="3438653"/>
          </a:xfrm>
          <a:prstGeom prst="roundRect">
            <a:avLst>
              <a:gd name="adj" fmla="val 5555"/>
            </a:avLst>
          </a:prstGeom>
          <a:gradFill>
            <a:gsLst>
              <a:gs pos="0">
                <a:schemeClr val="bg1">
                  <a:lumMod val="65000"/>
                </a:schemeClr>
              </a:gs>
              <a:gs pos="69000">
                <a:schemeClr val="bg1">
                  <a:lumMod val="75000"/>
                </a:schemeClr>
              </a:gs>
              <a:gs pos="100000">
                <a:schemeClr val="bg1">
                  <a:lumMod val="85000"/>
                </a:schemeClr>
              </a:gs>
              <a:gs pos="41000">
                <a:schemeClr val="bg1"/>
              </a:gs>
            </a:gsLst>
            <a:lin ang="19140000" scaled="0"/>
          </a:gradFill>
          <a:ln>
            <a:noFill/>
          </a:ln>
          <a:effectLst>
            <a:outerShdw blurRad="40000" dist="23000" dir="5400000" rotWithShape="0">
              <a:srgbClr val="000000">
                <a:alpha val="35000"/>
              </a:srgbClr>
            </a:outerShdw>
            <a:reflection stA="21000" endPos="22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p>
        </p:txBody>
      </p:sp>
      <p:sp>
        <p:nvSpPr>
          <p:cNvPr id="61" name="Rounded Rectangle 60"/>
          <p:cNvSpPr>
            <a:spLocks noGrp="1" noSelect="1" noRot="1" noMove="1" noResize="1" noEditPoints="1" noAdjustHandles="1" noChangeArrowheads="1" noChangeShapeType="1" noTextEdit="1"/>
          </p:cNvSpPr>
          <p:nvPr>
            <p:custDataLst>
              <p:tags r:id="rId2"/>
            </p:custDataLst>
          </p:nvPr>
        </p:nvSpPr>
        <p:spPr bwMode="auto">
          <a:xfrm rot="5400000">
            <a:off x="-492360" y="1905099"/>
            <a:ext cx="4963353" cy="3212562"/>
          </a:xfrm>
          <a:prstGeom prst="roundRect">
            <a:avLst>
              <a:gd name="adj" fmla="val 4812"/>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67" name="Ellipse 30"/>
          <p:cNvSpPr>
            <a:spLocks noGrp="1" noSelect="1" noRot="1" noMove="1" noResize="1" noEditPoints="1" noAdjustHandles="1" noChangeArrowheads="1" noChangeShapeType="1" noTextEdit="1"/>
          </p:cNvSpPr>
          <p:nvPr>
            <p:custDataLst>
              <p:tags r:id="rId3"/>
            </p:custDataLst>
          </p:nvPr>
        </p:nvSpPr>
        <p:spPr bwMode="auto">
          <a:xfrm rot="9934327" flipH="1">
            <a:off x="1563225" y="5359101"/>
            <a:ext cx="736425" cy="507175"/>
          </a:xfrm>
          <a:prstGeom prst="ellipse">
            <a:avLst/>
          </a:prstGeom>
          <a:gradFill flip="none" rotWithShape="1">
            <a:gsLst>
              <a:gs pos="100000">
                <a:schemeClr val="tx1">
                  <a:lumMod val="95000"/>
                  <a:lumOff val="5000"/>
                </a:schemeClr>
              </a:gs>
              <a:gs pos="0">
                <a:schemeClr val="tx1">
                  <a:lumMod val="75000"/>
                  <a:lumOff val="25000"/>
                </a:schemeClr>
              </a:gs>
            </a:gsLst>
            <a:path path="shape">
              <a:fillToRect l="50000" t="50000" r="50000" b="50000"/>
            </a:path>
            <a:tileRect/>
          </a:gradFill>
          <a:ln w="9525" cap="flat" cmpd="sng" algn="ctr">
            <a:noFill/>
            <a:prstDash val="solid"/>
          </a:ln>
          <a:effectLst>
            <a:innerShdw blurRad="269875" dist="114300" dir="480000">
              <a:srgbClr val="000000">
                <a:alpha val="13000"/>
              </a:srgbClr>
            </a:innerShdw>
          </a:effectLst>
        </p:spPr>
        <p:txBody>
          <a:bodyPr anchor="ctr"/>
          <a:lstStyle>
            <a:lvl1pPr marL="342900" indent="-342900"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buFont typeface="Calibri" charset="0"/>
              <a:buAutoNum type="arabicPeriod"/>
              <a:defRPr/>
            </a:pPr>
            <a:endParaRPr lang="da-DK" sz="1400" smtClean="0">
              <a:solidFill>
                <a:srgbClr val="FFFFFF"/>
              </a:solidFill>
            </a:endParaRPr>
          </a:p>
        </p:txBody>
      </p:sp>
      <p:sp>
        <p:nvSpPr>
          <p:cNvPr id="68" name="Ellipse 31"/>
          <p:cNvSpPr>
            <a:spLocks noGrp="1" noSelect="1" noRot="1" noMove="1" noResize="1" noEditPoints="1" noAdjustHandles="1" noChangeArrowheads="1" noChangeShapeType="1" noTextEdit="1"/>
          </p:cNvSpPr>
          <p:nvPr>
            <p:custDataLst>
              <p:tags r:id="rId4"/>
            </p:custDataLst>
          </p:nvPr>
        </p:nvSpPr>
        <p:spPr bwMode="auto">
          <a:xfrm rot="5400000" flipH="1">
            <a:off x="1793040" y="5412660"/>
            <a:ext cx="373517" cy="398984"/>
          </a:xfrm>
          <a:prstGeom prst="ellipse">
            <a:avLst/>
          </a:prstGeom>
          <a:gradFill rotWithShape="1">
            <a:gsLst>
              <a:gs pos="0">
                <a:srgbClr val="FFFCF9">
                  <a:alpha val="31998"/>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342900" indent="-342900" algn="ctr">
              <a:buFont typeface="Calibri" pitchFamily="34" charset="0"/>
              <a:buAutoNum type="arabicPeriod"/>
            </a:pPr>
            <a:endParaRPr lang="da-DK" sz="1400">
              <a:solidFill>
                <a:srgbClr val="FFFFFF"/>
              </a:solidFill>
            </a:endParaRPr>
          </a:p>
        </p:txBody>
      </p:sp>
      <p:sp>
        <p:nvSpPr>
          <p:cNvPr id="66" name="Måne 29"/>
          <p:cNvSpPr>
            <a:spLocks noGrp="1" noSelect="1" noRot="1" noMove="1" noResize="1" noEditPoints="1" noAdjustHandles="1" noChangeArrowheads="1" noChangeShapeType="1" noTextEdit="1"/>
          </p:cNvSpPr>
          <p:nvPr>
            <p:custDataLst>
              <p:tags r:id="rId5"/>
            </p:custDataLst>
          </p:nvPr>
        </p:nvSpPr>
        <p:spPr bwMode="auto">
          <a:xfrm rot="10429289" flipH="1">
            <a:off x="1687761" y="5368044"/>
            <a:ext cx="333445" cy="482787"/>
          </a:xfrm>
          <a:prstGeom prst="moon">
            <a:avLst>
              <a:gd name="adj" fmla="val 8755"/>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da-DK" sz="1400" smtClean="0">
              <a:solidFill>
                <a:srgbClr val="FFFFFF"/>
              </a:solidFill>
            </a:endParaRPr>
          </a:p>
        </p:txBody>
      </p:sp>
      <p:sp>
        <p:nvSpPr>
          <p:cNvPr id="63" name="Rectangle 115"/>
          <p:cNvSpPr>
            <a:spLocks noGrp="1" noSelect="1" noRot="1" noMove="1" noResize="1" noEditPoints="1" noAdjustHandles="1" noChangeArrowheads="1" noChangeShapeType="1" noTextEdit="1"/>
          </p:cNvSpPr>
          <p:nvPr>
            <p:custDataLst>
              <p:tags r:id="rId6"/>
            </p:custDataLst>
          </p:nvPr>
        </p:nvSpPr>
        <p:spPr bwMode="auto">
          <a:xfrm rot="5400000">
            <a:off x="33624" y="1688269"/>
            <a:ext cx="3911383" cy="3212562"/>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nb-NO" sz="1400">
              <a:solidFill>
                <a:srgbClr val="FFFFFF"/>
              </a:solidFill>
            </a:endParaRPr>
          </a:p>
        </p:txBody>
      </p:sp>
      <p:sp>
        <p:nvSpPr>
          <p:cNvPr id="64" name="Rounded Rectangle 63"/>
          <p:cNvSpPr>
            <a:spLocks noGrp="1" noSelect="1" noRot="1" noMove="1" noResize="1" noEditPoints="1" noAdjustHandles="1" noChangeArrowheads="1" noChangeShapeType="1" noTextEdit="1"/>
          </p:cNvSpPr>
          <p:nvPr>
            <p:custDataLst>
              <p:tags r:id="rId7"/>
            </p:custDataLst>
          </p:nvPr>
        </p:nvSpPr>
        <p:spPr bwMode="auto">
          <a:xfrm rot="5400000" flipH="1">
            <a:off x="2020356" y="901708"/>
            <a:ext cx="44315" cy="629508"/>
          </a:xfrm>
          <a:prstGeom prst="roundRect">
            <a:avLst>
              <a:gd name="adj" fmla="val 4812"/>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59" name="Rounded Rectangle 10"/>
          <p:cNvSpPr>
            <a:spLocks noGrp="1" noSelect="1" noRot="1" noMove="1" noResize="1" noEditPoints="1" noAdjustHandles="1" noChangeArrowheads="1" noChangeShapeType="1" noTextEdit="1"/>
          </p:cNvSpPr>
          <p:nvPr>
            <p:custDataLst>
              <p:tags r:id="rId8"/>
            </p:custDataLst>
          </p:nvPr>
        </p:nvSpPr>
        <p:spPr bwMode="auto">
          <a:xfrm rot="5400000">
            <a:off x="-529297" y="1738770"/>
            <a:ext cx="5000283" cy="3438653"/>
          </a:xfrm>
          <a:custGeom>
            <a:avLst/>
            <a:gdLst>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6009055 w 6185849"/>
              <a:gd name="connsiteY5" fmla="*/ 3674030 h 3674030"/>
              <a:gd name="connsiteX6" fmla="*/ 176794 w 6185849"/>
              <a:gd name="connsiteY6" fmla="*/ 3674030 h 3674030"/>
              <a:gd name="connsiteX7" fmla="*/ 0 w 6185849"/>
              <a:gd name="connsiteY7" fmla="*/ 3497236 h 3674030"/>
              <a:gd name="connsiteX8" fmla="*/ 0 w 6185849"/>
              <a:gd name="connsiteY8" fmla="*/ 176794 h 3674030"/>
              <a:gd name="connsiteX0" fmla="*/ 0 w 6185849"/>
              <a:gd name="connsiteY0" fmla="*/ 176794 h 3811663"/>
              <a:gd name="connsiteX1" fmla="*/ 176794 w 6185849"/>
              <a:gd name="connsiteY1" fmla="*/ 0 h 3811663"/>
              <a:gd name="connsiteX2" fmla="*/ 6009055 w 6185849"/>
              <a:gd name="connsiteY2" fmla="*/ 0 h 3811663"/>
              <a:gd name="connsiteX3" fmla="*/ 6185849 w 6185849"/>
              <a:gd name="connsiteY3" fmla="*/ 176794 h 3811663"/>
              <a:gd name="connsiteX4" fmla="*/ 6185849 w 6185849"/>
              <a:gd name="connsiteY4" fmla="*/ 3497236 h 3811663"/>
              <a:gd name="connsiteX5" fmla="*/ 176794 w 6185849"/>
              <a:gd name="connsiteY5" fmla="*/ 3674030 h 3811663"/>
              <a:gd name="connsiteX6" fmla="*/ 0 w 6185849"/>
              <a:gd name="connsiteY6" fmla="*/ 3497236 h 3811663"/>
              <a:gd name="connsiteX7" fmla="*/ 0 w 6185849"/>
              <a:gd name="connsiteY7" fmla="*/ 176794 h 3811663"/>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85849 w 6185849"/>
              <a:gd name="connsiteY4" fmla="*/ 3497236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6131227 w 6185849"/>
              <a:gd name="connsiteY4" fmla="*/ 343034 h 3674030"/>
              <a:gd name="connsiteX5" fmla="*/ 176794 w 6185849"/>
              <a:gd name="connsiteY5" fmla="*/ 3674030 h 3674030"/>
              <a:gd name="connsiteX6" fmla="*/ 0 w 6185849"/>
              <a:gd name="connsiteY6" fmla="*/ 3497236 h 3674030"/>
              <a:gd name="connsiteX7" fmla="*/ 0 w 6185849"/>
              <a:gd name="connsiteY7" fmla="*/ 176794 h 3674030"/>
              <a:gd name="connsiteX0" fmla="*/ 0 w 6185849"/>
              <a:gd name="connsiteY0" fmla="*/ 176794 h 3674030"/>
              <a:gd name="connsiteX1" fmla="*/ 176794 w 6185849"/>
              <a:gd name="connsiteY1" fmla="*/ 0 h 3674030"/>
              <a:gd name="connsiteX2" fmla="*/ 6009055 w 6185849"/>
              <a:gd name="connsiteY2" fmla="*/ 0 h 3674030"/>
              <a:gd name="connsiteX3" fmla="*/ 6185849 w 6185849"/>
              <a:gd name="connsiteY3" fmla="*/ 176794 h 3674030"/>
              <a:gd name="connsiteX4" fmla="*/ 176794 w 6185849"/>
              <a:gd name="connsiteY4" fmla="*/ 3674030 h 3674030"/>
              <a:gd name="connsiteX5" fmla="*/ 0 w 6185849"/>
              <a:gd name="connsiteY5" fmla="*/ 3497236 h 3674030"/>
              <a:gd name="connsiteX6" fmla="*/ 0 w 6185849"/>
              <a:gd name="connsiteY6" fmla="*/ 176794 h 3674030"/>
              <a:gd name="connsiteX0" fmla="*/ 0 w 6185849"/>
              <a:gd name="connsiteY0" fmla="*/ 190449 h 3687685"/>
              <a:gd name="connsiteX1" fmla="*/ 176794 w 6185849"/>
              <a:gd name="connsiteY1" fmla="*/ 13655 h 3687685"/>
              <a:gd name="connsiteX2" fmla="*/ 4274819 w 6185849"/>
              <a:gd name="connsiteY2" fmla="*/ 0 h 3687685"/>
              <a:gd name="connsiteX3" fmla="*/ 6185849 w 6185849"/>
              <a:gd name="connsiteY3" fmla="*/ 190449 h 3687685"/>
              <a:gd name="connsiteX4" fmla="*/ 176794 w 6185849"/>
              <a:gd name="connsiteY4" fmla="*/ 3687685 h 3687685"/>
              <a:gd name="connsiteX5" fmla="*/ 0 w 6185849"/>
              <a:gd name="connsiteY5" fmla="*/ 3510891 h 3687685"/>
              <a:gd name="connsiteX6" fmla="*/ 0 w 6185849"/>
              <a:gd name="connsiteY6"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 name="connsiteX0" fmla="*/ 0 w 4274819"/>
              <a:gd name="connsiteY0" fmla="*/ 190449 h 3687685"/>
              <a:gd name="connsiteX1" fmla="*/ 176794 w 4274819"/>
              <a:gd name="connsiteY1" fmla="*/ 13655 h 3687685"/>
              <a:gd name="connsiteX2" fmla="*/ 4274819 w 4274819"/>
              <a:gd name="connsiteY2" fmla="*/ 0 h 3687685"/>
              <a:gd name="connsiteX3" fmla="*/ 176794 w 4274819"/>
              <a:gd name="connsiteY3" fmla="*/ 3687685 h 3687685"/>
              <a:gd name="connsiteX4" fmla="*/ 0 w 4274819"/>
              <a:gd name="connsiteY4" fmla="*/ 3510891 h 3687685"/>
              <a:gd name="connsiteX5" fmla="*/ 0 w 4274819"/>
              <a:gd name="connsiteY5" fmla="*/ 190449 h 368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4819" h="3687685">
                <a:moveTo>
                  <a:pt x="0" y="190449"/>
                </a:moveTo>
                <a:cubicBezTo>
                  <a:pt x="0" y="92808"/>
                  <a:pt x="79153" y="13655"/>
                  <a:pt x="176794" y="13655"/>
                </a:cubicBezTo>
                <a:lnTo>
                  <a:pt x="4274819" y="0"/>
                </a:lnTo>
                <a:cubicBezTo>
                  <a:pt x="4233852" y="25192"/>
                  <a:pt x="889264" y="3102537"/>
                  <a:pt x="176794" y="3687685"/>
                </a:cubicBezTo>
                <a:cubicBezTo>
                  <a:pt x="79153" y="3687685"/>
                  <a:pt x="0" y="3608532"/>
                  <a:pt x="0" y="3510891"/>
                </a:cubicBezTo>
                <a:lnTo>
                  <a:pt x="0" y="190449"/>
                </a:lnTo>
                <a:close/>
              </a:path>
            </a:pathLst>
          </a:custGeom>
          <a:gradFill flip="none" rotWithShape="1">
            <a:gsLst>
              <a:gs pos="0">
                <a:schemeClr val="bg1">
                  <a:alpha val="15000"/>
                </a:schemeClr>
              </a:gs>
              <a:gs pos="100000">
                <a:schemeClr val="bg1">
                  <a:alpha val="1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a typeface="ＭＳ Ｐゴシック" charset="-128"/>
            </a:endParaRPr>
          </a:p>
        </p:txBody>
      </p:sp>
      <p:sp>
        <p:nvSpPr>
          <p:cNvPr id="69" name="Rounded Rectangle 68"/>
          <p:cNvSpPr/>
          <p:nvPr/>
        </p:nvSpPr>
        <p:spPr bwMode="auto">
          <a:xfrm flipV="1">
            <a:off x="528032" y="20869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0" name="Rounded Rectangle 69"/>
          <p:cNvSpPr/>
          <p:nvPr/>
        </p:nvSpPr>
        <p:spPr bwMode="auto">
          <a:xfrm>
            <a:off x="561494" y="21602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1" name="TextBox 67"/>
          <p:cNvSpPr txBox="1">
            <a:spLocks noChangeArrowheads="1"/>
          </p:cNvSpPr>
          <p:nvPr/>
        </p:nvSpPr>
        <p:spPr bwMode="auto">
          <a:xfrm>
            <a:off x="569844" y="2128593"/>
            <a:ext cx="2749770" cy="553998"/>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change the other person</a:t>
            </a:r>
            <a:endParaRPr lang="en-US" sz="1500" dirty="0">
              <a:latin typeface="+mn-lt"/>
              <a:ea typeface="ＭＳ Ｐゴシック" pitchFamily="34" charset="-128"/>
            </a:endParaRPr>
          </a:p>
        </p:txBody>
      </p:sp>
      <p:sp>
        <p:nvSpPr>
          <p:cNvPr id="72" name="Rounded Rectangle 71"/>
          <p:cNvSpPr/>
          <p:nvPr/>
        </p:nvSpPr>
        <p:spPr bwMode="auto">
          <a:xfrm flipV="1">
            <a:off x="528031" y="2681598"/>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3" name="Rounded Rectangle 72"/>
          <p:cNvSpPr/>
          <p:nvPr/>
        </p:nvSpPr>
        <p:spPr bwMode="auto">
          <a:xfrm>
            <a:off x="561493" y="2754866"/>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4" name="TextBox 67"/>
          <p:cNvSpPr txBox="1">
            <a:spLocks noChangeArrowheads="1"/>
          </p:cNvSpPr>
          <p:nvPr/>
        </p:nvSpPr>
        <p:spPr bwMode="auto">
          <a:xfrm>
            <a:off x="569842" y="2767981"/>
            <a:ext cx="987386"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patient</a:t>
            </a:r>
            <a:endParaRPr lang="en-US" sz="1500" dirty="0">
              <a:latin typeface="+mn-lt"/>
              <a:ea typeface="ＭＳ Ｐゴシック" pitchFamily="34" charset="-128"/>
            </a:endParaRPr>
          </a:p>
        </p:txBody>
      </p:sp>
      <p:sp>
        <p:nvSpPr>
          <p:cNvPr id="75" name="Rounded Rectangle 74"/>
          <p:cNvSpPr/>
          <p:nvPr/>
        </p:nvSpPr>
        <p:spPr bwMode="auto">
          <a:xfrm flipV="1">
            <a:off x="528031" y="3254557"/>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6" name="Rounded Rectangle 75"/>
          <p:cNvSpPr/>
          <p:nvPr/>
        </p:nvSpPr>
        <p:spPr bwMode="auto">
          <a:xfrm>
            <a:off x="561493" y="3327825"/>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7" name="TextBox 67"/>
          <p:cNvSpPr txBox="1">
            <a:spLocks noChangeArrowheads="1"/>
          </p:cNvSpPr>
          <p:nvPr/>
        </p:nvSpPr>
        <p:spPr bwMode="auto">
          <a:xfrm>
            <a:off x="569842" y="3325971"/>
            <a:ext cx="906338" cy="323165"/>
          </a:xfrm>
          <a:prstGeom prst="rect">
            <a:avLst/>
          </a:prstGeom>
          <a:noFill/>
          <a:ln w="9525">
            <a:noFill/>
            <a:miter lim="800000"/>
            <a:headEnd/>
            <a:tailEnd/>
          </a:ln>
        </p:spPr>
        <p:txBody>
          <a:bodyPr wrap="none">
            <a:spAutoFit/>
          </a:bodyPr>
          <a:lstStyle/>
          <a:p>
            <a:pPr>
              <a:defRPr/>
            </a:pPr>
            <a:r>
              <a:rPr lang="en-IN" sz="1500" dirty="0" smtClean="0">
                <a:latin typeface="+mn-lt"/>
                <a:ea typeface="ＭＳ Ｐゴシック" pitchFamily="34" charset="-128"/>
              </a:rPr>
              <a:t>Be aware</a:t>
            </a:r>
            <a:endParaRPr lang="en-US" sz="1500" dirty="0">
              <a:latin typeface="+mn-lt"/>
              <a:ea typeface="ＭＳ Ｐゴシック" pitchFamily="34" charset="-128"/>
            </a:endParaRPr>
          </a:p>
        </p:txBody>
      </p:sp>
      <p:sp>
        <p:nvSpPr>
          <p:cNvPr id="78" name="Rounded Rectangle 77"/>
          <p:cNvSpPr/>
          <p:nvPr/>
        </p:nvSpPr>
        <p:spPr bwMode="auto">
          <a:xfrm flipV="1">
            <a:off x="528031" y="3899522"/>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79" name="Rounded Rectangle 78"/>
          <p:cNvSpPr/>
          <p:nvPr/>
        </p:nvSpPr>
        <p:spPr bwMode="auto">
          <a:xfrm>
            <a:off x="561493" y="3972790"/>
            <a:ext cx="2897079" cy="436215"/>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0" name="TextBox 67"/>
          <p:cNvSpPr txBox="1">
            <a:spLocks noChangeArrowheads="1"/>
          </p:cNvSpPr>
          <p:nvPr/>
        </p:nvSpPr>
        <p:spPr bwMode="auto">
          <a:xfrm>
            <a:off x="569842" y="3929287"/>
            <a:ext cx="2749772" cy="553998"/>
          </a:xfrm>
          <a:prstGeom prst="rect">
            <a:avLst/>
          </a:prstGeom>
          <a:noFill/>
          <a:ln w="9525">
            <a:noFill/>
            <a:miter lim="800000"/>
            <a:headEnd/>
            <a:tailEnd/>
          </a:ln>
        </p:spPr>
        <p:txBody>
          <a:bodyPr wrap="square">
            <a:spAutoFit/>
          </a:bodyPr>
          <a:lstStyle/>
          <a:p>
            <a:pPr>
              <a:defRPr/>
            </a:pPr>
            <a:r>
              <a:rPr lang="en-US" sz="1500" dirty="0">
                <a:latin typeface="+mn-lt"/>
              </a:rPr>
              <a:t>Find the right situation in which to work</a:t>
            </a:r>
            <a:endParaRPr lang="en-US" sz="1500" dirty="0">
              <a:latin typeface="+mn-lt"/>
              <a:ea typeface="ＭＳ Ｐゴシック" pitchFamily="34" charset="-128"/>
            </a:endParaRPr>
          </a:p>
        </p:txBody>
      </p:sp>
      <p:sp>
        <p:nvSpPr>
          <p:cNvPr id="81" name="Rounded Rectangle 80"/>
          <p:cNvSpPr/>
          <p:nvPr/>
        </p:nvSpPr>
        <p:spPr bwMode="auto">
          <a:xfrm flipV="1">
            <a:off x="539552" y="4575700"/>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2" name="Rounded Rectangle 81"/>
          <p:cNvSpPr/>
          <p:nvPr/>
        </p:nvSpPr>
        <p:spPr bwMode="auto">
          <a:xfrm>
            <a:off x="573014" y="4648968"/>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smtClean="0">
              <a:solidFill>
                <a:srgbClr val="FFFFFF"/>
              </a:solidFill>
            </a:endParaRPr>
          </a:p>
        </p:txBody>
      </p:sp>
      <p:sp>
        <p:nvSpPr>
          <p:cNvPr id="83" name="TextBox 67"/>
          <p:cNvSpPr txBox="1">
            <a:spLocks noChangeArrowheads="1"/>
          </p:cNvSpPr>
          <p:nvPr/>
        </p:nvSpPr>
        <p:spPr bwMode="auto">
          <a:xfrm>
            <a:off x="581363" y="4713187"/>
            <a:ext cx="1355692" cy="323165"/>
          </a:xfrm>
          <a:prstGeom prst="rect">
            <a:avLst/>
          </a:prstGeom>
          <a:noFill/>
          <a:ln w="9525">
            <a:noFill/>
            <a:miter lim="800000"/>
            <a:headEnd/>
            <a:tailEnd/>
          </a:ln>
        </p:spPr>
        <p:txBody>
          <a:bodyPr wrap="none">
            <a:spAutoFit/>
          </a:bodyPr>
          <a:lstStyle/>
          <a:p>
            <a:pPr>
              <a:defRPr/>
            </a:pPr>
            <a:r>
              <a:rPr lang="en-US" sz="1500" b="1" dirty="0">
                <a:latin typeface="+mn-lt"/>
              </a:rPr>
              <a:t>Build the team</a:t>
            </a:r>
            <a:endParaRPr lang="en-US" sz="1500" b="1" dirty="0">
              <a:latin typeface="+mn-lt"/>
              <a:ea typeface="ＭＳ Ｐゴシック" pitchFamily="34" charset="-128"/>
            </a:endParaRPr>
          </a:p>
        </p:txBody>
      </p:sp>
      <p:sp>
        <p:nvSpPr>
          <p:cNvPr id="84" name="Rounded Rectangle 83"/>
          <p:cNvSpPr/>
          <p:nvPr/>
        </p:nvSpPr>
        <p:spPr bwMode="auto">
          <a:xfrm flipV="1">
            <a:off x="528032" y="1461764"/>
            <a:ext cx="2972491" cy="509484"/>
          </a:xfrm>
          <a:prstGeom prst="roundRect">
            <a:avLst/>
          </a:prstGeom>
          <a:solidFill>
            <a:schemeClr val="accent3">
              <a:lumMod val="40000"/>
              <a:lumOff val="60000"/>
            </a:schemeClr>
          </a:solidFill>
          <a:ln>
            <a:solidFill>
              <a:schemeClr val="tx1">
                <a:lumMod val="85000"/>
                <a:lumOff val="15000"/>
              </a:schemeClr>
            </a:solidFill>
          </a:ln>
          <a:effectLst>
            <a:innerShdw blurRad="193675" dist="50800" dir="5100000">
              <a:srgbClr val="000000">
                <a:alpha val="63000"/>
              </a:srgbClr>
            </a:inn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5" name="Rounded Rectangle 84"/>
          <p:cNvSpPr/>
          <p:nvPr/>
        </p:nvSpPr>
        <p:spPr bwMode="auto">
          <a:xfrm>
            <a:off x="561494" y="1535032"/>
            <a:ext cx="2897078" cy="436216"/>
          </a:xfrm>
          <a:prstGeom prst="roundRect">
            <a:avLst/>
          </a:prstGeom>
          <a:gradFill flip="none" rotWithShape="1">
            <a:gsLst>
              <a:gs pos="47000">
                <a:schemeClr val="accent3">
                  <a:lumMod val="40000"/>
                  <a:lumOff val="60000"/>
                  <a:alpha val="0"/>
                </a:schemeClr>
              </a:gs>
              <a:gs pos="100000">
                <a:srgbClr val="FFFFFF">
                  <a:alpha val="7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charset="0"/>
                <a:ea typeface="ＭＳ Ｐゴシック" charset="-128"/>
              </a:defRPr>
            </a:lvl1pPr>
            <a:lvl2pPr marL="37931725" indent="-37474525" eaLnBrk="0" hangingPunct="0">
              <a:defRPr sz="2400">
                <a:solidFill>
                  <a:schemeClr val="tx1"/>
                </a:solidFill>
                <a:latin typeface="Calibri" charset="0"/>
                <a:ea typeface="ＭＳ Ｐゴシック" charset="-128"/>
              </a:defRPr>
            </a:lvl2pPr>
            <a:lvl3pPr eaLnBrk="0" hangingPunct="0">
              <a:defRPr sz="2400">
                <a:solidFill>
                  <a:schemeClr val="tx1"/>
                </a:solidFill>
                <a:latin typeface="Calibri" charset="0"/>
                <a:ea typeface="ＭＳ Ｐゴシック" charset="-128"/>
              </a:defRPr>
            </a:lvl3pPr>
            <a:lvl4pPr eaLnBrk="0" hangingPunct="0">
              <a:defRPr sz="2400">
                <a:solidFill>
                  <a:schemeClr val="tx1"/>
                </a:solidFill>
                <a:latin typeface="Calibri" charset="0"/>
                <a:ea typeface="ＭＳ Ｐゴシック" charset="-128"/>
              </a:defRPr>
            </a:lvl4pPr>
            <a:lvl5pPr eaLnBrk="0" hangingPunct="0">
              <a:defRPr sz="2400">
                <a:solidFill>
                  <a:schemeClr val="tx1"/>
                </a:solidFill>
                <a:latin typeface="Calibri" charset="0"/>
                <a:ea typeface="ＭＳ Ｐゴシック" charset="-128"/>
              </a:defRPr>
            </a:lvl5pPr>
            <a:lvl6pPr marL="457200" eaLnBrk="0" fontAlgn="base" hangingPunct="0">
              <a:spcBef>
                <a:spcPct val="0"/>
              </a:spcBef>
              <a:spcAft>
                <a:spcPct val="0"/>
              </a:spcAft>
              <a:defRPr sz="2400">
                <a:solidFill>
                  <a:schemeClr val="tx1"/>
                </a:solidFill>
                <a:latin typeface="Calibri" charset="0"/>
                <a:ea typeface="ＭＳ Ｐゴシック" charset="-128"/>
              </a:defRPr>
            </a:lvl6pPr>
            <a:lvl7pPr marL="914400" eaLnBrk="0" fontAlgn="base" hangingPunct="0">
              <a:spcBef>
                <a:spcPct val="0"/>
              </a:spcBef>
              <a:spcAft>
                <a:spcPct val="0"/>
              </a:spcAft>
              <a:defRPr sz="2400">
                <a:solidFill>
                  <a:schemeClr val="tx1"/>
                </a:solidFill>
                <a:latin typeface="Calibri" charset="0"/>
                <a:ea typeface="ＭＳ Ｐゴシック" charset="-128"/>
              </a:defRPr>
            </a:lvl7pPr>
            <a:lvl8pPr marL="1371600" eaLnBrk="0" fontAlgn="base" hangingPunct="0">
              <a:spcBef>
                <a:spcPct val="0"/>
              </a:spcBef>
              <a:spcAft>
                <a:spcPct val="0"/>
              </a:spcAft>
              <a:defRPr sz="2400">
                <a:solidFill>
                  <a:schemeClr val="tx1"/>
                </a:solidFill>
                <a:latin typeface="Calibri" charset="0"/>
                <a:ea typeface="ＭＳ Ｐゴシック" charset="-128"/>
              </a:defRPr>
            </a:lvl8pPr>
            <a:lvl9pPr marL="18288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nb-NO" sz="1400" b="1" smtClean="0">
              <a:solidFill>
                <a:srgbClr val="FFFFFF"/>
              </a:solidFill>
            </a:endParaRPr>
          </a:p>
        </p:txBody>
      </p:sp>
      <p:sp>
        <p:nvSpPr>
          <p:cNvPr id="86" name="TextBox 67"/>
          <p:cNvSpPr txBox="1">
            <a:spLocks noChangeArrowheads="1"/>
          </p:cNvSpPr>
          <p:nvPr/>
        </p:nvSpPr>
        <p:spPr bwMode="auto">
          <a:xfrm>
            <a:off x="569844" y="1599251"/>
            <a:ext cx="2749770" cy="323165"/>
          </a:xfrm>
          <a:prstGeom prst="rect">
            <a:avLst/>
          </a:prstGeom>
          <a:noFill/>
          <a:ln w="9525">
            <a:noFill/>
            <a:miter lim="800000"/>
            <a:headEnd/>
            <a:tailEnd/>
          </a:ln>
        </p:spPr>
        <p:txBody>
          <a:bodyPr wrap="square">
            <a:spAutoFit/>
          </a:bodyPr>
          <a:lstStyle/>
          <a:p>
            <a:pPr>
              <a:defRPr/>
            </a:pPr>
            <a:r>
              <a:rPr lang="en-IN" sz="1500" dirty="0" smtClean="0">
                <a:latin typeface="+mn-lt"/>
                <a:ea typeface="ＭＳ Ｐゴシック" pitchFamily="34" charset="-128"/>
              </a:rPr>
              <a:t>Do not try to be someone else</a:t>
            </a:r>
            <a:endParaRPr lang="en-US" sz="1500" dirty="0">
              <a:latin typeface="+mn-lt"/>
              <a:ea typeface="ＭＳ Ｐゴシック" pitchFamily="34" charset="-128"/>
            </a:endParaRPr>
          </a:p>
        </p:txBody>
      </p:sp>
      <p:grpSp>
        <p:nvGrpSpPr>
          <p:cNvPr id="87" name="Group 41"/>
          <p:cNvGrpSpPr>
            <a:grpSpLocks/>
          </p:cNvGrpSpPr>
          <p:nvPr/>
        </p:nvGrpSpPr>
        <p:grpSpPr bwMode="auto">
          <a:xfrm>
            <a:off x="2339752" y="5484961"/>
            <a:ext cx="4783138" cy="968375"/>
            <a:chOff x="4940193" y="4878304"/>
            <a:chExt cx="4783391" cy="968295"/>
          </a:xfrm>
        </p:grpSpPr>
        <p:sp>
          <p:nvSpPr>
            <p:cNvPr id="88" name="Oval 87"/>
            <p:cNvSpPr/>
            <p:nvPr/>
          </p:nvSpPr>
          <p:spPr>
            <a:xfrm rot="589461">
              <a:off x="4940193" y="5002119"/>
              <a:ext cx="1249429" cy="109528"/>
            </a:xfrm>
            <a:prstGeom prst="ellipse">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89" name="Rectangle 88"/>
            <p:cNvSpPr/>
            <p:nvPr/>
          </p:nvSpPr>
          <p:spPr>
            <a:xfrm rot="589461">
              <a:off x="5329152" y="5340228"/>
              <a:ext cx="4384907" cy="109529"/>
            </a:xfrm>
            <a:prstGeom prst="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0" name="Rounded Rectangle 89"/>
            <p:cNvSpPr/>
            <p:nvPr/>
          </p:nvSpPr>
          <p:spPr>
            <a:xfrm rot="589461">
              <a:off x="8986945" y="5622779"/>
              <a:ext cx="736639" cy="223820"/>
            </a:xfrm>
            <a:prstGeom prst="roundRect">
              <a:avLst/>
            </a:prstGeom>
            <a:solidFill>
              <a:srgbClr val="0D0D0D">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nvGrpSpPr>
            <p:cNvPr id="91" name="Group 87"/>
            <p:cNvGrpSpPr>
              <a:grpSpLocks/>
            </p:cNvGrpSpPr>
            <p:nvPr/>
          </p:nvGrpSpPr>
          <p:grpSpPr bwMode="auto">
            <a:xfrm>
              <a:off x="4940193" y="4878304"/>
              <a:ext cx="4783391" cy="825387"/>
              <a:chOff x="4940193" y="4878304"/>
              <a:chExt cx="4783391" cy="825387"/>
            </a:xfrm>
          </p:grpSpPr>
          <p:sp>
            <p:nvSpPr>
              <p:cNvPr id="92" name="Oval 91"/>
              <p:cNvSpPr/>
              <p:nvPr/>
            </p:nvSpPr>
            <p:spPr>
              <a:xfrm rot="589461">
                <a:off x="4940193" y="4878304"/>
                <a:ext cx="1249429" cy="109528"/>
              </a:xfrm>
              <a:prstGeom prst="ellipse">
                <a:avLst/>
              </a:prstGeom>
              <a:gradFill>
                <a:gsLst>
                  <a:gs pos="0">
                    <a:schemeClr val="tx1">
                      <a:lumMod val="95000"/>
                      <a:lumOff val="5000"/>
                    </a:schemeClr>
                  </a:gs>
                  <a:gs pos="69000">
                    <a:schemeClr val="tx1">
                      <a:lumMod val="95000"/>
                      <a:lumOff val="5000"/>
                    </a:schemeClr>
                  </a:gs>
                  <a:gs pos="100000">
                    <a:schemeClr val="tx1">
                      <a:lumMod val="75000"/>
                      <a:lumOff val="25000"/>
                    </a:schemeClr>
                  </a:gs>
                  <a:gs pos="29000">
                    <a:schemeClr val="tx1">
                      <a:lumMod val="85000"/>
                      <a:lumOff val="15000"/>
                    </a:schemeClr>
                  </a:gs>
                </a:gsLst>
                <a:lin ang="1914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sp>
            <p:nvSpPr>
              <p:cNvPr id="93" name="Rectangle 76"/>
              <p:cNvSpPr>
                <a:spLocks noChangeArrowheads="1"/>
              </p:cNvSpPr>
              <p:nvPr/>
            </p:nvSpPr>
            <p:spPr bwMode="auto">
              <a:xfrm rot="589461">
                <a:off x="5329152" y="5216413"/>
                <a:ext cx="4384907" cy="109529"/>
              </a:xfrm>
              <a:prstGeom prst="rect">
                <a:avLst/>
              </a:prstGeom>
              <a:gradFill rotWithShape="1">
                <a:gsLst>
                  <a:gs pos="0">
                    <a:srgbClr val="A6A6A6"/>
                  </a:gs>
                  <a:gs pos="5000">
                    <a:srgbClr val="A6A6A6"/>
                  </a:gs>
                  <a:gs pos="50000">
                    <a:srgbClr val="F2F2F2"/>
                  </a:gs>
                  <a:gs pos="100000">
                    <a:srgbClr val="BFBFBF"/>
                  </a:gs>
                </a:gsLst>
                <a:lin ang="5400000"/>
              </a:gradFill>
              <a:ln w="9525">
                <a:solidFill>
                  <a:srgbClr val="A6A6A6"/>
                </a:solidFill>
                <a:miter lim="800000"/>
                <a:headEnd/>
                <a:tailEnd/>
              </a:ln>
              <a:effectLst>
                <a:outerShdw dist="23000" dir="839963" rotWithShape="0">
                  <a:srgbClr val="808080">
                    <a:alpha val="34998"/>
                  </a:srgbClr>
                </a:outerShdw>
              </a:effectLst>
            </p:spPr>
            <p:txBody>
              <a:bodyPr anchor="ctr"/>
              <a:lstStyle/>
              <a:p>
                <a:pPr algn="ctr"/>
                <a:endParaRPr lang="nb-NO" sz="1400">
                  <a:solidFill>
                    <a:srgbClr val="FFFFFF"/>
                  </a:solidFill>
                </a:endParaRPr>
              </a:p>
            </p:txBody>
          </p:sp>
          <p:sp>
            <p:nvSpPr>
              <p:cNvPr id="94" name="Rounded Rectangle 93"/>
              <p:cNvSpPr/>
              <p:nvPr/>
            </p:nvSpPr>
            <p:spPr>
              <a:xfrm rot="589461">
                <a:off x="8986945" y="5479916"/>
                <a:ext cx="736639" cy="223820"/>
              </a:xfrm>
              <a:prstGeom prst="roundRect">
                <a:avLst/>
              </a:prstGeom>
              <a:gradFill>
                <a:gsLst>
                  <a:gs pos="0">
                    <a:schemeClr val="tx1">
                      <a:lumMod val="95000"/>
                      <a:lumOff val="5000"/>
                    </a:schemeClr>
                  </a:gs>
                  <a:gs pos="100000">
                    <a:schemeClr val="tx1">
                      <a:lumMod val="95000"/>
                      <a:lumOff val="5000"/>
                    </a:schemeClr>
                  </a:gs>
                  <a:gs pos="59000">
                    <a:schemeClr val="tx1">
                      <a:lumMod val="75000"/>
                      <a:lumOff val="25000"/>
                    </a:schemeClr>
                  </a:gs>
                  <a:gs pos="29000">
                    <a:schemeClr val="tx1">
                      <a:lumMod val="85000"/>
                      <a:lumOff val="15000"/>
                    </a:schemeClr>
                  </a:gs>
                </a:gsLst>
                <a:lin ang="4980000" scaled="0"/>
              </a:gra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400">
                  <a:solidFill>
                    <a:srgbClr val="FFFFFF"/>
                  </a:solidFill>
                  <a:ea typeface="ＭＳ Ｐゴシック" charset="-128"/>
                </a:endParaRPr>
              </a:p>
            </p:txBody>
          </p:sp>
        </p:grpSp>
      </p:grpSp>
      <p:pic>
        <p:nvPicPr>
          <p:cNvPr id="43" name="_effect" descr="C:\Users\marc.h\Desktop\Schatten-TEST.png"/>
          <p:cNvPicPr>
            <a:picLocks noChangeAspect="1" noChangeArrowheads="1"/>
          </p:cNvPicPr>
          <p:nvPr/>
        </p:nvPicPr>
        <p:blipFill>
          <a:blip r:embed="rId13" cstate="print">
            <a:duotone>
              <a:prstClr val="black"/>
              <a:schemeClr val="tx2">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Lst>
          </a:blip>
          <a:srcRect/>
          <a:stretch>
            <a:fillRect/>
          </a:stretch>
        </p:blipFill>
        <p:spPr bwMode="gray">
          <a:xfrm rot="901675">
            <a:off x="3500522" y="4055634"/>
            <a:ext cx="2028348" cy="1029550"/>
          </a:xfrm>
          <a:prstGeom prst="rect">
            <a:avLst/>
          </a:prstGeom>
          <a:noFill/>
        </p:spPr>
      </p:pic>
      <p:pic>
        <p:nvPicPr>
          <p:cNvPr id="44" name="_effect" descr="C:\Users\marc.h\Desktop\Schatten-TEST.png"/>
          <p:cNvPicPr>
            <a:picLocks noChangeAspect="1" noChangeArrowheads="1"/>
          </p:cNvPicPr>
          <p:nvPr/>
        </p:nvPicPr>
        <p:blipFill>
          <a:blip r:embed="rId13" cstate="print">
            <a:duotone>
              <a:prstClr val="black"/>
              <a:schemeClr val="tx2">
                <a:tint val="45000"/>
                <a:satMod val="400000"/>
              </a:schemeClr>
            </a:duotone>
            <a:extLst>
              <a:ext uri="{BEBA8EAE-BF5A-486C-A8C5-ECC9F3942E4B}">
                <a14:imgProps xmlns:a14="http://schemas.microsoft.com/office/drawing/2010/main">
                  <a14:imgLayer r:embed="rId14">
                    <a14:imgEffect>
                      <a14:brightnessContrast contrast="13000"/>
                    </a14:imgEffect>
                  </a14:imgLayer>
                </a14:imgProps>
              </a:ext>
            </a:extLst>
          </a:blip>
          <a:srcRect/>
          <a:stretch>
            <a:fillRect/>
          </a:stretch>
        </p:blipFill>
        <p:spPr bwMode="gray">
          <a:xfrm>
            <a:off x="4037317" y="2381050"/>
            <a:ext cx="4717269" cy="2594992"/>
          </a:xfrm>
          <a:prstGeom prst="rect">
            <a:avLst/>
          </a:prstGeom>
          <a:noFill/>
        </p:spPr>
      </p:pic>
      <p:grpSp>
        <p:nvGrpSpPr>
          <p:cNvPr id="45" name="Gruppieren 10"/>
          <p:cNvGrpSpPr/>
          <p:nvPr>
            <p:custDataLst>
              <p:tags r:id="rId9"/>
            </p:custDataLst>
          </p:nvPr>
        </p:nvGrpSpPr>
        <p:grpSpPr bwMode="gray">
          <a:xfrm>
            <a:off x="5410842" y="1722200"/>
            <a:ext cx="2466072" cy="2466074"/>
            <a:chOff x="3329980" y="852383"/>
            <a:chExt cx="2466072" cy="2466074"/>
          </a:xfrm>
          <a:solidFill>
            <a:srgbClr val="DDDDDD"/>
          </a:solidFill>
          <a:effectLst/>
          <a:scene3d>
            <a:camera prst="perspectiveRelaxed" fov="5400000">
              <a:rot lat="2700000" lon="13440000" rev="0"/>
            </a:camera>
            <a:lightRig rig="balanced" dir="t"/>
          </a:scene3d>
        </p:grpSpPr>
        <p:grpSp>
          <p:nvGrpSpPr>
            <p:cNvPr id="47" name="Gruppieren 20"/>
            <p:cNvGrpSpPr/>
            <p:nvPr/>
          </p:nvGrpSpPr>
          <p:grpSpPr bwMode="gray">
            <a:xfrm>
              <a:off x="3329980" y="852383"/>
              <a:ext cx="2466072" cy="2466074"/>
              <a:chOff x="3329980" y="852383"/>
              <a:chExt cx="2466072" cy="2466074"/>
            </a:xfrm>
            <a:grpFill/>
          </p:grpSpPr>
          <p:sp>
            <p:nvSpPr>
              <p:cNvPr id="105" name="Freeform"/>
              <p:cNvSpPr/>
              <p:nvPr/>
            </p:nvSpPr>
            <p:spPr bwMode="gray">
              <a:xfrm>
                <a:off x="3329980" y="1707419"/>
                <a:ext cx="756000" cy="756000"/>
              </a:xfrm>
              <a:prstGeom prst="rect">
                <a:avLst/>
              </a:prstGeom>
              <a:solidFill>
                <a:srgbClr val="C0C0C0">
                  <a:alpha val="70000"/>
                </a:srgbClr>
              </a:solidFill>
              <a:ln w="12700">
                <a:noFill/>
                <a:round/>
                <a:headEnd/>
                <a:tailEnd/>
              </a:ln>
              <a:effectLst/>
              <a:sp3d z="1778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06" name="Freeform"/>
              <p:cNvSpPr/>
              <p:nvPr/>
            </p:nvSpPr>
            <p:spPr bwMode="gray">
              <a:xfrm>
                <a:off x="4185016" y="1707419"/>
                <a:ext cx="756000" cy="756000"/>
              </a:xfrm>
              <a:prstGeom prst="rect">
                <a:avLst/>
              </a:prstGeom>
              <a:solidFill>
                <a:srgbClr val="C0C0C0">
                  <a:alpha val="70000"/>
                </a:srgbClr>
              </a:solidFill>
              <a:ln w="12700">
                <a:noFill/>
                <a:round/>
                <a:headEnd/>
                <a:tailEnd/>
              </a:ln>
              <a:effectLst/>
              <a:sp3d z="1778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07" name="Freeform"/>
              <p:cNvSpPr/>
              <p:nvPr/>
            </p:nvSpPr>
            <p:spPr bwMode="gray">
              <a:xfrm>
                <a:off x="3329980" y="852383"/>
                <a:ext cx="756000" cy="756000"/>
              </a:xfrm>
              <a:prstGeom prst="rect">
                <a:avLst/>
              </a:prstGeom>
              <a:solidFill>
                <a:schemeClr val="accent1">
                  <a:alpha val="70000"/>
                </a:schemeClr>
              </a:solidFill>
              <a:ln w="12700">
                <a:noFill/>
                <a:round/>
                <a:headEnd/>
                <a:tailEnd/>
              </a:ln>
              <a:effectLst/>
              <a:sp3d z="1778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08" name="Freeform"/>
              <p:cNvSpPr/>
              <p:nvPr/>
            </p:nvSpPr>
            <p:spPr bwMode="gray">
              <a:xfrm>
                <a:off x="4185016" y="852383"/>
                <a:ext cx="756000" cy="756000"/>
              </a:xfrm>
              <a:prstGeom prst="rect">
                <a:avLst/>
              </a:prstGeom>
              <a:solidFill>
                <a:srgbClr val="C0C0C0">
                  <a:alpha val="70000"/>
                </a:srgbClr>
              </a:solidFill>
              <a:ln w="12700">
                <a:noFill/>
                <a:round/>
                <a:headEnd/>
                <a:tailEnd/>
              </a:ln>
              <a:effectLst/>
              <a:sp3d z="1778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09" name="Freeform"/>
              <p:cNvSpPr/>
              <p:nvPr/>
            </p:nvSpPr>
            <p:spPr bwMode="gray">
              <a:xfrm>
                <a:off x="5040052" y="1707419"/>
                <a:ext cx="756000" cy="756000"/>
              </a:xfrm>
              <a:prstGeom prst="rect">
                <a:avLst/>
              </a:prstGeom>
              <a:solidFill>
                <a:srgbClr val="C0C0C0">
                  <a:alpha val="70000"/>
                </a:srgbClr>
              </a:solidFill>
              <a:ln w="12700">
                <a:noFill/>
                <a:round/>
                <a:headEnd/>
                <a:tailEnd/>
              </a:ln>
              <a:effectLst/>
              <a:sp3d z="1778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10" name="Freeform"/>
              <p:cNvSpPr/>
              <p:nvPr/>
            </p:nvSpPr>
            <p:spPr bwMode="gray">
              <a:xfrm>
                <a:off x="5040052" y="852384"/>
                <a:ext cx="756000" cy="756000"/>
              </a:xfrm>
              <a:prstGeom prst="rect">
                <a:avLst/>
              </a:prstGeom>
              <a:solidFill>
                <a:schemeClr val="accent1">
                  <a:alpha val="70000"/>
                </a:schemeClr>
              </a:solidFill>
              <a:ln w="12700">
                <a:noFill/>
                <a:round/>
                <a:headEnd/>
                <a:tailEnd/>
              </a:ln>
              <a:effectLst/>
              <a:sp3d z="1778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11" name="Freeform"/>
              <p:cNvSpPr/>
              <p:nvPr/>
            </p:nvSpPr>
            <p:spPr bwMode="gray">
              <a:xfrm>
                <a:off x="3329980" y="2562457"/>
                <a:ext cx="756000" cy="756000"/>
              </a:xfrm>
              <a:prstGeom prst="rect">
                <a:avLst/>
              </a:prstGeom>
              <a:solidFill>
                <a:srgbClr val="C0C0C0">
                  <a:alpha val="70000"/>
                </a:srgbClr>
              </a:solidFill>
              <a:ln w="12700">
                <a:noFill/>
                <a:round/>
                <a:headEnd/>
                <a:tailEnd/>
              </a:ln>
              <a:effectLst/>
              <a:sp3d z="1778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12" name="Freeform"/>
              <p:cNvSpPr/>
              <p:nvPr/>
            </p:nvSpPr>
            <p:spPr bwMode="gray">
              <a:xfrm>
                <a:off x="4185016" y="2562457"/>
                <a:ext cx="756000" cy="756000"/>
              </a:xfrm>
              <a:prstGeom prst="rect">
                <a:avLst/>
              </a:prstGeom>
              <a:solidFill>
                <a:srgbClr val="C0C0C0">
                  <a:alpha val="70000"/>
                </a:srgbClr>
              </a:solidFill>
              <a:ln w="12700">
                <a:noFill/>
                <a:round/>
                <a:headEnd/>
                <a:tailEnd/>
              </a:ln>
              <a:effectLst/>
              <a:sp3d z="1778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13" name="Freeform"/>
              <p:cNvSpPr/>
              <p:nvPr/>
            </p:nvSpPr>
            <p:spPr bwMode="gray">
              <a:xfrm>
                <a:off x="5040050" y="2562456"/>
                <a:ext cx="756000" cy="756000"/>
              </a:xfrm>
              <a:prstGeom prst="rect">
                <a:avLst/>
              </a:prstGeom>
              <a:grpFill/>
              <a:ln w="12700">
                <a:noFill/>
                <a:round/>
                <a:headEnd/>
                <a:tailEnd/>
              </a:ln>
              <a:effectLst/>
              <a:sp3d z="1778000" extrusionH="762000" contourW="12700" prstMaterial="metal">
                <a:contourClr>
                  <a:srgbClr val="C0C0C0"/>
                </a:contourClr>
              </a:sp3d>
            </p:spPr>
            <p:txBody>
              <a:bodyPr rtlCol="0" anchor="ctr"/>
              <a:lstStyle/>
              <a:p>
                <a:pPr algn="ctr">
                  <a:lnSpc>
                    <a:spcPct val="95000"/>
                  </a:lnSpc>
                  <a:spcAft>
                    <a:spcPts val="800"/>
                  </a:spcAft>
                </a:pPr>
                <a:endParaRPr lang="en-US" dirty="0"/>
              </a:p>
            </p:txBody>
          </p:sp>
        </p:grpSp>
        <p:grpSp>
          <p:nvGrpSpPr>
            <p:cNvPr id="48" name="Gruppieren 21"/>
            <p:cNvGrpSpPr/>
            <p:nvPr/>
          </p:nvGrpSpPr>
          <p:grpSpPr bwMode="gray">
            <a:xfrm>
              <a:off x="3329980" y="852383"/>
              <a:ext cx="2466072" cy="2466074"/>
              <a:chOff x="3329980" y="852383"/>
              <a:chExt cx="2466072" cy="2466074"/>
            </a:xfrm>
            <a:grpFill/>
          </p:grpSpPr>
          <p:sp>
            <p:nvSpPr>
              <p:cNvPr id="96" name="Freeform"/>
              <p:cNvSpPr/>
              <p:nvPr/>
            </p:nvSpPr>
            <p:spPr bwMode="gray">
              <a:xfrm>
                <a:off x="3329980" y="1707419"/>
                <a:ext cx="756000" cy="756000"/>
              </a:xfrm>
              <a:prstGeom prst="rect">
                <a:avLst/>
              </a:prstGeom>
              <a:solidFill>
                <a:srgbClr val="C0C0C0">
                  <a:alpha val="70000"/>
                </a:srgbClr>
              </a:solidFill>
              <a:ln w="12700">
                <a:noFill/>
                <a:round/>
                <a:headEnd/>
                <a:tailEnd/>
              </a:ln>
              <a:effectLst/>
              <a:sp3d z="889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97" name="Freeform"/>
              <p:cNvSpPr/>
              <p:nvPr/>
            </p:nvSpPr>
            <p:spPr bwMode="gray">
              <a:xfrm>
                <a:off x="4185016" y="1707419"/>
                <a:ext cx="756000" cy="756000"/>
              </a:xfrm>
              <a:prstGeom prst="rect">
                <a:avLst/>
              </a:prstGeom>
              <a:solidFill>
                <a:srgbClr val="C0C0C0">
                  <a:alpha val="70000"/>
                </a:srgbClr>
              </a:solidFill>
              <a:ln w="12700">
                <a:noFill/>
                <a:round/>
                <a:headEnd/>
                <a:tailEnd/>
              </a:ln>
              <a:effectLst/>
              <a:sp3d z="889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98" name="Freeform"/>
              <p:cNvSpPr/>
              <p:nvPr/>
            </p:nvSpPr>
            <p:spPr bwMode="gray">
              <a:xfrm>
                <a:off x="3329980" y="852383"/>
                <a:ext cx="756000" cy="756000"/>
              </a:xfrm>
              <a:prstGeom prst="rect">
                <a:avLst/>
              </a:prstGeom>
              <a:solidFill>
                <a:srgbClr val="C0C0C0">
                  <a:alpha val="70000"/>
                </a:srgbClr>
              </a:solidFill>
              <a:ln w="12700">
                <a:noFill/>
                <a:round/>
                <a:headEnd/>
                <a:tailEnd/>
              </a:ln>
              <a:effectLst/>
              <a:sp3d z="889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99" name="Freeform"/>
              <p:cNvSpPr/>
              <p:nvPr/>
            </p:nvSpPr>
            <p:spPr bwMode="gray">
              <a:xfrm>
                <a:off x="4185016" y="852383"/>
                <a:ext cx="756000" cy="756000"/>
              </a:xfrm>
              <a:prstGeom prst="rect">
                <a:avLst/>
              </a:prstGeom>
              <a:solidFill>
                <a:srgbClr val="C0C0C0">
                  <a:alpha val="70000"/>
                </a:srgbClr>
              </a:solidFill>
              <a:ln w="12700">
                <a:noFill/>
                <a:round/>
                <a:headEnd/>
                <a:tailEnd/>
              </a:ln>
              <a:effectLst/>
              <a:sp3d z="889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00" name="Freeform"/>
              <p:cNvSpPr/>
              <p:nvPr/>
            </p:nvSpPr>
            <p:spPr bwMode="gray">
              <a:xfrm>
                <a:off x="5040052" y="1707419"/>
                <a:ext cx="756000" cy="756000"/>
              </a:xfrm>
              <a:prstGeom prst="rect">
                <a:avLst/>
              </a:prstGeom>
              <a:solidFill>
                <a:srgbClr val="C0C0C0">
                  <a:alpha val="70000"/>
                </a:srgbClr>
              </a:solidFill>
              <a:ln w="12700">
                <a:noFill/>
                <a:round/>
                <a:headEnd/>
                <a:tailEnd/>
              </a:ln>
              <a:effectLst/>
              <a:sp3d z="889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01" name="Freeform"/>
              <p:cNvSpPr/>
              <p:nvPr/>
            </p:nvSpPr>
            <p:spPr bwMode="gray">
              <a:xfrm>
                <a:off x="5040052" y="852384"/>
                <a:ext cx="756000" cy="756000"/>
              </a:xfrm>
              <a:prstGeom prst="rect">
                <a:avLst/>
              </a:prstGeom>
              <a:solidFill>
                <a:srgbClr val="C0C0C0">
                  <a:alpha val="70000"/>
                </a:srgbClr>
              </a:solidFill>
              <a:ln w="12700">
                <a:noFill/>
                <a:round/>
                <a:headEnd/>
                <a:tailEnd/>
              </a:ln>
              <a:effectLst/>
              <a:sp3d z="889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02" name="Freeform"/>
              <p:cNvSpPr/>
              <p:nvPr/>
            </p:nvSpPr>
            <p:spPr bwMode="gray">
              <a:xfrm>
                <a:off x="3329980" y="2562457"/>
                <a:ext cx="756000" cy="756000"/>
              </a:xfrm>
              <a:prstGeom prst="rect">
                <a:avLst/>
              </a:prstGeom>
              <a:solidFill>
                <a:srgbClr val="C0C0C0">
                  <a:alpha val="70000"/>
                </a:srgbClr>
              </a:solidFill>
              <a:ln w="12700">
                <a:noFill/>
                <a:round/>
                <a:headEnd/>
                <a:tailEnd/>
              </a:ln>
              <a:effectLst/>
              <a:sp3d z="889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03" name="Freeform"/>
              <p:cNvSpPr/>
              <p:nvPr/>
            </p:nvSpPr>
            <p:spPr bwMode="gray">
              <a:xfrm>
                <a:off x="4185016" y="2562457"/>
                <a:ext cx="756000" cy="756000"/>
              </a:xfrm>
              <a:prstGeom prst="rect">
                <a:avLst/>
              </a:prstGeom>
              <a:solidFill>
                <a:srgbClr val="C0C0C0">
                  <a:alpha val="70000"/>
                </a:srgbClr>
              </a:solidFill>
              <a:ln w="12700">
                <a:noFill/>
                <a:round/>
                <a:headEnd/>
                <a:tailEnd/>
              </a:ln>
              <a:effectLst/>
              <a:sp3d z="889000"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104" name="Freeform"/>
              <p:cNvSpPr/>
              <p:nvPr/>
            </p:nvSpPr>
            <p:spPr bwMode="gray">
              <a:xfrm>
                <a:off x="5040050" y="2562456"/>
                <a:ext cx="756000" cy="756000"/>
              </a:xfrm>
              <a:prstGeom prst="rect">
                <a:avLst/>
              </a:prstGeom>
              <a:grpFill/>
              <a:ln w="12700">
                <a:noFill/>
                <a:round/>
                <a:headEnd/>
                <a:tailEnd/>
              </a:ln>
              <a:effectLst/>
              <a:sp3d z="889000" extrusionH="762000" contourW="12700" prstMaterial="metal">
                <a:contourClr>
                  <a:srgbClr val="C0C0C0"/>
                </a:contourClr>
              </a:sp3d>
            </p:spPr>
            <p:txBody>
              <a:bodyPr rtlCol="0" anchor="ctr"/>
              <a:lstStyle/>
              <a:p>
                <a:pPr algn="ctr">
                  <a:lnSpc>
                    <a:spcPct val="95000"/>
                  </a:lnSpc>
                  <a:spcAft>
                    <a:spcPts val="800"/>
                  </a:spcAft>
                </a:pPr>
                <a:endParaRPr lang="en-US" dirty="0"/>
              </a:p>
            </p:txBody>
          </p:sp>
        </p:grpSp>
        <p:grpSp>
          <p:nvGrpSpPr>
            <p:cNvPr id="49" name="Gruppieren 31"/>
            <p:cNvGrpSpPr/>
            <p:nvPr/>
          </p:nvGrpSpPr>
          <p:grpSpPr bwMode="gray">
            <a:xfrm>
              <a:off x="3329980" y="852383"/>
              <a:ext cx="2466072" cy="2466074"/>
              <a:chOff x="3329980" y="852383"/>
              <a:chExt cx="2466072" cy="2466074"/>
            </a:xfrm>
            <a:grpFill/>
          </p:grpSpPr>
          <p:sp>
            <p:nvSpPr>
              <p:cNvPr id="50" name="Freeform"/>
              <p:cNvSpPr/>
              <p:nvPr/>
            </p:nvSpPr>
            <p:spPr bwMode="gray">
              <a:xfrm>
                <a:off x="3329980" y="1707419"/>
                <a:ext cx="756000" cy="756000"/>
              </a:xfrm>
              <a:prstGeom prst="rect">
                <a:avLst/>
              </a:prstGeom>
              <a:solidFill>
                <a:srgbClr val="C0C0C0">
                  <a:alpha val="70000"/>
                </a:srgbClr>
              </a:solidFill>
              <a:ln w="12700">
                <a:noFill/>
                <a:round/>
                <a:headEnd/>
                <a:tailEnd/>
              </a:ln>
              <a:effectLst/>
              <a:sp3d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51" name="Freeform"/>
              <p:cNvSpPr/>
              <p:nvPr/>
            </p:nvSpPr>
            <p:spPr bwMode="gray">
              <a:xfrm>
                <a:off x="4185016" y="1707419"/>
                <a:ext cx="756000" cy="756000"/>
              </a:xfrm>
              <a:prstGeom prst="rect">
                <a:avLst/>
              </a:prstGeom>
              <a:solidFill>
                <a:srgbClr val="C0C0C0">
                  <a:alpha val="70000"/>
                </a:srgbClr>
              </a:solidFill>
              <a:ln w="12700">
                <a:noFill/>
                <a:round/>
                <a:headEnd/>
                <a:tailEnd/>
              </a:ln>
              <a:effectLst/>
              <a:sp3d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52" name="Freeform"/>
              <p:cNvSpPr/>
              <p:nvPr/>
            </p:nvSpPr>
            <p:spPr bwMode="gray">
              <a:xfrm>
                <a:off x="4185016" y="852383"/>
                <a:ext cx="756000" cy="756000"/>
              </a:xfrm>
              <a:prstGeom prst="rect">
                <a:avLst/>
              </a:prstGeom>
              <a:solidFill>
                <a:schemeClr val="accent1">
                  <a:alpha val="70000"/>
                </a:schemeClr>
              </a:solidFill>
              <a:ln w="12700">
                <a:noFill/>
                <a:round/>
                <a:headEnd/>
                <a:tailEnd/>
              </a:ln>
              <a:effectLst/>
              <a:sp3d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53" name="Freeform"/>
              <p:cNvSpPr/>
              <p:nvPr/>
            </p:nvSpPr>
            <p:spPr bwMode="gray">
              <a:xfrm>
                <a:off x="5040052" y="1707419"/>
                <a:ext cx="756000" cy="756000"/>
              </a:xfrm>
              <a:prstGeom prst="rect">
                <a:avLst/>
              </a:prstGeom>
              <a:solidFill>
                <a:srgbClr val="C0C0C0">
                  <a:alpha val="70000"/>
                </a:srgbClr>
              </a:solidFill>
              <a:ln w="12700">
                <a:noFill/>
                <a:round/>
                <a:headEnd/>
                <a:tailEnd/>
              </a:ln>
              <a:effectLst/>
              <a:sp3d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54" name="Freeform"/>
              <p:cNvSpPr/>
              <p:nvPr/>
            </p:nvSpPr>
            <p:spPr bwMode="gray">
              <a:xfrm>
                <a:off x="5040052" y="852384"/>
                <a:ext cx="756000" cy="756000"/>
              </a:xfrm>
              <a:prstGeom prst="rect">
                <a:avLst/>
              </a:prstGeom>
              <a:solidFill>
                <a:srgbClr val="C0C0C0">
                  <a:alpha val="70000"/>
                </a:srgbClr>
              </a:solidFill>
              <a:ln w="12700">
                <a:noFill/>
                <a:round/>
                <a:headEnd/>
                <a:tailEnd/>
              </a:ln>
              <a:effectLst/>
              <a:sp3d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55" name="Freeform"/>
              <p:cNvSpPr/>
              <p:nvPr/>
            </p:nvSpPr>
            <p:spPr bwMode="gray">
              <a:xfrm>
                <a:off x="3329980" y="2562457"/>
                <a:ext cx="756000" cy="756000"/>
              </a:xfrm>
              <a:prstGeom prst="rect">
                <a:avLst/>
              </a:prstGeom>
              <a:solidFill>
                <a:srgbClr val="C0C0C0">
                  <a:alpha val="70000"/>
                </a:srgbClr>
              </a:solidFill>
              <a:ln w="12700">
                <a:noFill/>
                <a:round/>
                <a:headEnd/>
                <a:tailEnd/>
              </a:ln>
              <a:effectLst/>
              <a:sp3d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56" name="Freeform"/>
              <p:cNvSpPr/>
              <p:nvPr/>
            </p:nvSpPr>
            <p:spPr bwMode="gray">
              <a:xfrm>
                <a:off x="4185016" y="2562457"/>
                <a:ext cx="756000" cy="756000"/>
              </a:xfrm>
              <a:prstGeom prst="rect">
                <a:avLst/>
              </a:prstGeom>
              <a:solidFill>
                <a:srgbClr val="C0C0C0">
                  <a:alpha val="70000"/>
                </a:srgbClr>
              </a:solidFill>
              <a:ln w="12700">
                <a:noFill/>
                <a:round/>
                <a:headEnd/>
                <a:tailEnd/>
              </a:ln>
              <a:effectLst/>
              <a:sp3d extrusionH="762000" contourW="12700" prstMaterial="metal">
                <a:contourClr>
                  <a:srgbClr val="C0C0C0"/>
                </a:contourClr>
              </a:sp3d>
            </p:spPr>
            <p:txBody>
              <a:bodyPr rtlCol="0" anchor="ctr"/>
              <a:lstStyle/>
              <a:p>
                <a:pPr algn="ctr">
                  <a:lnSpc>
                    <a:spcPct val="95000"/>
                  </a:lnSpc>
                  <a:spcAft>
                    <a:spcPts val="800"/>
                  </a:spcAft>
                </a:pPr>
                <a:endParaRPr lang="en-US" dirty="0"/>
              </a:p>
            </p:txBody>
          </p:sp>
          <p:sp>
            <p:nvSpPr>
              <p:cNvPr id="95" name="Freeform"/>
              <p:cNvSpPr/>
              <p:nvPr/>
            </p:nvSpPr>
            <p:spPr bwMode="gray">
              <a:xfrm>
                <a:off x="5040050" y="2562456"/>
                <a:ext cx="756000" cy="756000"/>
              </a:xfrm>
              <a:prstGeom prst="rect">
                <a:avLst/>
              </a:prstGeom>
              <a:grpFill/>
              <a:ln w="12700">
                <a:noFill/>
                <a:round/>
                <a:headEnd/>
                <a:tailEnd/>
              </a:ln>
              <a:effectLst/>
              <a:sp3d extrusionH="762000" contourW="12700" prstMaterial="metal">
                <a:contourClr>
                  <a:srgbClr val="C0C0C0"/>
                </a:contourClr>
              </a:sp3d>
            </p:spPr>
            <p:txBody>
              <a:bodyPr rtlCol="0" anchor="ctr"/>
              <a:lstStyle/>
              <a:p>
                <a:pPr algn="ctr">
                  <a:lnSpc>
                    <a:spcPct val="95000"/>
                  </a:lnSpc>
                  <a:spcAft>
                    <a:spcPts val="800"/>
                  </a:spcAft>
                </a:pPr>
                <a:endParaRPr lang="en-US" dirty="0"/>
              </a:p>
            </p:txBody>
          </p:sp>
        </p:grpSp>
      </p:grpSp>
      <p:sp>
        <p:nvSpPr>
          <p:cNvPr id="46" name="Freeform"/>
          <p:cNvSpPr>
            <a:spLocks noGrp="1" noSelect="1" noRot="1" noMove="1" noResize="1" noEditPoints="1" noAdjustHandles="1" noChangeArrowheads="1" noChangeShapeType="1" noTextEdit="1"/>
          </p:cNvSpPr>
          <p:nvPr>
            <p:custDataLst>
              <p:tags r:id="rId10"/>
            </p:custDataLst>
          </p:nvPr>
        </p:nvSpPr>
        <p:spPr bwMode="gray">
          <a:xfrm>
            <a:off x="4696447" y="4141544"/>
            <a:ext cx="834497" cy="834498"/>
          </a:xfrm>
          <a:prstGeom prst="rect">
            <a:avLst/>
          </a:prstGeom>
          <a:solidFill>
            <a:srgbClr val="2A79FF">
              <a:alpha val="70000"/>
            </a:srgbClr>
          </a:solidFill>
          <a:ln w="12700">
            <a:noFill/>
            <a:round/>
            <a:headEnd/>
            <a:tailEnd/>
          </a:ln>
          <a:effectLst/>
          <a:scene3d>
            <a:camera prst="perspectiveRelaxed" fov="5400000">
              <a:rot lat="2689506" lon="18717314" rev="21388174"/>
            </a:camera>
            <a:lightRig rig="balanced" dir="t">
              <a:rot lat="0" lon="0" rev="1200000"/>
            </a:lightRig>
          </a:scene3d>
          <a:sp3d z="12700" extrusionH="825500" prstMaterial="metal">
            <a:contourClr>
              <a:srgbClr val="C0C0C0"/>
            </a:contourClr>
          </a:sp3d>
        </p:spPr>
        <p:txBody>
          <a:bodyPr rtlCol="0" anchor="ctr"/>
          <a:lstStyle/>
          <a:p>
            <a:pPr algn="ctr">
              <a:lnSpc>
                <a:spcPct val="95000"/>
              </a:lnSpc>
              <a:spcAft>
                <a:spcPts val="800"/>
              </a:spcAft>
            </a:pPr>
            <a:endParaRPr lang="en-US" dirty="0"/>
          </a:p>
        </p:txBody>
      </p:sp>
      <p:sp>
        <p:nvSpPr>
          <p:cNvPr id="114" name="Rounded Rectangle 113"/>
          <p:cNvSpPr/>
          <p:nvPr/>
        </p:nvSpPr>
        <p:spPr>
          <a:xfrm>
            <a:off x="3851920" y="1461764"/>
            <a:ext cx="5007465" cy="2216782"/>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Strong teams are diverse. Diversity does not mean regulatory diversity and having token minorities decorating the cover of annual report. It means the subtler diversity of building a team with complementary styles, skills and perspectives</a:t>
            </a:r>
            <a:endParaRPr lang="en-IN" sz="2000" dirty="0">
              <a:solidFill>
                <a:schemeClr val="tx1"/>
              </a:solidFill>
            </a:endParaRPr>
          </a:p>
        </p:txBody>
      </p:sp>
    </p:spTree>
    <p:extLst>
      <p:ext uri="{BB962C8B-B14F-4D97-AF65-F5344CB8AC3E}">
        <p14:creationId xmlns:p14="http://schemas.microsoft.com/office/powerpoint/2010/main" val="3103645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4.16185E-6 L -0.00156 -0.0867 " pathEditMode="relative" rAng="0" ptsTypes="AA">
                                      <p:cBhvr>
                                        <p:cTn id="6" dur="750" fill="hold"/>
                                        <p:tgtEl>
                                          <p:spTgt spid="87"/>
                                        </p:tgtEl>
                                        <p:attrNameLst>
                                          <p:attrName>ppt_x</p:attrName>
                                          <p:attrName>ppt_y</p:attrName>
                                        </p:attrNameLst>
                                      </p:cBhvr>
                                      <p:rCtr x="-87" y="-4347"/>
                                    </p:animMotion>
                                  </p:childTnLst>
                                </p:cTn>
                              </p:par>
                            </p:childTnLst>
                          </p:cTn>
                        </p:par>
                        <p:par>
                          <p:cTn id="7" fill="hold">
                            <p:stCondLst>
                              <p:cond delay="750"/>
                            </p:stCondLst>
                            <p:childTnLst>
                              <p:par>
                                <p:cTn id="8" presetID="10" presetClass="exit" presetSubtype="0" fill="hold" nodeType="afterEffect">
                                  <p:stCondLst>
                                    <p:cond delay="0"/>
                                  </p:stCondLst>
                                  <p:childTnLst>
                                    <p:animEffect transition="out" filter="fade">
                                      <p:cBhvr>
                                        <p:cTn id="9" dur="750"/>
                                        <p:tgtEl>
                                          <p:spTgt spid="87"/>
                                        </p:tgtEl>
                                      </p:cBhvr>
                                    </p:animEffect>
                                    <p:set>
                                      <p:cBhvr>
                                        <p:cTn id="10" dur="1" fill="hold">
                                          <p:stCondLst>
                                            <p:cond delay="749"/>
                                          </p:stCondLst>
                                        </p:cTn>
                                        <p:tgtEl>
                                          <p:spTgt spid="87"/>
                                        </p:tgtEl>
                                        <p:attrNameLst>
                                          <p:attrName>style.visibility</p:attrName>
                                        </p:attrNameLst>
                                      </p:cBhvr>
                                      <p:to>
                                        <p:strVal val="hidden"/>
                                      </p:to>
                                    </p:set>
                                  </p:childTnLst>
                                </p:cTn>
                              </p:par>
                              <p:par>
                                <p:cTn id="11" presetID="26" presetClass="emph" presetSubtype="0" fill="hold" grpId="0" nodeType="withEffect">
                                  <p:stCondLst>
                                    <p:cond delay="0"/>
                                  </p:stCondLst>
                                  <p:childTnLst>
                                    <p:animEffect transition="out" filter="fade">
                                      <p:cBhvr>
                                        <p:cTn id="12" dur="500" tmFilter="0, 0; .2, .5; .8, .5; 1, 0"/>
                                        <p:tgtEl>
                                          <p:spTgt spid="81"/>
                                        </p:tgtEl>
                                      </p:cBhvr>
                                    </p:animEffect>
                                    <p:animScale>
                                      <p:cBhvr>
                                        <p:cTn id="13" dur="250" autoRev="1" fill="hold"/>
                                        <p:tgtEl>
                                          <p:spTgt spid="81"/>
                                        </p:tgtEl>
                                      </p:cBhvr>
                                      <p:by x="105000" y="105000"/>
                                    </p:animScale>
                                  </p:childTnLst>
                                </p:cTn>
                              </p:par>
                              <p:par>
                                <p:cTn id="14" presetID="1" presetClass="emph" presetSubtype="2" fill="hold" nodeType="withEffect">
                                  <p:stCondLst>
                                    <p:cond delay="0"/>
                                  </p:stCondLst>
                                  <p:childTnLst>
                                    <p:animClr clrSpc="rgb" dir="cw">
                                      <p:cBhvr>
                                        <p:cTn id="15" dur="750" fill="hold"/>
                                        <p:tgtEl>
                                          <p:spTgt spid="81"/>
                                        </p:tgtEl>
                                        <p:attrNameLst>
                                          <p:attrName>fillcolor</p:attrName>
                                        </p:attrNameLst>
                                      </p:cBhvr>
                                      <p:to>
                                        <a:srgbClr val="FFFF00"/>
                                      </p:to>
                                    </p:animClr>
                                    <p:set>
                                      <p:cBhvr>
                                        <p:cTn id="16" dur="750" fill="hold"/>
                                        <p:tgtEl>
                                          <p:spTgt spid="81"/>
                                        </p:tgtEl>
                                        <p:attrNameLst>
                                          <p:attrName>fill.type</p:attrName>
                                        </p:attrNameLst>
                                      </p:cBhvr>
                                      <p:to>
                                        <p:strVal val="solid"/>
                                      </p:to>
                                    </p:set>
                                    <p:set>
                                      <p:cBhvr>
                                        <p:cTn id="17" dur="750" fill="hold"/>
                                        <p:tgtEl>
                                          <p:spTgt spid="81"/>
                                        </p:tgtEl>
                                        <p:attrNameLst>
                                          <p:attrName>fill.on</p:attrName>
                                        </p:attrNameLst>
                                      </p:cBhvr>
                                      <p:to>
                                        <p:strVal val="true"/>
                                      </p:to>
                                    </p:set>
                                  </p:childTnLst>
                                </p:cTn>
                              </p:par>
                            </p:childTnLst>
                          </p:cTn>
                        </p:par>
                        <p:par>
                          <p:cTn id="18" fill="hold">
                            <p:stCondLst>
                              <p:cond delay="1500"/>
                            </p:stCondLst>
                            <p:childTnLst>
                              <p:par>
                                <p:cTn id="19" presetID="8" presetClass="emph" presetSubtype="0" repeatCount="indefinite" fill="hold" grpId="0" nodeType="afterEffect">
                                  <p:stCondLst>
                                    <p:cond delay="0"/>
                                  </p:stCondLst>
                                  <p:childTnLst>
                                    <p:animRot by="21600000">
                                      <p:cBhvr>
                                        <p:cTn id="20" dur="2000" fill="hold"/>
                                        <p:tgtEl>
                                          <p:spTgt spid="46"/>
                                        </p:tgtEl>
                                        <p:attrNameLst>
                                          <p:attrName>r</p:attrName>
                                        </p:attrNameLst>
                                      </p:cBhvr>
                                    </p:animRot>
                                  </p:childTnLst>
                                </p:cTn>
                              </p:par>
                              <p:par>
                                <p:cTn id="21" presetID="12" presetClass="entr" presetSubtype="8" fill="hold" grpId="0" nodeType="withEffect">
                                  <p:stCondLst>
                                    <p:cond delay="0"/>
                                  </p:stCondLst>
                                  <p:childTnLst>
                                    <p:set>
                                      <p:cBhvr>
                                        <p:cTn id="22" dur="1" fill="hold">
                                          <p:stCondLst>
                                            <p:cond delay="0"/>
                                          </p:stCondLst>
                                        </p:cTn>
                                        <p:tgtEl>
                                          <p:spTgt spid="114"/>
                                        </p:tgtEl>
                                        <p:attrNameLst>
                                          <p:attrName>style.visibility</p:attrName>
                                        </p:attrNameLst>
                                      </p:cBhvr>
                                      <p:to>
                                        <p:strVal val="visible"/>
                                      </p:to>
                                    </p:set>
                                    <p:anim calcmode="lin" valueType="num">
                                      <p:cBhvr additive="base">
                                        <p:cTn id="23" dur="500"/>
                                        <p:tgtEl>
                                          <p:spTgt spid="114"/>
                                        </p:tgtEl>
                                        <p:attrNameLst>
                                          <p:attrName>ppt_x</p:attrName>
                                        </p:attrNameLst>
                                      </p:cBhvr>
                                      <p:tavLst>
                                        <p:tav tm="0">
                                          <p:val>
                                            <p:strVal val="#ppt_x-#ppt_w*1.125000"/>
                                          </p:val>
                                        </p:tav>
                                        <p:tav tm="100000">
                                          <p:val>
                                            <p:strVal val="#ppt_x"/>
                                          </p:val>
                                        </p:tav>
                                      </p:tavLst>
                                    </p:anim>
                                    <p:animEffect transition="in" filter="wipe(right)">
                                      <p:cBhvr>
                                        <p:cTn id="24"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46" grpId="0" animBg="1"/>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899592" y="115888"/>
            <a:ext cx="6840760" cy="615553"/>
          </a:xfrm>
          <a:prstGeom prst="rect">
            <a:avLst/>
          </a:prstGeom>
          <a:noFill/>
        </p:spPr>
        <p:txBody>
          <a:bodyPr wrap="square" lIns="0" tIns="0" rIns="0" bIns="0" rtlCol="0">
            <a:spAutoFit/>
          </a:bodyPr>
          <a:lstStyle/>
          <a:p>
            <a:pPr algn="ctr"/>
            <a:r>
              <a:rPr lang="en-US" sz="4000" dirty="0" smtClean="0">
                <a:latin typeface="+mn-lt"/>
              </a:rPr>
              <a:t>Leadership success matrix</a:t>
            </a:r>
            <a:endParaRPr lang="en-US" sz="4000" dirty="0">
              <a:latin typeface="+mn-lt"/>
            </a:endParaRPr>
          </a:p>
        </p:txBody>
      </p:sp>
      <p:sp>
        <p:nvSpPr>
          <p:cNvPr id="17" name="TextBox 16"/>
          <p:cNvSpPr txBox="1"/>
          <p:nvPr/>
        </p:nvSpPr>
        <p:spPr>
          <a:xfrm>
            <a:off x="4332179" y="5864671"/>
            <a:ext cx="1368224" cy="437735"/>
          </a:xfrm>
          <a:prstGeom prst="rect">
            <a:avLst/>
          </a:prstGeom>
          <a:noFill/>
        </p:spPr>
        <p:txBody>
          <a:bodyPr wrap="square" rtlCol="0">
            <a:spAutoFit/>
          </a:bodyPr>
          <a:lstStyle/>
          <a:p>
            <a:pPr algn="ctr"/>
            <a:r>
              <a:rPr lang="en-US" sz="1600" b="1" dirty="0" smtClean="0">
                <a:latin typeface="Calibri" pitchFamily="34" charset="0"/>
                <a:cs typeface="Calibri" pitchFamily="34" charset="0"/>
              </a:rPr>
              <a:t>Ability </a:t>
            </a:r>
            <a:endParaRPr lang="en-US" sz="1600" b="1" dirty="0">
              <a:latin typeface="Calibri" pitchFamily="34" charset="0"/>
              <a:cs typeface="Calibri" pitchFamily="34" charset="0"/>
            </a:endParaRPr>
          </a:p>
        </p:txBody>
      </p:sp>
      <p:grpSp>
        <p:nvGrpSpPr>
          <p:cNvPr id="26" name="Group 25"/>
          <p:cNvGrpSpPr/>
          <p:nvPr/>
        </p:nvGrpSpPr>
        <p:grpSpPr>
          <a:xfrm>
            <a:off x="1068452" y="914400"/>
            <a:ext cx="469141" cy="4486175"/>
            <a:chOff x="1068452" y="914400"/>
            <a:chExt cx="469141" cy="4486175"/>
          </a:xfrm>
        </p:grpSpPr>
        <p:sp>
          <p:nvSpPr>
            <p:cNvPr id="5" name="Rectangle 4"/>
            <p:cNvSpPr/>
            <p:nvPr/>
          </p:nvSpPr>
          <p:spPr bwMode="auto">
            <a:xfrm rot="16200000">
              <a:off x="-940065" y="2922917"/>
              <a:ext cx="4486175" cy="469141"/>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600">
                <a:solidFill>
                  <a:srgbClr val="FFFFFF"/>
                </a:solidFill>
                <a:ea typeface="ＭＳ Ｐゴシック" pitchFamily="-65" charset="-128"/>
              </a:endParaRPr>
            </a:p>
          </p:txBody>
        </p:sp>
        <p:sp>
          <p:nvSpPr>
            <p:cNvPr id="6" name="Tekstboks 39"/>
            <p:cNvSpPr txBox="1">
              <a:spLocks noChangeArrowheads="1"/>
            </p:cNvSpPr>
            <p:nvPr/>
          </p:nvSpPr>
          <p:spPr bwMode="auto">
            <a:xfrm rot="16200000">
              <a:off x="974810" y="1975760"/>
              <a:ext cx="697476" cy="41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da-DK" sz="1600" b="1" dirty="0" smtClean="0">
                  <a:solidFill>
                    <a:srgbClr val="FFFFFF"/>
                  </a:solidFill>
                  <a:latin typeface="Calibri" pitchFamily="-109" charset="0"/>
                </a:rPr>
                <a:t>High</a:t>
              </a:r>
              <a:endParaRPr lang="da-DK" sz="1600" b="1" dirty="0">
                <a:solidFill>
                  <a:srgbClr val="FFFFFF"/>
                </a:solidFill>
                <a:latin typeface="Calibri" pitchFamily="-109" charset="0"/>
              </a:endParaRPr>
            </a:p>
          </p:txBody>
        </p:sp>
        <p:sp>
          <p:nvSpPr>
            <p:cNvPr id="7" name="Tekstboks 41"/>
            <p:cNvSpPr txBox="1">
              <a:spLocks noChangeArrowheads="1"/>
            </p:cNvSpPr>
            <p:nvPr/>
          </p:nvSpPr>
          <p:spPr bwMode="auto">
            <a:xfrm rot="16200000">
              <a:off x="998476" y="4092900"/>
              <a:ext cx="650144" cy="41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da-DK" sz="1600" b="1" dirty="0" smtClean="0">
                  <a:solidFill>
                    <a:srgbClr val="FFFFFF"/>
                  </a:solidFill>
                  <a:latin typeface="Calibri" pitchFamily="-109" charset="0"/>
                </a:rPr>
                <a:t>Low</a:t>
              </a:r>
              <a:endParaRPr lang="da-DK" sz="1600" b="1" dirty="0">
                <a:solidFill>
                  <a:srgbClr val="FFFFFF"/>
                </a:solidFill>
                <a:latin typeface="Calibri" pitchFamily="-109" charset="0"/>
              </a:endParaRPr>
            </a:p>
          </p:txBody>
        </p:sp>
      </p:grpSp>
      <p:sp>
        <p:nvSpPr>
          <p:cNvPr id="16" name="TextBox 15"/>
          <p:cNvSpPr txBox="1"/>
          <p:nvPr/>
        </p:nvSpPr>
        <p:spPr>
          <a:xfrm>
            <a:off x="0" y="3006786"/>
            <a:ext cx="1303022" cy="412392"/>
          </a:xfrm>
          <a:prstGeom prst="rect">
            <a:avLst/>
          </a:prstGeom>
          <a:noFill/>
        </p:spPr>
        <p:txBody>
          <a:bodyPr wrap="square" rtlCol="0">
            <a:spAutoFit/>
          </a:bodyPr>
          <a:lstStyle/>
          <a:p>
            <a:r>
              <a:rPr lang="en-US" sz="1600" b="1" dirty="0" smtClean="0">
                <a:latin typeface="Calibri" pitchFamily="34" charset="0"/>
                <a:cs typeface="Calibri" pitchFamily="34" charset="0"/>
              </a:rPr>
              <a:t>Ambition </a:t>
            </a:r>
            <a:endParaRPr lang="en-US" sz="1600" b="1" dirty="0">
              <a:latin typeface="Calibri" pitchFamily="34" charset="0"/>
              <a:cs typeface="Calibri" pitchFamily="34" charset="0"/>
            </a:endParaRPr>
          </a:p>
        </p:txBody>
      </p:sp>
      <p:sp>
        <p:nvSpPr>
          <p:cNvPr id="14" name="Terning 33"/>
          <p:cNvSpPr>
            <a:spLocks noChangeArrowheads="1"/>
          </p:cNvSpPr>
          <p:nvPr/>
        </p:nvSpPr>
        <p:spPr bwMode="auto">
          <a:xfrm rot="10800000" flipH="1">
            <a:off x="1676381" y="936530"/>
            <a:ext cx="3153019" cy="2144437"/>
          </a:xfrm>
          <a:prstGeom prst="cube">
            <a:avLst>
              <a:gd name="adj" fmla="val 4208"/>
            </a:avLst>
          </a:prstGeom>
          <a:solidFill>
            <a:schemeClr val="tx2">
              <a:lumMod val="50000"/>
              <a:alpha val="73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nb-NO" sz="1600">
              <a:solidFill>
                <a:srgbClr val="FFFFFF"/>
              </a:solidFill>
              <a:latin typeface="Calibri" pitchFamily="-65" charset="0"/>
              <a:ea typeface="ＭＳ Ｐゴシック" pitchFamily="-65" charset="-128"/>
            </a:endParaRPr>
          </a:p>
        </p:txBody>
      </p:sp>
      <p:sp>
        <p:nvSpPr>
          <p:cNvPr id="21" name="Tekstboks 34"/>
          <p:cNvSpPr txBox="1">
            <a:spLocks noChangeArrowheads="1"/>
          </p:cNvSpPr>
          <p:nvPr/>
        </p:nvSpPr>
        <p:spPr bwMode="auto">
          <a:xfrm>
            <a:off x="1631422" y="908720"/>
            <a:ext cx="3190160" cy="338554"/>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en-US" sz="1600" b="1" dirty="0" smtClean="0">
                <a:solidFill>
                  <a:srgbClr val="FFFFFF"/>
                </a:solidFill>
                <a:latin typeface="Calibri" pitchFamily="-109" charset="0"/>
              </a:rPr>
              <a:t>Dreamers</a:t>
            </a:r>
            <a:endParaRPr lang="en-US" sz="1600" dirty="0">
              <a:solidFill>
                <a:srgbClr val="FFFFFF"/>
              </a:solidFill>
              <a:latin typeface="Calibri" pitchFamily="-109" charset="0"/>
            </a:endParaRPr>
          </a:p>
        </p:txBody>
      </p:sp>
      <p:pic>
        <p:nvPicPr>
          <p:cNvPr id="23" name="Picture 2" descr="http://www.nationofimmigrators.com/Thoughtful%20dreamer.jpg"/>
          <p:cNvPicPr>
            <a:picLocks noGrp="1" noSelect="1" noRot="1" noMove="1" noResize="1" noEditPoints="1" noAdjustHandles="1" noChangeArrowheads="1" noChangeShapeType="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779821" y="1247274"/>
            <a:ext cx="2947932" cy="1759512"/>
          </a:xfrm>
          <a:prstGeom prst="rect">
            <a:avLst/>
          </a:prstGeom>
          <a:noFill/>
          <a:extLst>
            <a:ext uri="{909E8E84-426E-40DD-AFC4-6F175D3DCCD1}">
              <a14:hiddenFill xmlns:a14="http://schemas.microsoft.com/office/drawing/2010/main">
                <a:solidFill>
                  <a:srgbClr val="FFFFFF"/>
                </a:solidFill>
              </a14:hiddenFill>
            </a:ext>
          </a:extLst>
        </p:spPr>
      </p:pic>
      <p:sp>
        <p:nvSpPr>
          <p:cNvPr id="13" name="Terning 32"/>
          <p:cNvSpPr/>
          <p:nvPr/>
        </p:nvSpPr>
        <p:spPr bwMode="auto">
          <a:xfrm flipH="1">
            <a:off x="4923228" y="3167276"/>
            <a:ext cx="3153020" cy="2144437"/>
          </a:xfrm>
          <a:prstGeom prst="cube">
            <a:avLst>
              <a:gd name="adj" fmla="val 4208"/>
            </a:avLst>
          </a:prstGeom>
          <a:solidFill>
            <a:schemeClr val="tx2">
              <a:lumMod val="50000"/>
              <a:alpha val="73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da-DK" sz="1600" kern="0">
              <a:solidFill>
                <a:sysClr val="window" lastClr="FFFFFF"/>
              </a:solidFill>
              <a:latin typeface="Calibri"/>
              <a:ea typeface="+mn-ea"/>
            </a:endParaRPr>
          </a:p>
        </p:txBody>
      </p:sp>
      <p:pic>
        <p:nvPicPr>
          <p:cNvPr id="24" name="Picture 4" descr="http://economictimes.indiatimes.com/thumb/msid-14488790,width-300,resizemode-4/five-ways-to-deal-with-laggards.jpg"/>
          <p:cNvPicPr>
            <a:picLocks noGrp="1" noSelect="1" noRot="1" noMove="1" noResize="1" noEditPoints="1" noAdjustHandles="1" noChangeArrowheads="1" noChangeShapeType="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5050132" y="3304338"/>
            <a:ext cx="2824775" cy="1687029"/>
          </a:xfrm>
          <a:prstGeom prst="rect">
            <a:avLst/>
          </a:prstGeom>
          <a:noFill/>
          <a:extLst>
            <a:ext uri="{909E8E84-426E-40DD-AFC4-6F175D3DCCD1}">
              <a14:hiddenFill xmlns:a14="http://schemas.microsoft.com/office/drawing/2010/main">
                <a:solidFill>
                  <a:srgbClr val="FFFFFF"/>
                </a:solidFill>
              </a14:hiddenFill>
            </a:ext>
          </a:extLst>
        </p:spPr>
      </p:pic>
      <p:sp>
        <p:nvSpPr>
          <p:cNvPr id="12" name="Terning 30"/>
          <p:cNvSpPr/>
          <p:nvPr/>
        </p:nvSpPr>
        <p:spPr bwMode="auto">
          <a:xfrm>
            <a:off x="1676381" y="3167276"/>
            <a:ext cx="3153019" cy="2144437"/>
          </a:xfrm>
          <a:prstGeom prst="cube">
            <a:avLst>
              <a:gd name="adj" fmla="val 4208"/>
            </a:avLst>
          </a:prstGeom>
          <a:solidFill>
            <a:schemeClr val="tx2">
              <a:lumMod val="50000"/>
              <a:alpha val="73000"/>
            </a:schemeClr>
          </a:solidFill>
          <a:ln w="9525" cap="flat" cmpd="sng" algn="ctr">
            <a:no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da-DK" sz="1600" kern="0">
              <a:solidFill>
                <a:sysClr val="window" lastClr="FFFFFF"/>
              </a:solidFill>
              <a:latin typeface="Calibri"/>
              <a:ea typeface="+mn-ea"/>
            </a:endParaRPr>
          </a:p>
        </p:txBody>
      </p:sp>
      <p:sp>
        <p:nvSpPr>
          <p:cNvPr id="19" name="Tekstboks 36"/>
          <p:cNvSpPr txBox="1">
            <a:spLocks noChangeArrowheads="1"/>
          </p:cNvSpPr>
          <p:nvPr/>
        </p:nvSpPr>
        <p:spPr bwMode="auto">
          <a:xfrm>
            <a:off x="1631422" y="4931561"/>
            <a:ext cx="3096332" cy="338554"/>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da-DK" sz="1600" b="1" dirty="0" smtClean="0">
                <a:solidFill>
                  <a:srgbClr val="FFFFFF"/>
                </a:solidFill>
                <a:latin typeface="Calibri" pitchFamily="-109" charset="0"/>
              </a:rPr>
              <a:t>Laggards</a:t>
            </a:r>
            <a:endParaRPr lang="da-DK" sz="1600" dirty="0">
              <a:solidFill>
                <a:srgbClr val="FFFFFF"/>
              </a:solidFill>
              <a:latin typeface="Calibri" pitchFamily="-109" charset="0"/>
            </a:endParaRPr>
          </a:p>
        </p:txBody>
      </p:sp>
      <p:pic>
        <p:nvPicPr>
          <p:cNvPr id="25" name="Picture 6" descr="http://timesofindia.indiatimes.com/photo/15352795.cms"/>
          <p:cNvPicPr>
            <a:picLocks noGrp="1" noSelect="1" noRot="1" noMove="1" noResize="1" noEditPoints="1" noAdjustHandles="1" noChangeArrowheads="1" noChangeShapeType="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779821" y="3419179"/>
            <a:ext cx="2947931" cy="162602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068452" y="4953397"/>
            <a:ext cx="7037117" cy="921033"/>
            <a:chOff x="1068452" y="4953397"/>
            <a:chExt cx="7037117" cy="921033"/>
          </a:xfrm>
        </p:grpSpPr>
        <p:sp>
          <p:nvSpPr>
            <p:cNvPr id="4" name="Rectangle 3"/>
            <p:cNvSpPr/>
            <p:nvPr/>
          </p:nvSpPr>
          <p:spPr bwMode="auto">
            <a:xfrm>
              <a:off x="1068452" y="5400575"/>
              <a:ext cx="7037117" cy="464096"/>
            </a:xfrm>
            <a:prstGeom prst="rect">
              <a:avLst/>
            </a:prstGeom>
            <a:solidFill>
              <a:schemeClr val="tx1">
                <a:lumMod val="85000"/>
                <a:lumOff val="1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sz="1600">
                <a:solidFill>
                  <a:srgbClr val="FFFFFF"/>
                </a:solidFill>
                <a:ea typeface="ＭＳ Ｐゴシック" pitchFamily="-65" charset="-128"/>
              </a:endParaRPr>
            </a:p>
          </p:txBody>
        </p:sp>
        <p:sp>
          <p:nvSpPr>
            <p:cNvPr id="8" name="Tekstboks 43"/>
            <p:cNvSpPr txBox="1">
              <a:spLocks noChangeArrowheads="1"/>
            </p:cNvSpPr>
            <p:nvPr/>
          </p:nvSpPr>
          <p:spPr bwMode="auto">
            <a:xfrm>
              <a:off x="2756946" y="5452786"/>
              <a:ext cx="533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da-DK" sz="1600" b="1" dirty="0" smtClean="0">
                  <a:solidFill>
                    <a:srgbClr val="FFFFFF"/>
                  </a:solidFill>
                  <a:latin typeface="Calibri" pitchFamily="-109" charset="0"/>
                </a:rPr>
                <a:t>Low</a:t>
              </a:r>
              <a:endParaRPr lang="da-DK" sz="1600" b="1" dirty="0">
                <a:solidFill>
                  <a:srgbClr val="FFFFFF"/>
                </a:solidFill>
                <a:latin typeface="Calibri" pitchFamily="-109" charset="0"/>
              </a:endParaRPr>
            </a:p>
          </p:txBody>
        </p:sp>
        <p:sp>
          <p:nvSpPr>
            <p:cNvPr id="11" name="Rectangle 47"/>
            <p:cNvSpPr>
              <a:spLocks noChangeArrowheads="1"/>
            </p:cNvSpPr>
            <p:nvPr/>
          </p:nvSpPr>
          <p:spPr bwMode="auto">
            <a:xfrm>
              <a:off x="4962324" y="5300110"/>
              <a:ext cx="3125653" cy="574320"/>
            </a:xfrm>
            <a:prstGeom prst="rect">
              <a:avLst/>
            </a:prstGeom>
            <a:gradFill rotWithShape="1">
              <a:gsLst>
                <a:gs pos="0">
                  <a:srgbClr val="101B3F">
                    <a:alpha val="45998"/>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1600" dirty="0"/>
            </a:p>
          </p:txBody>
        </p:sp>
        <p:sp>
          <p:nvSpPr>
            <p:cNvPr id="18" name="Tekstboks 43"/>
            <p:cNvSpPr txBox="1">
              <a:spLocks noChangeArrowheads="1"/>
            </p:cNvSpPr>
            <p:nvPr/>
          </p:nvSpPr>
          <p:spPr bwMode="auto">
            <a:xfrm>
              <a:off x="6135176" y="5452786"/>
              <a:ext cx="5725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da-DK" sz="1600" b="1" dirty="0" smtClean="0">
                  <a:solidFill>
                    <a:srgbClr val="FFFFFF"/>
                  </a:solidFill>
                  <a:latin typeface="Calibri" pitchFamily="-109" charset="0"/>
                </a:rPr>
                <a:t>High</a:t>
              </a:r>
              <a:endParaRPr lang="da-DK" sz="1600" b="1" dirty="0">
                <a:solidFill>
                  <a:srgbClr val="FFFFFF"/>
                </a:solidFill>
                <a:latin typeface="Calibri" pitchFamily="-109" charset="0"/>
              </a:endParaRPr>
            </a:p>
          </p:txBody>
        </p:sp>
        <p:sp>
          <p:nvSpPr>
            <p:cNvPr id="20" name="Tekstboks 37"/>
            <p:cNvSpPr txBox="1">
              <a:spLocks noChangeArrowheads="1"/>
            </p:cNvSpPr>
            <p:nvPr/>
          </p:nvSpPr>
          <p:spPr bwMode="auto">
            <a:xfrm>
              <a:off x="5009237" y="4953397"/>
              <a:ext cx="3096332" cy="338554"/>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da-DK" sz="1600" b="1" dirty="0" smtClean="0">
                  <a:solidFill>
                    <a:srgbClr val="FFFFFF"/>
                  </a:solidFill>
                  <a:latin typeface="Calibri" pitchFamily="-109" charset="0"/>
                </a:rPr>
                <a:t>Sleepers</a:t>
              </a:r>
              <a:endParaRPr lang="da-DK" sz="1600" b="1" dirty="0">
                <a:solidFill>
                  <a:srgbClr val="FFFFFF"/>
                </a:solidFill>
                <a:latin typeface="Calibri" pitchFamily="-109" charset="0"/>
              </a:endParaRPr>
            </a:p>
          </p:txBody>
        </p:sp>
        <p:sp>
          <p:nvSpPr>
            <p:cNvPr id="10" name="Rectangle 46"/>
            <p:cNvSpPr>
              <a:spLocks noChangeArrowheads="1"/>
            </p:cNvSpPr>
            <p:nvPr/>
          </p:nvSpPr>
          <p:spPr bwMode="auto">
            <a:xfrm>
              <a:off x="1672472" y="5300110"/>
              <a:ext cx="3125652" cy="574320"/>
            </a:xfrm>
            <a:prstGeom prst="rect">
              <a:avLst/>
            </a:prstGeom>
            <a:gradFill rotWithShape="1">
              <a:gsLst>
                <a:gs pos="0">
                  <a:srgbClr val="101B3F">
                    <a:alpha val="45998"/>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r>
                <a:rPr lang="en-US" sz="1600" dirty="0" smtClean="0">
                  <a:solidFill>
                    <a:srgbClr val="FFFFFF"/>
                  </a:solidFill>
                </a:rPr>
                <a:t>
								</a:t>
              </a:r>
              <a:endParaRPr lang="en-US" sz="1600" dirty="0">
                <a:solidFill>
                  <a:srgbClr val="FFFFFF"/>
                </a:solidFill>
              </a:endParaRPr>
            </a:p>
          </p:txBody>
        </p:sp>
      </p:grpSp>
      <p:sp>
        <p:nvSpPr>
          <p:cNvPr id="15" name="Terning 31"/>
          <p:cNvSpPr>
            <a:spLocks noChangeArrowheads="1"/>
          </p:cNvSpPr>
          <p:nvPr/>
        </p:nvSpPr>
        <p:spPr bwMode="auto">
          <a:xfrm rot="10800000">
            <a:off x="4923228" y="914400"/>
            <a:ext cx="3153020" cy="2146651"/>
          </a:xfrm>
          <a:prstGeom prst="cube">
            <a:avLst>
              <a:gd name="adj" fmla="val 4208"/>
            </a:avLst>
          </a:prstGeom>
          <a:solidFill>
            <a:schemeClr val="tx2">
              <a:lumMod val="50000"/>
              <a:alpha val="73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nb-NO" sz="1600">
              <a:solidFill>
                <a:srgbClr val="FFFFFF"/>
              </a:solidFill>
              <a:latin typeface="Calibri" pitchFamily="-65" charset="0"/>
              <a:ea typeface="ＭＳ Ｐゴシック" pitchFamily="-65" charset="-128"/>
            </a:endParaRPr>
          </a:p>
        </p:txBody>
      </p:sp>
      <p:sp>
        <p:nvSpPr>
          <p:cNvPr id="22" name="Tekstboks 35"/>
          <p:cNvSpPr txBox="1">
            <a:spLocks noChangeArrowheads="1"/>
          </p:cNvSpPr>
          <p:nvPr/>
        </p:nvSpPr>
        <p:spPr bwMode="auto">
          <a:xfrm>
            <a:off x="5179302" y="908720"/>
            <a:ext cx="2695606" cy="338554"/>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en-US" sz="1600" b="1" dirty="0" smtClean="0">
                <a:solidFill>
                  <a:srgbClr val="FFFFFF"/>
                </a:solidFill>
                <a:latin typeface="Calibri" pitchFamily="-109" charset="0"/>
              </a:rPr>
              <a:t>Leaders</a:t>
            </a:r>
            <a:endParaRPr lang="en-US" sz="1600" dirty="0">
              <a:solidFill>
                <a:srgbClr val="FFFFFF"/>
              </a:solidFill>
              <a:latin typeface="Calibri" pitchFamily="-109" charset="0"/>
            </a:endParaRPr>
          </a:p>
        </p:txBody>
      </p:sp>
      <p:pic>
        <p:nvPicPr>
          <p:cNvPr id="2050" name="Picture 2" descr="http://loddymicucci.com/wp-content/uploads/2012/05/leader.jpg"/>
          <p:cNvPicPr>
            <a:picLocks noGrp="1" noSelect="1" noRot="1" noMove="1" noResize="1" noEditPoints="1" noAdjustHandles="1" noChangeArrowheads="1" noChangeShapeType="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5019727" y="1247275"/>
            <a:ext cx="2855180" cy="175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764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560840" cy="615553"/>
          </a:xfrm>
          <a:prstGeom prst="rect">
            <a:avLst/>
          </a:prstGeom>
          <a:noFill/>
        </p:spPr>
        <p:txBody>
          <a:bodyPr wrap="square" lIns="0" tIns="0" rIns="0" bIns="0" rtlCol="0">
            <a:spAutoFit/>
          </a:bodyPr>
          <a:lstStyle/>
          <a:p>
            <a:pPr algn="ctr"/>
            <a:r>
              <a:rPr lang="en-US" sz="4000" dirty="0" smtClean="0">
                <a:latin typeface="+mn-lt"/>
              </a:rPr>
              <a:t>Finding the right place at right time</a:t>
            </a:r>
            <a:endParaRPr lang="en-US" sz="4000" dirty="0">
              <a:latin typeface="+mn-lt"/>
            </a:endParaRPr>
          </a:p>
        </p:txBody>
      </p:sp>
      <p:pic>
        <p:nvPicPr>
          <p:cNvPr id="32" name="Billede 6" descr="dreamstime_3136819.jpg"/>
          <p:cNvPicPr>
            <a:picLocks noGrp="1" noSelect="1" noRot="1" noMove="1" noResize="1" noEditPoints="1" noAdjustHandles="1" noChangeArrowheads="1" noChangeShapeType="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795334"/>
            <a:ext cx="8928100" cy="551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32"/>
          <p:cNvSpPr/>
          <p:nvPr/>
        </p:nvSpPr>
        <p:spPr>
          <a:xfrm>
            <a:off x="1348186" y="3380012"/>
            <a:ext cx="5600077" cy="2353244"/>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A declining organization has fewer opportunities than a growing one. Are those prospects real and sustainable? How does the organization compare to its peer group</a:t>
            </a:r>
            <a:endParaRPr lang="en-IN" sz="2000" dirty="0">
              <a:solidFill>
                <a:schemeClr val="tx1"/>
              </a:solidFill>
            </a:endParaRPr>
          </a:p>
        </p:txBody>
      </p:sp>
      <p:sp>
        <p:nvSpPr>
          <p:cNvPr id="34" name="Rectangle 33"/>
          <p:cNvSpPr/>
          <p:nvPr/>
        </p:nvSpPr>
        <p:spPr>
          <a:xfrm>
            <a:off x="1389625" y="2708920"/>
            <a:ext cx="5558638" cy="671092"/>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rPr>
              <a:t>Is this an organization with prospects? </a:t>
            </a:r>
          </a:p>
        </p:txBody>
      </p:sp>
    </p:spTree>
    <p:extLst>
      <p:ext uri="{BB962C8B-B14F-4D97-AF65-F5344CB8AC3E}">
        <p14:creationId xmlns:p14="http://schemas.microsoft.com/office/powerpoint/2010/main" val="1495995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artfulcoaching.com/wp-content/uploads/2011/08/Enjoy-Work.jpg"/>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6483" y="731441"/>
            <a:ext cx="8889567" cy="5505871"/>
          </a:xfrm>
          <a:prstGeom prst="rect">
            <a:avLst/>
          </a:prstGeom>
          <a:noFill/>
          <a:extLst>
            <a:ext uri="{909E8E84-426E-40DD-AFC4-6F175D3DCCD1}">
              <a14:hiddenFill xmlns:a14="http://schemas.microsoft.com/office/drawing/2010/main">
                <a:solidFill>
                  <a:srgbClr val="FFFFFF"/>
                </a:solidFill>
              </a14:hiddenFill>
            </a:ext>
          </a:extLst>
        </p:spPr>
      </p:pic>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560840" cy="615553"/>
          </a:xfrm>
          <a:prstGeom prst="rect">
            <a:avLst/>
          </a:prstGeom>
          <a:noFill/>
        </p:spPr>
        <p:txBody>
          <a:bodyPr wrap="square" lIns="0" tIns="0" rIns="0" bIns="0" rtlCol="0">
            <a:spAutoFit/>
          </a:bodyPr>
          <a:lstStyle/>
          <a:p>
            <a:pPr algn="ctr"/>
            <a:r>
              <a:rPr lang="en-US" sz="4000" dirty="0" smtClean="0">
                <a:latin typeface="+mn-lt"/>
              </a:rPr>
              <a:t>Finding the right place at right time</a:t>
            </a:r>
            <a:endParaRPr lang="en-US" sz="4000" dirty="0">
              <a:latin typeface="+mn-lt"/>
            </a:endParaRPr>
          </a:p>
        </p:txBody>
      </p:sp>
      <p:sp>
        <p:nvSpPr>
          <p:cNvPr id="33" name="Rounded Rectangle 32"/>
          <p:cNvSpPr/>
          <p:nvPr/>
        </p:nvSpPr>
        <p:spPr>
          <a:xfrm>
            <a:off x="1348186" y="3380012"/>
            <a:ext cx="5600077" cy="2353244"/>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You only excel at what you enjoy. And you will spend a large of your waking hours at work. So if you are working just for the money, you will find it tough to sustain the enthusiasm and stamina required in the road to </a:t>
            </a:r>
            <a:r>
              <a:rPr lang="en-US" sz="2000" b="1" dirty="0"/>
              <a:t>leadership</a:t>
            </a:r>
            <a:endParaRPr lang="en-IN" sz="2000" dirty="0">
              <a:solidFill>
                <a:schemeClr val="tx1"/>
              </a:solidFill>
            </a:endParaRPr>
          </a:p>
        </p:txBody>
      </p:sp>
      <p:sp>
        <p:nvSpPr>
          <p:cNvPr id="34" name="Rectangle 33"/>
          <p:cNvSpPr/>
          <p:nvPr/>
        </p:nvSpPr>
        <p:spPr>
          <a:xfrm>
            <a:off x="1389625" y="2708920"/>
            <a:ext cx="5558638" cy="671092"/>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rPr>
              <a:t>Will I enjoy the work?</a:t>
            </a:r>
          </a:p>
        </p:txBody>
      </p:sp>
    </p:spTree>
    <p:extLst>
      <p:ext uri="{BB962C8B-B14F-4D97-AF65-F5344CB8AC3E}">
        <p14:creationId xmlns:p14="http://schemas.microsoft.com/office/powerpoint/2010/main" val="4209301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79713" y="620689"/>
            <a:ext cx="7164288" cy="281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560840" cy="615553"/>
          </a:xfrm>
          <a:prstGeom prst="rect">
            <a:avLst/>
          </a:prstGeom>
          <a:noFill/>
        </p:spPr>
        <p:txBody>
          <a:bodyPr wrap="square" lIns="0" tIns="0" rIns="0" bIns="0" rtlCol="0">
            <a:spAutoFit/>
          </a:bodyPr>
          <a:lstStyle/>
          <a:p>
            <a:pPr algn="ctr"/>
            <a:r>
              <a:rPr lang="en-US" sz="4000" dirty="0" smtClean="0">
                <a:latin typeface="+mn-lt"/>
              </a:rPr>
              <a:t>Finding the right place at right time</a:t>
            </a:r>
            <a:endParaRPr lang="en-US" sz="4000" dirty="0">
              <a:latin typeface="+mn-lt"/>
            </a:endParaRPr>
          </a:p>
        </p:txBody>
      </p:sp>
      <p:sp>
        <p:nvSpPr>
          <p:cNvPr id="33" name="Rounded Rectangle 32"/>
          <p:cNvSpPr/>
          <p:nvPr/>
        </p:nvSpPr>
        <p:spPr>
          <a:xfrm>
            <a:off x="132667" y="3668044"/>
            <a:ext cx="6696768" cy="2569268"/>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You will learn some technical skills. But you will also need to learn people skills and leadership skills. Are you </a:t>
            </a:r>
            <a:r>
              <a:rPr lang="en-US" sz="2000" b="1" i="1" dirty="0"/>
              <a:t>learning the right mix of skills to sustain the leadership journey</a:t>
            </a:r>
            <a:r>
              <a:rPr lang="en-US" sz="2000" dirty="0"/>
              <a:t>, or are you simply reinforcing technical skills, which will keep you at your current level</a:t>
            </a:r>
            <a:endParaRPr lang="en-IN" sz="2000" dirty="0">
              <a:solidFill>
                <a:schemeClr val="tx1"/>
              </a:solidFill>
            </a:endParaRPr>
          </a:p>
        </p:txBody>
      </p:sp>
      <p:sp>
        <p:nvSpPr>
          <p:cNvPr id="34" name="Rectangle 33"/>
          <p:cNvSpPr/>
          <p:nvPr/>
        </p:nvSpPr>
        <p:spPr>
          <a:xfrm>
            <a:off x="174106" y="3212976"/>
            <a:ext cx="6647214" cy="455068"/>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rPr>
              <a:t>What will I </a:t>
            </a:r>
            <a:r>
              <a:rPr lang="en-US" sz="2000" b="1" dirty="0" smtClean="0">
                <a:solidFill>
                  <a:srgbClr val="FFFFFF"/>
                </a:solidFill>
              </a:rPr>
              <a:t>learn?</a:t>
            </a:r>
            <a:endParaRPr lang="en-US" sz="2000" b="1" dirty="0">
              <a:solidFill>
                <a:srgbClr val="FFFFFF"/>
              </a:solidFill>
            </a:endParaRPr>
          </a:p>
        </p:txBody>
      </p:sp>
    </p:spTree>
    <p:extLst>
      <p:ext uri="{BB962C8B-B14F-4D97-AF65-F5344CB8AC3E}">
        <p14:creationId xmlns:p14="http://schemas.microsoft.com/office/powerpoint/2010/main" val="902643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560840" cy="615553"/>
          </a:xfrm>
          <a:prstGeom prst="rect">
            <a:avLst/>
          </a:prstGeom>
          <a:noFill/>
        </p:spPr>
        <p:txBody>
          <a:bodyPr wrap="square" lIns="0" tIns="0" rIns="0" bIns="0" rtlCol="0">
            <a:spAutoFit/>
          </a:bodyPr>
          <a:lstStyle/>
          <a:p>
            <a:pPr algn="ctr"/>
            <a:r>
              <a:rPr lang="en-US" sz="4000" dirty="0" smtClean="0">
                <a:latin typeface="+mn-lt"/>
              </a:rPr>
              <a:t>Finding the right place at right time</a:t>
            </a:r>
            <a:endParaRPr lang="en-US" sz="4000" dirty="0">
              <a:latin typeface="+mn-lt"/>
            </a:endParaRPr>
          </a:p>
        </p:txBody>
      </p:sp>
      <p:pic>
        <p:nvPicPr>
          <p:cNvPr id="12290" name="Picture 2" descr="http://im.rediff.com/getahead/2008/jul/18cv.jpg"/>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9648" y="835736"/>
            <a:ext cx="8926402" cy="547358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187624" y="2538579"/>
            <a:ext cx="6450151" cy="1610501"/>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Will other employers value the skills and experience I am gaining, or am I locking myself into my current employer by acquiring a very narrow set of skills and experience </a:t>
            </a:r>
          </a:p>
        </p:txBody>
      </p:sp>
      <p:sp>
        <p:nvSpPr>
          <p:cNvPr id="8" name="Rectangle 7"/>
          <p:cNvSpPr/>
          <p:nvPr/>
        </p:nvSpPr>
        <p:spPr>
          <a:xfrm>
            <a:off x="1229063" y="2083511"/>
            <a:ext cx="6402422" cy="455068"/>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rPr>
              <a:t>How will this experience look on my CV?</a:t>
            </a:r>
          </a:p>
        </p:txBody>
      </p:sp>
    </p:spTree>
    <p:extLst>
      <p:ext uri="{BB962C8B-B14F-4D97-AF65-F5344CB8AC3E}">
        <p14:creationId xmlns:p14="http://schemas.microsoft.com/office/powerpoint/2010/main" val="3708312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560840" cy="615553"/>
          </a:xfrm>
          <a:prstGeom prst="rect">
            <a:avLst/>
          </a:prstGeom>
          <a:noFill/>
        </p:spPr>
        <p:txBody>
          <a:bodyPr wrap="square" lIns="0" tIns="0" rIns="0" bIns="0" rtlCol="0">
            <a:spAutoFit/>
          </a:bodyPr>
          <a:lstStyle/>
          <a:p>
            <a:pPr algn="ctr"/>
            <a:r>
              <a:rPr lang="en-US" sz="4000" dirty="0" smtClean="0">
                <a:latin typeface="+mn-lt"/>
              </a:rPr>
              <a:t>Assessing your next move</a:t>
            </a:r>
            <a:endParaRPr lang="en-US" sz="4000" dirty="0">
              <a:latin typeface="+mn-lt"/>
            </a:endParaRPr>
          </a:p>
        </p:txBody>
      </p:sp>
      <p:sp>
        <p:nvSpPr>
          <p:cNvPr id="9" name="TextBox 8"/>
          <p:cNvSpPr txBox="1"/>
          <p:nvPr/>
        </p:nvSpPr>
        <p:spPr>
          <a:xfrm>
            <a:off x="107504" y="4365048"/>
            <a:ext cx="1800201" cy="1169551"/>
          </a:xfrm>
          <a:prstGeom prst="rect">
            <a:avLst/>
          </a:prstGeom>
          <a:noFill/>
        </p:spPr>
        <p:txBody>
          <a:bodyPr wrap="square" rtlCol="0">
            <a:spAutoFit/>
          </a:bodyPr>
          <a:lstStyle/>
          <a:p>
            <a:r>
              <a:rPr lang="en-US" sz="1400" dirty="0">
                <a:latin typeface="+mn-lt"/>
              </a:rPr>
              <a:t>Can I see myself enjoying work at this new organization? Do I like the people and its purpose</a:t>
            </a:r>
            <a:endParaRPr lang="en-IN" sz="1400" dirty="0">
              <a:latin typeface="+mn-lt"/>
            </a:endParaRPr>
          </a:p>
        </p:txBody>
      </p:sp>
      <p:pic>
        <p:nvPicPr>
          <p:cNvPr id="10" name="Picture 9" descr="outline-32249.png"/>
          <p:cNvPicPr>
            <a:picLocks noGrp="1" noSelect="1" noRot="1" noMove="1" noResize="1" noEditPoints="1" noAdjustHandles="1" noChangeArrowheads="1" noChangeShapeType="1"/>
          </p:cNvPicPr>
          <p:nvPr>
            <p:custDataLst>
              <p:tags r:id="rId1"/>
            </p:custDataLst>
          </p:nvPr>
        </p:nvPicPr>
        <p:blipFill>
          <a:blip r:embed="rId17" cstate="print">
            <a:duotone>
              <a:schemeClr val="bg2">
                <a:shade val="45000"/>
                <a:satMod val="135000"/>
              </a:schemeClr>
              <a:prstClr val="white"/>
            </a:duotone>
          </a:blip>
          <a:srcRect l="77077" t="9450" r="12646" b="79000"/>
          <a:stretch>
            <a:fillRect/>
          </a:stretch>
        </p:blipFill>
        <p:spPr>
          <a:xfrm rot="16200000">
            <a:off x="1138527" y="1893864"/>
            <a:ext cx="1898393" cy="2088233"/>
          </a:xfrm>
          <a:prstGeom prst="rect">
            <a:avLst/>
          </a:prstGeom>
        </p:spPr>
      </p:pic>
      <p:pic>
        <p:nvPicPr>
          <p:cNvPr id="11" name="Picture 10" descr="outline-32249.png"/>
          <p:cNvPicPr>
            <a:picLocks noGrp="1" noSelect="1" noRot="1" noMove="1" noResize="1" noEditPoints="1" noAdjustHandles="1" noChangeArrowheads="1" noChangeShapeType="1"/>
          </p:cNvPicPr>
          <p:nvPr>
            <p:custDataLst>
              <p:tags r:id="rId2"/>
            </p:custDataLst>
          </p:nvPr>
        </p:nvPicPr>
        <p:blipFill>
          <a:blip r:embed="rId17" cstate="print">
            <a:duotone>
              <a:schemeClr val="bg2">
                <a:shade val="45000"/>
                <a:satMod val="135000"/>
              </a:schemeClr>
              <a:prstClr val="white"/>
            </a:duotone>
          </a:blip>
          <a:srcRect l="77077" t="9450" r="12646" b="79000"/>
          <a:stretch>
            <a:fillRect/>
          </a:stretch>
        </p:blipFill>
        <p:spPr>
          <a:xfrm rot="5400000" flipV="1">
            <a:off x="2362666" y="1965872"/>
            <a:ext cx="1898393" cy="2088233"/>
          </a:xfrm>
          <a:prstGeom prst="rect">
            <a:avLst/>
          </a:prstGeom>
        </p:spPr>
      </p:pic>
      <p:pic>
        <p:nvPicPr>
          <p:cNvPr id="12" name="Picture 11" descr="outline-32249.png"/>
          <p:cNvPicPr>
            <a:picLocks noGrp="1" noSelect="1" noRot="1" noMove="1" noResize="1" noEditPoints="1" noAdjustHandles="1" noChangeArrowheads="1" noChangeShapeType="1"/>
          </p:cNvPicPr>
          <p:nvPr>
            <p:custDataLst>
              <p:tags r:id="rId3"/>
            </p:custDataLst>
          </p:nvPr>
        </p:nvPicPr>
        <p:blipFill>
          <a:blip r:embed="rId17" cstate="print">
            <a:duotone>
              <a:schemeClr val="bg2">
                <a:shade val="45000"/>
                <a:satMod val="135000"/>
              </a:schemeClr>
              <a:prstClr val="white"/>
            </a:duotone>
          </a:blip>
          <a:srcRect l="77077" t="9450" r="12646" b="79000"/>
          <a:stretch>
            <a:fillRect/>
          </a:stretch>
        </p:blipFill>
        <p:spPr>
          <a:xfrm rot="16200000">
            <a:off x="3586797" y="1893865"/>
            <a:ext cx="1898393" cy="2088233"/>
          </a:xfrm>
          <a:prstGeom prst="rect">
            <a:avLst/>
          </a:prstGeom>
        </p:spPr>
      </p:pic>
      <p:pic>
        <p:nvPicPr>
          <p:cNvPr id="13" name="Picture 12" descr="outline-32249.png"/>
          <p:cNvPicPr>
            <a:picLocks noGrp="1" noSelect="1" noRot="1" noMove="1" noResize="1" noEditPoints="1" noAdjustHandles="1" noChangeArrowheads="1" noChangeShapeType="1"/>
          </p:cNvPicPr>
          <p:nvPr>
            <p:custDataLst>
              <p:tags r:id="rId4"/>
            </p:custDataLst>
          </p:nvPr>
        </p:nvPicPr>
        <p:blipFill>
          <a:blip r:embed="rId17" cstate="print">
            <a:duotone>
              <a:schemeClr val="bg2">
                <a:shade val="45000"/>
                <a:satMod val="135000"/>
              </a:schemeClr>
              <a:prstClr val="white"/>
            </a:duotone>
          </a:blip>
          <a:srcRect l="77077" t="9450" r="12646" b="79000"/>
          <a:stretch>
            <a:fillRect/>
          </a:stretch>
        </p:blipFill>
        <p:spPr>
          <a:xfrm rot="5400000" flipV="1">
            <a:off x="4810936" y="1965872"/>
            <a:ext cx="1898393" cy="2088233"/>
          </a:xfrm>
          <a:prstGeom prst="rect">
            <a:avLst/>
          </a:prstGeom>
        </p:spPr>
      </p:pic>
      <p:pic>
        <p:nvPicPr>
          <p:cNvPr id="14" name="Picture 13" descr="outline-32249.png"/>
          <p:cNvPicPr>
            <a:picLocks noGrp="1" noSelect="1" noRot="1" noMove="1" noResize="1" noEditPoints="1" noAdjustHandles="1" noChangeArrowheads="1" noChangeShapeType="1"/>
          </p:cNvPicPr>
          <p:nvPr>
            <p:custDataLst>
              <p:tags r:id="rId5"/>
            </p:custDataLst>
          </p:nvPr>
        </p:nvPicPr>
        <p:blipFill>
          <a:blip r:embed="rId17" cstate="print">
            <a:duotone>
              <a:schemeClr val="bg2">
                <a:shade val="45000"/>
                <a:satMod val="135000"/>
              </a:schemeClr>
              <a:prstClr val="white"/>
            </a:duotone>
          </a:blip>
          <a:srcRect l="77077" t="9450" r="12646" b="79000"/>
          <a:stretch>
            <a:fillRect/>
          </a:stretch>
        </p:blipFill>
        <p:spPr>
          <a:xfrm rot="16200000">
            <a:off x="6035073" y="1893865"/>
            <a:ext cx="1898393" cy="2088233"/>
          </a:xfrm>
          <a:prstGeom prst="rect">
            <a:avLst/>
          </a:prstGeom>
        </p:spPr>
      </p:pic>
      <p:pic>
        <p:nvPicPr>
          <p:cNvPr id="15" name="Picture 14" descr="outline-32249.png"/>
          <p:cNvPicPr>
            <a:picLocks noGrp="1" noSelect="1" noRot="1" noMove="1" noResize="1" noEditPoints="1" noAdjustHandles="1" noChangeArrowheads="1" noChangeShapeType="1"/>
          </p:cNvPicPr>
          <p:nvPr>
            <p:custDataLst>
              <p:tags r:id="rId6"/>
            </p:custDataLst>
          </p:nvPr>
        </p:nvPicPr>
        <p:blipFill>
          <a:blip r:embed="rId17" cstate="print">
            <a:duotone>
              <a:schemeClr val="bg2">
                <a:shade val="45000"/>
                <a:satMod val="135000"/>
              </a:schemeClr>
              <a:prstClr val="white"/>
            </a:duotone>
          </a:blip>
          <a:srcRect l="77077" t="9450" r="12646" b="79000"/>
          <a:stretch>
            <a:fillRect/>
          </a:stretch>
        </p:blipFill>
        <p:spPr>
          <a:xfrm rot="5400000" flipV="1">
            <a:off x="7259209" y="1965872"/>
            <a:ext cx="1898393" cy="2088233"/>
          </a:xfrm>
          <a:prstGeom prst="rect">
            <a:avLst/>
          </a:prstGeom>
        </p:spPr>
      </p:pic>
      <p:pic>
        <p:nvPicPr>
          <p:cNvPr id="16" name="Picture 15" descr="outline-32249.png"/>
          <p:cNvPicPr>
            <a:picLocks noGrp="1" noSelect="1" noRot="1" noMove="1" noResize="1" noEditPoints="1" noAdjustHandles="1" noChangeArrowheads="1" noChangeShapeType="1"/>
          </p:cNvPicPr>
          <p:nvPr>
            <p:custDataLst>
              <p:tags r:id="rId7"/>
            </p:custDataLst>
          </p:nvPr>
        </p:nvPicPr>
        <p:blipFill>
          <a:blip r:embed="rId17" cstate="print">
            <a:duotone>
              <a:schemeClr val="bg2">
                <a:shade val="45000"/>
                <a:satMod val="135000"/>
              </a:schemeClr>
              <a:prstClr val="white"/>
            </a:duotone>
          </a:blip>
          <a:srcRect l="77077" t="9450" r="12646" b="79000"/>
          <a:stretch>
            <a:fillRect/>
          </a:stretch>
        </p:blipFill>
        <p:spPr>
          <a:xfrm rot="5400000" flipV="1">
            <a:off x="-85608" y="1965872"/>
            <a:ext cx="1898393" cy="2088233"/>
          </a:xfrm>
          <a:prstGeom prst="rect">
            <a:avLst/>
          </a:prstGeom>
        </p:spPr>
      </p:pic>
      <p:pic>
        <p:nvPicPr>
          <p:cNvPr id="17" name="Picture 16" descr="outline-32249.png"/>
          <p:cNvPicPr>
            <a:picLocks noGrp="1" noSelect="1" noRot="1" noMove="1" noResize="1" noEditPoints="1" noAdjustHandles="1" noChangeArrowheads="1" noChangeShapeType="1"/>
          </p:cNvPicPr>
          <p:nvPr>
            <p:custDataLst>
              <p:tags r:id="rId8"/>
            </p:custDataLst>
          </p:nvPr>
        </p:nvPicPr>
        <p:blipFill>
          <a:blip r:embed="rId17" cstate="print">
            <a:duotone>
              <a:schemeClr val="accent1">
                <a:shade val="45000"/>
                <a:satMod val="135000"/>
              </a:schemeClr>
              <a:prstClr val="white"/>
            </a:duotone>
          </a:blip>
          <a:srcRect l="77077" t="9450" r="12646" b="79000"/>
          <a:stretch>
            <a:fillRect/>
          </a:stretch>
        </p:blipFill>
        <p:spPr>
          <a:xfrm rot="5400000" flipV="1">
            <a:off x="-85608" y="1965872"/>
            <a:ext cx="1898393" cy="2088233"/>
          </a:xfrm>
          <a:prstGeom prst="rect">
            <a:avLst/>
          </a:prstGeom>
        </p:spPr>
      </p:pic>
      <p:pic>
        <p:nvPicPr>
          <p:cNvPr id="18" name="Picture 17" descr="outline-32249.png"/>
          <p:cNvPicPr>
            <a:picLocks noGrp="1" noSelect="1" noRot="1" noMove="1" noResize="1" noEditPoints="1" noAdjustHandles="1" noChangeArrowheads="1" noChangeShapeType="1"/>
          </p:cNvPicPr>
          <p:nvPr>
            <p:custDataLst>
              <p:tags r:id="rId9"/>
            </p:custDataLst>
          </p:nvPr>
        </p:nvPicPr>
        <p:blipFill>
          <a:blip r:embed="rId17" cstate="print">
            <a:duotone>
              <a:schemeClr val="accent2">
                <a:shade val="45000"/>
                <a:satMod val="135000"/>
              </a:schemeClr>
              <a:prstClr val="white"/>
            </a:duotone>
          </a:blip>
          <a:srcRect l="77077" t="9450" r="12646" b="79000"/>
          <a:stretch>
            <a:fillRect/>
          </a:stretch>
        </p:blipFill>
        <p:spPr>
          <a:xfrm rot="16200000">
            <a:off x="1138528" y="1893864"/>
            <a:ext cx="1898393" cy="2088233"/>
          </a:xfrm>
          <a:prstGeom prst="rect">
            <a:avLst/>
          </a:prstGeom>
        </p:spPr>
      </p:pic>
      <p:grpSp>
        <p:nvGrpSpPr>
          <p:cNvPr id="19" name="Group 28"/>
          <p:cNvGrpSpPr/>
          <p:nvPr/>
        </p:nvGrpSpPr>
        <p:grpSpPr>
          <a:xfrm>
            <a:off x="940468" y="3572960"/>
            <a:ext cx="247184" cy="864040"/>
            <a:chOff x="843754" y="3212976"/>
            <a:chExt cx="247184" cy="864040"/>
          </a:xfrm>
          <a:noFill/>
        </p:grpSpPr>
        <p:sp>
          <p:nvSpPr>
            <p:cNvPr id="20" name="TextBox 19"/>
            <p:cNvSpPr txBox="1"/>
            <p:nvPr/>
          </p:nvSpPr>
          <p:spPr>
            <a:xfrm>
              <a:off x="843754" y="3212976"/>
              <a:ext cx="247184" cy="307777"/>
            </a:xfrm>
            <a:prstGeom prst="rect">
              <a:avLst/>
            </a:prstGeom>
            <a:grpFill/>
          </p:spPr>
          <p:txBody>
            <a:bodyPr wrap="none" rtlCol="0">
              <a:spAutoFit/>
            </a:bodyPr>
            <a:lstStyle/>
            <a:p>
              <a:pPr algn="ctr"/>
              <a:r>
                <a:rPr lang="en-US" sz="1400" dirty="0" smtClean="0">
                  <a:latin typeface="Gill Sans MT Condensed" pitchFamily="34" charset="0"/>
                </a:rPr>
                <a:t>•</a:t>
              </a:r>
              <a:endParaRPr lang="en-US" sz="1400" dirty="0">
                <a:latin typeface="Gill Sans MT Condensed" pitchFamily="34" charset="0"/>
              </a:endParaRPr>
            </a:p>
          </p:txBody>
        </p:sp>
        <p:cxnSp>
          <p:nvCxnSpPr>
            <p:cNvPr id="21" name="Straight Connector 20"/>
            <p:cNvCxnSpPr/>
            <p:nvPr/>
          </p:nvCxnSpPr>
          <p:spPr>
            <a:xfrm>
              <a:off x="971600" y="3573016"/>
              <a:ext cx="0" cy="504000"/>
            </a:xfrm>
            <a:prstGeom prst="line">
              <a:avLst/>
            </a:prstGeom>
            <a:grpFill/>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8"/>
          <p:cNvGrpSpPr/>
          <p:nvPr/>
        </p:nvGrpSpPr>
        <p:grpSpPr>
          <a:xfrm flipV="1">
            <a:off x="2164604" y="1556792"/>
            <a:ext cx="247184" cy="587042"/>
            <a:chOff x="843754" y="3489974"/>
            <a:chExt cx="247184" cy="587042"/>
          </a:xfrm>
          <a:noFill/>
        </p:grpSpPr>
        <p:sp>
          <p:nvSpPr>
            <p:cNvPr id="23" name="TextBox 22"/>
            <p:cNvSpPr txBox="1"/>
            <p:nvPr/>
          </p:nvSpPr>
          <p:spPr>
            <a:xfrm>
              <a:off x="843754" y="3489974"/>
              <a:ext cx="247184" cy="307777"/>
            </a:xfrm>
            <a:prstGeom prst="rect">
              <a:avLst/>
            </a:prstGeom>
            <a:grpFill/>
          </p:spPr>
          <p:txBody>
            <a:bodyPr wrap="none" rtlCol="0">
              <a:spAutoFit/>
            </a:bodyPr>
            <a:lstStyle/>
            <a:p>
              <a:pPr algn="ctr"/>
              <a:r>
                <a:rPr lang="en-US" sz="1400" dirty="0" smtClean="0">
                  <a:latin typeface="Gill Sans MT Condensed" pitchFamily="34" charset="0"/>
                </a:rPr>
                <a:t>•</a:t>
              </a:r>
              <a:endParaRPr lang="en-US" sz="1400" dirty="0">
                <a:latin typeface="Gill Sans MT Condensed" pitchFamily="34" charset="0"/>
              </a:endParaRPr>
            </a:p>
          </p:txBody>
        </p:sp>
        <p:cxnSp>
          <p:nvCxnSpPr>
            <p:cNvPr id="24" name="Straight Connector 23"/>
            <p:cNvCxnSpPr/>
            <p:nvPr/>
          </p:nvCxnSpPr>
          <p:spPr>
            <a:xfrm>
              <a:off x="971600" y="3573016"/>
              <a:ext cx="0" cy="504000"/>
            </a:xfrm>
            <a:prstGeom prst="line">
              <a:avLst/>
            </a:prstGeom>
            <a:grpFill/>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007604" y="1062028"/>
            <a:ext cx="2412268" cy="523220"/>
          </a:xfrm>
          <a:prstGeom prst="rect">
            <a:avLst/>
          </a:prstGeom>
          <a:noFill/>
        </p:spPr>
        <p:txBody>
          <a:bodyPr wrap="square" rtlCol="0">
            <a:spAutoFit/>
          </a:bodyPr>
          <a:lstStyle/>
          <a:p>
            <a:r>
              <a:rPr lang="en-US" sz="1400" dirty="0">
                <a:latin typeface="+mn-lt"/>
              </a:rPr>
              <a:t>Is this organization likely to be a winner? why?</a:t>
            </a:r>
            <a:endParaRPr lang="en-IN" sz="1400" dirty="0">
              <a:latin typeface="+mn-lt"/>
            </a:endParaRPr>
          </a:p>
        </p:txBody>
      </p:sp>
      <p:sp>
        <p:nvSpPr>
          <p:cNvPr id="26" name="TextBox 25"/>
          <p:cNvSpPr txBox="1"/>
          <p:nvPr/>
        </p:nvSpPr>
        <p:spPr>
          <a:xfrm>
            <a:off x="2366308" y="4377878"/>
            <a:ext cx="2370160" cy="738664"/>
          </a:xfrm>
          <a:prstGeom prst="rect">
            <a:avLst/>
          </a:prstGeom>
          <a:noFill/>
        </p:spPr>
        <p:txBody>
          <a:bodyPr wrap="square" rtlCol="0">
            <a:spAutoFit/>
          </a:bodyPr>
          <a:lstStyle/>
          <a:p>
            <a:r>
              <a:rPr lang="en-US" sz="1400" dirty="0">
                <a:latin typeface="+mn-lt"/>
              </a:rPr>
              <a:t>Will it grow and create opportunities for me as it grows? </a:t>
            </a:r>
            <a:endParaRPr lang="en-IN" sz="1400" dirty="0">
              <a:latin typeface="+mn-lt"/>
            </a:endParaRPr>
          </a:p>
        </p:txBody>
      </p:sp>
      <p:pic>
        <p:nvPicPr>
          <p:cNvPr id="27" name="Picture 26" descr="outline-32249.png"/>
          <p:cNvPicPr>
            <a:picLocks noGrp="1" noSelect="1" noRot="1" noMove="1" noResize="1" noEditPoints="1" noAdjustHandles="1" noChangeArrowheads="1" noChangeShapeType="1"/>
          </p:cNvPicPr>
          <p:nvPr>
            <p:custDataLst>
              <p:tags r:id="rId10"/>
            </p:custDataLst>
          </p:nvPr>
        </p:nvPicPr>
        <p:blipFill>
          <a:blip r:embed="rId17" cstate="print">
            <a:duotone>
              <a:schemeClr val="accent3">
                <a:shade val="45000"/>
                <a:satMod val="135000"/>
              </a:schemeClr>
              <a:prstClr val="white"/>
            </a:duotone>
          </a:blip>
          <a:srcRect l="77077" t="9450" r="12646" b="79000"/>
          <a:stretch>
            <a:fillRect/>
          </a:stretch>
        </p:blipFill>
        <p:spPr>
          <a:xfrm rot="5400000" flipV="1">
            <a:off x="2362664" y="1978702"/>
            <a:ext cx="1898393" cy="2088233"/>
          </a:xfrm>
          <a:prstGeom prst="rect">
            <a:avLst/>
          </a:prstGeom>
        </p:spPr>
      </p:pic>
      <p:pic>
        <p:nvPicPr>
          <p:cNvPr id="28" name="Picture 27" descr="outline-32249.png"/>
          <p:cNvPicPr>
            <a:picLocks noGrp="1" noSelect="1" noRot="1" noMove="1" noResize="1" noEditPoints="1" noAdjustHandles="1" noChangeArrowheads="1" noChangeShapeType="1"/>
          </p:cNvPicPr>
          <p:nvPr>
            <p:custDataLst>
              <p:tags r:id="rId11"/>
            </p:custDataLst>
          </p:nvPr>
        </p:nvPicPr>
        <p:blipFill>
          <a:blip r:embed="rId17" cstate="print">
            <a:duotone>
              <a:schemeClr val="accent4">
                <a:shade val="45000"/>
                <a:satMod val="135000"/>
              </a:schemeClr>
              <a:prstClr val="white"/>
            </a:duotone>
          </a:blip>
          <a:srcRect l="77077" t="9450" r="12646" b="79000"/>
          <a:stretch>
            <a:fillRect/>
          </a:stretch>
        </p:blipFill>
        <p:spPr>
          <a:xfrm rot="16200000">
            <a:off x="3586800" y="1906694"/>
            <a:ext cx="1898393" cy="2088233"/>
          </a:xfrm>
          <a:prstGeom prst="rect">
            <a:avLst/>
          </a:prstGeom>
        </p:spPr>
      </p:pic>
      <p:grpSp>
        <p:nvGrpSpPr>
          <p:cNvPr id="29" name="Group 28"/>
          <p:cNvGrpSpPr/>
          <p:nvPr/>
        </p:nvGrpSpPr>
        <p:grpSpPr>
          <a:xfrm>
            <a:off x="3388740" y="3585790"/>
            <a:ext cx="247184" cy="864040"/>
            <a:chOff x="843754" y="3212976"/>
            <a:chExt cx="247184" cy="864040"/>
          </a:xfrm>
          <a:noFill/>
        </p:grpSpPr>
        <p:sp>
          <p:nvSpPr>
            <p:cNvPr id="30" name="TextBox 29"/>
            <p:cNvSpPr txBox="1"/>
            <p:nvPr/>
          </p:nvSpPr>
          <p:spPr>
            <a:xfrm>
              <a:off x="843754" y="3212976"/>
              <a:ext cx="247184" cy="307777"/>
            </a:xfrm>
            <a:prstGeom prst="rect">
              <a:avLst/>
            </a:prstGeom>
            <a:grpFill/>
          </p:spPr>
          <p:txBody>
            <a:bodyPr wrap="none" rtlCol="0">
              <a:spAutoFit/>
            </a:bodyPr>
            <a:lstStyle/>
            <a:p>
              <a:pPr algn="ctr"/>
              <a:r>
                <a:rPr lang="en-US" sz="1400" dirty="0" smtClean="0">
                  <a:latin typeface="Gill Sans MT Condensed" pitchFamily="34" charset="0"/>
                </a:rPr>
                <a:t>•</a:t>
              </a:r>
              <a:endParaRPr lang="en-US" sz="1400" dirty="0">
                <a:latin typeface="Gill Sans MT Condensed" pitchFamily="34" charset="0"/>
              </a:endParaRPr>
            </a:p>
          </p:txBody>
        </p:sp>
        <p:cxnSp>
          <p:nvCxnSpPr>
            <p:cNvPr id="31" name="Straight Connector 30"/>
            <p:cNvCxnSpPr/>
            <p:nvPr/>
          </p:nvCxnSpPr>
          <p:spPr>
            <a:xfrm>
              <a:off x="971600" y="3573016"/>
              <a:ext cx="0" cy="504000"/>
            </a:xfrm>
            <a:prstGeom prst="line">
              <a:avLst/>
            </a:prstGeom>
            <a:grpFill/>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28"/>
          <p:cNvGrpSpPr/>
          <p:nvPr/>
        </p:nvGrpSpPr>
        <p:grpSpPr>
          <a:xfrm flipV="1">
            <a:off x="4612876" y="1569622"/>
            <a:ext cx="247184" cy="587042"/>
            <a:chOff x="843754" y="3489974"/>
            <a:chExt cx="247184" cy="587042"/>
          </a:xfrm>
          <a:noFill/>
        </p:grpSpPr>
        <p:sp>
          <p:nvSpPr>
            <p:cNvPr id="33" name="TextBox 32"/>
            <p:cNvSpPr txBox="1"/>
            <p:nvPr/>
          </p:nvSpPr>
          <p:spPr>
            <a:xfrm>
              <a:off x="843754" y="3489974"/>
              <a:ext cx="247184" cy="307777"/>
            </a:xfrm>
            <a:prstGeom prst="rect">
              <a:avLst/>
            </a:prstGeom>
            <a:grpFill/>
          </p:spPr>
          <p:txBody>
            <a:bodyPr wrap="none" rtlCol="0">
              <a:spAutoFit/>
            </a:bodyPr>
            <a:lstStyle/>
            <a:p>
              <a:pPr algn="ctr"/>
              <a:r>
                <a:rPr lang="en-US" sz="1400" dirty="0" smtClean="0">
                  <a:latin typeface="Gill Sans MT Condensed" pitchFamily="34" charset="0"/>
                </a:rPr>
                <a:t>•</a:t>
              </a:r>
              <a:endParaRPr lang="en-US" sz="1400" dirty="0">
                <a:latin typeface="Gill Sans MT Condensed" pitchFamily="34" charset="0"/>
              </a:endParaRPr>
            </a:p>
          </p:txBody>
        </p:sp>
        <p:cxnSp>
          <p:nvCxnSpPr>
            <p:cNvPr id="34" name="Straight Connector 33"/>
            <p:cNvCxnSpPr/>
            <p:nvPr/>
          </p:nvCxnSpPr>
          <p:spPr>
            <a:xfrm>
              <a:off x="971600" y="3573016"/>
              <a:ext cx="0" cy="504000"/>
            </a:xfrm>
            <a:prstGeom prst="line">
              <a:avLst/>
            </a:prstGeom>
            <a:grpFill/>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3923928" y="692696"/>
            <a:ext cx="1656184" cy="954107"/>
          </a:xfrm>
          <a:prstGeom prst="rect">
            <a:avLst/>
          </a:prstGeom>
          <a:noFill/>
        </p:spPr>
        <p:txBody>
          <a:bodyPr wrap="square" rtlCol="0">
            <a:spAutoFit/>
          </a:bodyPr>
          <a:lstStyle/>
          <a:p>
            <a:r>
              <a:rPr lang="en-US" sz="1400" dirty="0">
                <a:latin typeface="+mn-lt"/>
              </a:rPr>
              <a:t>Growing organization have more opportunities than static ones</a:t>
            </a:r>
            <a:endParaRPr lang="en-IN" sz="1400" dirty="0">
              <a:latin typeface="+mn-lt"/>
            </a:endParaRPr>
          </a:p>
        </p:txBody>
      </p:sp>
      <p:sp>
        <p:nvSpPr>
          <p:cNvPr id="36" name="TextBox 35"/>
          <p:cNvSpPr txBox="1"/>
          <p:nvPr/>
        </p:nvSpPr>
        <p:spPr>
          <a:xfrm>
            <a:off x="5004047" y="4293096"/>
            <a:ext cx="1584177" cy="2031325"/>
          </a:xfrm>
          <a:prstGeom prst="rect">
            <a:avLst/>
          </a:prstGeom>
          <a:noFill/>
        </p:spPr>
        <p:txBody>
          <a:bodyPr wrap="square" rtlCol="0">
            <a:spAutoFit/>
          </a:bodyPr>
          <a:lstStyle/>
          <a:p>
            <a:r>
              <a:rPr lang="en-US" sz="1400" dirty="0">
                <a:latin typeface="+mn-lt"/>
              </a:rPr>
              <a:t>Will I be learning skills that will be helpful to me longer-term? Do the skills give me options or do they tie me into one specific career journey</a:t>
            </a:r>
            <a:endParaRPr lang="en-IN" sz="1400" dirty="0">
              <a:latin typeface="+mn-lt"/>
            </a:endParaRPr>
          </a:p>
        </p:txBody>
      </p:sp>
      <p:pic>
        <p:nvPicPr>
          <p:cNvPr id="37" name="Picture 36" descr="outline-32249.png"/>
          <p:cNvPicPr>
            <a:picLocks noGrp="1" noSelect="1" noRot="1" noMove="1" noResize="1" noEditPoints="1" noAdjustHandles="1" noChangeArrowheads="1" noChangeShapeType="1"/>
          </p:cNvPicPr>
          <p:nvPr>
            <p:custDataLst>
              <p:tags r:id="rId12"/>
            </p:custDataLst>
          </p:nvPr>
        </p:nvPicPr>
        <p:blipFill>
          <a:blip r:embed="rId17" cstate="print">
            <a:duotone>
              <a:schemeClr val="accent5">
                <a:shade val="45000"/>
                <a:satMod val="135000"/>
              </a:schemeClr>
              <a:prstClr val="white"/>
            </a:duotone>
          </a:blip>
          <a:srcRect l="77077" t="9450" r="12646" b="79000"/>
          <a:stretch>
            <a:fillRect/>
          </a:stretch>
        </p:blipFill>
        <p:spPr>
          <a:xfrm rot="5400000" flipV="1">
            <a:off x="4810936" y="1965872"/>
            <a:ext cx="1898393" cy="2088233"/>
          </a:xfrm>
          <a:prstGeom prst="rect">
            <a:avLst/>
          </a:prstGeom>
        </p:spPr>
      </p:pic>
      <p:pic>
        <p:nvPicPr>
          <p:cNvPr id="38" name="Picture 37" descr="outline-32249.png"/>
          <p:cNvPicPr>
            <a:picLocks noGrp="1" noSelect="1" noRot="1" noMove="1" noResize="1" noEditPoints="1" noAdjustHandles="1" noChangeArrowheads="1" noChangeShapeType="1"/>
          </p:cNvPicPr>
          <p:nvPr>
            <p:custDataLst>
              <p:tags r:id="rId13"/>
            </p:custDataLst>
          </p:nvPr>
        </p:nvPicPr>
        <p:blipFill>
          <a:blip r:embed="rId17" cstate="print">
            <a:duotone>
              <a:schemeClr val="accent6">
                <a:shade val="45000"/>
                <a:satMod val="135000"/>
              </a:schemeClr>
              <a:prstClr val="white"/>
            </a:duotone>
          </a:blip>
          <a:srcRect l="77077" t="9450" r="12646" b="79000"/>
          <a:stretch>
            <a:fillRect/>
          </a:stretch>
        </p:blipFill>
        <p:spPr>
          <a:xfrm rot="16200000">
            <a:off x="6035072" y="1893864"/>
            <a:ext cx="1898393" cy="2088233"/>
          </a:xfrm>
          <a:prstGeom prst="rect">
            <a:avLst/>
          </a:prstGeom>
        </p:spPr>
      </p:pic>
      <p:grpSp>
        <p:nvGrpSpPr>
          <p:cNvPr id="39" name="Group 28"/>
          <p:cNvGrpSpPr/>
          <p:nvPr/>
        </p:nvGrpSpPr>
        <p:grpSpPr>
          <a:xfrm>
            <a:off x="5837012" y="3572960"/>
            <a:ext cx="247184" cy="864040"/>
            <a:chOff x="843754" y="3212976"/>
            <a:chExt cx="247184" cy="864040"/>
          </a:xfrm>
          <a:noFill/>
        </p:grpSpPr>
        <p:sp>
          <p:nvSpPr>
            <p:cNvPr id="40" name="TextBox 39"/>
            <p:cNvSpPr txBox="1"/>
            <p:nvPr/>
          </p:nvSpPr>
          <p:spPr>
            <a:xfrm>
              <a:off x="843754" y="3212976"/>
              <a:ext cx="247184" cy="307777"/>
            </a:xfrm>
            <a:prstGeom prst="rect">
              <a:avLst/>
            </a:prstGeom>
            <a:grpFill/>
          </p:spPr>
          <p:txBody>
            <a:bodyPr wrap="none" rtlCol="0">
              <a:spAutoFit/>
            </a:bodyPr>
            <a:lstStyle/>
            <a:p>
              <a:pPr algn="ctr"/>
              <a:r>
                <a:rPr lang="en-US" sz="1400" dirty="0" smtClean="0">
                  <a:latin typeface="Gill Sans MT Condensed" pitchFamily="34" charset="0"/>
                </a:rPr>
                <a:t>•</a:t>
              </a:r>
              <a:endParaRPr lang="en-US" sz="1400" dirty="0">
                <a:latin typeface="Gill Sans MT Condensed" pitchFamily="34" charset="0"/>
              </a:endParaRPr>
            </a:p>
          </p:txBody>
        </p:sp>
        <p:cxnSp>
          <p:nvCxnSpPr>
            <p:cNvPr id="41" name="Straight Connector 40"/>
            <p:cNvCxnSpPr/>
            <p:nvPr/>
          </p:nvCxnSpPr>
          <p:spPr>
            <a:xfrm>
              <a:off x="971600" y="3573016"/>
              <a:ext cx="0" cy="504000"/>
            </a:xfrm>
            <a:prstGeom prst="line">
              <a:avLst/>
            </a:prstGeom>
            <a:grpFill/>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28"/>
          <p:cNvGrpSpPr/>
          <p:nvPr/>
        </p:nvGrpSpPr>
        <p:grpSpPr>
          <a:xfrm flipV="1">
            <a:off x="7061148" y="1556792"/>
            <a:ext cx="247184" cy="587042"/>
            <a:chOff x="843754" y="3489974"/>
            <a:chExt cx="247184" cy="587042"/>
          </a:xfrm>
          <a:noFill/>
        </p:grpSpPr>
        <p:sp>
          <p:nvSpPr>
            <p:cNvPr id="43" name="TextBox 42"/>
            <p:cNvSpPr txBox="1"/>
            <p:nvPr/>
          </p:nvSpPr>
          <p:spPr>
            <a:xfrm>
              <a:off x="843754" y="3489974"/>
              <a:ext cx="247184" cy="307777"/>
            </a:xfrm>
            <a:prstGeom prst="rect">
              <a:avLst/>
            </a:prstGeom>
            <a:grpFill/>
          </p:spPr>
          <p:txBody>
            <a:bodyPr wrap="none" rtlCol="0">
              <a:spAutoFit/>
            </a:bodyPr>
            <a:lstStyle/>
            <a:p>
              <a:pPr algn="ctr"/>
              <a:r>
                <a:rPr lang="en-US" sz="1400" dirty="0" smtClean="0">
                  <a:latin typeface="Gill Sans MT Condensed" pitchFamily="34" charset="0"/>
                </a:rPr>
                <a:t>•</a:t>
              </a:r>
              <a:endParaRPr lang="en-US" sz="1400" dirty="0">
                <a:latin typeface="Gill Sans MT Condensed" pitchFamily="34" charset="0"/>
              </a:endParaRPr>
            </a:p>
          </p:txBody>
        </p:sp>
        <p:cxnSp>
          <p:nvCxnSpPr>
            <p:cNvPr id="44" name="Straight Connector 43"/>
            <p:cNvCxnSpPr/>
            <p:nvPr/>
          </p:nvCxnSpPr>
          <p:spPr>
            <a:xfrm>
              <a:off x="971600" y="3573016"/>
              <a:ext cx="0" cy="504000"/>
            </a:xfrm>
            <a:prstGeom prst="line">
              <a:avLst/>
            </a:prstGeom>
            <a:grpFill/>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5796136" y="761620"/>
            <a:ext cx="2880320" cy="738664"/>
          </a:xfrm>
          <a:prstGeom prst="rect">
            <a:avLst/>
          </a:prstGeom>
          <a:noFill/>
        </p:spPr>
        <p:txBody>
          <a:bodyPr wrap="square" rtlCol="0">
            <a:spAutoFit/>
          </a:bodyPr>
          <a:lstStyle/>
          <a:p>
            <a:r>
              <a:rPr lang="en-US" sz="1400" dirty="0">
                <a:latin typeface="+mn-lt"/>
              </a:rPr>
              <a:t>Do I have the right skills/cultural fit? What happened to the cohort of five years ago?</a:t>
            </a:r>
          </a:p>
        </p:txBody>
      </p:sp>
      <p:sp>
        <p:nvSpPr>
          <p:cNvPr id="46" name="TextBox 45"/>
          <p:cNvSpPr txBox="1"/>
          <p:nvPr/>
        </p:nvSpPr>
        <p:spPr>
          <a:xfrm>
            <a:off x="7308332" y="4365048"/>
            <a:ext cx="1835668" cy="523220"/>
          </a:xfrm>
          <a:prstGeom prst="rect">
            <a:avLst/>
          </a:prstGeom>
          <a:noFill/>
        </p:spPr>
        <p:txBody>
          <a:bodyPr wrap="square" rtlCol="0">
            <a:spAutoFit/>
          </a:bodyPr>
          <a:lstStyle/>
          <a:p>
            <a:r>
              <a:rPr lang="en-US" sz="1400" dirty="0">
                <a:latin typeface="+mn-lt"/>
              </a:rPr>
              <a:t>Am I likely to succeed here?</a:t>
            </a:r>
            <a:endParaRPr lang="en-IN" sz="1400" dirty="0">
              <a:latin typeface="+mn-lt"/>
            </a:endParaRPr>
          </a:p>
        </p:txBody>
      </p:sp>
      <p:pic>
        <p:nvPicPr>
          <p:cNvPr id="47" name="Picture 46" descr="outline-32249.png"/>
          <p:cNvPicPr>
            <a:picLocks noGrp="1" noSelect="1" noRot="1" noMove="1" noResize="1" noEditPoints="1" noAdjustHandles="1" noChangeArrowheads="1" noChangeShapeType="1"/>
          </p:cNvPicPr>
          <p:nvPr>
            <p:custDataLst>
              <p:tags r:id="rId14"/>
            </p:custDataLst>
          </p:nvPr>
        </p:nvPicPr>
        <p:blipFill>
          <a:blip r:embed="rId17" cstate="print">
            <a:duotone>
              <a:prstClr val="black"/>
              <a:srgbClr val="EA0075">
                <a:tint val="45000"/>
                <a:satMod val="400000"/>
              </a:srgbClr>
            </a:duotone>
            <a:lum bright="40000" contrast="40000"/>
          </a:blip>
          <a:srcRect l="77077" t="9450" r="12646" b="79000"/>
          <a:stretch>
            <a:fillRect/>
          </a:stretch>
        </p:blipFill>
        <p:spPr>
          <a:xfrm rot="5400000" flipV="1">
            <a:off x="7259208" y="1965872"/>
            <a:ext cx="1898393" cy="2088233"/>
          </a:xfrm>
          <a:prstGeom prst="rect">
            <a:avLst/>
          </a:prstGeom>
        </p:spPr>
      </p:pic>
      <p:grpSp>
        <p:nvGrpSpPr>
          <p:cNvPr id="48" name="Group 28"/>
          <p:cNvGrpSpPr/>
          <p:nvPr/>
        </p:nvGrpSpPr>
        <p:grpSpPr>
          <a:xfrm>
            <a:off x="8285284" y="3572960"/>
            <a:ext cx="247184" cy="864040"/>
            <a:chOff x="843754" y="3212976"/>
            <a:chExt cx="247184" cy="864040"/>
          </a:xfrm>
          <a:noFill/>
        </p:grpSpPr>
        <p:sp>
          <p:nvSpPr>
            <p:cNvPr id="49" name="TextBox 48"/>
            <p:cNvSpPr txBox="1"/>
            <p:nvPr/>
          </p:nvSpPr>
          <p:spPr>
            <a:xfrm>
              <a:off x="843754" y="3212976"/>
              <a:ext cx="247184" cy="307777"/>
            </a:xfrm>
            <a:prstGeom prst="rect">
              <a:avLst/>
            </a:prstGeom>
            <a:grpFill/>
          </p:spPr>
          <p:txBody>
            <a:bodyPr wrap="none" rtlCol="0">
              <a:spAutoFit/>
            </a:bodyPr>
            <a:lstStyle/>
            <a:p>
              <a:pPr algn="ctr"/>
              <a:r>
                <a:rPr lang="en-US" sz="1400" dirty="0" smtClean="0">
                  <a:latin typeface="Gill Sans MT Condensed" pitchFamily="34" charset="0"/>
                </a:rPr>
                <a:t>•</a:t>
              </a:r>
              <a:endParaRPr lang="en-US" sz="1400" dirty="0">
                <a:latin typeface="Gill Sans MT Condensed" pitchFamily="34" charset="0"/>
              </a:endParaRPr>
            </a:p>
          </p:txBody>
        </p:sp>
        <p:cxnSp>
          <p:nvCxnSpPr>
            <p:cNvPr id="50" name="Straight Connector 49"/>
            <p:cNvCxnSpPr/>
            <p:nvPr/>
          </p:nvCxnSpPr>
          <p:spPr>
            <a:xfrm>
              <a:off x="971600" y="3573016"/>
              <a:ext cx="0" cy="504000"/>
            </a:xfrm>
            <a:prstGeom prst="line">
              <a:avLst/>
            </a:prstGeom>
            <a:grpFill/>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6687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Max DePree</a:t>
            </a:r>
            <a:endParaRPr lang="en-US" sz="4000" dirty="0">
              <a:latin typeface="+mn-lt"/>
            </a:endParaRPr>
          </a:p>
        </p:txBody>
      </p:sp>
      <p:sp>
        <p:nvSpPr>
          <p:cNvPr id="7" name="Rectangle 2"/>
          <p:cNvSpPr>
            <a:spLocks noGrp="1" noSelect="1" noRot="1" noMove="1" noResize="1" noEditPoints="1" noAdjustHandles="1" noChangeArrowheads="1" noChangeShapeType="1" noTextEdit="1"/>
          </p:cNvSpPr>
          <p:nvPr>
            <p:custDataLst>
              <p:tags r:id="rId1"/>
            </p:custDataLst>
          </p:nvPr>
        </p:nvSpPr>
        <p:spPr>
          <a:xfrm rot="360000">
            <a:off x="412856" y="1328023"/>
            <a:ext cx="4065824" cy="3300022"/>
          </a:xfrm>
          <a:custGeom>
            <a:avLst/>
            <a:gdLst/>
            <a:ahLst/>
            <a:cxnLst/>
            <a:rect l="l" t="t" r="r" b="b"/>
            <a:pathLst>
              <a:path w="2606040" h="3409950">
                <a:moveTo>
                  <a:pt x="95563" y="0"/>
                </a:moveTo>
                <a:lnTo>
                  <a:pt x="151631" y="0"/>
                </a:lnTo>
                <a:lnTo>
                  <a:pt x="149700" y="9562"/>
                </a:lnTo>
                <a:cubicBezTo>
                  <a:pt x="149700" y="56927"/>
                  <a:pt x="188097" y="95324"/>
                  <a:pt x="235463" y="95324"/>
                </a:cubicBezTo>
                <a:cubicBezTo>
                  <a:pt x="282829" y="95324"/>
                  <a:pt x="321226" y="56927"/>
                  <a:pt x="321226" y="9562"/>
                </a:cubicBezTo>
                <a:cubicBezTo>
                  <a:pt x="321226" y="6276"/>
                  <a:pt x="321041" y="3034"/>
                  <a:pt x="319296" y="0"/>
                </a:cubicBezTo>
                <a:lnTo>
                  <a:pt x="387074" y="0"/>
                </a:lnTo>
                <a:lnTo>
                  <a:pt x="385143" y="9562"/>
                </a:lnTo>
                <a:cubicBezTo>
                  <a:pt x="385143" y="56927"/>
                  <a:pt x="423540" y="95324"/>
                  <a:pt x="470906" y="95324"/>
                </a:cubicBezTo>
                <a:cubicBezTo>
                  <a:pt x="518272" y="95324"/>
                  <a:pt x="556669" y="56927"/>
                  <a:pt x="556669" y="9562"/>
                </a:cubicBezTo>
                <a:cubicBezTo>
                  <a:pt x="556669" y="6276"/>
                  <a:pt x="556484" y="3034"/>
                  <a:pt x="554739" y="0"/>
                </a:cubicBezTo>
                <a:lnTo>
                  <a:pt x="622517" y="0"/>
                </a:lnTo>
                <a:lnTo>
                  <a:pt x="620586" y="9562"/>
                </a:lnTo>
                <a:cubicBezTo>
                  <a:pt x="620586" y="56927"/>
                  <a:pt x="658983" y="95324"/>
                  <a:pt x="706349" y="95324"/>
                </a:cubicBezTo>
                <a:cubicBezTo>
                  <a:pt x="753715" y="95324"/>
                  <a:pt x="792112" y="56927"/>
                  <a:pt x="792112" y="9562"/>
                </a:cubicBezTo>
                <a:cubicBezTo>
                  <a:pt x="792112" y="6276"/>
                  <a:pt x="791927" y="3034"/>
                  <a:pt x="790182" y="0"/>
                </a:cubicBezTo>
                <a:lnTo>
                  <a:pt x="857960" y="0"/>
                </a:lnTo>
                <a:lnTo>
                  <a:pt x="856029" y="9562"/>
                </a:lnTo>
                <a:cubicBezTo>
                  <a:pt x="856029" y="56927"/>
                  <a:pt x="894426" y="95324"/>
                  <a:pt x="941792" y="95324"/>
                </a:cubicBezTo>
                <a:cubicBezTo>
                  <a:pt x="989158" y="95324"/>
                  <a:pt x="1027555" y="56927"/>
                  <a:pt x="1027555" y="9562"/>
                </a:cubicBezTo>
                <a:cubicBezTo>
                  <a:pt x="1027555" y="6276"/>
                  <a:pt x="1027370" y="3034"/>
                  <a:pt x="1025625" y="0"/>
                </a:cubicBezTo>
                <a:lnTo>
                  <a:pt x="1093403" y="0"/>
                </a:lnTo>
                <a:lnTo>
                  <a:pt x="1091472" y="9562"/>
                </a:lnTo>
                <a:cubicBezTo>
                  <a:pt x="1091472" y="56927"/>
                  <a:pt x="1129869" y="95324"/>
                  <a:pt x="1177235" y="95324"/>
                </a:cubicBezTo>
                <a:cubicBezTo>
                  <a:pt x="1224601" y="95324"/>
                  <a:pt x="1262998" y="56927"/>
                  <a:pt x="1262998" y="9562"/>
                </a:cubicBezTo>
                <a:cubicBezTo>
                  <a:pt x="1262998" y="6276"/>
                  <a:pt x="1262813" y="3034"/>
                  <a:pt x="1261068" y="0"/>
                </a:cubicBezTo>
                <a:lnTo>
                  <a:pt x="1328846" y="0"/>
                </a:lnTo>
                <a:lnTo>
                  <a:pt x="1326915" y="9562"/>
                </a:lnTo>
                <a:cubicBezTo>
                  <a:pt x="1326915" y="56927"/>
                  <a:pt x="1365312" y="95324"/>
                  <a:pt x="1412678" y="95324"/>
                </a:cubicBezTo>
                <a:cubicBezTo>
                  <a:pt x="1460044" y="95324"/>
                  <a:pt x="1498441" y="56927"/>
                  <a:pt x="1498441" y="9562"/>
                </a:cubicBezTo>
                <a:cubicBezTo>
                  <a:pt x="1498441" y="6276"/>
                  <a:pt x="1498256" y="3034"/>
                  <a:pt x="1496511" y="0"/>
                </a:cubicBezTo>
                <a:lnTo>
                  <a:pt x="1564289" y="0"/>
                </a:lnTo>
                <a:lnTo>
                  <a:pt x="1562358" y="9562"/>
                </a:lnTo>
                <a:cubicBezTo>
                  <a:pt x="1562358" y="56927"/>
                  <a:pt x="1600755" y="95324"/>
                  <a:pt x="1648121" y="95324"/>
                </a:cubicBezTo>
                <a:cubicBezTo>
                  <a:pt x="1695487" y="95324"/>
                  <a:pt x="1733884" y="56927"/>
                  <a:pt x="1733884" y="9562"/>
                </a:cubicBezTo>
                <a:cubicBezTo>
                  <a:pt x="1733884" y="6276"/>
                  <a:pt x="1733699" y="3034"/>
                  <a:pt x="1731954" y="0"/>
                </a:cubicBezTo>
                <a:lnTo>
                  <a:pt x="1799732" y="0"/>
                </a:lnTo>
                <a:lnTo>
                  <a:pt x="1797801" y="9562"/>
                </a:lnTo>
                <a:cubicBezTo>
                  <a:pt x="1797801" y="56927"/>
                  <a:pt x="1836198" y="95324"/>
                  <a:pt x="1883564" y="95324"/>
                </a:cubicBezTo>
                <a:cubicBezTo>
                  <a:pt x="1930930" y="95324"/>
                  <a:pt x="1969327" y="56927"/>
                  <a:pt x="1969327" y="9562"/>
                </a:cubicBezTo>
                <a:cubicBezTo>
                  <a:pt x="1969327" y="6276"/>
                  <a:pt x="1969142" y="3034"/>
                  <a:pt x="1967397" y="0"/>
                </a:cubicBezTo>
                <a:lnTo>
                  <a:pt x="2035175" y="0"/>
                </a:lnTo>
                <a:lnTo>
                  <a:pt x="2033244" y="9562"/>
                </a:lnTo>
                <a:cubicBezTo>
                  <a:pt x="2033244" y="56927"/>
                  <a:pt x="2071641" y="95324"/>
                  <a:pt x="2119007" y="95324"/>
                </a:cubicBezTo>
                <a:cubicBezTo>
                  <a:pt x="2166373" y="95324"/>
                  <a:pt x="2204770" y="56927"/>
                  <a:pt x="2204770" y="9562"/>
                </a:cubicBezTo>
                <a:cubicBezTo>
                  <a:pt x="2204770" y="6276"/>
                  <a:pt x="2204585" y="3034"/>
                  <a:pt x="2202840" y="0"/>
                </a:cubicBezTo>
                <a:lnTo>
                  <a:pt x="2270621" y="0"/>
                </a:lnTo>
                <a:lnTo>
                  <a:pt x="2268690" y="9562"/>
                </a:lnTo>
                <a:cubicBezTo>
                  <a:pt x="2268690" y="56927"/>
                  <a:pt x="2307087" y="95324"/>
                  <a:pt x="2354453" y="95324"/>
                </a:cubicBezTo>
                <a:cubicBezTo>
                  <a:pt x="2401819" y="95324"/>
                  <a:pt x="2440216" y="56927"/>
                  <a:pt x="2440216" y="9562"/>
                </a:cubicBezTo>
                <a:cubicBezTo>
                  <a:pt x="2440216" y="6276"/>
                  <a:pt x="2440031" y="3034"/>
                  <a:pt x="2438286" y="0"/>
                </a:cubicBezTo>
                <a:lnTo>
                  <a:pt x="2522208" y="0"/>
                </a:lnTo>
                <a:lnTo>
                  <a:pt x="2520277" y="9562"/>
                </a:lnTo>
                <a:cubicBezTo>
                  <a:pt x="2520277" y="56927"/>
                  <a:pt x="2558674" y="95324"/>
                  <a:pt x="2606040" y="95324"/>
                </a:cubicBezTo>
                <a:lnTo>
                  <a:pt x="2606040" y="166273"/>
                </a:lnTo>
                <a:cubicBezTo>
                  <a:pt x="2558674" y="166273"/>
                  <a:pt x="2520277" y="204670"/>
                  <a:pt x="2520277" y="252035"/>
                </a:cubicBezTo>
                <a:cubicBezTo>
                  <a:pt x="2520277" y="299400"/>
                  <a:pt x="2558674" y="337797"/>
                  <a:pt x="2606040" y="337797"/>
                </a:cubicBezTo>
                <a:lnTo>
                  <a:pt x="2606040" y="408747"/>
                </a:lnTo>
                <a:cubicBezTo>
                  <a:pt x="2558674" y="408747"/>
                  <a:pt x="2520277" y="447144"/>
                  <a:pt x="2520277" y="494509"/>
                </a:cubicBezTo>
                <a:cubicBezTo>
                  <a:pt x="2520277" y="541874"/>
                  <a:pt x="2558674" y="580271"/>
                  <a:pt x="2606040" y="580271"/>
                </a:cubicBezTo>
                <a:lnTo>
                  <a:pt x="2606040" y="651221"/>
                </a:lnTo>
                <a:cubicBezTo>
                  <a:pt x="2558674" y="651221"/>
                  <a:pt x="2520277" y="689618"/>
                  <a:pt x="2520277" y="736983"/>
                </a:cubicBezTo>
                <a:cubicBezTo>
                  <a:pt x="2520277" y="784348"/>
                  <a:pt x="2558674" y="822745"/>
                  <a:pt x="2606040" y="822745"/>
                </a:cubicBezTo>
                <a:lnTo>
                  <a:pt x="2606040" y="893694"/>
                </a:lnTo>
                <a:cubicBezTo>
                  <a:pt x="2558674" y="893694"/>
                  <a:pt x="2520277" y="932091"/>
                  <a:pt x="2520277" y="979456"/>
                </a:cubicBezTo>
                <a:cubicBezTo>
                  <a:pt x="2520277" y="1026821"/>
                  <a:pt x="2558674" y="1065218"/>
                  <a:pt x="2606040" y="1065218"/>
                </a:cubicBezTo>
                <a:lnTo>
                  <a:pt x="2606040" y="1136168"/>
                </a:lnTo>
                <a:cubicBezTo>
                  <a:pt x="2558674" y="1136168"/>
                  <a:pt x="2520277" y="1174565"/>
                  <a:pt x="2520277" y="1221930"/>
                </a:cubicBezTo>
                <a:cubicBezTo>
                  <a:pt x="2520277" y="1269295"/>
                  <a:pt x="2558674" y="1307692"/>
                  <a:pt x="2606040" y="1307692"/>
                </a:cubicBezTo>
                <a:lnTo>
                  <a:pt x="2606040" y="1378642"/>
                </a:lnTo>
                <a:cubicBezTo>
                  <a:pt x="2558674" y="1378642"/>
                  <a:pt x="2520277" y="1417039"/>
                  <a:pt x="2520277" y="1464404"/>
                </a:cubicBezTo>
                <a:cubicBezTo>
                  <a:pt x="2520277" y="1511769"/>
                  <a:pt x="2558674" y="1550166"/>
                  <a:pt x="2606040" y="1550166"/>
                </a:cubicBezTo>
                <a:lnTo>
                  <a:pt x="2606040" y="1621115"/>
                </a:lnTo>
                <a:cubicBezTo>
                  <a:pt x="2558674" y="1621115"/>
                  <a:pt x="2520277" y="1659512"/>
                  <a:pt x="2520277" y="1706877"/>
                </a:cubicBezTo>
                <a:cubicBezTo>
                  <a:pt x="2520277" y="1754242"/>
                  <a:pt x="2558674" y="1792639"/>
                  <a:pt x="2606040" y="1792639"/>
                </a:cubicBezTo>
                <a:lnTo>
                  <a:pt x="2606040" y="1863589"/>
                </a:lnTo>
                <a:cubicBezTo>
                  <a:pt x="2558674" y="1863589"/>
                  <a:pt x="2520277" y="1901986"/>
                  <a:pt x="2520277" y="1949351"/>
                </a:cubicBezTo>
                <a:cubicBezTo>
                  <a:pt x="2520277" y="1996716"/>
                  <a:pt x="2558674" y="2035113"/>
                  <a:pt x="2606040" y="2035113"/>
                </a:cubicBezTo>
                <a:lnTo>
                  <a:pt x="2606040" y="2106063"/>
                </a:lnTo>
                <a:cubicBezTo>
                  <a:pt x="2558674" y="2106063"/>
                  <a:pt x="2520277" y="2144460"/>
                  <a:pt x="2520277" y="2191825"/>
                </a:cubicBezTo>
                <a:cubicBezTo>
                  <a:pt x="2520277" y="2239190"/>
                  <a:pt x="2558674" y="2277587"/>
                  <a:pt x="2606040" y="2277587"/>
                </a:cubicBezTo>
                <a:lnTo>
                  <a:pt x="2606040" y="2348536"/>
                </a:lnTo>
                <a:cubicBezTo>
                  <a:pt x="2558674" y="2348536"/>
                  <a:pt x="2520277" y="2386933"/>
                  <a:pt x="2520277" y="2434298"/>
                </a:cubicBezTo>
                <a:cubicBezTo>
                  <a:pt x="2520277" y="2481663"/>
                  <a:pt x="2558674" y="2520060"/>
                  <a:pt x="2606040" y="2520060"/>
                </a:cubicBezTo>
                <a:lnTo>
                  <a:pt x="2606040" y="2591010"/>
                </a:lnTo>
                <a:cubicBezTo>
                  <a:pt x="2558674" y="2591010"/>
                  <a:pt x="2520277" y="2629407"/>
                  <a:pt x="2520277" y="2676772"/>
                </a:cubicBezTo>
                <a:cubicBezTo>
                  <a:pt x="2520277" y="2724137"/>
                  <a:pt x="2558674" y="2762534"/>
                  <a:pt x="2606040" y="2762534"/>
                </a:cubicBezTo>
                <a:lnTo>
                  <a:pt x="2606040" y="2833484"/>
                </a:lnTo>
                <a:cubicBezTo>
                  <a:pt x="2558674" y="2833484"/>
                  <a:pt x="2520277" y="2871881"/>
                  <a:pt x="2520277" y="2919246"/>
                </a:cubicBezTo>
                <a:cubicBezTo>
                  <a:pt x="2520277" y="2966611"/>
                  <a:pt x="2558674" y="3005008"/>
                  <a:pt x="2606040" y="3005008"/>
                </a:cubicBezTo>
                <a:lnTo>
                  <a:pt x="2606040" y="3075957"/>
                </a:lnTo>
                <a:cubicBezTo>
                  <a:pt x="2558674" y="3075957"/>
                  <a:pt x="2520277" y="3114354"/>
                  <a:pt x="2520277" y="3161719"/>
                </a:cubicBezTo>
                <a:cubicBezTo>
                  <a:pt x="2520277" y="3209084"/>
                  <a:pt x="2558674" y="3247481"/>
                  <a:pt x="2606040" y="3247481"/>
                </a:cubicBezTo>
                <a:lnTo>
                  <a:pt x="2606040" y="3318436"/>
                </a:lnTo>
                <a:cubicBezTo>
                  <a:pt x="2558674" y="3318436"/>
                  <a:pt x="2520277" y="3356833"/>
                  <a:pt x="2520277" y="3404198"/>
                </a:cubicBezTo>
                <a:cubicBezTo>
                  <a:pt x="2520277" y="3406153"/>
                  <a:pt x="2520343" y="3408093"/>
                  <a:pt x="2521438" y="3409950"/>
                </a:cubicBezTo>
                <a:lnTo>
                  <a:pt x="2439055" y="3409950"/>
                </a:lnTo>
                <a:lnTo>
                  <a:pt x="2440216" y="3404198"/>
                </a:lnTo>
                <a:cubicBezTo>
                  <a:pt x="2440216" y="3356833"/>
                  <a:pt x="2401819" y="3318436"/>
                  <a:pt x="2354453" y="3318436"/>
                </a:cubicBezTo>
                <a:cubicBezTo>
                  <a:pt x="2307087" y="3318436"/>
                  <a:pt x="2268690" y="3356833"/>
                  <a:pt x="2268690" y="3404198"/>
                </a:cubicBezTo>
                <a:cubicBezTo>
                  <a:pt x="2268690" y="3406153"/>
                  <a:pt x="2268756" y="3408093"/>
                  <a:pt x="2269851" y="3409950"/>
                </a:cubicBezTo>
                <a:lnTo>
                  <a:pt x="2203609" y="3409950"/>
                </a:lnTo>
                <a:lnTo>
                  <a:pt x="2204770" y="3404198"/>
                </a:lnTo>
                <a:cubicBezTo>
                  <a:pt x="2204770" y="3356833"/>
                  <a:pt x="2166373" y="3318436"/>
                  <a:pt x="2119007" y="3318436"/>
                </a:cubicBezTo>
                <a:cubicBezTo>
                  <a:pt x="2071641" y="3318436"/>
                  <a:pt x="2033244" y="3356833"/>
                  <a:pt x="2033244" y="3404198"/>
                </a:cubicBezTo>
                <a:cubicBezTo>
                  <a:pt x="2033244" y="3406153"/>
                  <a:pt x="2033310" y="3408093"/>
                  <a:pt x="2034405" y="3409950"/>
                </a:cubicBezTo>
                <a:lnTo>
                  <a:pt x="1968166" y="3409950"/>
                </a:lnTo>
                <a:lnTo>
                  <a:pt x="1969327" y="3404198"/>
                </a:lnTo>
                <a:cubicBezTo>
                  <a:pt x="1969327" y="3356833"/>
                  <a:pt x="1930930" y="3318436"/>
                  <a:pt x="1883564" y="3318436"/>
                </a:cubicBezTo>
                <a:cubicBezTo>
                  <a:pt x="1836198" y="3318436"/>
                  <a:pt x="1797801" y="3356833"/>
                  <a:pt x="1797801" y="3404198"/>
                </a:cubicBezTo>
                <a:cubicBezTo>
                  <a:pt x="1797801" y="3406153"/>
                  <a:pt x="1797867" y="3408093"/>
                  <a:pt x="1798962" y="3409950"/>
                </a:cubicBezTo>
                <a:lnTo>
                  <a:pt x="1732723" y="3409950"/>
                </a:lnTo>
                <a:lnTo>
                  <a:pt x="1733884" y="3404198"/>
                </a:lnTo>
                <a:cubicBezTo>
                  <a:pt x="1733884" y="3356833"/>
                  <a:pt x="1695487" y="3318436"/>
                  <a:pt x="1648121" y="3318436"/>
                </a:cubicBezTo>
                <a:cubicBezTo>
                  <a:pt x="1600755" y="3318436"/>
                  <a:pt x="1562358" y="3356833"/>
                  <a:pt x="1562358" y="3404198"/>
                </a:cubicBezTo>
                <a:cubicBezTo>
                  <a:pt x="1562358" y="3406153"/>
                  <a:pt x="1562424" y="3408093"/>
                  <a:pt x="1563519" y="3409950"/>
                </a:cubicBezTo>
                <a:lnTo>
                  <a:pt x="1497280" y="3409950"/>
                </a:lnTo>
                <a:lnTo>
                  <a:pt x="1498441" y="3404198"/>
                </a:lnTo>
                <a:cubicBezTo>
                  <a:pt x="1498441" y="3356833"/>
                  <a:pt x="1460044" y="3318436"/>
                  <a:pt x="1412678" y="3318436"/>
                </a:cubicBezTo>
                <a:cubicBezTo>
                  <a:pt x="1365312" y="3318436"/>
                  <a:pt x="1326915" y="3356833"/>
                  <a:pt x="1326915" y="3404198"/>
                </a:cubicBezTo>
                <a:cubicBezTo>
                  <a:pt x="1326915" y="3406153"/>
                  <a:pt x="1326981" y="3408093"/>
                  <a:pt x="1328076" y="3409950"/>
                </a:cubicBezTo>
                <a:lnTo>
                  <a:pt x="1261837" y="3409950"/>
                </a:lnTo>
                <a:lnTo>
                  <a:pt x="1262998" y="3404198"/>
                </a:lnTo>
                <a:cubicBezTo>
                  <a:pt x="1262998" y="3356833"/>
                  <a:pt x="1224601" y="3318436"/>
                  <a:pt x="1177235" y="3318436"/>
                </a:cubicBezTo>
                <a:cubicBezTo>
                  <a:pt x="1129869" y="3318436"/>
                  <a:pt x="1091472" y="3356833"/>
                  <a:pt x="1091472" y="3404198"/>
                </a:cubicBezTo>
                <a:cubicBezTo>
                  <a:pt x="1091472" y="3406153"/>
                  <a:pt x="1091538" y="3408093"/>
                  <a:pt x="1092633" y="3409950"/>
                </a:cubicBezTo>
                <a:lnTo>
                  <a:pt x="1026394" y="3409950"/>
                </a:lnTo>
                <a:lnTo>
                  <a:pt x="1027555" y="3404198"/>
                </a:lnTo>
                <a:cubicBezTo>
                  <a:pt x="1027555" y="3356833"/>
                  <a:pt x="989158" y="3318436"/>
                  <a:pt x="941792" y="3318436"/>
                </a:cubicBezTo>
                <a:cubicBezTo>
                  <a:pt x="894426" y="3318436"/>
                  <a:pt x="856029" y="3356833"/>
                  <a:pt x="856029" y="3404198"/>
                </a:cubicBezTo>
                <a:cubicBezTo>
                  <a:pt x="856029" y="3406153"/>
                  <a:pt x="856095" y="3408093"/>
                  <a:pt x="857190" y="3409950"/>
                </a:cubicBezTo>
                <a:lnTo>
                  <a:pt x="790951" y="3409950"/>
                </a:lnTo>
                <a:lnTo>
                  <a:pt x="792112" y="3404198"/>
                </a:lnTo>
                <a:cubicBezTo>
                  <a:pt x="792112" y="3356833"/>
                  <a:pt x="753715" y="3318436"/>
                  <a:pt x="706349" y="3318436"/>
                </a:cubicBezTo>
                <a:cubicBezTo>
                  <a:pt x="658983" y="3318436"/>
                  <a:pt x="620586" y="3356833"/>
                  <a:pt x="620586" y="3404198"/>
                </a:cubicBezTo>
                <a:cubicBezTo>
                  <a:pt x="620586" y="3406153"/>
                  <a:pt x="620652" y="3408093"/>
                  <a:pt x="621747" y="3409950"/>
                </a:cubicBezTo>
                <a:lnTo>
                  <a:pt x="555508" y="3409950"/>
                </a:lnTo>
                <a:lnTo>
                  <a:pt x="556669" y="3404198"/>
                </a:lnTo>
                <a:cubicBezTo>
                  <a:pt x="556669" y="3356833"/>
                  <a:pt x="518272" y="3318436"/>
                  <a:pt x="470906" y="3318436"/>
                </a:cubicBezTo>
                <a:cubicBezTo>
                  <a:pt x="423540" y="3318436"/>
                  <a:pt x="385143" y="3356833"/>
                  <a:pt x="385143" y="3404198"/>
                </a:cubicBezTo>
                <a:cubicBezTo>
                  <a:pt x="385143" y="3406153"/>
                  <a:pt x="385208" y="3408093"/>
                  <a:pt x="386304" y="3409950"/>
                </a:cubicBezTo>
                <a:lnTo>
                  <a:pt x="320065" y="3409950"/>
                </a:lnTo>
                <a:lnTo>
                  <a:pt x="321226" y="3404198"/>
                </a:lnTo>
                <a:cubicBezTo>
                  <a:pt x="321226" y="3356833"/>
                  <a:pt x="282829" y="3318436"/>
                  <a:pt x="235463" y="3318436"/>
                </a:cubicBezTo>
                <a:cubicBezTo>
                  <a:pt x="188097" y="3318436"/>
                  <a:pt x="149700" y="3356833"/>
                  <a:pt x="149700" y="3404198"/>
                </a:cubicBezTo>
                <a:cubicBezTo>
                  <a:pt x="149700" y="3406153"/>
                  <a:pt x="149765" y="3408093"/>
                  <a:pt x="150861" y="3409950"/>
                </a:cubicBezTo>
                <a:lnTo>
                  <a:pt x="96332" y="3409950"/>
                </a:lnTo>
                <a:lnTo>
                  <a:pt x="97493" y="3404198"/>
                </a:lnTo>
                <a:cubicBezTo>
                  <a:pt x="97493" y="3356833"/>
                  <a:pt x="59096" y="3318436"/>
                  <a:pt x="11730" y="3318436"/>
                </a:cubicBezTo>
                <a:lnTo>
                  <a:pt x="0" y="3320804"/>
                </a:lnTo>
                <a:lnTo>
                  <a:pt x="0" y="3245113"/>
                </a:lnTo>
                <a:lnTo>
                  <a:pt x="11730" y="3247481"/>
                </a:lnTo>
                <a:cubicBezTo>
                  <a:pt x="59096" y="3247481"/>
                  <a:pt x="97493" y="3209084"/>
                  <a:pt x="97493" y="3161719"/>
                </a:cubicBezTo>
                <a:cubicBezTo>
                  <a:pt x="97493" y="3114354"/>
                  <a:pt x="59096" y="3075957"/>
                  <a:pt x="11730" y="3075957"/>
                </a:cubicBezTo>
                <a:lnTo>
                  <a:pt x="0" y="3078325"/>
                </a:lnTo>
                <a:lnTo>
                  <a:pt x="0" y="3002640"/>
                </a:lnTo>
                <a:lnTo>
                  <a:pt x="11730" y="3005008"/>
                </a:lnTo>
                <a:cubicBezTo>
                  <a:pt x="59096" y="3005008"/>
                  <a:pt x="97493" y="2966611"/>
                  <a:pt x="97493" y="2919246"/>
                </a:cubicBezTo>
                <a:cubicBezTo>
                  <a:pt x="97493" y="2871881"/>
                  <a:pt x="59096" y="2833484"/>
                  <a:pt x="11730" y="2833484"/>
                </a:cubicBezTo>
                <a:lnTo>
                  <a:pt x="0" y="2835852"/>
                </a:lnTo>
                <a:lnTo>
                  <a:pt x="0" y="2760166"/>
                </a:lnTo>
                <a:lnTo>
                  <a:pt x="11730" y="2762534"/>
                </a:lnTo>
                <a:cubicBezTo>
                  <a:pt x="59096" y="2762534"/>
                  <a:pt x="97493" y="2724137"/>
                  <a:pt x="97493" y="2676772"/>
                </a:cubicBezTo>
                <a:cubicBezTo>
                  <a:pt x="97493" y="2629407"/>
                  <a:pt x="59096" y="2591010"/>
                  <a:pt x="11730" y="2591010"/>
                </a:cubicBezTo>
                <a:lnTo>
                  <a:pt x="0" y="2593378"/>
                </a:lnTo>
                <a:lnTo>
                  <a:pt x="0" y="2517692"/>
                </a:lnTo>
                <a:lnTo>
                  <a:pt x="11730" y="2520060"/>
                </a:lnTo>
                <a:cubicBezTo>
                  <a:pt x="59096" y="2520060"/>
                  <a:pt x="97493" y="2481663"/>
                  <a:pt x="97493" y="2434298"/>
                </a:cubicBezTo>
                <a:cubicBezTo>
                  <a:pt x="97493" y="2386933"/>
                  <a:pt x="59096" y="2348536"/>
                  <a:pt x="11730" y="2348536"/>
                </a:cubicBezTo>
                <a:lnTo>
                  <a:pt x="0" y="2350904"/>
                </a:lnTo>
                <a:lnTo>
                  <a:pt x="0" y="2275219"/>
                </a:lnTo>
                <a:lnTo>
                  <a:pt x="11730" y="2277587"/>
                </a:lnTo>
                <a:cubicBezTo>
                  <a:pt x="59096" y="2277587"/>
                  <a:pt x="97493" y="2239190"/>
                  <a:pt x="97493" y="2191825"/>
                </a:cubicBezTo>
                <a:cubicBezTo>
                  <a:pt x="97493" y="2144460"/>
                  <a:pt x="59096" y="2106063"/>
                  <a:pt x="11730" y="2106063"/>
                </a:cubicBezTo>
                <a:lnTo>
                  <a:pt x="0" y="2108431"/>
                </a:lnTo>
                <a:lnTo>
                  <a:pt x="0" y="2032745"/>
                </a:lnTo>
                <a:lnTo>
                  <a:pt x="11730" y="2035113"/>
                </a:lnTo>
                <a:cubicBezTo>
                  <a:pt x="59096" y="2035113"/>
                  <a:pt x="97493" y="1996716"/>
                  <a:pt x="97493" y="1949351"/>
                </a:cubicBezTo>
                <a:cubicBezTo>
                  <a:pt x="97493" y="1901986"/>
                  <a:pt x="59096" y="1863589"/>
                  <a:pt x="11730" y="1863589"/>
                </a:cubicBezTo>
                <a:lnTo>
                  <a:pt x="0" y="1865957"/>
                </a:lnTo>
                <a:lnTo>
                  <a:pt x="0" y="1790271"/>
                </a:lnTo>
                <a:lnTo>
                  <a:pt x="11730" y="1792639"/>
                </a:lnTo>
                <a:cubicBezTo>
                  <a:pt x="59096" y="1792639"/>
                  <a:pt x="97493" y="1754242"/>
                  <a:pt x="97493" y="1706877"/>
                </a:cubicBezTo>
                <a:cubicBezTo>
                  <a:pt x="97493" y="1659512"/>
                  <a:pt x="59096" y="1621115"/>
                  <a:pt x="11730" y="1621115"/>
                </a:cubicBezTo>
                <a:lnTo>
                  <a:pt x="0" y="1623483"/>
                </a:lnTo>
                <a:lnTo>
                  <a:pt x="0" y="1547798"/>
                </a:lnTo>
                <a:lnTo>
                  <a:pt x="11730" y="1550166"/>
                </a:lnTo>
                <a:cubicBezTo>
                  <a:pt x="59096" y="1550166"/>
                  <a:pt x="97493" y="1511769"/>
                  <a:pt x="97493" y="1464404"/>
                </a:cubicBezTo>
                <a:cubicBezTo>
                  <a:pt x="97493" y="1417039"/>
                  <a:pt x="59096" y="1378642"/>
                  <a:pt x="11730" y="1378642"/>
                </a:cubicBezTo>
                <a:lnTo>
                  <a:pt x="0" y="1381010"/>
                </a:lnTo>
                <a:lnTo>
                  <a:pt x="0" y="1305324"/>
                </a:lnTo>
                <a:lnTo>
                  <a:pt x="11730" y="1307692"/>
                </a:lnTo>
                <a:cubicBezTo>
                  <a:pt x="59096" y="1307692"/>
                  <a:pt x="97493" y="1269295"/>
                  <a:pt x="97493" y="1221930"/>
                </a:cubicBezTo>
                <a:cubicBezTo>
                  <a:pt x="97493" y="1174565"/>
                  <a:pt x="59096" y="1136168"/>
                  <a:pt x="11730" y="1136168"/>
                </a:cubicBezTo>
                <a:lnTo>
                  <a:pt x="0" y="1138536"/>
                </a:lnTo>
                <a:lnTo>
                  <a:pt x="0" y="1062850"/>
                </a:lnTo>
                <a:lnTo>
                  <a:pt x="11730" y="1065218"/>
                </a:lnTo>
                <a:cubicBezTo>
                  <a:pt x="59096" y="1065218"/>
                  <a:pt x="97493" y="1026821"/>
                  <a:pt x="97493" y="979456"/>
                </a:cubicBezTo>
                <a:cubicBezTo>
                  <a:pt x="97493" y="932091"/>
                  <a:pt x="59096" y="893694"/>
                  <a:pt x="11730" y="893694"/>
                </a:cubicBezTo>
                <a:lnTo>
                  <a:pt x="0" y="896062"/>
                </a:lnTo>
                <a:lnTo>
                  <a:pt x="0" y="820377"/>
                </a:lnTo>
                <a:lnTo>
                  <a:pt x="11730" y="822745"/>
                </a:lnTo>
                <a:cubicBezTo>
                  <a:pt x="59096" y="822745"/>
                  <a:pt x="97493" y="784348"/>
                  <a:pt x="97493" y="736983"/>
                </a:cubicBezTo>
                <a:cubicBezTo>
                  <a:pt x="97493" y="689618"/>
                  <a:pt x="59096" y="651221"/>
                  <a:pt x="11730" y="651221"/>
                </a:cubicBezTo>
                <a:lnTo>
                  <a:pt x="0" y="653589"/>
                </a:lnTo>
                <a:lnTo>
                  <a:pt x="0" y="577903"/>
                </a:lnTo>
                <a:lnTo>
                  <a:pt x="11730" y="580271"/>
                </a:lnTo>
                <a:cubicBezTo>
                  <a:pt x="59096" y="580271"/>
                  <a:pt x="97493" y="541874"/>
                  <a:pt x="97493" y="494509"/>
                </a:cubicBezTo>
                <a:cubicBezTo>
                  <a:pt x="97493" y="447144"/>
                  <a:pt x="59096" y="408747"/>
                  <a:pt x="11730" y="408747"/>
                </a:cubicBezTo>
                <a:lnTo>
                  <a:pt x="0" y="411115"/>
                </a:lnTo>
                <a:lnTo>
                  <a:pt x="0" y="335429"/>
                </a:lnTo>
                <a:lnTo>
                  <a:pt x="11730" y="337797"/>
                </a:lnTo>
                <a:cubicBezTo>
                  <a:pt x="59096" y="337797"/>
                  <a:pt x="97493" y="299400"/>
                  <a:pt x="97493" y="252035"/>
                </a:cubicBezTo>
                <a:cubicBezTo>
                  <a:pt x="97493" y="204670"/>
                  <a:pt x="59096" y="166273"/>
                  <a:pt x="11730" y="166273"/>
                </a:cubicBezTo>
                <a:lnTo>
                  <a:pt x="0" y="168641"/>
                </a:lnTo>
                <a:lnTo>
                  <a:pt x="0" y="92956"/>
                </a:lnTo>
                <a:lnTo>
                  <a:pt x="11730" y="95324"/>
                </a:lnTo>
                <a:cubicBezTo>
                  <a:pt x="59096" y="95324"/>
                  <a:pt x="97493" y="56927"/>
                  <a:pt x="97493" y="9562"/>
                </a:cubicBezTo>
                <a:cubicBezTo>
                  <a:pt x="97493" y="6276"/>
                  <a:pt x="97308" y="3034"/>
                  <a:pt x="95563" y="0"/>
                </a:cubicBezTo>
                <a:close/>
              </a:path>
            </a:pathLst>
          </a:custGeom>
          <a:blipFill>
            <a:blip r:embed="rId4"/>
            <a:stretch>
              <a:fillRect/>
            </a:stretch>
          </a:blip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59"/>
          <p:cNvGrpSpPr>
            <a:grpSpLocks/>
          </p:cNvGrpSpPr>
          <p:nvPr/>
        </p:nvGrpSpPr>
        <p:grpSpPr bwMode="auto">
          <a:xfrm rot="918493">
            <a:off x="4635589" y="2020183"/>
            <a:ext cx="3911769" cy="2594654"/>
            <a:chOff x="2647074" y="1000779"/>
            <a:chExt cx="2055000" cy="1777354"/>
          </a:xfrm>
        </p:grpSpPr>
        <p:sp>
          <p:nvSpPr>
            <p:cNvPr id="9" name="Rectangle 85"/>
            <p:cNvSpPr>
              <a:spLocks noChangeArrowheads="1"/>
            </p:cNvSpPr>
            <p:nvPr/>
          </p:nvSpPr>
          <p:spPr bwMode="auto">
            <a:xfrm rot="10800000">
              <a:off x="2647074" y="1000779"/>
              <a:ext cx="2021401" cy="1454721"/>
            </a:xfrm>
            <a:prstGeom prst="rect">
              <a:avLst/>
            </a:prstGeom>
            <a:solidFill>
              <a:schemeClr val="accent1">
                <a:lumMod val="60000"/>
                <a:lumOff val="40000"/>
              </a:schemeClr>
            </a:solidFill>
            <a:ln w="9525">
              <a:no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sp>
          <p:nvSpPr>
            <p:cNvPr id="10" name="TextBox 10"/>
            <p:cNvSpPr txBox="1">
              <a:spLocks noChangeArrowheads="1"/>
            </p:cNvSpPr>
            <p:nvPr/>
          </p:nvSpPr>
          <p:spPr bwMode="auto">
            <a:xfrm>
              <a:off x="2759182" y="1113934"/>
              <a:ext cx="1942892" cy="1664199"/>
            </a:xfrm>
            <a:prstGeom prst="rect">
              <a:avLst/>
            </a:prstGeom>
            <a:noFill/>
            <a:ln w="9525">
              <a:noFill/>
              <a:miter lim="800000"/>
              <a:headEnd/>
              <a:tailEnd/>
            </a:ln>
          </p:spPr>
          <p:txBody>
            <a:bodyPr wrap="square">
              <a:spAutoFit/>
            </a:bodyPr>
            <a:lstStyle/>
            <a:p>
              <a:pPr algn="ctr"/>
              <a:r>
                <a:rPr lang="en-IN" dirty="0" smtClean="0">
                  <a:latin typeface="Calibri" pitchFamily="34" charset="0"/>
                </a:rPr>
                <a:t>“The first responsibility of a leader is to define reality. The last is to say thank you. In between the two, the leader must become a servant and a debtor. That sums up the progress of an artful leader”</a:t>
              </a:r>
              <a:endParaRPr lang="en-US" dirty="0">
                <a:latin typeface="Calibri" pitchFamily="34" charset="0"/>
              </a:endParaRPr>
            </a:p>
          </p:txBody>
        </p:sp>
      </p:grpSp>
      <p:sp>
        <p:nvSpPr>
          <p:cNvPr id="11" name="Freeform 10"/>
          <p:cNvSpPr>
            <a:spLocks noChangeArrowheads="1"/>
          </p:cNvSpPr>
          <p:nvPr/>
        </p:nvSpPr>
        <p:spPr bwMode="auto">
          <a:xfrm rot="20169212">
            <a:off x="4324923" y="2363390"/>
            <a:ext cx="630186" cy="450850"/>
          </a:xfrm>
          <a:custGeom>
            <a:avLst/>
            <a:gdLst>
              <a:gd name="T0" fmla="*/ 2866 w 1371600"/>
              <a:gd name="T1" fmla="*/ 0 h 393700"/>
              <a:gd name="T2" fmla="*/ 286563 w 1371600"/>
              <a:gd name="T3" fmla="*/ 19073 h 393700"/>
              <a:gd name="T4" fmla="*/ 295160 w 1371600"/>
              <a:gd name="T5" fmla="*/ 228869 h 393700"/>
              <a:gd name="T6" fmla="*/ 309488 w 1371600"/>
              <a:gd name="T7" fmla="*/ 362374 h 393700"/>
              <a:gd name="T8" fmla="*/ 309488 w 1371600"/>
              <a:gd name="T9" fmla="*/ 591242 h 393700"/>
              <a:gd name="T10" fmla="*/ 0 w 1371600"/>
              <a:gd name="T11" fmla="*/ 572170 h 393700"/>
              <a:gd name="T12" fmla="*/ 2866 w 1371600"/>
              <a:gd name="T13" fmla="*/ 0 h 393700"/>
              <a:gd name="T14" fmla="*/ 0 60000 65536"/>
              <a:gd name="T15" fmla="*/ 0 60000 65536"/>
              <a:gd name="T16" fmla="*/ 0 60000 65536"/>
              <a:gd name="T17" fmla="*/ 0 60000 65536"/>
              <a:gd name="T18" fmla="*/ 0 60000 65536"/>
              <a:gd name="T19" fmla="*/ 0 60000 65536"/>
              <a:gd name="T20" fmla="*/ 0 60000 65536"/>
              <a:gd name="T21" fmla="*/ 0 w 1371600"/>
              <a:gd name="T22" fmla="*/ 0 h 393700"/>
              <a:gd name="T23" fmla="*/ 1371600 w 1371600"/>
              <a:gd name="T24" fmla="*/ 393700 h 393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1600" h="393700">
                <a:moveTo>
                  <a:pt x="12700" y="0"/>
                </a:moveTo>
                <a:lnTo>
                  <a:pt x="1270000" y="12700"/>
                </a:lnTo>
                <a:lnTo>
                  <a:pt x="1308100" y="152400"/>
                </a:lnTo>
                <a:lnTo>
                  <a:pt x="1371600" y="241300"/>
                </a:lnTo>
                <a:lnTo>
                  <a:pt x="1371600" y="393700"/>
                </a:lnTo>
                <a:lnTo>
                  <a:pt x="0" y="381000"/>
                </a:lnTo>
                <a:lnTo>
                  <a:pt x="12700" y="0"/>
                </a:lnTo>
                <a:close/>
              </a:path>
            </a:pathLst>
          </a:custGeom>
          <a:solidFill>
            <a:schemeClr val="bg2">
              <a:lumMod val="75000"/>
              <a:alpha val="61176"/>
            </a:schemeClr>
          </a:solidFill>
          <a:ln w="9525">
            <a:noFill/>
            <a:miter lim="800000"/>
            <a:headEnd/>
            <a:tailEnd/>
          </a:ln>
          <a:effectLst>
            <a:outerShdw dist="23000" dir="5400000" rotWithShape="0">
              <a:srgbClr val="808080">
                <a:alpha val="34998"/>
              </a:srgbClr>
            </a:outerShdw>
          </a:effectLst>
        </p:spPr>
        <p:txBody>
          <a:bodyPr anchor="ctr"/>
          <a:lstStyle/>
          <a:p>
            <a:endParaRPr lang="en-IN" dirty="0"/>
          </a:p>
        </p:txBody>
      </p:sp>
    </p:spTree>
    <p:extLst>
      <p:ext uri="{BB962C8B-B14F-4D97-AF65-F5344CB8AC3E}">
        <p14:creationId xmlns:p14="http://schemas.microsoft.com/office/powerpoint/2010/main" val="32277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Contents</a:t>
            </a:r>
            <a:endParaRPr lang="en-US" sz="4000" dirty="0">
              <a:latin typeface="+mn-lt"/>
            </a:endParaRPr>
          </a:p>
        </p:txBody>
      </p:sp>
      <p:sp>
        <p:nvSpPr>
          <p:cNvPr id="5" name="TextBox 4"/>
          <p:cNvSpPr txBox="1"/>
          <p:nvPr/>
        </p:nvSpPr>
        <p:spPr>
          <a:xfrm>
            <a:off x="496144" y="9923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Introduction to leadership skills</a:t>
            </a:r>
          </a:p>
        </p:txBody>
      </p:sp>
      <p:sp>
        <p:nvSpPr>
          <p:cNvPr id="6" name="TextBox 5"/>
          <p:cNvSpPr txBox="1"/>
          <p:nvPr/>
        </p:nvSpPr>
        <p:spPr>
          <a:xfrm>
            <a:off x="496144" y="155020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Career skills for a leader</a:t>
            </a:r>
            <a:endParaRPr lang="en-US" sz="2000" dirty="0">
              <a:latin typeface="+mn-lt"/>
              <a:cs typeface="Arial" pitchFamily="34" charset="0"/>
            </a:endParaRPr>
          </a:p>
        </p:txBody>
      </p:sp>
      <p:sp>
        <p:nvSpPr>
          <p:cNvPr id="7" name="TextBox 6"/>
          <p:cNvSpPr txBox="1"/>
          <p:nvPr/>
        </p:nvSpPr>
        <p:spPr>
          <a:xfrm>
            <a:off x="496144" y="210806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People skills for a leader</a:t>
            </a:r>
            <a:endParaRPr lang="en-US" sz="2000" dirty="0">
              <a:latin typeface="+mn-lt"/>
              <a:cs typeface="Arial" pitchFamily="34" charset="0"/>
            </a:endParaRPr>
          </a:p>
        </p:txBody>
      </p:sp>
      <p:sp>
        <p:nvSpPr>
          <p:cNvPr id="8" name="TextBox 7"/>
          <p:cNvSpPr txBox="1"/>
          <p:nvPr/>
        </p:nvSpPr>
        <p:spPr>
          <a:xfrm>
            <a:off x="496144" y="266592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Technical skills for a leader</a:t>
            </a:r>
            <a:endParaRPr lang="en-US" sz="2000" dirty="0">
              <a:latin typeface="+mn-lt"/>
              <a:cs typeface="Arial" pitchFamily="34" charset="0"/>
            </a:endParaRPr>
          </a:p>
        </p:txBody>
      </p:sp>
      <p:sp>
        <p:nvSpPr>
          <p:cNvPr id="9" name="TextBox 8"/>
          <p:cNvSpPr txBox="1"/>
          <p:nvPr/>
        </p:nvSpPr>
        <p:spPr>
          <a:xfrm>
            <a:off x="496144" y="322378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Values and behaviors</a:t>
            </a:r>
            <a:endParaRPr lang="en-US" sz="2000" dirty="0">
              <a:latin typeface="+mn-lt"/>
              <a:cs typeface="Arial" pitchFamily="34" charset="0"/>
            </a:endParaRPr>
          </a:p>
        </p:txBody>
      </p:sp>
      <p:sp>
        <p:nvSpPr>
          <p:cNvPr id="10" name="TextBox 9"/>
          <p:cNvSpPr txBox="1"/>
          <p:nvPr/>
        </p:nvSpPr>
        <p:spPr>
          <a:xfrm>
            <a:off x="496144" y="37816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Communication and conflict resolution skills</a:t>
            </a:r>
            <a:endParaRPr lang="en-US" sz="2000" dirty="0">
              <a:latin typeface="+mn-lt"/>
              <a:cs typeface="Arial" pitchFamily="34" charset="0"/>
            </a:endParaRPr>
          </a:p>
        </p:txBody>
      </p:sp>
      <p:sp>
        <p:nvSpPr>
          <p:cNvPr id="11" name="TextBox 10"/>
          <p:cNvSpPr txBox="1"/>
          <p:nvPr/>
        </p:nvSpPr>
        <p:spPr>
          <a:xfrm>
            <a:off x="496144" y="433950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initiatives for achieving cultural diversity</a:t>
            </a:r>
            <a:endParaRPr lang="en-US" sz="2000" dirty="0">
              <a:latin typeface="+mn-lt"/>
              <a:cs typeface="Arial" pitchFamily="34" charset="0"/>
            </a:endParaRPr>
          </a:p>
        </p:txBody>
      </p:sp>
      <p:sp>
        <p:nvSpPr>
          <p:cNvPr id="12" name="TextBox 11"/>
          <p:cNvSpPr txBox="1"/>
          <p:nvPr/>
        </p:nvSpPr>
        <p:spPr>
          <a:xfrm>
            <a:off x="496144" y="489736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development and succession</a:t>
            </a:r>
            <a:endParaRPr lang="en-US" sz="2000" dirty="0">
              <a:latin typeface="+mn-lt"/>
              <a:cs typeface="Arial" pitchFamily="34" charset="0"/>
            </a:endParaRPr>
          </a:p>
        </p:txBody>
      </p:sp>
      <p:sp>
        <p:nvSpPr>
          <p:cNvPr id="13" name="TextBox 12"/>
          <p:cNvSpPr txBox="1"/>
          <p:nvPr/>
        </p:nvSpPr>
        <p:spPr>
          <a:xfrm>
            <a:off x="496144" y="5455222"/>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Case studies</a:t>
            </a:r>
            <a:endParaRPr lang="en-US" sz="2000" dirty="0">
              <a:latin typeface="+mn-lt"/>
              <a:cs typeface="Arial" pitchFamily="34" charset="0"/>
            </a:endParaRPr>
          </a:p>
        </p:txBody>
      </p:sp>
      <p:pic>
        <p:nvPicPr>
          <p:cNvPr id="14" name="Picture 13" descr="highlighter_pen_marker_pink.pn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rot="16200000">
            <a:off x="8326016" y="4568552"/>
            <a:ext cx="2265784" cy="2265784"/>
          </a:xfrm>
          <a:prstGeom prst="rect">
            <a:avLst/>
          </a:prstGeom>
        </p:spPr>
      </p:pic>
    </p:spTree>
    <p:extLst>
      <p:ext uri="{BB962C8B-B14F-4D97-AF65-F5344CB8AC3E}">
        <p14:creationId xmlns:p14="http://schemas.microsoft.com/office/powerpoint/2010/main" val="151412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4.85549E-6 L -0.96754 -0.57225 " pathEditMode="relative" rAng="0" ptsTypes="AA">
                                      <p:cBhvr>
                                        <p:cTn id="6" dur="2000" fill="hold"/>
                                        <p:tgtEl>
                                          <p:spTgt spid="14"/>
                                        </p:tgtEl>
                                        <p:attrNameLst>
                                          <p:attrName>ppt_x</p:attrName>
                                          <p:attrName>ppt_y</p:attrName>
                                        </p:attrNameLst>
                                      </p:cBhvr>
                                      <p:rCtr x="-48385" y="-28624"/>
                                    </p:animMotion>
                                  </p:childTnLst>
                                </p:cTn>
                              </p:par>
                            </p:childTnLst>
                          </p:cTn>
                        </p:par>
                        <p:par>
                          <p:cTn id="7" fill="hold">
                            <p:stCondLst>
                              <p:cond delay="2000"/>
                            </p:stCondLst>
                            <p:childTnLst>
                              <p:par>
                                <p:cTn id="8" presetID="1" presetClass="emph" presetSubtype="2" fill="hold" nodeType="afterEffect">
                                  <p:stCondLst>
                                    <p:cond delay="0"/>
                                  </p:stCondLst>
                                  <p:childTnLst>
                                    <p:animClr clrSpc="rgb" dir="cw">
                                      <p:cBhvr>
                                        <p:cTn id="9" dur="2000" fill="hold"/>
                                        <p:tgtEl>
                                          <p:spTgt spid="7"/>
                                        </p:tgtEl>
                                        <p:attrNameLst>
                                          <p:attrName>fillcolor</p:attrName>
                                        </p:attrNameLst>
                                      </p:cBhvr>
                                      <p:to>
                                        <a:srgbClr val="FF8FB4"/>
                                      </p:to>
                                    </p:animClr>
                                    <p:set>
                                      <p:cBhvr>
                                        <p:cTn id="10" dur="2000" fill="hold"/>
                                        <p:tgtEl>
                                          <p:spTgt spid="7"/>
                                        </p:tgtEl>
                                        <p:attrNameLst>
                                          <p:attrName>fill.type</p:attrName>
                                        </p:attrNameLst>
                                      </p:cBhvr>
                                      <p:to>
                                        <p:strVal val="solid"/>
                                      </p:to>
                                    </p:set>
                                    <p:set>
                                      <p:cBhvr>
                                        <p:cTn id="11" dur="2000" fill="hold"/>
                                        <p:tgtEl>
                                          <p:spTgt spid="7"/>
                                        </p:tgtEl>
                                        <p:attrNameLst>
                                          <p:attrName>fill.on</p:attrName>
                                        </p:attrNameLst>
                                      </p:cBhvr>
                                      <p:to>
                                        <p:strVal val="true"/>
                                      </p:to>
                                    </p:set>
                                  </p:childTnLst>
                                </p:cTn>
                              </p:par>
                              <p:par>
                                <p:cTn id="12" presetID="63" presetClass="path" presetSubtype="0" accel="50000" decel="50000" fill="hold" nodeType="withEffect">
                                  <p:stCondLst>
                                    <p:cond delay="0"/>
                                  </p:stCondLst>
                                  <p:childTnLst>
                                    <p:animMotion origin="layout" path="M -0.96754 -0.57225 L -0.04289 -0.57225 " pathEditMode="relative" rAng="0" ptsTypes="AA">
                                      <p:cBhvr>
                                        <p:cTn id="13" dur="2000" fill="hold"/>
                                        <p:tgtEl>
                                          <p:spTgt spid="14"/>
                                        </p:tgtEl>
                                        <p:attrNameLst>
                                          <p:attrName>ppt_x</p:attrName>
                                          <p:attrName>ppt_y</p:attrName>
                                        </p:attrNameLst>
                                      </p:cBhvr>
                                      <p:rCtr x="46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Principles of effective delegation</a:t>
            </a:r>
            <a:endParaRPr lang="en-US" sz="4000" dirty="0">
              <a:latin typeface="+mn-lt"/>
            </a:endParaRPr>
          </a:p>
        </p:txBody>
      </p:sp>
      <p:cxnSp>
        <p:nvCxnSpPr>
          <p:cNvPr id="5" name="Straight Connector 4"/>
          <p:cNvCxnSpPr/>
          <p:nvPr/>
        </p:nvCxnSpPr>
        <p:spPr>
          <a:xfrm>
            <a:off x="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85947" y="4603527"/>
            <a:ext cx="756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9979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3995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1554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02319"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9186"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Donut 11"/>
          <p:cNvSpPr/>
          <p:nvPr/>
        </p:nvSpPr>
        <p:spPr>
          <a:xfrm>
            <a:off x="7776424"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3" name="Donut 12"/>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 name="Donut 13"/>
          <p:cNvSpPr/>
          <p:nvPr/>
        </p:nvSpPr>
        <p:spPr>
          <a:xfrm>
            <a:off x="205172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5" name="Donut 14"/>
          <p:cNvSpPr/>
          <p:nvPr/>
        </p:nvSpPr>
        <p:spPr>
          <a:xfrm>
            <a:off x="349188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6" name="Donut 15"/>
          <p:cNvSpPr/>
          <p:nvPr/>
        </p:nvSpPr>
        <p:spPr>
          <a:xfrm>
            <a:off x="493204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7" name="Donut 16"/>
          <p:cNvSpPr/>
          <p:nvPr/>
        </p:nvSpPr>
        <p:spPr>
          <a:xfrm>
            <a:off x="6408272"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8" name="Rectangle 17"/>
          <p:cNvSpPr/>
          <p:nvPr/>
        </p:nvSpPr>
        <p:spPr bwMode="auto">
          <a:xfrm>
            <a:off x="3094449" y="4984464"/>
            <a:ext cx="1425626" cy="819000"/>
          </a:xfrm>
          <a:prstGeom prst="rect">
            <a:avLst/>
          </a:prstGeom>
          <a:solidFill>
            <a:srgbClr val="FFBD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Be clear</a:t>
            </a:r>
            <a:endParaRPr lang="en-US" sz="1600" b="1" dirty="0">
              <a:solidFill>
                <a:schemeClr val="tx1"/>
              </a:solidFill>
              <a:ea typeface="ＭＳ Ｐゴシック" pitchFamily="-105" charset="-128"/>
            </a:endParaRPr>
          </a:p>
        </p:txBody>
      </p:sp>
      <p:sp>
        <p:nvSpPr>
          <p:cNvPr id="19" name="Rectangle 18"/>
          <p:cNvSpPr/>
          <p:nvPr/>
        </p:nvSpPr>
        <p:spPr bwMode="auto">
          <a:xfrm>
            <a:off x="6009385" y="4984464"/>
            <a:ext cx="1425626" cy="819000"/>
          </a:xfrm>
          <a:prstGeom prst="rect">
            <a:avLst/>
          </a:prstGeom>
          <a:solidFill>
            <a:srgbClr val="97E4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Delegate projects</a:t>
            </a:r>
            <a:endParaRPr lang="en-US" sz="1600" b="1" dirty="0">
              <a:solidFill>
                <a:schemeClr val="tx1"/>
              </a:solidFill>
              <a:ea typeface="ＭＳ Ｐゴシック" pitchFamily="-105" charset="-128"/>
            </a:endParaRPr>
          </a:p>
        </p:txBody>
      </p:sp>
      <p:sp>
        <p:nvSpPr>
          <p:cNvPr id="20" name="Rectangle 19"/>
          <p:cNvSpPr/>
          <p:nvPr/>
        </p:nvSpPr>
        <p:spPr bwMode="auto">
          <a:xfrm>
            <a:off x="7466854" y="4984464"/>
            <a:ext cx="1425626" cy="819000"/>
          </a:xfrm>
          <a:prstGeom prst="rect">
            <a:avLst/>
          </a:prstGeom>
          <a:solidFill>
            <a:srgbClr val="BEE3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Show faith</a:t>
            </a:r>
            <a:endParaRPr lang="en-US" sz="1600" b="1" dirty="0">
              <a:solidFill>
                <a:schemeClr val="tx1"/>
              </a:solidFill>
              <a:ea typeface="ＭＳ Ｐゴシック" pitchFamily="-105" charset="-128"/>
            </a:endParaRPr>
          </a:p>
        </p:txBody>
      </p:sp>
      <p:sp>
        <p:nvSpPr>
          <p:cNvPr id="21" name="Rectangle 20"/>
          <p:cNvSpPr/>
          <p:nvPr/>
        </p:nvSpPr>
        <p:spPr bwMode="auto">
          <a:xfrm>
            <a:off x="1619672" y="4984464"/>
            <a:ext cx="1425626" cy="820800"/>
          </a:xfrm>
          <a:prstGeom prst="rect">
            <a:avLst/>
          </a:prstGeom>
          <a:solidFill>
            <a:srgbClr val="FFA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Ensure enough skills and resources</a:t>
            </a:r>
            <a:endParaRPr lang="en-US" sz="1600" b="1" dirty="0">
              <a:solidFill>
                <a:schemeClr val="tx1"/>
              </a:solidFill>
              <a:ea typeface="ＭＳ Ｐゴシック" pitchFamily="-105" charset="-128"/>
            </a:endParaRPr>
          </a:p>
        </p:txBody>
      </p:sp>
      <p:sp>
        <p:nvSpPr>
          <p:cNvPr id="22" name="Rectangle 21"/>
          <p:cNvSpPr/>
          <p:nvPr/>
        </p:nvSpPr>
        <p:spPr bwMode="auto">
          <a:xfrm>
            <a:off x="4551917" y="4984464"/>
            <a:ext cx="1425626" cy="819000"/>
          </a:xfrm>
          <a:prstGeom prst="rect">
            <a:avLst/>
          </a:prstGeom>
          <a:solidFill>
            <a:srgbClr val="C7A5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solidFill>
                  <a:schemeClr val="tx1"/>
                </a:solidFill>
                <a:ea typeface="ＭＳ Ｐゴシック" pitchFamily="-105" charset="-128"/>
              </a:rPr>
              <a:t>Be available to help</a:t>
            </a:r>
          </a:p>
        </p:txBody>
      </p:sp>
      <p:sp>
        <p:nvSpPr>
          <p:cNvPr id="23" name="Rectangle 22"/>
          <p:cNvSpPr/>
          <p:nvPr/>
        </p:nvSpPr>
        <p:spPr bwMode="auto">
          <a:xfrm>
            <a:off x="179512" y="4984464"/>
            <a:ext cx="1425626" cy="819091"/>
          </a:xfrm>
          <a:prstGeom prst="rect">
            <a:avLst/>
          </a:prstGeom>
          <a:solidFill>
            <a:srgbClr val="DFBE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Ensuring Clarity</a:t>
            </a:r>
            <a:endParaRPr lang="en-US" sz="1600" b="1" dirty="0">
              <a:solidFill>
                <a:schemeClr val="tx1"/>
              </a:solidFill>
              <a:ea typeface="ＭＳ Ｐゴシック" pitchFamily="-105" charset="-128"/>
            </a:endParaRPr>
          </a:p>
        </p:txBody>
      </p:sp>
      <p:sp>
        <p:nvSpPr>
          <p:cNvPr id="24" name="Donut 23"/>
          <p:cNvSpPr/>
          <p:nvPr/>
        </p:nvSpPr>
        <p:spPr>
          <a:xfrm>
            <a:off x="791648" y="4300456"/>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35" name="Rounded Rectangle 34"/>
          <p:cNvSpPr/>
          <p:nvPr/>
        </p:nvSpPr>
        <p:spPr>
          <a:xfrm>
            <a:off x="2411760" y="1340768"/>
            <a:ext cx="6552728" cy="2071501"/>
          </a:xfrm>
          <a:prstGeom prst="roundRect">
            <a:avLst>
              <a:gd name="adj" fmla="val 2366"/>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Ensuring clarity over the task and the eventful success criteria. Make the team summarize back to you what they think the task and out comes are meant to be. Do not assume they have understood anything until they say it back to you</a:t>
            </a:r>
            <a:endParaRPr lang="en-IN" dirty="0" smtClean="0">
              <a:solidFill>
                <a:srgbClr val="FFFFFF"/>
              </a:solidFill>
            </a:endParaRPr>
          </a:p>
        </p:txBody>
      </p:sp>
      <p:sp>
        <p:nvSpPr>
          <p:cNvPr id="32" name="Kombinationstegning 58"/>
          <p:cNvSpPr>
            <a:spLocks noGrp="1" noSelect="1" noRot="1" noMove="1" noResize="1" noEditPoints="1" noAdjustHandles="1" noChangeArrowheads="1" noChangeShapeType="1" noTextEdit="1"/>
          </p:cNvSpPr>
          <p:nvPr>
            <p:custDataLst>
              <p:tags r:id="rId1"/>
            </p:custDataLst>
          </p:nvPr>
        </p:nvSpPr>
        <p:spPr bwMode="auto">
          <a:xfrm>
            <a:off x="2066835" y="3228718"/>
            <a:ext cx="725007" cy="511119"/>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3" name="Rektangel 62"/>
          <p:cNvSpPr>
            <a:spLocks noGrp="1" noSelect="1" noRot="1" noMove="1" noResize="1" noEditPoints="1" noAdjustHandles="1" noChangeArrowheads="1" noChangeShapeType="1" noTextEdit="1"/>
          </p:cNvSpPr>
          <p:nvPr>
            <p:custDataLst>
              <p:tags r:id="rId2"/>
            </p:custDataLst>
          </p:nvPr>
        </p:nvSpPr>
        <p:spPr bwMode="auto">
          <a:xfrm>
            <a:off x="35496" y="1060096"/>
            <a:ext cx="2229325" cy="2660547"/>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1" name="Rectangle 30"/>
          <p:cNvSpPr>
            <a:spLocks noGrp="1" noSelect="1" noRot="1" noMove="1" noResize="1" noEditPoints="1" noAdjustHandles="1" noChangeArrowheads="1" noChangeShapeType="1" noTextEdit="1"/>
          </p:cNvSpPr>
          <p:nvPr>
            <p:custDataLst>
              <p:tags r:id="rId3"/>
            </p:custDataLst>
          </p:nvPr>
        </p:nvSpPr>
        <p:spPr>
          <a:xfrm>
            <a:off x="35496" y="3451473"/>
            <a:ext cx="2238101" cy="200911"/>
          </a:xfrm>
          <a:prstGeom prst="rect">
            <a:avLst/>
          </a:prstGeom>
          <a:solidFill>
            <a:srgbClr val="99663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Isosceles Triangle 25"/>
          <p:cNvSpPr>
            <a:spLocks noGrp="1" noSelect="1" noRot="1" noMove="1" noResize="1" noEditPoints="1" noAdjustHandles="1" noChangeArrowheads="1" noChangeShapeType="1" noTextEdit="1"/>
          </p:cNvSpPr>
          <p:nvPr>
            <p:custDataLst>
              <p:tags r:id="rId4"/>
            </p:custDataLst>
          </p:nvPr>
        </p:nvSpPr>
        <p:spPr>
          <a:xfrm flipV="1">
            <a:off x="755576" y="3724392"/>
            <a:ext cx="648072" cy="57606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3314" name="Picture 2" descr="http://www.toastmasters.org/OtherImages/DistrictOfficerTraining.aspx"/>
          <p:cNvPicPr>
            <a:picLocks noGrp="1" noSelect="1" noRot="1" noMove="1" noResize="1" noEditPoints="1" noAdjustHandles="1" noChangeArrowheads="1" noChangeShapeType="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66927" y="1124743"/>
            <a:ext cx="2206669" cy="232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70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Principles of effective delegation</a:t>
            </a:r>
            <a:endParaRPr lang="en-US" sz="4000" dirty="0">
              <a:latin typeface="+mn-lt"/>
            </a:endParaRPr>
          </a:p>
        </p:txBody>
      </p:sp>
      <p:cxnSp>
        <p:nvCxnSpPr>
          <p:cNvPr id="5" name="Straight Connector 4"/>
          <p:cNvCxnSpPr/>
          <p:nvPr/>
        </p:nvCxnSpPr>
        <p:spPr>
          <a:xfrm>
            <a:off x="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85947" y="4603527"/>
            <a:ext cx="756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9979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3995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1554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02319"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9186"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Donut 11"/>
          <p:cNvSpPr/>
          <p:nvPr/>
        </p:nvSpPr>
        <p:spPr>
          <a:xfrm>
            <a:off x="7776424"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3" name="Donut 12"/>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 name="Donut 13"/>
          <p:cNvSpPr/>
          <p:nvPr/>
        </p:nvSpPr>
        <p:spPr>
          <a:xfrm>
            <a:off x="2051720" y="4300456"/>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5" name="Donut 14"/>
          <p:cNvSpPr/>
          <p:nvPr/>
        </p:nvSpPr>
        <p:spPr>
          <a:xfrm>
            <a:off x="349188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6" name="Donut 15"/>
          <p:cNvSpPr/>
          <p:nvPr/>
        </p:nvSpPr>
        <p:spPr>
          <a:xfrm>
            <a:off x="493204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7" name="Donut 16"/>
          <p:cNvSpPr/>
          <p:nvPr/>
        </p:nvSpPr>
        <p:spPr>
          <a:xfrm>
            <a:off x="6408272"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8" name="Rectangle 17"/>
          <p:cNvSpPr/>
          <p:nvPr/>
        </p:nvSpPr>
        <p:spPr bwMode="auto">
          <a:xfrm>
            <a:off x="3094449" y="4984464"/>
            <a:ext cx="1425626" cy="819000"/>
          </a:xfrm>
          <a:prstGeom prst="rect">
            <a:avLst/>
          </a:prstGeom>
          <a:solidFill>
            <a:srgbClr val="FFBD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Be clear</a:t>
            </a:r>
            <a:endParaRPr lang="en-US" sz="1600" b="1" dirty="0">
              <a:solidFill>
                <a:schemeClr val="tx1"/>
              </a:solidFill>
              <a:ea typeface="ＭＳ Ｐゴシック" pitchFamily="-105" charset="-128"/>
            </a:endParaRPr>
          </a:p>
        </p:txBody>
      </p:sp>
      <p:sp>
        <p:nvSpPr>
          <p:cNvPr id="19" name="Rectangle 18"/>
          <p:cNvSpPr/>
          <p:nvPr/>
        </p:nvSpPr>
        <p:spPr bwMode="auto">
          <a:xfrm>
            <a:off x="6009385" y="4984464"/>
            <a:ext cx="1425626" cy="819000"/>
          </a:xfrm>
          <a:prstGeom prst="rect">
            <a:avLst/>
          </a:prstGeom>
          <a:solidFill>
            <a:srgbClr val="97E4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Delegate projects</a:t>
            </a:r>
            <a:endParaRPr lang="en-US" sz="1600" b="1" dirty="0">
              <a:solidFill>
                <a:schemeClr val="tx1"/>
              </a:solidFill>
              <a:ea typeface="ＭＳ Ｐゴシック" pitchFamily="-105" charset="-128"/>
            </a:endParaRPr>
          </a:p>
        </p:txBody>
      </p:sp>
      <p:sp>
        <p:nvSpPr>
          <p:cNvPr id="20" name="Rectangle 19"/>
          <p:cNvSpPr/>
          <p:nvPr/>
        </p:nvSpPr>
        <p:spPr bwMode="auto">
          <a:xfrm>
            <a:off x="7466854" y="4984464"/>
            <a:ext cx="1425626" cy="819000"/>
          </a:xfrm>
          <a:prstGeom prst="rect">
            <a:avLst/>
          </a:prstGeom>
          <a:solidFill>
            <a:srgbClr val="BEE3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Show faith</a:t>
            </a:r>
            <a:endParaRPr lang="en-US" sz="1600" b="1" dirty="0">
              <a:solidFill>
                <a:schemeClr val="tx1"/>
              </a:solidFill>
              <a:ea typeface="ＭＳ Ｐゴシック" pitchFamily="-105" charset="-128"/>
            </a:endParaRPr>
          </a:p>
        </p:txBody>
      </p:sp>
      <p:sp>
        <p:nvSpPr>
          <p:cNvPr id="21" name="Rectangle 20"/>
          <p:cNvSpPr/>
          <p:nvPr/>
        </p:nvSpPr>
        <p:spPr bwMode="auto">
          <a:xfrm>
            <a:off x="1619672" y="4984464"/>
            <a:ext cx="1425626" cy="820800"/>
          </a:xfrm>
          <a:prstGeom prst="rect">
            <a:avLst/>
          </a:prstGeom>
          <a:solidFill>
            <a:srgbClr val="FFA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Ensure enough skills and resources</a:t>
            </a:r>
            <a:endParaRPr lang="en-US" sz="1600" b="1" dirty="0">
              <a:solidFill>
                <a:schemeClr val="tx1"/>
              </a:solidFill>
              <a:ea typeface="ＭＳ Ｐゴシック" pitchFamily="-105" charset="-128"/>
            </a:endParaRPr>
          </a:p>
        </p:txBody>
      </p:sp>
      <p:sp>
        <p:nvSpPr>
          <p:cNvPr id="22" name="Rectangle 21"/>
          <p:cNvSpPr/>
          <p:nvPr/>
        </p:nvSpPr>
        <p:spPr bwMode="auto">
          <a:xfrm>
            <a:off x="4551917" y="4984464"/>
            <a:ext cx="1425626" cy="819000"/>
          </a:xfrm>
          <a:prstGeom prst="rect">
            <a:avLst/>
          </a:prstGeom>
          <a:solidFill>
            <a:srgbClr val="C7A5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solidFill>
                  <a:schemeClr val="tx1"/>
                </a:solidFill>
                <a:ea typeface="ＭＳ Ｐゴシック" pitchFamily="-105" charset="-128"/>
              </a:rPr>
              <a:t>Be available to help</a:t>
            </a:r>
          </a:p>
        </p:txBody>
      </p:sp>
      <p:sp>
        <p:nvSpPr>
          <p:cNvPr id="23" name="Rectangle 22"/>
          <p:cNvSpPr/>
          <p:nvPr/>
        </p:nvSpPr>
        <p:spPr bwMode="auto">
          <a:xfrm>
            <a:off x="179512" y="4984464"/>
            <a:ext cx="1425626" cy="819091"/>
          </a:xfrm>
          <a:prstGeom prst="rect">
            <a:avLst/>
          </a:prstGeom>
          <a:solidFill>
            <a:srgbClr val="DFBE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Ensuring Clarity</a:t>
            </a:r>
            <a:endParaRPr lang="en-US" sz="1600" b="1" dirty="0">
              <a:solidFill>
                <a:schemeClr val="tx1"/>
              </a:solidFill>
              <a:ea typeface="ＭＳ Ｐゴシック" pitchFamily="-105" charset="-128"/>
            </a:endParaRPr>
          </a:p>
        </p:txBody>
      </p:sp>
      <p:sp>
        <p:nvSpPr>
          <p:cNvPr id="24" name="Donut 23"/>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Kombinationstegning 58"/>
          <p:cNvSpPr>
            <a:spLocks noGrp="1" noSelect="1" noRot="1" noMove="1" noResize="1" noEditPoints="1" noAdjustHandles="1" noChangeArrowheads="1" noChangeShapeType="1" noTextEdit="1"/>
          </p:cNvSpPr>
          <p:nvPr>
            <p:custDataLst>
              <p:tags r:id="rId1"/>
            </p:custDataLst>
          </p:nvPr>
        </p:nvSpPr>
        <p:spPr bwMode="auto">
          <a:xfrm>
            <a:off x="3362979" y="3228718"/>
            <a:ext cx="725007" cy="511119"/>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3" name="Rektangel 62"/>
          <p:cNvSpPr>
            <a:spLocks noGrp="1" noSelect="1" noRot="1" noMove="1" noResize="1" noEditPoints="1" noAdjustHandles="1" noChangeArrowheads="1" noChangeShapeType="1" noTextEdit="1"/>
          </p:cNvSpPr>
          <p:nvPr>
            <p:custDataLst>
              <p:tags r:id="rId2"/>
            </p:custDataLst>
          </p:nvPr>
        </p:nvSpPr>
        <p:spPr bwMode="auto">
          <a:xfrm>
            <a:off x="1331640" y="1060096"/>
            <a:ext cx="2229325" cy="2660547"/>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1" name="Rectangle 30"/>
          <p:cNvSpPr>
            <a:spLocks noGrp="1" noSelect="1" noRot="1" noMove="1" noResize="1" noEditPoints="1" noAdjustHandles="1" noChangeArrowheads="1" noChangeShapeType="1" noTextEdit="1"/>
          </p:cNvSpPr>
          <p:nvPr>
            <p:custDataLst>
              <p:tags r:id="rId3"/>
            </p:custDataLst>
          </p:nvPr>
        </p:nvSpPr>
        <p:spPr>
          <a:xfrm>
            <a:off x="1331640" y="3451473"/>
            <a:ext cx="2238101" cy="200911"/>
          </a:xfrm>
          <a:prstGeom prst="rect">
            <a:avLst/>
          </a:prstGeom>
          <a:solidFill>
            <a:srgbClr val="99663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Isosceles Triangle 25"/>
          <p:cNvSpPr>
            <a:spLocks noGrp="1" noSelect="1" noRot="1" noMove="1" noResize="1" noEditPoints="1" noAdjustHandles="1" noChangeArrowheads="1" noChangeShapeType="1" noTextEdit="1"/>
          </p:cNvSpPr>
          <p:nvPr>
            <p:custDataLst>
              <p:tags r:id="rId4"/>
            </p:custDataLst>
          </p:nvPr>
        </p:nvSpPr>
        <p:spPr>
          <a:xfrm flipV="1">
            <a:off x="2051720" y="3724392"/>
            <a:ext cx="648072" cy="57606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5367" name="Picture 7"/>
          <p:cNvPicPr>
            <a:picLocks noGrp="1" noSelect="1" noRot="1" noMove="1" noResize="1" noEditPoints="1" noAdjustHandles="1" noChangeArrowheads="1" noChangeShapeType="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1336035" y="1060095"/>
            <a:ext cx="2224929" cy="239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ounded Rectangle 37"/>
          <p:cNvSpPr/>
          <p:nvPr/>
        </p:nvSpPr>
        <p:spPr>
          <a:xfrm>
            <a:off x="3560964" y="1340768"/>
            <a:ext cx="5403524" cy="2071501"/>
          </a:xfrm>
          <a:prstGeom prst="roundRect">
            <a:avLst>
              <a:gd name="adj" fmla="val 2366"/>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Ensure people have enough skills and resources to complete the job; do not delegate too much too soon</a:t>
            </a:r>
          </a:p>
        </p:txBody>
      </p:sp>
    </p:spTree>
    <p:extLst>
      <p:ext uri="{BB962C8B-B14F-4D97-AF65-F5344CB8AC3E}">
        <p14:creationId xmlns:p14="http://schemas.microsoft.com/office/powerpoint/2010/main" val="2221052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Principles of effective delegation</a:t>
            </a:r>
            <a:endParaRPr lang="en-US" sz="4000" dirty="0">
              <a:latin typeface="+mn-lt"/>
            </a:endParaRPr>
          </a:p>
        </p:txBody>
      </p:sp>
      <p:cxnSp>
        <p:nvCxnSpPr>
          <p:cNvPr id="5" name="Straight Connector 4"/>
          <p:cNvCxnSpPr/>
          <p:nvPr/>
        </p:nvCxnSpPr>
        <p:spPr>
          <a:xfrm>
            <a:off x="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85947" y="4603527"/>
            <a:ext cx="756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9979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3995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1554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02319"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9186"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Donut 11"/>
          <p:cNvSpPr/>
          <p:nvPr/>
        </p:nvSpPr>
        <p:spPr>
          <a:xfrm>
            <a:off x="7776424"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3" name="Donut 12"/>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 name="Donut 13"/>
          <p:cNvSpPr/>
          <p:nvPr/>
        </p:nvSpPr>
        <p:spPr>
          <a:xfrm>
            <a:off x="205172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5" name="Donut 14"/>
          <p:cNvSpPr/>
          <p:nvPr/>
        </p:nvSpPr>
        <p:spPr>
          <a:xfrm>
            <a:off x="3491880" y="4300456"/>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6" name="Donut 15"/>
          <p:cNvSpPr/>
          <p:nvPr/>
        </p:nvSpPr>
        <p:spPr>
          <a:xfrm>
            <a:off x="493204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7" name="Donut 16"/>
          <p:cNvSpPr/>
          <p:nvPr/>
        </p:nvSpPr>
        <p:spPr>
          <a:xfrm>
            <a:off x="6408272"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8" name="Rectangle 17"/>
          <p:cNvSpPr/>
          <p:nvPr/>
        </p:nvSpPr>
        <p:spPr bwMode="auto">
          <a:xfrm>
            <a:off x="3094449" y="4984464"/>
            <a:ext cx="1425626" cy="819000"/>
          </a:xfrm>
          <a:prstGeom prst="rect">
            <a:avLst/>
          </a:prstGeom>
          <a:solidFill>
            <a:srgbClr val="FFBD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Be clear</a:t>
            </a:r>
            <a:endParaRPr lang="en-US" sz="1600" b="1" dirty="0">
              <a:solidFill>
                <a:schemeClr val="tx1"/>
              </a:solidFill>
              <a:ea typeface="ＭＳ Ｐゴシック" pitchFamily="-105" charset="-128"/>
            </a:endParaRPr>
          </a:p>
        </p:txBody>
      </p:sp>
      <p:sp>
        <p:nvSpPr>
          <p:cNvPr id="19" name="Rectangle 18"/>
          <p:cNvSpPr/>
          <p:nvPr/>
        </p:nvSpPr>
        <p:spPr bwMode="auto">
          <a:xfrm>
            <a:off x="6009385" y="4984464"/>
            <a:ext cx="1425626" cy="819000"/>
          </a:xfrm>
          <a:prstGeom prst="rect">
            <a:avLst/>
          </a:prstGeom>
          <a:solidFill>
            <a:srgbClr val="97E4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Delegate projects</a:t>
            </a:r>
            <a:endParaRPr lang="en-US" sz="1600" b="1" dirty="0">
              <a:solidFill>
                <a:schemeClr val="tx1"/>
              </a:solidFill>
              <a:ea typeface="ＭＳ Ｐゴシック" pitchFamily="-105" charset="-128"/>
            </a:endParaRPr>
          </a:p>
        </p:txBody>
      </p:sp>
      <p:sp>
        <p:nvSpPr>
          <p:cNvPr id="20" name="Rectangle 19"/>
          <p:cNvSpPr/>
          <p:nvPr/>
        </p:nvSpPr>
        <p:spPr bwMode="auto">
          <a:xfrm>
            <a:off x="7466854" y="4984464"/>
            <a:ext cx="1425626" cy="819000"/>
          </a:xfrm>
          <a:prstGeom prst="rect">
            <a:avLst/>
          </a:prstGeom>
          <a:solidFill>
            <a:srgbClr val="BEE3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Show faith</a:t>
            </a:r>
            <a:endParaRPr lang="en-US" sz="1600" b="1" dirty="0">
              <a:solidFill>
                <a:schemeClr val="tx1"/>
              </a:solidFill>
              <a:ea typeface="ＭＳ Ｐゴシック" pitchFamily="-105" charset="-128"/>
            </a:endParaRPr>
          </a:p>
        </p:txBody>
      </p:sp>
      <p:sp>
        <p:nvSpPr>
          <p:cNvPr id="21" name="Rectangle 20"/>
          <p:cNvSpPr/>
          <p:nvPr/>
        </p:nvSpPr>
        <p:spPr bwMode="auto">
          <a:xfrm>
            <a:off x="1619672" y="4984464"/>
            <a:ext cx="1425626" cy="820800"/>
          </a:xfrm>
          <a:prstGeom prst="rect">
            <a:avLst/>
          </a:prstGeom>
          <a:solidFill>
            <a:srgbClr val="FFA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Ensure enough skills and resources</a:t>
            </a:r>
            <a:endParaRPr lang="en-US" sz="1600" b="1" dirty="0">
              <a:solidFill>
                <a:schemeClr val="tx1"/>
              </a:solidFill>
              <a:ea typeface="ＭＳ Ｐゴシック" pitchFamily="-105" charset="-128"/>
            </a:endParaRPr>
          </a:p>
        </p:txBody>
      </p:sp>
      <p:sp>
        <p:nvSpPr>
          <p:cNvPr id="22" name="Rectangle 21"/>
          <p:cNvSpPr/>
          <p:nvPr/>
        </p:nvSpPr>
        <p:spPr bwMode="auto">
          <a:xfrm>
            <a:off x="4551917" y="4984464"/>
            <a:ext cx="1425626" cy="819000"/>
          </a:xfrm>
          <a:prstGeom prst="rect">
            <a:avLst/>
          </a:prstGeom>
          <a:solidFill>
            <a:srgbClr val="C7A5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solidFill>
                  <a:schemeClr val="tx1"/>
                </a:solidFill>
                <a:ea typeface="ＭＳ Ｐゴシック" pitchFamily="-105" charset="-128"/>
              </a:rPr>
              <a:t>Be available to help</a:t>
            </a:r>
          </a:p>
        </p:txBody>
      </p:sp>
      <p:sp>
        <p:nvSpPr>
          <p:cNvPr id="23" name="Rectangle 22"/>
          <p:cNvSpPr/>
          <p:nvPr/>
        </p:nvSpPr>
        <p:spPr bwMode="auto">
          <a:xfrm>
            <a:off x="179512" y="4984464"/>
            <a:ext cx="1425626" cy="819091"/>
          </a:xfrm>
          <a:prstGeom prst="rect">
            <a:avLst/>
          </a:prstGeom>
          <a:solidFill>
            <a:srgbClr val="DFBE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Ensuring Clarity</a:t>
            </a:r>
            <a:endParaRPr lang="en-US" sz="1600" b="1" dirty="0">
              <a:solidFill>
                <a:schemeClr val="tx1"/>
              </a:solidFill>
              <a:ea typeface="ＭＳ Ｐゴシック" pitchFamily="-105" charset="-128"/>
            </a:endParaRPr>
          </a:p>
        </p:txBody>
      </p:sp>
      <p:sp>
        <p:nvSpPr>
          <p:cNvPr id="24" name="Donut 23"/>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Kombinationstegning 58"/>
          <p:cNvSpPr>
            <a:spLocks noGrp="1" noSelect="1" noRot="1" noMove="1" noResize="1" noEditPoints="1" noAdjustHandles="1" noChangeArrowheads="1" noChangeShapeType="1" noTextEdit="1"/>
          </p:cNvSpPr>
          <p:nvPr>
            <p:custDataLst>
              <p:tags r:id="rId1"/>
            </p:custDataLst>
          </p:nvPr>
        </p:nvSpPr>
        <p:spPr bwMode="auto">
          <a:xfrm>
            <a:off x="4824938" y="3228718"/>
            <a:ext cx="725007" cy="511119"/>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3" name="Rektangel 62"/>
          <p:cNvSpPr>
            <a:spLocks noGrp="1" noSelect="1" noRot="1" noMove="1" noResize="1" noEditPoints="1" noAdjustHandles="1" noChangeArrowheads="1" noChangeShapeType="1" noTextEdit="1"/>
          </p:cNvSpPr>
          <p:nvPr>
            <p:custDataLst>
              <p:tags r:id="rId2"/>
            </p:custDataLst>
          </p:nvPr>
        </p:nvSpPr>
        <p:spPr bwMode="auto">
          <a:xfrm>
            <a:off x="2793599" y="1060096"/>
            <a:ext cx="2229325" cy="2660547"/>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1" name="Rectangle 30"/>
          <p:cNvSpPr>
            <a:spLocks noGrp="1" noSelect="1" noRot="1" noMove="1" noResize="1" noEditPoints="1" noAdjustHandles="1" noChangeArrowheads="1" noChangeShapeType="1" noTextEdit="1"/>
          </p:cNvSpPr>
          <p:nvPr>
            <p:custDataLst>
              <p:tags r:id="rId3"/>
            </p:custDataLst>
          </p:nvPr>
        </p:nvSpPr>
        <p:spPr>
          <a:xfrm>
            <a:off x="2793599" y="3451473"/>
            <a:ext cx="2238101" cy="200911"/>
          </a:xfrm>
          <a:prstGeom prst="rect">
            <a:avLst/>
          </a:prstGeom>
          <a:solidFill>
            <a:srgbClr val="99663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Isosceles Triangle 25"/>
          <p:cNvSpPr>
            <a:spLocks noGrp="1" noSelect="1" noRot="1" noMove="1" noResize="1" noEditPoints="1" noAdjustHandles="1" noChangeArrowheads="1" noChangeShapeType="1" noTextEdit="1"/>
          </p:cNvSpPr>
          <p:nvPr>
            <p:custDataLst>
              <p:tags r:id="rId4"/>
            </p:custDataLst>
          </p:nvPr>
        </p:nvSpPr>
        <p:spPr>
          <a:xfrm flipV="1">
            <a:off x="3513679" y="3724392"/>
            <a:ext cx="648072" cy="57606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6386" name="Picture 2" descr="http://www.finelinemultimedia.com/images/home/be-clear-mini-tab.jpg"/>
          <p:cNvPicPr>
            <a:picLocks noGrp="1" noSelect="1" noRot="1" noMove="1" noResize="1" noEditPoints="1" noAdjustHandles="1" noChangeArrowheads="1" noChangeShapeType="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2793600" y="1080283"/>
            <a:ext cx="2229324" cy="2371190"/>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5022924" y="1340768"/>
            <a:ext cx="3941564" cy="2071501"/>
          </a:xfrm>
          <a:prstGeom prst="roundRect">
            <a:avLst>
              <a:gd name="adj" fmla="val 2366"/>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Be clear about how you want to work together (progress reports). Discuss concerns before you stare</a:t>
            </a:r>
          </a:p>
        </p:txBody>
      </p:sp>
    </p:spTree>
    <p:extLst>
      <p:ext uri="{BB962C8B-B14F-4D97-AF65-F5344CB8AC3E}">
        <p14:creationId xmlns:p14="http://schemas.microsoft.com/office/powerpoint/2010/main" val="341306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Principles of effective delegation</a:t>
            </a:r>
            <a:endParaRPr lang="en-US" sz="4000" dirty="0">
              <a:latin typeface="+mn-lt"/>
            </a:endParaRPr>
          </a:p>
        </p:txBody>
      </p:sp>
      <p:cxnSp>
        <p:nvCxnSpPr>
          <p:cNvPr id="5" name="Straight Connector 4"/>
          <p:cNvCxnSpPr/>
          <p:nvPr/>
        </p:nvCxnSpPr>
        <p:spPr>
          <a:xfrm>
            <a:off x="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85947" y="4603527"/>
            <a:ext cx="756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9979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3995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1554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02319"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9186"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Donut 11"/>
          <p:cNvSpPr/>
          <p:nvPr/>
        </p:nvSpPr>
        <p:spPr>
          <a:xfrm>
            <a:off x="7776424"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3" name="Donut 12"/>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 name="Donut 13"/>
          <p:cNvSpPr/>
          <p:nvPr/>
        </p:nvSpPr>
        <p:spPr>
          <a:xfrm>
            <a:off x="205172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5" name="Donut 14"/>
          <p:cNvSpPr/>
          <p:nvPr/>
        </p:nvSpPr>
        <p:spPr>
          <a:xfrm>
            <a:off x="349188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6" name="Donut 15"/>
          <p:cNvSpPr/>
          <p:nvPr/>
        </p:nvSpPr>
        <p:spPr>
          <a:xfrm>
            <a:off x="4932040" y="4300456"/>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7" name="Donut 16"/>
          <p:cNvSpPr/>
          <p:nvPr/>
        </p:nvSpPr>
        <p:spPr>
          <a:xfrm>
            <a:off x="6408272"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8" name="Rectangle 17"/>
          <p:cNvSpPr/>
          <p:nvPr/>
        </p:nvSpPr>
        <p:spPr bwMode="auto">
          <a:xfrm>
            <a:off x="3094449" y="4984464"/>
            <a:ext cx="1425626" cy="819000"/>
          </a:xfrm>
          <a:prstGeom prst="rect">
            <a:avLst/>
          </a:prstGeom>
          <a:solidFill>
            <a:srgbClr val="FFBD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Be clear</a:t>
            </a:r>
            <a:endParaRPr lang="en-US" sz="1600" b="1" dirty="0">
              <a:solidFill>
                <a:schemeClr val="tx1"/>
              </a:solidFill>
              <a:ea typeface="ＭＳ Ｐゴシック" pitchFamily="-105" charset="-128"/>
            </a:endParaRPr>
          </a:p>
        </p:txBody>
      </p:sp>
      <p:sp>
        <p:nvSpPr>
          <p:cNvPr id="19" name="Rectangle 18"/>
          <p:cNvSpPr/>
          <p:nvPr/>
        </p:nvSpPr>
        <p:spPr bwMode="auto">
          <a:xfrm>
            <a:off x="6009385" y="4984464"/>
            <a:ext cx="1425626" cy="819000"/>
          </a:xfrm>
          <a:prstGeom prst="rect">
            <a:avLst/>
          </a:prstGeom>
          <a:solidFill>
            <a:srgbClr val="97E4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Delegate projects</a:t>
            </a:r>
            <a:endParaRPr lang="en-US" sz="1600" b="1" dirty="0">
              <a:solidFill>
                <a:schemeClr val="tx1"/>
              </a:solidFill>
              <a:ea typeface="ＭＳ Ｐゴシック" pitchFamily="-105" charset="-128"/>
            </a:endParaRPr>
          </a:p>
        </p:txBody>
      </p:sp>
      <p:sp>
        <p:nvSpPr>
          <p:cNvPr id="20" name="Rectangle 19"/>
          <p:cNvSpPr/>
          <p:nvPr/>
        </p:nvSpPr>
        <p:spPr bwMode="auto">
          <a:xfrm>
            <a:off x="7466854" y="4984464"/>
            <a:ext cx="1425626" cy="819000"/>
          </a:xfrm>
          <a:prstGeom prst="rect">
            <a:avLst/>
          </a:prstGeom>
          <a:solidFill>
            <a:srgbClr val="BEE3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Show faith</a:t>
            </a:r>
            <a:endParaRPr lang="en-US" sz="1600" b="1" dirty="0">
              <a:solidFill>
                <a:schemeClr val="tx1"/>
              </a:solidFill>
              <a:ea typeface="ＭＳ Ｐゴシック" pitchFamily="-105" charset="-128"/>
            </a:endParaRPr>
          </a:p>
        </p:txBody>
      </p:sp>
      <p:sp>
        <p:nvSpPr>
          <p:cNvPr id="21" name="Rectangle 20"/>
          <p:cNvSpPr/>
          <p:nvPr/>
        </p:nvSpPr>
        <p:spPr bwMode="auto">
          <a:xfrm>
            <a:off x="1619672" y="4984464"/>
            <a:ext cx="1425626" cy="820800"/>
          </a:xfrm>
          <a:prstGeom prst="rect">
            <a:avLst/>
          </a:prstGeom>
          <a:solidFill>
            <a:srgbClr val="FFA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Ensure enough skills and resources</a:t>
            </a:r>
            <a:endParaRPr lang="en-US" sz="1600" b="1" dirty="0">
              <a:solidFill>
                <a:schemeClr val="tx1"/>
              </a:solidFill>
              <a:ea typeface="ＭＳ Ｐゴシック" pitchFamily="-105" charset="-128"/>
            </a:endParaRPr>
          </a:p>
        </p:txBody>
      </p:sp>
      <p:sp>
        <p:nvSpPr>
          <p:cNvPr id="22" name="Rectangle 21"/>
          <p:cNvSpPr/>
          <p:nvPr/>
        </p:nvSpPr>
        <p:spPr bwMode="auto">
          <a:xfrm>
            <a:off x="4551917" y="4984464"/>
            <a:ext cx="1425626" cy="819000"/>
          </a:xfrm>
          <a:prstGeom prst="rect">
            <a:avLst/>
          </a:prstGeom>
          <a:solidFill>
            <a:srgbClr val="C7A5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solidFill>
                  <a:schemeClr val="tx1"/>
                </a:solidFill>
                <a:ea typeface="ＭＳ Ｐゴシック" pitchFamily="-105" charset="-128"/>
              </a:rPr>
              <a:t>Be available to help</a:t>
            </a:r>
          </a:p>
        </p:txBody>
      </p:sp>
      <p:sp>
        <p:nvSpPr>
          <p:cNvPr id="23" name="Rectangle 22"/>
          <p:cNvSpPr/>
          <p:nvPr/>
        </p:nvSpPr>
        <p:spPr bwMode="auto">
          <a:xfrm>
            <a:off x="179512" y="4984464"/>
            <a:ext cx="1425626" cy="819091"/>
          </a:xfrm>
          <a:prstGeom prst="rect">
            <a:avLst/>
          </a:prstGeom>
          <a:solidFill>
            <a:srgbClr val="DFBE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Ensuring Clarity</a:t>
            </a:r>
            <a:endParaRPr lang="en-US" sz="1600" b="1" dirty="0">
              <a:solidFill>
                <a:schemeClr val="tx1"/>
              </a:solidFill>
              <a:ea typeface="ＭＳ Ｐゴシック" pitchFamily="-105" charset="-128"/>
            </a:endParaRPr>
          </a:p>
        </p:txBody>
      </p:sp>
      <p:sp>
        <p:nvSpPr>
          <p:cNvPr id="24" name="Donut 23"/>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35" name="Rounded Rectangle 34"/>
          <p:cNvSpPr>
            <a:spLocks/>
          </p:cNvSpPr>
          <p:nvPr/>
        </p:nvSpPr>
        <p:spPr>
          <a:xfrm>
            <a:off x="450891" y="1340768"/>
            <a:ext cx="3679578" cy="2071501"/>
          </a:xfrm>
          <a:prstGeom prst="roundRect">
            <a:avLst>
              <a:gd name="adj" fmla="val 2366"/>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Be available to help, but do not interfere all the time when they ask for help, ensure that they suggest solutions so that they always learn</a:t>
            </a:r>
            <a:endParaRPr lang="en-IN" b="1" dirty="0">
              <a:solidFill>
                <a:srgbClr val="FFFFFF"/>
              </a:solidFill>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Kombinationstegning 58"/>
          <p:cNvSpPr>
            <a:spLocks noGrp="1" noSelect="1" noRot="1" noMove="1" noResize="1" noEditPoints="1" noAdjustHandles="1" noChangeArrowheads="1" noChangeShapeType="1" noTextEdit="1"/>
          </p:cNvSpPr>
          <p:nvPr>
            <p:custDataLst>
              <p:tags r:id="rId1"/>
            </p:custDataLst>
          </p:nvPr>
        </p:nvSpPr>
        <p:spPr bwMode="auto">
          <a:xfrm>
            <a:off x="6171291" y="3228718"/>
            <a:ext cx="725007" cy="511119"/>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3" name="Rektangel 62"/>
          <p:cNvSpPr>
            <a:spLocks noGrp="1" noSelect="1" noRot="1" noMove="1" noResize="1" noEditPoints="1" noAdjustHandles="1" noChangeArrowheads="1" noChangeShapeType="1" noTextEdit="1"/>
          </p:cNvSpPr>
          <p:nvPr>
            <p:custDataLst>
              <p:tags r:id="rId2"/>
            </p:custDataLst>
          </p:nvPr>
        </p:nvSpPr>
        <p:spPr bwMode="auto">
          <a:xfrm>
            <a:off x="4139952" y="1060096"/>
            <a:ext cx="2229325" cy="2660547"/>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1" name="Rectangle 30"/>
          <p:cNvSpPr>
            <a:spLocks noGrp="1" noSelect="1" noRot="1" noMove="1" noResize="1" noEditPoints="1" noAdjustHandles="1" noChangeArrowheads="1" noChangeShapeType="1" noTextEdit="1"/>
          </p:cNvSpPr>
          <p:nvPr>
            <p:custDataLst>
              <p:tags r:id="rId3"/>
            </p:custDataLst>
          </p:nvPr>
        </p:nvSpPr>
        <p:spPr>
          <a:xfrm>
            <a:off x="4139952" y="3451473"/>
            <a:ext cx="2238101" cy="200911"/>
          </a:xfrm>
          <a:prstGeom prst="rect">
            <a:avLst/>
          </a:prstGeom>
          <a:solidFill>
            <a:srgbClr val="99663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Isosceles Triangle 25"/>
          <p:cNvSpPr>
            <a:spLocks noGrp="1" noSelect="1" noRot="1" noMove="1" noResize="1" noEditPoints="1" noAdjustHandles="1" noChangeArrowheads="1" noChangeShapeType="1" noTextEdit="1"/>
          </p:cNvSpPr>
          <p:nvPr>
            <p:custDataLst>
              <p:tags r:id="rId4"/>
            </p:custDataLst>
          </p:nvPr>
        </p:nvSpPr>
        <p:spPr>
          <a:xfrm flipV="1">
            <a:off x="4860032" y="3724392"/>
            <a:ext cx="648072" cy="57606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7410" name="Picture 2" descr="http://www.fairloanrate.com/wp-content/uploads/2011/08/Helping-the-Company-Help-You-300x239.jpg"/>
          <p:cNvPicPr>
            <a:picLocks noGrp="1" noSelect="1" noRot="1" noMove="1" noResize="1" noEditPoints="1" noAdjustHandles="1" noChangeArrowheads="1" noChangeShapeType="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4139952" y="1090613"/>
            <a:ext cx="2229325" cy="236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15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Principles of effective delegation</a:t>
            </a:r>
            <a:endParaRPr lang="en-US" sz="4000" dirty="0">
              <a:latin typeface="+mn-lt"/>
            </a:endParaRPr>
          </a:p>
        </p:txBody>
      </p:sp>
      <p:cxnSp>
        <p:nvCxnSpPr>
          <p:cNvPr id="5" name="Straight Connector 4"/>
          <p:cNvCxnSpPr/>
          <p:nvPr/>
        </p:nvCxnSpPr>
        <p:spPr>
          <a:xfrm>
            <a:off x="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85947" y="4603527"/>
            <a:ext cx="756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9979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3995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1554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02319"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9186"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Donut 11"/>
          <p:cNvSpPr/>
          <p:nvPr/>
        </p:nvSpPr>
        <p:spPr>
          <a:xfrm>
            <a:off x="7776424"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3" name="Donut 12"/>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 name="Donut 13"/>
          <p:cNvSpPr/>
          <p:nvPr/>
        </p:nvSpPr>
        <p:spPr>
          <a:xfrm>
            <a:off x="205172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5" name="Donut 14"/>
          <p:cNvSpPr/>
          <p:nvPr/>
        </p:nvSpPr>
        <p:spPr>
          <a:xfrm>
            <a:off x="349188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6" name="Donut 15"/>
          <p:cNvSpPr/>
          <p:nvPr/>
        </p:nvSpPr>
        <p:spPr>
          <a:xfrm>
            <a:off x="493204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7" name="Donut 16"/>
          <p:cNvSpPr/>
          <p:nvPr/>
        </p:nvSpPr>
        <p:spPr>
          <a:xfrm>
            <a:off x="6408272" y="4300456"/>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8" name="Rectangle 17"/>
          <p:cNvSpPr/>
          <p:nvPr/>
        </p:nvSpPr>
        <p:spPr bwMode="auto">
          <a:xfrm>
            <a:off x="3094449" y="4984464"/>
            <a:ext cx="1425626" cy="819000"/>
          </a:xfrm>
          <a:prstGeom prst="rect">
            <a:avLst/>
          </a:prstGeom>
          <a:solidFill>
            <a:srgbClr val="FFBD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Be clear</a:t>
            </a:r>
            <a:endParaRPr lang="en-US" sz="1600" b="1" dirty="0">
              <a:solidFill>
                <a:schemeClr val="tx1"/>
              </a:solidFill>
              <a:ea typeface="ＭＳ Ｐゴシック" pitchFamily="-105" charset="-128"/>
            </a:endParaRPr>
          </a:p>
        </p:txBody>
      </p:sp>
      <p:sp>
        <p:nvSpPr>
          <p:cNvPr id="19" name="Rectangle 18"/>
          <p:cNvSpPr/>
          <p:nvPr/>
        </p:nvSpPr>
        <p:spPr bwMode="auto">
          <a:xfrm>
            <a:off x="6009385" y="4984464"/>
            <a:ext cx="1425626" cy="819000"/>
          </a:xfrm>
          <a:prstGeom prst="rect">
            <a:avLst/>
          </a:prstGeom>
          <a:solidFill>
            <a:srgbClr val="97E4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Delegate projects</a:t>
            </a:r>
            <a:endParaRPr lang="en-US" sz="1600" b="1" dirty="0">
              <a:solidFill>
                <a:schemeClr val="tx1"/>
              </a:solidFill>
              <a:ea typeface="ＭＳ Ｐゴシック" pitchFamily="-105" charset="-128"/>
            </a:endParaRPr>
          </a:p>
        </p:txBody>
      </p:sp>
      <p:sp>
        <p:nvSpPr>
          <p:cNvPr id="20" name="Rectangle 19"/>
          <p:cNvSpPr/>
          <p:nvPr/>
        </p:nvSpPr>
        <p:spPr bwMode="auto">
          <a:xfrm>
            <a:off x="7466854" y="4984464"/>
            <a:ext cx="1425626" cy="819000"/>
          </a:xfrm>
          <a:prstGeom prst="rect">
            <a:avLst/>
          </a:prstGeom>
          <a:solidFill>
            <a:srgbClr val="BEE3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Show faith</a:t>
            </a:r>
            <a:endParaRPr lang="en-US" sz="1600" b="1" dirty="0">
              <a:solidFill>
                <a:schemeClr val="tx1"/>
              </a:solidFill>
              <a:ea typeface="ＭＳ Ｐゴシック" pitchFamily="-105" charset="-128"/>
            </a:endParaRPr>
          </a:p>
        </p:txBody>
      </p:sp>
      <p:sp>
        <p:nvSpPr>
          <p:cNvPr id="21" name="Rectangle 20"/>
          <p:cNvSpPr/>
          <p:nvPr/>
        </p:nvSpPr>
        <p:spPr bwMode="auto">
          <a:xfrm>
            <a:off x="1619672" y="4984464"/>
            <a:ext cx="1425626" cy="820800"/>
          </a:xfrm>
          <a:prstGeom prst="rect">
            <a:avLst/>
          </a:prstGeom>
          <a:solidFill>
            <a:srgbClr val="FFA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Ensure enough skills and resources</a:t>
            </a:r>
            <a:endParaRPr lang="en-US" sz="1600" b="1" dirty="0">
              <a:solidFill>
                <a:schemeClr val="tx1"/>
              </a:solidFill>
              <a:ea typeface="ＭＳ Ｐゴシック" pitchFamily="-105" charset="-128"/>
            </a:endParaRPr>
          </a:p>
        </p:txBody>
      </p:sp>
      <p:sp>
        <p:nvSpPr>
          <p:cNvPr id="22" name="Rectangle 21"/>
          <p:cNvSpPr/>
          <p:nvPr/>
        </p:nvSpPr>
        <p:spPr bwMode="auto">
          <a:xfrm>
            <a:off x="4551917" y="4984464"/>
            <a:ext cx="1425626" cy="819000"/>
          </a:xfrm>
          <a:prstGeom prst="rect">
            <a:avLst/>
          </a:prstGeom>
          <a:solidFill>
            <a:srgbClr val="C7A5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solidFill>
                  <a:schemeClr val="tx1"/>
                </a:solidFill>
                <a:ea typeface="ＭＳ Ｐゴシック" pitchFamily="-105" charset="-128"/>
              </a:rPr>
              <a:t>Be available to help</a:t>
            </a:r>
          </a:p>
        </p:txBody>
      </p:sp>
      <p:sp>
        <p:nvSpPr>
          <p:cNvPr id="23" name="Rectangle 22"/>
          <p:cNvSpPr/>
          <p:nvPr/>
        </p:nvSpPr>
        <p:spPr bwMode="auto">
          <a:xfrm>
            <a:off x="179512" y="4984464"/>
            <a:ext cx="1425626" cy="819091"/>
          </a:xfrm>
          <a:prstGeom prst="rect">
            <a:avLst/>
          </a:prstGeom>
          <a:solidFill>
            <a:srgbClr val="DFBE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Ensuring Clarity</a:t>
            </a:r>
            <a:endParaRPr lang="en-US" sz="1600" b="1" dirty="0">
              <a:solidFill>
                <a:schemeClr val="tx1"/>
              </a:solidFill>
              <a:ea typeface="ＭＳ Ｐゴシック" pitchFamily="-105" charset="-128"/>
            </a:endParaRPr>
          </a:p>
        </p:txBody>
      </p:sp>
      <p:sp>
        <p:nvSpPr>
          <p:cNvPr id="24" name="Donut 23"/>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Kombinationstegning 58"/>
          <p:cNvSpPr>
            <a:spLocks noGrp="1" noSelect="1" noRot="1" noMove="1" noResize="1" noEditPoints="1" noAdjustHandles="1" noChangeArrowheads="1" noChangeShapeType="1" noTextEdit="1"/>
          </p:cNvSpPr>
          <p:nvPr>
            <p:custDataLst>
              <p:tags r:id="rId1"/>
            </p:custDataLst>
          </p:nvPr>
        </p:nvSpPr>
        <p:spPr bwMode="auto">
          <a:xfrm>
            <a:off x="7673438" y="3228718"/>
            <a:ext cx="725007" cy="511119"/>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3" name="Rektangel 62"/>
          <p:cNvSpPr>
            <a:spLocks noGrp="1" noSelect="1" noRot="1" noMove="1" noResize="1" noEditPoints="1" noAdjustHandles="1" noChangeArrowheads="1" noChangeShapeType="1" noTextEdit="1"/>
          </p:cNvSpPr>
          <p:nvPr>
            <p:custDataLst>
              <p:tags r:id="rId2"/>
            </p:custDataLst>
          </p:nvPr>
        </p:nvSpPr>
        <p:spPr bwMode="auto">
          <a:xfrm>
            <a:off x="5642099" y="1060096"/>
            <a:ext cx="2229325" cy="2660547"/>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1" name="Rectangle 30"/>
          <p:cNvSpPr>
            <a:spLocks noGrp="1" noSelect="1" noRot="1" noMove="1" noResize="1" noEditPoints="1" noAdjustHandles="1" noChangeArrowheads="1" noChangeShapeType="1" noTextEdit="1"/>
          </p:cNvSpPr>
          <p:nvPr>
            <p:custDataLst>
              <p:tags r:id="rId3"/>
            </p:custDataLst>
          </p:nvPr>
        </p:nvSpPr>
        <p:spPr>
          <a:xfrm>
            <a:off x="5642099" y="3451473"/>
            <a:ext cx="2238101" cy="200911"/>
          </a:xfrm>
          <a:prstGeom prst="rect">
            <a:avLst/>
          </a:prstGeom>
          <a:solidFill>
            <a:srgbClr val="99663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Isosceles Triangle 25"/>
          <p:cNvSpPr>
            <a:spLocks noGrp="1" noSelect="1" noRot="1" noMove="1" noResize="1" noEditPoints="1" noAdjustHandles="1" noChangeArrowheads="1" noChangeShapeType="1" noTextEdit="1"/>
          </p:cNvSpPr>
          <p:nvPr>
            <p:custDataLst>
              <p:tags r:id="rId4"/>
            </p:custDataLst>
          </p:nvPr>
        </p:nvSpPr>
        <p:spPr>
          <a:xfrm flipV="1">
            <a:off x="6362179" y="3724392"/>
            <a:ext cx="648072" cy="57606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8434" name="Picture 2" descr="http://successbeginstoday.org/wordpress/wp-content/uploads/2012/09/delegate.jpg"/>
          <p:cNvPicPr>
            <a:picLocks noGrp="1" noSelect="1" noRot="1" noMove="1" noResize="1" noEditPoints="1" noAdjustHandles="1" noChangeArrowheads="1" noChangeShapeType="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5699975" y="1105017"/>
            <a:ext cx="2112386" cy="2346456"/>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a:spLocks/>
          </p:cNvSpPr>
          <p:nvPr/>
        </p:nvSpPr>
        <p:spPr>
          <a:xfrm>
            <a:off x="1958091" y="1340767"/>
            <a:ext cx="3679578" cy="2071501"/>
          </a:xfrm>
          <a:prstGeom prst="roundRect">
            <a:avLst>
              <a:gd name="adj" fmla="val 2366"/>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Delegate meaningful projects, not just administrivia. Stretch people and they will rise to the challenge. Giving away mundane jobs only demotivates people</a:t>
            </a:r>
          </a:p>
        </p:txBody>
      </p:sp>
    </p:spTree>
    <p:extLst>
      <p:ext uri="{BB962C8B-B14F-4D97-AF65-F5344CB8AC3E}">
        <p14:creationId xmlns:p14="http://schemas.microsoft.com/office/powerpoint/2010/main" val="344792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Principles of effective delegation</a:t>
            </a:r>
            <a:endParaRPr lang="en-US" sz="4000" dirty="0">
              <a:latin typeface="+mn-lt"/>
            </a:endParaRPr>
          </a:p>
        </p:txBody>
      </p:sp>
      <p:cxnSp>
        <p:nvCxnSpPr>
          <p:cNvPr id="5" name="Straight Connector 4"/>
          <p:cNvCxnSpPr/>
          <p:nvPr/>
        </p:nvCxnSpPr>
        <p:spPr>
          <a:xfrm>
            <a:off x="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85947" y="4603527"/>
            <a:ext cx="756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9979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39952"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15540"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02319"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9186" y="4603527"/>
            <a:ext cx="88481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Donut 11"/>
          <p:cNvSpPr/>
          <p:nvPr/>
        </p:nvSpPr>
        <p:spPr>
          <a:xfrm>
            <a:off x="7776424" y="4300456"/>
            <a:ext cx="612000" cy="612000"/>
          </a:xfrm>
          <a:prstGeom prst="donut">
            <a:avLst/>
          </a:prstGeom>
          <a:solidFill>
            <a:srgbClr val="DE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3" name="Donut 12"/>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 name="Donut 13"/>
          <p:cNvSpPr/>
          <p:nvPr/>
        </p:nvSpPr>
        <p:spPr>
          <a:xfrm>
            <a:off x="205172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5" name="Donut 14"/>
          <p:cNvSpPr/>
          <p:nvPr/>
        </p:nvSpPr>
        <p:spPr>
          <a:xfrm>
            <a:off x="349188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6" name="Donut 15"/>
          <p:cNvSpPr/>
          <p:nvPr/>
        </p:nvSpPr>
        <p:spPr>
          <a:xfrm>
            <a:off x="4932040"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7" name="Donut 16"/>
          <p:cNvSpPr/>
          <p:nvPr/>
        </p:nvSpPr>
        <p:spPr>
          <a:xfrm>
            <a:off x="6408272"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8" name="Rectangle 17"/>
          <p:cNvSpPr/>
          <p:nvPr/>
        </p:nvSpPr>
        <p:spPr bwMode="auto">
          <a:xfrm>
            <a:off x="3094449" y="4984464"/>
            <a:ext cx="1425626" cy="819000"/>
          </a:xfrm>
          <a:prstGeom prst="rect">
            <a:avLst/>
          </a:prstGeom>
          <a:solidFill>
            <a:srgbClr val="FFBD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Be clear</a:t>
            </a:r>
            <a:endParaRPr lang="en-US" sz="1600" b="1" dirty="0">
              <a:solidFill>
                <a:schemeClr val="tx1"/>
              </a:solidFill>
              <a:ea typeface="ＭＳ Ｐゴシック" pitchFamily="-105" charset="-128"/>
            </a:endParaRPr>
          </a:p>
        </p:txBody>
      </p:sp>
      <p:sp>
        <p:nvSpPr>
          <p:cNvPr id="19" name="Rectangle 18"/>
          <p:cNvSpPr/>
          <p:nvPr/>
        </p:nvSpPr>
        <p:spPr bwMode="auto">
          <a:xfrm>
            <a:off x="6009385" y="4984464"/>
            <a:ext cx="1425626" cy="819000"/>
          </a:xfrm>
          <a:prstGeom prst="rect">
            <a:avLst/>
          </a:prstGeom>
          <a:solidFill>
            <a:srgbClr val="97E4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Delegate projects</a:t>
            </a:r>
            <a:endParaRPr lang="en-US" sz="1600" b="1" dirty="0">
              <a:solidFill>
                <a:schemeClr val="tx1"/>
              </a:solidFill>
              <a:ea typeface="ＭＳ Ｐゴシック" pitchFamily="-105" charset="-128"/>
            </a:endParaRPr>
          </a:p>
        </p:txBody>
      </p:sp>
      <p:sp>
        <p:nvSpPr>
          <p:cNvPr id="20" name="Rectangle 19"/>
          <p:cNvSpPr/>
          <p:nvPr/>
        </p:nvSpPr>
        <p:spPr bwMode="auto">
          <a:xfrm>
            <a:off x="7466854" y="4984464"/>
            <a:ext cx="1425626" cy="819000"/>
          </a:xfrm>
          <a:prstGeom prst="rect">
            <a:avLst/>
          </a:prstGeom>
          <a:solidFill>
            <a:srgbClr val="BEE3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Show faith</a:t>
            </a:r>
            <a:endParaRPr lang="en-US" sz="1600" b="1" dirty="0">
              <a:solidFill>
                <a:schemeClr val="tx1"/>
              </a:solidFill>
              <a:ea typeface="ＭＳ Ｐゴシック" pitchFamily="-105" charset="-128"/>
            </a:endParaRPr>
          </a:p>
        </p:txBody>
      </p:sp>
      <p:sp>
        <p:nvSpPr>
          <p:cNvPr id="21" name="Rectangle 20"/>
          <p:cNvSpPr/>
          <p:nvPr/>
        </p:nvSpPr>
        <p:spPr bwMode="auto">
          <a:xfrm>
            <a:off x="1619672" y="4984464"/>
            <a:ext cx="1425626" cy="820800"/>
          </a:xfrm>
          <a:prstGeom prst="rect">
            <a:avLst/>
          </a:prstGeom>
          <a:solidFill>
            <a:srgbClr val="FFA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IN" sz="1600" b="1" dirty="0" smtClean="0">
                <a:solidFill>
                  <a:schemeClr val="tx1"/>
                </a:solidFill>
                <a:ea typeface="ＭＳ Ｐゴシック" pitchFamily="-105" charset="-128"/>
              </a:rPr>
              <a:t>Ensure enough skills and resources</a:t>
            </a:r>
            <a:endParaRPr lang="en-US" sz="1600" b="1" dirty="0">
              <a:solidFill>
                <a:schemeClr val="tx1"/>
              </a:solidFill>
              <a:ea typeface="ＭＳ Ｐゴシック" pitchFamily="-105" charset="-128"/>
            </a:endParaRPr>
          </a:p>
        </p:txBody>
      </p:sp>
      <p:sp>
        <p:nvSpPr>
          <p:cNvPr id="22" name="Rectangle 21"/>
          <p:cNvSpPr/>
          <p:nvPr/>
        </p:nvSpPr>
        <p:spPr bwMode="auto">
          <a:xfrm>
            <a:off x="4551917" y="4984464"/>
            <a:ext cx="1425626" cy="819000"/>
          </a:xfrm>
          <a:prstGeom prst="rect">
            <a:avLst/>
          </a:prstGeom>
          <a:solidFill>
            <a:srgbClr val="C7A5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smtClean="0">
                <a:solidFill>
                  <a:schemeClr val="tx1"/>
                </a:solidFill>
                <a:ea typeface="ＭＳ Ｐゴシック" pitchFamily="-105" charset="-128"/>
              </a:rPr>
              <a:t>Be available to help</a:t>
            </a:r>
          </a:p>
        </p:txBody>
      </p:sp>
      <p:sp>
        <p:nvSpPr>
          <p:cNvPr id="23" name="Rectangle 22"/>
          <p:cNvSpPr/>
          <p:nvPr/>
        </p:nvSpPr>
        <p:spPr bwMode="auto">
          <a:xfrm>
            <a:off x="179512" y="4984464"/>
            <a:ext cx="1425626" cy="819091"/>
          </a:xfrm>
          <a:prstGeom prst="rect">
            <a:avLst/>
          </a:prstGeom>
          <a:solidFill>
            <a:srgbClr val="DFBE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ea typeface="ＭＳ Ｐゴシック" pitchFamily="-105" charset="-128"/>
              </a:rPr>
              <a:t>Ensuring Clarity</a:t>
            </a:r>
            <a:endParaRPr lang="en-US" sz="1600" b="1" dirty="0">
              <a:solidFill>
                <a:schemeClr val="tx1"/>
              </a:solidFill>
              <a:ea typeface="ＭＳ Ｐゴシック" pitchFamily="-105" charset="-128"/>
            </a:endParaRPr>
          </a:p>
        </p:txBody>
      </p:sp>
      <p:sp>
        <p:nvSpPr>
          <p:cNvPr id="24" name="Donut 23"/>
          <p:cNvSpPr/>
          <p:nvPr/>
        </p:nvSpPr>
        <p:spPr>
          <a:xfrm>
            <a:off x="791648" y="4300456"/>
            <a:ext cx="612000" cy="612000"/>
          </a:xfrm>
          <a:prstGeom prst="donu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Kombinationstegning 58"/>
          <p:cNvSpPr>
            <a:spLocks noGrp="1" noSelect="1" noRot="1" noMove="1" noResize="1" noEditPoints="1" noAdjustHandles="1" noChangeArrowheads="1" noChangeShapeType="1" noTextEdit="1"/>
          </p:cNvSpPr>
          <p:nvPr>
            <p:custDataLst>
              <p:tags r:id="rId1"/>
            </p:custDataLst>
          </p:nvPr>
        </p:nvSpPr>
        <p:spPr bwMode="auto">
          <a:xfrm>
            <a:off x="8832833" y="3228718"/>
            <a:ext cx="725007" cy="511119"/>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3" name="Rektangel 62"/>
          <p:cNvSpPr>
            <a:spLocks noGrp="1" noSelect="1" noRot="1" noMove="1" noResize="1" noEditPoints="1" noAdjustHandles="1" noChangeArrowheads="1" noChangeShapeType="1" noTextEdit="1"/>
          </p:cNvSpPr>
          <p:nvPr>
            <p:custDataLst>
              <p:tags r:id="rId2"/>
            </p:custDataLst>
          </p:nvPr>
        </p:nvSpPr>
        <p:spPr bwMode="auto">
          <a:xfrm>
            <a:off x="6801494" y="1060096"/>
            <a:ext cx="2229325" cy="2660547"/>
          </a:xfrm>
          <a:prstGeom prst="rect">
            <a:avLst/>
          </a:prstGeom>
          <a:gradFill rotWithShape="1">
            <a:gsLst>
              <a:gs pos="0">
                <a:srgbClr val="E6E6E6"/>
              </a:gs>
              <a:gs pos="100000">
                <a:srgbClr val="F3F3F3"/>
              </a:gs>
            </a:gsLst>
            <a:lin ang="16200000"/>
          </a:grad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31" name="Rectangle 30"/>
          <p:cNvSpPr>
            <a:spLocks noGrp="1" noSelect="1" noRot="1" noMove="1" noResize="1" noEditPoints="1" noAdjustHandles="1" noChangeArrowheads="1" noChangeShapeType="1" noTextEdit="1"/>
          </p:cNvSpPr>
          <p:nvPr>
            <p:custDataLst>
              <p:tags r:id="rId3"/>
            </p:custDataLst>
          </p:nvPr>
        </p:nvSpPr>
        <p:spPr>
          <a:xfrm>
            <a:off x="6801494" y="3451473"/>
            <a:ext cx="2238101" cy="200911"/>
          </a:xfrm>
          <a:prstGeom prst="rect">
            <a:avLst/>
          </a:prstGeom>
          <a:solidFill>
            <a:srgbClr val="99663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Isosceles Triangle 25"/>
          <p:cNvSpPr>
            <a:spLocks noGrp="1" noSelect="1" noRot="1" noMove="1" noResize="1" noEditPoints="1" noAdjustHandles="1" noChangeArrowheads="1" noChangeShapeType="1" noTextEdit="1"/>
          </p:cNvSpPr>
          <p:nvPr>
            <p:custDataLst>
              <p:tags r:id="rId4"/>
            </p:custDataLst>
          </p:nvPr>
        </p:nvSpPr>
        <p:spPr>
          <a:xfrm flipV="1">
            <a:off x="7521574" y="3724392"/>
            <a:ext cx="648072" cy="57606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9458" name="Picture 2" descr="http://wearebothright.com/wp-content/uploads/2011/06/rsz_playing_with_child.jpg"/>
          <p:cNvPicPr>
            <a:picLocks noGrp="1" noSelect="1" noRot="1" noMove="1" noResize="1" noEditPoints="1" noAdjustHandles="1" noChangeArrowheads="1" noChangeShapeType="1"/>
          </p:cNvPicPr>
          <p:nvPr>
            <p:custDataLst>
              <p:tags r:id="rId5"/>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801494" y="1036087"/>
            <a:ext cx="2238101" cy="2448189"/>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a:spLocks/>
          </p:cNvSpPr>
          <p:nvPr/>
        </p:nvSpPr>
        <p:spPr>
          <a:xfrm>
            <a:off x="3059832" y="1340767"/>
            <a:ext cx="3679578" cy="2071501"/>
          </a:xfrm>
          <a:prstGeom prst="roundRect">
            <a:avLst>
              <a:gd name="adj" fmla="val 2366"/>
            </a:avLst>
          </a:prstGeom>
          <a:solidFill>
            <a:srgbClr val="9966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Show faith and trust in the team. Praise successes, and do not undermine team</a:t>
            </a:r>
          </a:p>
        </p:txBody>
      </p:sp>
    </p:spTree>
    <p:extLst>
      <p:ext uri="{BB962C8B-B14F-4D97-AF65-F5344CB8AC3E}">
        <p14:creationId xmlns:p14="http://schemas.microsoft.com/office/powerpoint/2010/main" val="1720455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Effective delegation chart</a:t>
            </a:r>
            <a:endParaRPr lang="en-US" sz="4000" dirty="0">
              <a:latin typeface="+mn-lt"/>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6" name="Picture 35" descr="9711475-stick-figure-drawing-empty-flow-chart.jpg"/>
          <p:cNvPicPr>
            <a:picLocks noGrp="1" noSelect="1" noRot="1" noMove="1" noResize="1" noEditPoints="1" noAdjustHandles="1" noChangeArrowheads="1" noChangeShapeType="1"/>
          </p:cNvPicPr>
          <p:nvPr>
            <p:custDataLst>
              <p:tags r:id="rId1"/>
            </p:custDataLst>
          </p:nvPr>
        </p:nvPicPr>
        <p:blipFill>
          <a:blip r:embed="rId5" cstate="print"/>
          <a:stretch>
            <a:fillRect/>
          </a:stretch>
        </p:blipFill>
        <p:spPr>
          <a:xfrm>
            <a:off x="5537767" y="696034"/>
            <a:ext cx="3165014" cy="3165014"/>
          </a:xfrm>
          <a:prstGeom prst="rect">
            <a:avLst/>
          </a:prstGeom>
        </p:spPr>
      </p:pic>
      <p:sp>
        <p:nvSpPr>
          <p:cNvPr id="37" name="Rounded Rectangle 36"/>
          <p:cNvSpPr/>
          <p:nvPr/>
        </p:nvSpPr>
        <p:spPr>
          <a:xfrm>
            <a:off x="5636567" y="4109407"/>
            <a:ext cx="3399929" cy="1047785"/>
          </a:xfrm>
          <a:prstGeom prst="roundRect">
            <a:avLst>
              <a:gd name="adj" fmla="val 6062"/>
            </a:avLst>
          </a:prstGeom>
          <a:solidFill>
            <a:srgbClr val="A568D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Take </a:t>
            </a:r>
            <a:r>
              <a:rPr lang="en-US" sz="2000" b="1" dirty="0"/>
              <a:t>the lead</a:t>
            </a:r>
            <a:r>
              <a:rPr lang="en-US" sz="2000" dirty="0"/>
              <a:t>- involve others so they can learn and develop</a:t>
            </a:r>
          </a:p>
        </p:txBody>
      </p:sp>
      <p:sp>
        <p:nvSpPr>
          <p:cNvPr id="38" name="Rectangle 37"/>
          <p:cNvSpPr/>
          <p:nvPr/>
        </p:nvSpPr>
        <p:spPr>
          <a:xfrm>
            <a:off x="5636567" y="3633514"/>
            <a:ext cx="3357584" cy="455068"/>
          </a:xfrm>
          <a:prstGeom prst="rect">
            <a:avLst/>
          </a:prstGeom>
          <a:solidFill>
            <a:srgbClr val="FF0066">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Only I can do this</a:t>
            </a:r>
          </a:p>
        </p:txBody>
      </p:sp>
      <p:sp>
        <p:nvSpPr>
          <p:cNvPr id="39" name="Rounded Rectangle 38"/>
          <p:cNvSpPr/>
          <p:nvPr/>
        </p:nvSpPr>
        <p:spPr>
          <a:xfrm>
            <a:off x="5636567" y="5189462"/>
            <a:ext cx="3399929" cy="1047785"/>
          </a:xfrm>
          <a:prstGeom prst="roundRect">
            <a:avLst>
              <a:gd name="adj" fmla="val 6062"/>
            </a:avLst>
          </a:prstGeom>
          <a:solidFill>
            <a:srgbClr val="A568D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Are you sure? </a:t>
            </a:r>
            <a:r>
              <a:rPr lang="en-US" sz="2000" dirty="0"/>
              <a:t>Could be a development opportunity for someone</a:t>
            </a:r>
          </a:p>
        </p:txBody>
      </p:sp>
      <p:pic>
        <p:nvPicPr>
          <p:cNvPr id="20482" name="Picture 2" descr="http://workplacepsychology.files.wordpress.com/2010/12/work_team.jpg"/>
          <p:cNvPicPr>
            <a:picLocks noGrp="1" noSelect="1" noRot="1" noMove="1" noResize="1" noEditPoints="1" noAdjustHandles="1" noChangeArrowheads="1" noChangeShapeType="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731900" y="980728"/>
            <a:ext cx="3805867" cy="2448272"/>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1777798" y="4109407"/>
            <a:ext cx="3399929" cy="1047785"/>
          </a:xfrm>
          <a:prstGeom prst="roundRect">
            <a:avLst>
              <a:gd name="adj" fmla="val 6062"/>
            </a:avLst>
          </a:prstGeom>
          <a:solidFill>
            <a:srgbClr val="A568D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Delegate</a:t>
            </a:r>
            <a:r>
              <a:rPr lang="en-US" sz="2000" dirty="0"/>
              <a:t>- supervise and support closely</a:t>
            </a:r>
          </a:p>
        </p:txBody>
      </p:sp>
      <p:sp>
        <p:nvSpPr>
          <p:cNvPr id="42" name="Rectangle 41"/>
          <p:cNvSpPr/>
          <p:nvPr/>
        </p:nvSpPr>
        <p:spPr>
          <a:xfrm>
            <a:off x="1777798" y="3633514"/>
            <a:ext cx="3357584" cy="455068"/>
          </a:xfrm>
          <a:prstGeom prst="rect">
            <a:avLst/>
          </a:prstGeom>
          <a:solidFill>
            <a:srgbClr val="FF0066">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FFFF"/>
                </a:solidFill>
              </a:rPr>
              <a:t>Others can do this</a:t>
            </a:r>
            <a:endParaRPr lang="en-US" b="1" dirty="0">
              <a:solidFill>
                <a:srgbClr val="FFFFFF"/>
              </a:solidFill>
            </a:endParaRPr>
          </a:p>
        </p:txBody>
      </p:sp>
      <p:sp>
        <p:nvSpPr>
          <p:cNvPr id="43" name="Rounded Rectangle 42"/>
          <p:cNvSpPr/>
          <p:nvPr/>
        </p:nvSpPr>
        <p:spPr>
          <a:xfrm>
            <a:off x="1777798" y="5189462"/>
            <a:ext cx="3399929" cy="1047785"/>
          </a:xfrm>
          <a:prstGeom prst="roundRect">
            <a:avLst>
              <a:gd name="adj" fmla="val 6062"/>
            </a:avLst>
          </a:prstGeom>
          <a:solidFill>
            <a:srgbClr val="A568D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Delegate</a:t>
            </a:r>
            <a:r>
              <a:rPr lang="en-US" sz="2000" dirty="0"/>
              <a:t>- make sure you are delegating </a:t>
            </a:r>
            <a:r>
              <a:rPr lang="en-US" sz="2000" dirty="0" smtClean="0"/>
              <a:t>more, </a:t>
            </a:r>
            <a:r>
              <a:rPr lang="en-US" sz="2000" dirty="0"/>
              <a:t>than just the rubbish</a:t>
            </a:r>
          </a:p>
        </p:txBody>
      </p:sp>
      <p:sp>
        <p:nvSpPr>
          <p:cNvPr id="44" name="Rectangle 43"/>
          <p:cNvSpPr/>
          <p:nvPr/>
        </p:nvSpPr>
        <p:spPr>
          <a:xfrm>
            <a:off x="251520" y="4176704"/>
            <a:ext cx="1603692" cy="648072"/>
          </a:xfrm>
          <a:prstGeom prst="rect">
            <a:avLst/>
          </a:prstGeom>
          <a:solidFill>
            <a:srgbClr val="FF0000">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FFFF"/>
                </a:solidFill>
              </a:rPr>
              <a:t>Very important</a:t>
            </a:r>
            <a:endParaRPr lang="en-US" b="1" dirty="0">
              <a:solidFill>
                <a:srgbClr val="FFFFFF"/>
              </a:solidFill>
            </a:endParaRPr>
          </a:p>
        </p:txBody>
      </p:sp>
      <p:sp>
        <p:nvSpPr>
          <p:cNvPr id="45" name="Rectangle 44"/>
          <p:cNvSpPr/>
          <p:nvPr/>
        </p:nvSpPr>
        <p:spPr>
          <a:xfrm>
            <a:off x="251520" y="5205780"/>
            <a:ext cx="1603692" cy="648072"/>
          </a:xfrm>
          <a:prstGeom prst="rect">
            <a:avLst/>
          </a:prstGeom>
          <a:solidFill>
            <a:srgbClr val="FF0000">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FFFF"/>
                </a:solidFill>
              </a:rPr>
              <a:t>Less important</a:t>
            </a:r>
            <a:endParaRPr lang="en-US" b="1" dirty="0">
              <a:solidFill>
                <a:srgbClr val="FFFFFF"/>
              </a:solidFill>
            </a:endParaRPr>
          </a:p>
        </p:txBody>
      </p:sp>
    </p:spTree>
    <p:extLst>
      <p:ext uri="{BB962C8B-B14F-4D97-AF65-F5344CB8AC3E}">
        <p14:creationId xmlns:p14="http://schemas.microsoft.com/office/powerpoint/2010/main" val="120786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5496" y="115888"/>
            <a:ext cx="8856984" cy="861774"/>
          </a:xfrm>
          <a:prstGeom prst="rect">
            <a:avLst/>
          </a:prstGeom>
          <a:noFill/>
        </p:spPr>
        <p:txBody>
          <a:bodyPr wrap="square" lIns="0" tIns="0" rIns="0" bIns="0" rtlCol="0">
            <a:spAutoFit/>
          </a:bodyPr>
          <a:lstStyle/>
          <a:p>
            <a:pPr algn="ctr"/>
            <a:r>
              <a:rPr lang="en-US" sz="2800" dirty="0">
                <a:latin typeface="+mn-lt"/>
              </a:rPr>
              <a:t>Maslow’s hierarchy of needs- The unauthorized, revisionist, leadership vision</a:t>
            </a: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7" name="Group 16"/>
          <p:cNvGrpSpPr/>
          <p:nvPr/>
        </p:nvGrpSpPr>
        <p:grpSpPr>
          <a:xfrm>
            <a:off x="1979712" y="1196752"/>
            <a:ext cx="586350" cy="627498"/>
            <a:chOff x="1759052" y="0"/>
            <a:chExt cx="586350" cy="627498"/>
          </a:xfrm>
          <a:scene3d>
            <a:camera prst="orthographicFront">
              <a:rot lat="0" lon="0" rev="0"/>
            </a:camera>
            <a:lightRig rig="contrasting" dir="t">
              <a:rot lat="0" lon="0" rev="1200000"/>
            </a:lightRig>
          </a:scene3d>
        </p:grpSpPr>
        <p:sp>
          <p:nvSpPr>
            <p:cNvPr id="18" name="Trapezoid 17"/>
            <p:cNvSpPr/>
            <p:nvPr/>
          </p:nvSpPr>
          <p:spPr>
            <a:xfrm>
              <a:off x="1759052" y="0"/>
              <a:ext cx="586350" cy="627498"/>
            </a:xfrm>
            <a:prstGeom prst="trapezoid">
              <a:avLst>
                <a:gd name="adj" fmla="val 50000"/>
              </a:avLst>
            </a:prstGeom>
            <a:solidFill>
              <a:schemeClr val="bg2">
                <a:lumMod val="75000"/>
              </a:schemeClr>
            </a:solidFill>
            <a:ln w="3175">
              <a:solidFill>
                <a:schemeClr val="tx1"/>
              </a:solidFill>
            </a:ln>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19" name="Trapezoid 4"/>
            <p:cNvSpPr/>
            <p:nvPr/>
          </p:nvSpPr>
          <p:spPr>
            <a:xfrm>
              <a:off x="1759052" y="0"/>
              <a:ext cx="586350" cy="6274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dirty="0" smtClean="0"/>
                <a:t> </a:t>
              </a:r>
              <a:endParaRPr lang="en-IN" sz="3800" kern="1200" dirty="0"/>
            </a:p>
          </p:txBody>
        </p:sp>
      </p:grpSp>
      <p:grpSp>
        <p:nvGrpSpPr>
          <p:cNvPr id="20" name="Group 19"/>
          <p:cNvGrpSpPr/>
          <p:nvPr/>
        </p:nvGrpSpPr>
        <p:grpSpPr>
          <a:xfrm>
            <a:off x="1686537" y="1968266"/>
            <a:ext cx="1172701" cy="627498"/>
            <a:chOff x="1465877" y="627498"/>
            <a:chExt cx="1172701" cy="627498"/>
          </a:xfrm>
          <a:scene3d>
            <a:camera prst="orthographicFront">
              <a:rot lat="0" lon="0" rev="0"/>
            </a:camera>
            <a:lightRig rig="contrasting" dir="t">
              <a:rot lat="0" lon="0" rev="1200000"/>
            </a:lightRig>
          </a:scene3d>
        </p:grpSpPr>
        <p:sp>
          <p:nvSpPr>
            <p:cNvPr id="21" name="Trapezoid 20"/>
            <p:cNvSpPr/>
            <p:nvPr/>
          </p:nvSpPr>
          <p:spPr>
            <a:xfrm>
              <a:off x="1465877" y="627498"/>
              <a:ext cx="1172701" cy="627498"/>
            </a:xfrm>
            <a:prstGeom prst="trapezoid">
              <a:avLst>
                <a:gd name="adj" fmla="val 46721"/>
              </a:avLst>
            </a:prstGeom>
            <a:solidFill>
              <a:srgbClr val="FFCCFF"/>
            </a:solidFill>
            <a:ln>
              <a:solidFill>
                <a:schemeClr val="tx1"/>
              </a:solidFill>
            </a:ln>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22" name="Trapezoid 6"/>
            <p:cNvSpPr/>
            <p:nvPr/>
          </p:nvSpPr>
          <p:spPr>
            <a:xfrm>
              <a:off x="1671099" y="627498"/>
              <a:ext cx="762256" cy="6274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IN" sz="3800" kern="1200" dirty="0"/>
            </a:p>
          </p:txBody>
        </p:sp>
      </p:grpSp>
      <p:grpSp>
        <p:nvGrpSpPr>
          <p:cNvPr id="23" name="Group 22"/>
          <p:cNvGrpSpPr/>
          <p:nvPr/>
        </p:nvGrpSpPr>
        <p:grpSpPr>
          <a:xfrm>
            <a:off x="1393361" y="2739780"/>
            <a:ext cx="1759052" cy="627498"/>
            <a:chOff x="1172701" y="1254996"/>
            <a:chExt cx="1759052" cy="627498"/>
          </a:xfrm>
          <a:scene3d>
            <a:camera prst="orthographicFront">
              <a:rot lat="0" lon="0" rev="0"/>
            </a:camera>
            <a:lightRig rig="contrasting" dir="t">
              <a:rot lat="0" lon="0" rev="1200000"/>
            </a:lightRig>
          </a:scene3d>
        </p:grpSpPr>
        <p:sp>
          <p:nvSpPr>
            <p:cNvPr id="24" name="Trapezoid 23"/>
            <p:cNvSpPr/>
            <p:nvPr/>
          </p:nvSpPr>
          <p:spPr>
            <a:xfrm>
              <a:off x="1172701" y="1254996"/>
              <a:ext cx="1759052" cy="627498"/>
            </a:xfrm>
            <a:prstGeom prst="trapezoid">
              <a:avLst>
                <a:gd name="adj" fmla="val 46721"/>
              </a:avLst>
            </a:prstGeom>
            <a:solidFill>
              <a:schemeClr val="accent4">
                <a:lumMod val="60000"/>
                <a:lumOff val="40000"/>
              </a:schemeClr>
            </a:solidFill>
            <a:ln>
              <a:solidFill>
                <a:schemeClr val="tx1"/>
              </a:solidFill>
            </a:ln>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26" name="Trapezoid 8"/>
            <p:cNvSpPr/>
            <p:nvPr/>
          </p:nvSpPr>
          <p:spPr>
            <a:xfrm>
              <a:off x="1480535" y="1254996"/>
              <a:ext cx="1143384" cy="6274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IN" sz="3800" kern="1200" dirty="0"/>
            </a:p>
          </p:txBody>
        </p:sp>
      </p:grpSp>
      <p:grpSp>
        <p:nvGrpSpPr>
          <p:cNvPr id="28" name="Group 27"/>
          <p:cNvGrpSpPr/>
          <p:nvPr/>
        </p:nvGrpSpPr>
        <p:grpSpPr>
          <a:xfrm>
            <a:off x="1100186" y="3511294"/>
            <a:ext cx="2345403" cy="627498"/>
            <a:chOff x="879526" y="1882494"/>
            <a:chExt cx="2345403" cy="627498"/>
          </a:xfrm>
          <a:scene3d>
            <a:camera prst="orthographicFront">
              <a:rot lat="0" lon="0" rev="0"/>
            </a:camera>
            <a:lightRig rig="contrasting" dir="t">
              <a:rot lat="0" lon="0" rev="1200000"/>
            </a:lightRig>
          </a:scene3d>
        </p:grpSpPr>
        <p:sp>
          <p:nvSpPr>
            <p:cNvPr id="30" name="Trapezoid 29"/>
            <p:cNvSpPr/>
            <p:nvPr/>
          </p:nvSpPr>
          <p:spPr>
            <a:xfrm>
              <a:off x="879526" y="1882494"/>
              <a:ext cx="2345403" cy="627498"/>
            </a:xfrm>
            <a:prstGeom prst="trapezoid">
              <a:avLst>
                <a:gd name="adj" fmla="val 46721"/>
              </a:avLst>
            </a:prstGeom>
            <a:solidFill>
              <a:schemeClr val="accent5">
                <a:lumMod val="60000"/>
                <a:lumOff val="40000"/>
              </a:schemeClr>
            </a:solidFill>
            <a:ln>
              <a:solidFill>
                <a:schemeClr val="tx1"/>
              </a:solidFill>
            </a:ln>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a:lstStyle/>
            <a:p>
              <a:endParaRPr lang="en-US"/>
            </a:p>
          </p:txBody>
        </p:sp>
        <p:sp>
          <p:nvSpPr>
            <p:cNvPr id="31" name="Trapezoid 10"/>
            <p:cNvSpPr/>
            <p:nvPr/>
          </p:nvSpPr>
          <p:spPr>
            <a:xfrm>
              <a:off x="1289971" y="1882494"/>
              <a:ext cx="1524512" cy="6274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IN" sz="3800" kern="1200" dirty="0"/>
            </a:p>
          </p:txBody>
        </p:sp>
      </p:grpSp>
      <p:grpSp>
        <p:nvGrpSpPr>
          <p:cNvPr id="32" name="Group 31"/>
          <p:cNvGrpSpPr/>
          <p:nvPr/>
        </p:nvGrpSpPr>
        <p:grpSpPr>
          <a:xfrm>
            <a:off x="807010" y="4282809"/>
            <a:ext cx="2931754" cy="627498"/>
            <a:chOff x="586350" y="2509993"/>
            <a:chExt cx="2931754" cy="627498"/>
          </a:xfrm>
          <a:scene3d>
            <a:camera prst="orthographicFront">
              <a:rot lat="0" lon="0" rev="0"/>
            </a:camera>
            <a:lightRig rig="contrasting" dir="t">
              <a:rot lat="0" lon="0" rev="1200000"/>
            </a:lightRig>
          </a:scene3d>
        </p:grpSpPr>
        <p:sp>
          <p:nvSpPr>
            <p:cNvPr id="33" name="Trapezoid 32"/>
            <p:cNvSpPr/>
            <p:nvPr/>
          </p:nvSpPr>
          <p:spPr>
            <a:xfrm>
              <a:off x="586350" y="2509993"/>
              <a:ext cx="2931754" cy="627498"/>
            </a:xfrm>
            <a:prstGeom prst="trapezoid">
              <a:avLst>
                <a:gd name="adj" fmla="val 46721"/>
              </a:avLst>
            </a:prstGeom>
            <a:solidFill>
              <a:schemeClr val="accent6">
                <a:lumMod val="60000"/>
                <a:lumOff val="40000"/>
              </a:schemeClr>
            </a:solidFill>
            <a:ln>
              <a:solidFill>
                <a:schemeClr val="tx1"/>
              </a:solidFill>
            </a:ln>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6">
                <a:hueOff val="0"/>
                <a:satOff val="0"/>
                <a:lumOff val="0"/>
                <a:alphaOff val="0"/>
              </a:schemeClr>
            </a:effectRef>
            <a:fontRef idx="minor">
              <a:schemeClr val="lt1"/>
            </a:fontRef>
          </p:style>
          <p:txBody>
            <a:bodyPr/>
            <a:lstStyle/>
            <a:p>
              <a:endParaRPr lang="en-US"/>
            </a:p>
          </p:txBody>
        </p:sp>
        <p:sp>
          <p:nvSpPr>
            <p:cNvPr id="34" name="Trapezoid 12"/>
            <p:cNvSpPr/>
            <p:nvPr/>
          </p:nvSpPr>
          <p:spPr>
            <a:xfrm>
              <a:off x="1099407" y="2509993"/>
              <a:ext cx="1905640" cy="6274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IN" sz="3800" kern="1200" dirty="0"/>
            </a:p>
          </p:txBody>
        </p:sp>
      </p:grpSp>
      <p:grpSp>
        <p:nvGrpSpPr>
          <p:cNvPr id="35" name="Group 34"/>
          <p:cNvGrpSpPr/>
          <p:nvPr/>
        </p:nvGrpSpPr>
        <p:grpSpPr>
          <a:xfrm>
            <a:off x="513835" y="5054323"/>
            <a:ext cx="3518105" cy="627498"/>
            <a:chOff x="293175" y="3137491"/>
            <a:chExt cx="3518105" cy="627498"/>
          </a:xfrm>
          <a:scene3d>
            <a:camera prst="orthographicFront">
              <a:rot lat="0" lon="0" rev="0"/>
            </a:camera>
            <a:lightRig rig="contrasting" dir="t">
              <a:rot lat="0" lon="0" rev="1200000"/>
            </a:lightRig>
          </a:scene3d>
        </p:grpSpPr>
        <p:sp>
          <p:nvSpPr>
            <p:cNvPr id="40" name="Trapezoid 39"/>
            <p:cNvSpPr/>
            <p:nvPr/>
          </p:nvSpPr>
          <p:spPr>
            <a:xfrm>
              <a:off x="293175" y="3137491"/>
              <a:ext cx="3518105" cy="627498"/>
            </a:xfrm>
            <a:prstGeom prst="trapezoid">
              <a:avLst>
                <a:gd name="adj" fmla="val 46721"/>
              </a:avLst>
            </a:prstGeom>
            <a:solidFill>
              <a:schemeClr val="accent2">
                <a:lumMod val="60000"/>
                <a:lumOff val="40000"/>
              </a:schemeClr>
            </a:solidFill>
            <a:ln>
              <a:solidFill>
                <a:schemeClr val="tx1"/>
              </a:solidFill>
            </a:ln>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46" name="Trapezoid 14"/>
            <p:cNvSpPr/>
            <p:nvPr/>
          </p:nvSpPr>
          <p:spPr>
            <a:xfrm>
              <a:off x="908843" y="3137491"/>
              <a:ext cx="2286768" cy="6274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dirty="0" smtClean="0"/>
                <a:t> </a:t>
              </a:r>
              <a:endParaRPr lang="en-IN" sz="3800" kern="1200" dirty="0"/>
            </a:p>
          </p:txBody>
        </p:sp>
      </p:grpSp>
      <p:grpSp>
        <p:nvGrpSpPr>
          <p:cNvPr id="47" name="Group 46"/>
          <p:cNvGrpSpPr/>
          <p:nvPr/>
        </p:nvGrpSpPr>
        <p:grpSpPr>
          <a:xfrm>
            <a:off x="220660" y="5825838"/>
            <a:ext cx="4104456" cy="627498"/>
            <a:chOff x="0" y="3764989"/>
            <a:chExt cx="4104456" cy="627498"/>
          </a:xfrm>
          <a:scene3d>
            <a:camera prst="orthographicFront">
              <a:rot lat="0" lon="0" rev="0"/>
            </a:camera>
            <a:lightRig rig="contrasting" dir="t">
              <a:rot lat="0" lon="0" rev="1200000"/>
            </a:lightRig>
          </a:scene3d>
        </p:grpSpPr>
        <p:sp>
          <p:nvSpPr>
            <p:cNvPr id="48" name="Trapezoid 47"/>
            <p:cNvSpPr/>
            <p:nvPr/>
          </p:nvSpPr>
          <p:spPr>
            <a:xfrm>
              <a:off x="0" y="3764989"/>
              <a:ext cx="4104456" cy="627498"/>
            </a:xfrm>
            <a:prstGeom prst="trapezoid">
              <a:avLst>
                <a:gd name="adj" fmla="val 46721"/>
              </a:avLst>
            </a:prstGeom>
            <a:solidFill>
              <a:schemeClr val="accent3">
                <a:lumMod val="60000"/>
                <a:lumOff val="40000"/>
              </a:schemeClr>
            </a:solidFill>
            <a:ln>
              <a:solidFill>
                <a:schemeClr val="tx1"/>
              </a:solidFill>
            </a:ln>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49" name="Trapezoid 16"/>
            <p:cNvSpPr/>
            <p:nvPr/>
          </p:nvSpPr>
          <p:spPr>
            <a:xfrm>
              <a:off x="718279" y="3764989"/>
              <a:ext cx="2667896" cy="6274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dirty="0" smtClean="0"/>
                <a:t> </a:t>
              </a:r>
              <a:endParaRPr lang="en-IN" sz="3800" kern="1200" dirty="0"/>
            </a:p>
          </p:txBody>
        </p:sp>
      </p:grpSp>
      <p:cxnSp>
        <p:nvCxnSpPr>
          <p:cNvPr id="50" name="Straight Connector 49"/>
          <p:cNvCxnSpPr/>
          <p:nvPr/>
        </p:nvCxnSpPr>
        <p:spPr>
          <a:xfrm>
            <a:off x="4175448" y="6095037"/>
            <a:ext cx="72008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895528" y="5879013"/>
            <a:ext cx="3995936" cy="369332"/>
          </a:xfrm>
          <a:prstGeom prst="rect">
            <a:avLst/>
          </a:prstGeom>
          <a:noFill/>
        </p:spPr>
        <p:txBody>
          <a:bodyPr wrap="square" rtlCol="0">
            <a:spAutoFit/>
          </a:bodyPr>
          <a:lstStyle/>
          <a:p>
            <a:r>
              <a:rPr lang="en-US" dirty="0">
                <a:latin typeface="+mn-lt"/>
              </a:rPr>
              <a:t>Pay and conditions</a:t>
            </a:r>
          </a:p>
        </p:txBody>
      </p:sp>
      <p:cxnSp>
        <p:nvCxnSpPr>
          <p:cNvPr id="52" name="Straight Connector 51"/>
          <p:cNvCxnSpPr/>
          <p:nvPr/>
        </p:nvCxnSpPr>
        <p:spPr>
          <a:xfrm>
            <a:off x="3888432" y="5302949"/>
            <a:ext cx="72008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608512" y="5086925"/>
            <a:ext cx="3995936" cy="369332"/>
          </a:xfrm>
          <a:prstGeom prst="rect">
            <a:avLst/>
          </a:prstGeom>
          <a:noFill/>
        </p:spPr>
        <p:txBody>
          <a:bodyPr wrap="square" rtlCol="0">
            <a:spAutoFit/>
          </a:bodyPr>
          <a:lstStyle/>
          <a:p>
            <a:r>
              <a:rPr lang="en-US" dirty="0">
                <a:latin typeface="+mn-lt"/>
              </a:rPr>
              <a:t>Physic logical </a:t>
            </a:r>
          </a:p>
        </p:txBody>
      </p:sp>
      <p:cxnSp>
        <p:nvCxnSpPr>
          <p:cNvPr id="54" name="Straight Connector 53"/>
          <p:cNvCxnSpPr/>
          <p:nvPr/>
        </p:nvCxnSpPr>
        <p:spPr>
          <a:xfrm>
            <a:off x="3600400" y="4499828"/>
            <a:ext cx="72008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320480" y="4283804"/>
            <a:ext cx="3995936" cy="369332"/>
          </a:xfrm>
          <a:prstGeom prst="rect">
            <a:avLst/>
          </a:prstGeom>
          <a:noFill/>
        </p:spPr>
        <p:txBody>
          <a:bodyPr wrap="square" rtlCol="0">
            <a:spAutoFit/>
          </a:bodyPr>
          <a:lstStyle/>
          <a:p>
            <a:r>
              <a:rPr lang="en-US" dirty="0">
                <a:latin typeface="+mn-lt"/>
              </a:rPr>
              <a:t>Safety; Job security</a:t>
            </a:r>
          </a:p>
        </p:txBody>
      </p:sp>
      <p:cxnSp>
        <p:nvCxnSpPr>
          <p:cNvPr id="56" name="Straight Connector 55"/>
          <p:cNvCxnSpPr/>
          <p:nvPr/>
        </p:nvCxnSpPr>
        <p:spPr>
          <a:xfrm>
            <a:off x="3275856" y="3707740"/>
            <a:ext cx="72008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995936" y="3491716"/>
            <a:ext cx="3995936" cy="369332"/>
          </a:xfrm>
          <a:prstGeom prst="rect">
            <a:avLst/>
          </a:prstGeom>
          <a:noFill/>
        </p:spPr>
        <p:txBody>
          <a:bodyPr wrap="square" rtlCol="0">
            <a:spAutoFit/>
          </a:bodyPr>
          <a:lstStyle/>
          <a:p>
            <a:r>
              <a:rPr lang="en-US" dirty="0">
                <a:latin typeface="+mn-lt"/>
              </a:rPr>
              <a:t>Love belonging/earning</a:t>
            </a:r>
          </a:p>
        </p:txBody>
      </p:sp>
      <p:cxnSp>
        <p:nvCxnSpPr>
          <p:cNvPr id="58" name="Straight Connector 57"/>
          <p:cNvCxnSpPr/>
          <p:nvPr/>
        </p:nvCxnSpPr>
        <p:spPr>
          <a:xfrm>
            <a:off x="3059832" y="2985919"/>
            <a:ext cx="72008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779912" y="2769895"/>
            <a:ext cx="3995936" cy="369332"/>
          </a:xfrm>
          <a:prstGeom prst="rect">
            <a:avLst/>
          </a:prstGeom>
          <a:noFill/>
        </p:spPr>
        <p:txBody>
          <a:bodyPr wrap="square" rtlCol="0">
            <a:spAutoFit/>
          </a:bodyPr>
          <a:lstStyle/>
          <a:p>
            <a:r>
              <a:rPr lang="en-US" dirty="0">
                <a:latin typeface="+mn-lt"/>
              </a:rPr>
              <a:t>Esteem recognition</a:t>
            </a:r>
          </a:p>
        </p:txBody>
      </p:sp>
      <p:cxnSp>
        <p:nvCxnSpPr>
          <p:cNvPr id="60" name="Straight Connector 59"/>
          <p:cNvCxnSpPr/>
          <p:nvPr/>
        </p:nvCxnSpPr>
        <p:spPr>
          <a:xfrm>
            <a:off x="2483768" y="1486525"/>
            <a:ext cx="72008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203848" y="1270501"/>
            <a:ext cx="3995936" cy="369332"/>
          </a:xfrm>
          <a:prstGeom prst="rect">
            <a:avLst/>
          </a:prstGeom>
          <a:noFill/>
        </p:spPr>
        <p:txBody>
          <a:bodyPr wrap="square" rtlCol="0">
            <a:spAutoFit/>
          </a:bodyPr>
          <a:lstStyle/>
          <a:p>
            <a:r>
              <a:rPr lang="en-US" dirty="0">
                <a:latin typeface="+mn-lt"/>
              </a:rPr>
              <a:t>Self-actualization</a:t>
            </a:r>
          </a:p>
        </p:txBody>
      </p:sp>
      <p:cxnSp>
        <p:nvCxnSpPr>
          <p:cNvPr id="62" name="Straight Connector 61"/>
          <p:cNvCxnSpPr/>
          <p:nvPr/>
        </p:nvCxnSpPr>
        <p:spPr>
          <a:xfrm>
            <a:off x="2699792" y="2276872"/>
            <a:ext cx="72008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419872" y="2060848"/>
            <a:ext cx="3995936" cy="369332"/>
          </a:xfrm>
          <a:prstGeom prst="rect">
            <a:avLst/>
          </a:prstGeom>
          <a:noFill/>
        </p:spPr>
        <p:txBody>
          <a:bodyPr wrap="square" rtlCol="0">
            <a:spAutoFit/>
          </a:bodyPr>
          <a:lstStyle/>
          <a:p>
            <a:r>
              <a:rPr lang="en-US" dirty="0">
                <a:latin typeface="+mn-lt"/>
              </a:rPr>
              <a:t>Leaving a legacy</a:t>
            </a:r>
          </a:p>
        </p:txBody>
      </p:sp>
      <p:sp>
        <p:nvSpPr>
          <p:cNvPr id="64" name="Oval 63"/>
          <p:cNvSpPr/>
          <p:nvPr/>
        </p:nvSpPr>
        <p:spPr>
          <a:xfrm>
            <a:off x="2314213" y="977662"/>
            <a:ext cx="1676400" cy="372309"/>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Greed</a:t>
            </a:r>
            <a:endParaRPr lang="en-US" dirty="0">
              <a:solidFill>
                <a:srgbClr val="FFFFFF"/>
              </a:solidFill>
            </a:endParaRPr>
          </a:p>
        </p:txBody>
      </p:sp>
      <p:sp>
        <p:nvSpPr>
          <p:cNvPr id="65" name="Oval 64"/>
          <p:cNvSpPr/>
          <p:nvPr/>
        </p:nvSpPr>
        <p:spPr>
          <a:xfrm>
            <a:off x="-165769" y="1559714"/>
            <a:ext cx="1676400" cy="6858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Risk and idleness</a:t>
            </a:r>
            <a:endParaRPr lang="en-US" dirty="0">
              <a:solidFill>
                <a:srgbClr val="FFFFFF"/>
              </a:solidFill>
            </a:endParaRPr>
          </a:p>
        </p:txBody>
      </p:sp>
      <p:sp>
        <p:nvSpPr>
          <p:cNvPr id="66" name="Oval 65"/>
          <p:cNvSpPr/>
          <p:nvPr/>
        </p:nvSpPr>
        <p:spPr>
          <a:xfrm>
            <a:off x="1358743" y="6181193"/>
            <a:ext cx="1676400" cy="6858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Fear </a:t>
            </a:r>
            <a:endParaRPr lang="en-US" dirty="0">
              <a:solidFill>
                <a:srgbClr val="FFFFFF"/>
              </a:solidFill>
            </a:endParaRPr>
          </a:p>
        </p:txBody>
      </p:sp>
      <p:cxnSp>
        <p:nvCxnSpPr>
          <p:cNvPr id="4" name="Straight Arrow Connector 3"/>
          <p:cNvCxnSpPr/>
          <p:nvPr/>
        </p:nvCxnSpPr>
        <p:spPr>
          <a:xfrm flipV="1">
            <a:off x="107950" y="1270501"/>
            <a:ext cx="1871762" cy="486908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699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746825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3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The art of coaching</a:t>
            </a:r>
            <a:endParaRPr lang="en-US" sz="4000" dirty="0">
              <a:latin typeface="+mn-lt"/>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1506" name="Picture 2" descr="http://saptstrength.com/wp-content/uploads/2012/07/dsc01371-575x431.jpg"/>
          <p:cNvPicPr>
            <a:picLocks noGrp="1" noSelect="1" noRot="1" noMove="1" noResize="1" noEditPoints="1" noAdjustHandles="1"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1229" y="731441"/>
            <a:ext cx="9112771" cy="55999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flipH="1">
            <a:off x="2483768" y="1455401"/>
            <a:ext cx="6660232" cy="369332"/>
          </a:xfrm>
          <a:prstGeom prst="rect">
            <a:avLst/>
          </a:prstGeom>
          <a:noFill/>
        </p:spPr>
        <p:txBody>
          <a:bodyPr wrap="square" rtlCol="0">
            <a:spAutoFit/>
          </a:bodyPr>
          <a:lstStyle/>
          <a:p>
            <a:r>
              <a:rPr lang="en-US" b="1" dirty="0">
                <a:solidFill>
                  <a:srgbClr val="FFFF00"/>
                </a:solidFill>
                <a:latin typeface="+mn-lt"/>
              </a:rPr>
              <a:t>Instructing, telling and solving problems</a:t>
            </a:r>
          </a:p>
        </p:txBody>
      </p:sp>
      <p:sp>
        <p:nvSpPr>
          <p:cNvPr id="19" name="TextBox 18"/>
          <p:cNvSpPr txBox="1"/>
          <p:nvPr/>
        </p:nvSpPr>
        <p:spPr>
          <a:xfrm flipH="1">
            <a:off x="3251798" y="2379539"/>
            <a:ext cx="5892201" cy="369332"/>
          </a:xfrm>
          <a:prstGeom prst="rect">
            <a:avLst/>
          </a:prstGeom>
          <a:noFill/>
        </p:spPr>
        <p:txBody>
          <a:bodyPr wrap="square" rtlCol="0">
            <a:spAutoFit/>
          </a:bodyPr>
          <a:lstStyle/>
          <a:p>
            <a:r>
              <a:rPr lang="en-US" b="1" dirty="0">
                <a:solidFill>
                  <a:srgbClr val="FFFF00"/>
                </a:solidFill>
                <a:latin typeface="+mn-lt"/>
              </a:rPr>
              <a:t>Giving advice and guidance, and suggesting ideas</a:t>
            </a:r>
          </a:p>
        </p:txBody>
      </p:sp>
      <p:sp>
        <p:nvSpPr>
          <p:cNvPr id="20" name="TextBox 19"/>
          <p:cNvSpPr txBox="1"/>
          <p:nvPr/>
        </p:nvSpPr>
        <p:spPr>
          <a:xfrm flipH="1">
            <a:off x="3491878" y="3513782"/>
            <a:ext cx="5652121" cy="369332"/>
          </a:xfrm>
          <a:prstGeom prst="rect">
            <a:avLst/>
          </a:prstGeom>
          <a:noFill/>
        </p:spPr>
        <p:txBody>
          <a:bodyPr wrap="square" rtlCol="0">
            <a:spAutoFit/>
          </a:bodyPr>
          <a:lstStyle/>
          <a:p>
            <a:r>
              <a:rPr lang="en-IN" b="1" dirty="0">
                <a:solidFill>
                  <a:srgbClr val="FFFF00"/>
                </a:solidFill>
                <a:latin typeface="+mn-lt"/>
              </a:rPr>
              <a:t>Giving feedback to people</a:t>
            </a:r>
            <a:endParaRPr lang="en-US" b="1" dirty="0">
              <a:solidFill>
                <a:srgbClr val="FFFF00"/>
              </a:solidFill>
              <a:latin typeface="+mn-lt"/>
            </a:endParaRPr>
          </a:p>
        </p:txBody>
      </p:sp>
      <p:sp>
        <p:nvSpPr>
          <p:cNvPr id="21" name="TextBox 20"/>
          <p:cNvSpPr txBox="1"/>
          <p:nvPr/>
        </p:nvSpPr>
        <p:spPr>
          <a:xfrm flipH="1">
            <a:off x="3312368" y="4725144"/>
            <a:ext cx="5724128" cy="646331"/>
          </a:xfrm>
          <a:prstGeom prst="rect">
            <a:avLst/>
          </a:prstGeom>
          <a:noFill/>
        </p:spPr>
        <p:txBody>
          <a:bodyPr wrap="square" rtlCol="0">
            <a:spAutoFit/>
          </a:bodyPr>
          <a:lstStyle>
            <a:defPPr>
              <a:defRPr lang="en-IN"/>
            </a:defPPr>
            <a:lvl1pPr>
              <a:defRPr b="1">
                <a:solidFill>
                  <a:srgbClr val="0070C0"/>
                </a:solidFill>
              </a:defRPr>
            </a:lvl1pPr>
          </a:lstStyle>
          <a:p>
            <a:r>
              <a:rPr lang="en-US" dirty="0">
                <a:solidFill>
                  <a:srgbClr val="FFFF00"/>
                </a:solidFill>
                <a:latin typeface="+mn-lt"/>
              </a:rPr>
              <a:t>Asking questions to understand the context and looking for options</a:t>
            </a:r>
          </a:p>
        </p:txBody>
      </p:sp>
      <p:sp>
        <p:nvSpPr>
          <p:cNvPr id="22" name="Oval 21"/>
          <p:cNvSpPr/>
          <p:nvPr/>
        </p:nvSpPr>
        <p:spPr>
          <a:xfrm>
            <a:off x="1955655" y="1668870"/>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2747743" y="2460958"/>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3059832" y="3541078"/>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2915816" y="4765214"/>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Arc 27"/>
          <p:cNvSpPr/>
          <p:nvPr/>
        </p:nvSpPr>
        <p:spPr>
          <a:xfrm>
            <a:off x="-1524000" y="2181200"/>
            <a:ext cx="3048000" cy="3048000"/>
          </a:xfrm>
          <a:prstGeom prst="arc">
            <a:avLst>
              <a:gd name="adj1" fmla="val 16200000"/>
              <a:gd name="adj2" fmla="val 5359794"/>
            </a:avLst>
          </a:prstGeom>
          <a:solidFill>
            <a:schemeClr val="bg1">
              <a:lumMod val="95000"/>
            </a:schemeClr>
          </a:solidFill>
          <a:ln>
            <a:noFill/>
          </a:ln>
          <a:effectLst>
            <a:innerShdw blurRad="304800" dist="50800" dir="189000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4"/>
          <p:cNvGrpSpPr/>
          <p:nvPr/>
        </p:nvGrpSpPr>
        <p:grpSpPr>
          <a:xfrm rot="5400000">
            <a:off x="-2465640" y="3447288"/>
            <a:ext cx="4896000" cy="252000"/>
            <a:chOff x="-3200400" y="3314700"/>
            <a:chExt cx="6246420" cy="228600"/>
          </a:xfrm>
        </p:grpSpPr>
        <p:sp>
          <p:nvSpPr>
            <p:cNvPr id="31" name="Rounded Rectangle 30"/>
            <p:cNvSpPr/>
            <p:nvPr/>
          </p:nvSpPr>
          <p:spPr>
            <a:xfrm rot="5400000">
              <a:off x="1331520" y="1828800"/>
              <a:ext cx="228600" cy="3200400"/>
            </a:xfrm>
            <a:prstGeom prst="roundRect">
              <a:avLst>
                <a:gd name="adj" fmla="val 35051"/>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ounded Rectangle 31"/>
            <p:cNvSpPr/>
            <p:nvPr/>
          </p:nvSpPr>
          <p:spPr>
            <a:xfrm rot="5400000">
              <a:off x="-1714500" y="1828800"/>
              <a:ext cx="228600" cy="3200400"/>
            </a:xfrm>
            <a:prstGeom prst="roundRect">
              <a:avLst>
                <a:gd name="adj" fmla="val 35051"/>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3" name="Oval 32"/>
          <p:cNvSpPr/>
          <p:nvPr/>
        </p:nvSpPr>
        <p:spPr>
          <a:xfrm>
            <a:off x="2195736" y="5845334"/>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flipH="1">
            <a:off x="2699791" y="5805264"/>
            <a:ext cx="6264697" cy="369332"/>
          </a:xfrm>
          <a:prstGeom prst="rect">
            <a:avLst/>
          </a:prstGeom>
          <a:noFill/>
        </p:spPr>
        <p:txBody>
          <a:bodyPr wrap="square" rtlCol="0">
            <a:spAutoFit/>
          </a:bodyPr>
          <a:lstStyle/>
          <a:p>
            <a:r>
              <a:rPr lang="en-IN" b="1" dirty="0">
                <a:solidFill>
                  <a:srgbClr val="FFFF00"/>
                </a:solidFill>
                <a:latin typeface="+mn-lt"/>
              </a:rPr>
              <a:t>Listening, summarizing and reflecting</a:t>
            </a:r>
            <a:endParaRPr lang="en-US" b="1" dirty="0">
              <a:solidFill>
                <a:srgbClr val="FFFF00"/>
              </a:solidFill>
              <a:latin typeface="+mn-lt"/>
            </a:endParaRPr>
          </a:p>
        </p:txBody>
      </p:sp>
      <p:sp>
        <p:nvSpPr>
          <p:cNvPr id="35" name="Rectangle 34"/>
          <p:cNvSpPr/>
          <p:nvPr/>
        </p:nvSpPr>
        <p:spPr>
          <a:xfrm>
            <a:off x="31230" y="731441"/>
            <a:ext cx="9004820" cy="723960"/>
          </a:xfrm>
          <a:prstGeom prst="rect">
            <a:avLst/>
          </a:prstGeom>
          <a:solidFill>
            <a:srgbClr val="FF0000">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FFFFFF"/>
                </a:solidFill>
              </a:rPr>
              <a:t>The art of coaching is about helping people discover their own potential and resolve their own issues. </a:t>
            </a:r>
            <a:r>
              <a:rPr lang="en-US" sz="1600" b="1" dirty="0" smtClean="0">
                <a:solidFill>
                  <a:srgbClr val="FFFFFF"/>
                </a:solidFill>
              </a:rPr>
              <a:t>It </a:t>
            </a:r>
            <a:r>
              <a:rPr lang="en-US" sz="1600" b="1" dirty="0">
                <a:solidFill>
                  <a:srgbClr val="FFFFFF"/>
                </a:solidFill>
              </a:rPr>
              <a:t>is not about telling them what to do or  solving all their problems for them</a:t>
            </a:r>
          </a:p>
        </p:txBody>
      </p:sp>
    </p:spTree>
    <p:extLst>
      <p:ext uri="{BB962C8B-B14F-4D97-AF65-F5344CB8AC3E}">
        <p14:creationId xmlns:p14="http://schemas.microsoft.com/office/powerpoint/2010/main" val="1238164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7800000">
                                      <p:cBhvr>
                                        <p:cTn id="6" dur="1000" fill="hold"/>
                                        <p:tgtEl>
                                          <p:spTgt spid="30"/>
                                        </p:tgtEl>
                                        <p:attrNameLst>
                                          <p:attrName>r</p:attrName>
                                        </p:attrNameLst>
                                      </p:cBhvr>
                                    </p:animRot>
                                  </p:childTnLst>
                                </p:cTn>
                              </p:par>
                            </p:childTnLst>
                          </p:cTn>
                        </p:par>
                        <p:par>
                          <p:cTn id="7" fill="hold">
                            <p:stCondLst>
                              <p:cond delay="1000"/>
                            </p:stCondLst>
                            <p:childTnLst>
                              <p:par>
                                <p:cTn id="8" presetID="1" presetClass="emph" presetSubtype="2" fill="hold" nodeType="afterEffect">
                                  <p:stCondLst>
                                    <p:cond delay="0"/>
                                  </p:stCondLst>
                                  <p:childTnLst>
                                    <p:animClr clrSpc="rgb" dir="cw">
                                      <p:cBhvr>
                                        <p:cTn id="9" dur="500" fill="hold"/>
                                        <p:tgtEl>
                                          <p:spTgt spid="22"/>
                                        </p:tgtEl>
                                        <p:attrNameLst>
                                          <p:attrName>fillcolor</p:attrName>
                                        </p:attrNameLst>
                                      </p:cBhvr>
                                      <p:to>
                                        <a:srgbClr val="FF0000"/>
                                      </p:to>
                                    </p:animClr>
                                    <p:set>
                                      <p:cBhvr>
                                        <p:cTn id="10" dur="500" fill="hold"/>
                                        <p:tgtEl>
                                          <p:spTgt spid="22"/>
                                        </p:tgtEl>
                                        <p:attrNameLst>
                                          <p:attrName>fill.type</p:attrName>
                                        </p:attrNameLst>
                                      </p:cBhvr>
                                      <p:to>
                                        <p:strVal val="solid"/>
                                      </p:to>
                                    </p:set>
                                    <p:set>
                                      <p:cBhvr>
                                        <p:cTn id="11" dur="500" fill="hold"/>
                                        <p:tgtEl>
                                          <p:spTgt spid="22"/>
                                        </p:tgtEl>
                                        <p:attrNameLst>
                                          <p:attrName>fill.on</p:attrName>
                                        </p:attrNameLst>
                                      </p:cBhvr>
                                      <p:to>
                                        <p:strVal val="true"/>
                                      </p:to>
                                    </p:se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8" presetClass="emph" presetSubtype="0" fill="hold" nodeType="afterEffect">
                                  <p:stCondLst>
                                    <p:cond delay="750"/>
                                  </p:stCondLst>
                                  <p:childTnLst>
                                    <p:animRot by="1320000">
                                      <p:cBhvr>
                                        <p:cTn id="17" dur="500" fill="hold"/>
                                        <p:tgtEl>
                                          <p:spTgt spid="30"/>
                                        </p:tgtEl>
                                        <p:attrNameLst>
                                          <p:attrName>r</p:attrName>
                                        </p:attrNameLst>
                                      </p:cBhvr>
                                    </p:animRot>
                                  </p:childTnLst>
                                </p:cTn>
                              </p:par>
                            </p:childTnLst>
                          </p:cTn>
                        </p:par>
                        <p:par>
                          <p:cTn id="18" fill="hold">
                            <p:stCondLst>
                              <p:cond delay="2750"/>
                            </p:stCondLst>
                            <p:childTnLst>
                              <p:par>
                                <p:cTn id="19" presetID="1" presetClass="emph" presetSubtype="2" fill="hold" nodeType="afterEffect">
                                  <p:stCondLst>
                                    <p:cond delay="0"/>
                                  </p:stCondLst>
                                  <p:childTnLst>
                                    <p:animClr clrSpc="rgb" dir="cw">
                                      <p:cBhvr>
                                        <p:cTn id="20" dur="500" fill="hold"/>
                                        <p:tgtEl>
                                          <p:spTgt spid="23"/>
                                        </p:tgtEl>
                                        <p:attrNameLst>
                                          <p:attrName>fillcolor</p:attrName>
                                        </p:attrNameLst>
                                      </p:cBhvr>
                                      <p:to>
                                        <a:srgbClr val="FF0000"/>
                                      </p:to>
                                    </p:animClr>
                                    <p:set>
                                      <p:cBhvr>
                                        <p:cTn id="21" dur="500" fill="hold"/>
                                        <p:tgtEl>
                                          <p:spTgt spid="23"/>
                                        </p:tgtEl>
                                        <p:attrNameLst>
                                          <p:attrName>fill.type</p:attrName>
                                        </p:attrNameLst>
                                      </p:cBhvr>
                                      <p:to>
                                        <p:strVal val="solid"/>
                                      </p:to>
                                    </p:set>
                                    <p:set>
                                      <p:cBhvr>
                                        <p:cTn id="22" dur="500" fill="hold"/>
                                        <p:tgtEl>
                                          <p:spTgt spid="23"/>
                                        </p:tgtEl>
                                        <p:attrNameLst>
                                          <p:attrName>fill.on</p:attrName>
                                        </p:attrNameLst>
                                      </p:cBhvr>
                                      <p:to>
                                        <p:strVal val="true"/>
                                      </p:to>
                                    </p:se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250"/>
                            </p:stCondLst>
                            <p:childTnLst>
                              <p:par>
                                <p:cTn id="27" presetID="8" presetClass="emph" presetSubtype="0" fill="hold" nodeType="afterEffect">
                                  <p:stCondLst>
                                    <p:cond delay="750"/>
                                  </p:stCondLst>
                                  <p:childTnLst>
                                    <p:animRot by="1320000">
                                      <p:cBhvr>
                                        <p:cTn id="28" dur="500" fill="hold"/>
                                        <p:tgtEl>
                                          <p:spTgt spid="30"/>
                                        </p:tgtEl>
                                        <p:attrNameLst>
                                          <p:attrName>r</p:attrName>
                                        </p:attrNameLst>
                                      </p:cBhvr>
                                    </p:animRot>
                                  </p:childTnLst>
                                </p:cTn>
                              </p:par>
                            </p:childTnLst>
                          </p:cTn>
                        </p:par>
                        <p:par>
                          <p:cTn id="29" fill="hold">
                            <p:stCondLst>
                              <p:cond delay="4500"/>
                            </p:stCondLst>
                            <p:childTnLst>
                              <p:par>
                                <p:cTn id="30" presetID="1" presetClass="emph" presetSubtype="2" fill="hold" nodeType="afterEffect">
                                  <p:stCondLst>
                                    <p:cond delay="0"/>
                                  </p:stCondLst>
                                  <p:childTnLst>
                                    <p:animClr clrSpc="rgb" dir="cw">
                                      <p:cBhvr>
                                        <p:cTn id="31" dur="500" fill="hold"/>
                                        <p:tgtEl>
                                          <p:spTgt spid="24"/>
                                        </p:tgtEl>
                                        <p:attrNameLst>
                                          <p:attrName>fillcolor</p:attrName>
                                        </p:attrNameLst>
                                      </p:cBhvr>
                                      <p:to>
                                        <a:srgbClr val="FF0000"/>
                                      </p:to>
                                    </p:animClr>
                                    <p:set>
                                      <p:cBhvr>
                                        <p:cTn id="32" dur="500" fill="hold"/>
                                        <p:tgtEl>
                                          <p:spTgt spid="24"/>
                                        </p:tgtEl>
                                        <p:attrNameLst>
                                          <p:attrName>fill.type</p:attrName>
                                        </p:attrNameLst>
                                      </p:cBhvr>
                                      <p:to>
                                        <p:strVal val="solid"/>
                                      </p:to>
                                    </p:set>
                                    <p:set>
                                      <p:cBhvr>
                                        <p:cTn id="33" dur="500" fill="hold"/>
                                        <p:tgtEl>
                                          <p:spTgt spid="24"/>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5000"/>
                            </p:stCondLst>
                            <p:childTnLst>
                              <p:par>
                                <p:cTn id="38" presetID="8" presetClass="emph" presetSubtype="0" fill="hold" nodeType="afterEffect">
                                  <p:stCondLst>
                                    <p:cond delay="750"/>
                                  </p:stCondLst>
                                  <p:childTnLst>
                                    <p:animRot by="1320000">
                                      <p:cBhvr>
                                        <p:cTn id="39" dur="500" fill="hold"/>
                                        <p:tgtEl>
                                          <p:spTgt spid="30"/>
                                        </p:tgtEl>
                                        <p:attrNameLst>
                                          <p:attrName>r</p:attrName>
                                        </p:attrNameLst>
                                      </p:cBhvr>
                                    </p:animRot>
                                  </p:childTnLst>
                                </p:cTn>
                              </p:par>
                            </p:childTnLst>
                          </p:cTn>
                        </p:par>
                        <p:par>
                          <p:cTn id="40" fill="hold">
                            <p:stCondLst>
                              <p:cond delay="6250"/>
                            </p:stCondLst>
                            <p:childTnLst>
                              <p:par>
                                <p:cTn id="41" presetID="1" presetClass="emph" presetSubtype="2" fill="hold" nodeType="afterEffect">
                                  <p:stCondLst>
                                    <p:cond delay="0"/>
                                  </p:stCondLst>
                                  <p:childTnLst>
                                    <p:animClr clrSpc="rgb" dir="cw">
                                      <p:cBhvr>
                                        <p:cTn id="42" dur="500" fill="hold"/>
                                        <p:tgtEl>
                                          <p:spTgt spid="26"/>
                                        </p:tgtEl>
                                        <p:attrNameLst>
                                          <p:attrName>fillcolor</p:attrName>
                                        </p:attrNameLst>
                                      </p:cBhvr>
                                      <p:to>
                                        <a:srgbClr val="FF0000"/>
                                      </p:to>
                                    </p:animClr>
                                    <p:set>
                                      <p:cBhvr>
                                        <p:cTn id="43" dur="500" fill="hold"/>
                                        <p:tgtEl>
                                          <p:spTgt spid="26"/>
                                        </p:tgtEl>
                                        <p:attrNameLst>
                                          <p:attrName>fill.type</p:attrName>
                                        </p:attrNameLst>
                                      </p:cBhvr>
                                      <p:to>
                                        <p:strVal val="solid"/>
                                      </p:to>
                                    </p:set>
                                    <p:set>
                                      <p:cBhvr>
                                        <p:cTn id="44" dur="500" fill="hold"/>
                                        <p:tgtEl>
                                          <p:spTgt spid="26"/>
                                        </p:tgtEl>
                                        <p:attrNameLst>
                                          <p:attrName>fill.on</p:attrName>
                                        </p:attrNameLst>
                                      </p:cBhvr>
                                      <p:to>
                                        <p:strVal val="true"/>
                                      </p:to>
                                    </p:se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6750"/>
                            </p:stCondLst>
                            <p:childTnLst>
                              <p:par>
                                <p:cTn id="49" presetID="8" presetClass="emph" presetSubtype="0" fill="hold" nodeType="afterEffect">
                                  <p:stCondLst>
                                    <p:cond delay="1000"/>
                                  </p:stCondLst>
                                  <p:childTnLst>
                                    <p:animRot by="1320000">
                                      <p:cBhvr>
                                        <p:cTn id="50" dur="500" fill="hold"/>
                                        <p:tgtEl>
                                          <p:spTgt spid="30"/>
                                        </p:tgtEl>
                                        <p:attrNameLst>
                                          <p:attrName>r</p:attrName>
                                        </p:attrNameLst>
                                      </p:cBhvr>
                                    </p:animRot>
                                  </p:childTnLst>
                                </p:cTn>
                              </p:par>
                            </p:childTnLst>
                          </p:cTn>
                        </p:par>
                        <p:par>
                          <p:cTn id="51" fill="hold">
                            <p:stCondLst>
                              <p:cond delay="8250"/>
                            </p:stCondLst>
                            <p:childTnLst>
                              <p:par>
                                <p:cTn id="52" presetID="1" presetClass="emph" presetSubtype="2" fill="hold" nodeType="afterEffect">
                                  <p:stCondLst>
                                    <p:cond delay="0"/>
                                  </p:stCondLst>
                                  <p:childTnLst>
                                    <p:animClr clrSpc="rgb" dir="cw">
                                      <p:cBhvr>
                                        <p:cTn id="53" dur="500" fill="hold"/>
                                        <p:tgtEl>
                                          <p:spTgt spid="33"/>
                                        </p:tgtEl>
                                        <p:attrNameLst>
                                          <p:attrName>fillcolor</p:attrName>
                                        </p:attrNameLst>
                                      </p:cBhvr>
                                      <p:to>
                                        <a:srgbClr val="FF0000"/>
                                      </p:to>
                                    </p:animClr>
                                    <p:set>
                                      <p:cBhvr>
                                        <p:cTn id="54" dur="500" fill="hold"/>
                                        <p:tgtEl>
                                          <p:spTgt spid="33"/>
                                        </p:tgtEl>
                                        <p:attrNameLst>
                                          <p:attrName>fill.type</p:attrName>
                                        </p:attrNameLst>
                                      </p:cBhvr>
                                      <p:to>
                                        <p:strVal val="solid"/>
                                      </p:to>
                                    </p:set>
                                    <p:set>
                                      <p:cBhvr>
                                        <p:cTn id="55" dur="500" fill="hold"/>
                                        <p:tgtEl>
                                          <p:spTgt spid="33"/>
                                        </p:tgtEl>
                                        <p:attrNameLst>
                                          <p:attrName>fill.on</p:attrName>
                                        </p:attrNameLst>
                                      </p:cBhvr>
                                      <p:to>
                                        <p:strVal val="true"/>
                                      </p:to>
                                    </p:set>
                                  </p:childTnLst>
                                </p:cTn>
                              </p:par>
                              <p:par>
                                <p:cTn id="56" presetID="10" presetClass="entr" presetSubtype="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8750"/>
                            </p:stCondLst>
                            <p:childTnLst>
                              <p:par>
                                <p:cTn id="60" presetID="10" presetClass="entr" presetSubtype="0"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4" grpId="0"/>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The skills needed . . .</a:t>
            </a:r>
            <a:endParaRPr lang="en-US" sz="4000" dirty="0">
              <a:latin typeface="+mn-lt"/>
            </a:endParaRPr>
          </a:p>
        </p:txBody>
      </p:sp>
      <p:grpSp>
        <p:nvGrpSpPr>
          <p:cNvPr id="12" name="Group 98"/>
          <p:cNvGrpSpPr/>
          <p:nvPr/>
        </p:nvGrpSpPr>
        <p:grpSpPr>
          <a:xfrm>
            <a:off x="827584" y="893546"/>
            <a:ext cx="4176464" cy="547647"/>
            <a:chOff x="827584" y="1657217"/>
            <a:chExt cx="4176464" cy="547647"/>
          </a:xfrm>
        </p:grpSpPr>
        <p:sp>
          <p:nvSpPr>
            <p:cNvPr id="13" name="Rectangle 12"/>
            <p:cNvSpPr/>
            <p:nvPr/>
          </p:nvSpPr>
          <p:spPr bwMode="auto">
            <a:xfrm>
              <a:off x="827584" y="1657217"/>
              <a:ext cx="4176464" cy="547647"/>
            </a:xfrm>
            <a:prstGeom prst="rect">
              <a:avLst/>
            </a:prstGeom>
            <a:solidFill>
              <a:srgbClr val="FFBD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14" name="Group 68"/>
            <p:cNvGrpSpPr/>
            <p:nvPr/>
          </p:nvGrpSpPr>
          <p:grpSpPr>
            <a:xfrm>
              <a:off x="934993" y="1660739"/>
              <a:ext cx="361626" cy="472117"/>
              <a:chOff x="934993" y="1660739"/>
              <a:chExt cx="361626" cy="472117"/>
            </a:xfrm>
          </p:grpSpPr>
          <p:sp>
            <p:nvSpPr>
              <p:cNvPr id="16" name="TextBox 26"/>
              <p:cNvSpPr txBox="1">
                <a:spLocks noChangeArrowheads="1"/>
              </p:cNvSpPr>
              <p:nvPr/>
            </p:nvSpPr>
            <p:spPr bwMode="auto">
              <a:xfrm>
                <a:off x="971600" y="1732746"/>
                <a:ext cx="301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000" dirty="0" smtClean="0">
                    <a:effectLst>
                      <a:outerShdw blurRad="38100" dist="38100" dir="2700000" algn="tl">
                        <a:srgbClr val="000000">
                          <a:alpha val="43137"/>
                        </a:srgbClr>
                      </a:outerShdw>
                    </a:effectLst>
                    <a:ea typeface="ＭＳ Ｐゴシック" pitchFamily="-109" charset="-128"/>
                  </a:rPr>
                  <a:t>1</a:t>
                </a:r>
                <a:endParaRPr lang="nb-NO" sz="2000" dirty="0">
                  <a:effectLst>
                    <a:outerShdw blurRad="38100" dist="38100" dir="2700000" algn="tl">
                      <a:srgbClr val="000000">
                        <a:alpha val="43137"/>
                      </a:srgbClr>
                    </a:outerShdw>
                  </a:effectLst>
                  <a:ea typeface="ＭＳ Ｐゴシック" pitchFamily="-109" charset="-128"/>
                </a:endParaRPr>
              </a:p>
            </p:txBody>
          </p:sp>
          <p:sp>
            <p:nvSpPr>
              <p:cNvPr id="17" name="Freeform 16"/>
              <p:cNvSpPr/>
              <p:nvPr/>
            </p:nvSpPr>
            <p:spPr bwMode="auto">
              <a:xfrm>
                <a:off x="934993" y="1660739"/>
                <a:ext cx="361626" cy="460177"/>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15" name="TextBox 45"/>
            <p:cNvSpPr txBox="1">
              <a:spLocks noChangeArrowheads="1"/>
            </p:cNvSpPr>
            <p:nvPr/>
          </p:nvSpPr>
          <p:spPr bwMode="auto">
            <a:xfrm>
              <a:off x="1345992" y="1700808"/>
              <a:ext cx="3614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smtClean="0">
                  <a:ea typeface="ＭＳ Ｐゴシック" pitchFamily="-109" charset="-128"/>
                </a:rPr>
                <a:t>Knowing the resources of the group</a:t>
              </a:r>
              <a:endParaRPr lang="nb-NO" b="1" dirty="0">
                <a:ea typeface="ＭＳ Ｐゴシック" pitchFamily="-109" charset="-128"/>
              </a:endParaRPr>
            </a:p>
          </p:txBody>
        </p:sp>
      </p:grpSp>
      <p:grpSp>
        <p:nvGrpSpPr>
          <p:cNvPr id="18" name="Group 99"/>
          <p:cNvGrpSpPr/>
          <p:nvPr/>
        </p:nvGrpSpPr>
        <p:grpSpPr>
          <a:xfrm>
            <a:off x="827584" y="1424089"/>
            <a:ext cx="4176464" cy="547647"/>
            <a:chOff x="827584" y="2187760"/>
            <a:chExt cx="4176464" cy="547647"/>
          </a:xfrm>
        </p:grpSpPr>
        <p:sp>
          <p:nvSpPr>
            <p:cNvPr id="19" name="Rectangle 18"/>
            <p:cNvSpPr/>
            <p:nvPr/>
          </p:nvSpPr>
          <p:spPr bwMode="auto">
            <a:xfrm>
              <a:off x="827584" y="2187760"/>
              <a:ext cx="4176464" cy="547647"/>
            </a:xfrm>
            <a:prstGeom prst="rect">
              <a:avLst/>
            </a:prstGeom>
            <a:solidFill>
              <a:srgbClr val="97E4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20" name="Group 69"/>
            <p:cNvGrpSpPr/>
            <p:nvPr/>
          </p:nvGrpSpPr>
          <p:grpSpPr>
            <a:xfrm>
              <a:off x="934993" y="2236803"/>
              <a:ext cx="361626" cy="472117"/>
              <a:chOff x="934993" y="1660739"/>
              <a:chExt cx="361626" cy="472117"/>
            </a:xfrm>
          </p:grpSpPr>
          <p:sp>
            <p:nvSpPr>
              <p:cNvPr id="22" name="TextBox 26"/>
              <p:cNvSpPr txBox="1">
                <a:spLocks noChangeArrowheads="1"/>
              </p:cNvSpPr>
              <p:nvPr/>
            </p:nvSpPr>
            <p:spPr bwMode="auto">
              <a:xfrm>
                <a:off x="971600" y="1732746"/>
                <a:ext cx="301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000" dirty="0" smtClean="0">
                    <a:effectLst>
                      <a:outerShdw blurRad="38100" dist="38100" dir="2700000" algn="tl">
                        <a:srgbClr val="000000">
                          <a:alpha val="43137"/>
                        </a:srgbClr>
                      </a:outerShdw>
                    </a:effectLst>
                    <a:ea typeface="ＭＳ Ｐゴシック" pitchFamily="-109" charset="-128"/>
                  </a:rPr>
                  <a:t>2</a:t>
                </a:r>
                <a:endParaRPr lang="nb-NO" sz="2000" dirty="0">
                  <a:effectLst>
                    <a:outerShdw blurRad="38100" dist="38100" dir="2700000" algn="tl">
                      <a:srgbClr val="000000">
                        <a:alpha val="43137"/>
                      </a:srgbClr>
                    </a:outerShdw>
                  </a:effectLst>
                  <a:ea typeface="ＭＳ Ｐゴシック" pitchFamily="-109" charset="-128"/>
                </a:endParaRPr>
              </a:p>
            </p:txBody>
          </p:sp>
          <p:sp>
            <p:nvSpPr>
              <p:cNvPr id="23" name="Freeform 22"/>
              <p:cNvSpPr/>
              <p:nvPr/>
            </p:nvSpPr>
            <p:spPr bwMode="auto">
              <a:xfrm>
                <a:off x="934993" y="1660739"/>
                <a:ext cx="361626" cy="460177"/>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21" name="TextBox 45"/>
            <p:cNvSpPr txBox="1">
              <a:spLocks noChangeArrowheads="1"/>
            </p:cNvSpPr>
            <p:nvPr/>
          </p:nvSpPr>
          <p:spPr bwMode="auto">
            <a:xfrm>
              <a:off x="1446828" y="2276872"/>
              <a:ext cx="3413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smtClean="0">
                  <a:ea typeface="ＭＳ Ｐゴシック" pitchFamily="-109" charset="-128"/>
                </a:rPr>
                <a:t>Communicating</a:t>
              </a:r>
              <a:endParaRPr lang="nb-NO" b="1" dirty="0">
                <a:ea typeface="ＭＳ Ｐゴシック" pitchFamily="-109" charset="-128"/>
              </a:endParaRPr>
            </a:p>
          </p:txBody>
        </p:sp>
      </p:grpSp>
      <p:grpSp>
        <p:nvGrpSpPr>
          <p:cNvPr id="24" name="Group 100"/>
          <p:cNvGrpSpPr/>
          <p:nvPr/>
        </p:nvGrpSpPr>
        <p:grpSpPr>
          <a:xfrm>
            <a:off x="827584" y="1971735"/>
            <a:ext cx="4176464" cy="547647"/>
            <a:chOff x="827584" y="2735406"/>
            <a:chExt cx="4176464" cy="547647"/>
          </a:xfrm>
        </p:grpSpPr>
        <p:sp>
          <p:nvSpPr>
            <p:cNvPr id="25" name="Rectangle 24"/>
            <p:cNvSpPr/>
            <p:nvPr/>
          </p:nvSpPr>
          <p:spPr bwMode="auto">
            <a:xfrm>
              <a:off x="827584" y="2735406"/>
              <a:ext cx="4176464" cy="547647"/>
            </a:xfrm>
            <a:prstGeom prst="rect">
              <a:avLst/>
            </a:prstGeom>
            <a:solidFill>
              <a:srgbClr val="BEE3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26" name="Group 73"/>
            <p:cNvGrpSpPr/>
            <p:nvPr/>
          </p:nvGrpSpPr>
          <p:grpSpPr>
            <a:xfrm>
              <a:off x="934993" y="2740859"/>
              <a:ext cx="361626" cy="472117"/>
              <a:chOff x="934993" y="1660739"/>
              <a:chExt cx="361626" cy="472117"/>
            </a:xfrm>
          </p:grpSpPr>
          <p:sp>
            <p:nvSpPr>
              <p:cNvPr id="28" name="TextBox 26"/>
              <p:cNvSpPr txBox="1">
                <a:spLocks noChangeArrowheads="1"/>
              </p:cNvSpPr>
              <p:nvPr/>
            </p:nvSpPr>
            <p:spPr bwMode="auto">
              <a:xfrm>
                <a:off x="971600" y="1732746"/>
                <a:ext cx="301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000" dirty="0" smtClean="0">
                    <a:effectLst>
                      <a:outerShdw blurRad="38100" dist="38100" dir="2700000" algn="tl">
                        <a:srgbClr val="000000">
                          <a:alpha val="43137"/>
                        </a:srgbClr>
                      </a:outerShdw>
                    </a:effectLst>
                    <a:ea typeface="ＭＳ Ｐゴシック" pitchFamily="-109" charset="-128"/>
                  </a:rPr>
                  <a:t>3</a:t>
                </a:r>
                <a:endParaRPr lang="nb-NO" sz="2000" dirty="0">
                  <a:effectLst>
                    <a:outerShdw blurRad="38100" dist="38100" dir="2700000" algn="tl">
                      <a:srgbClr val="000000">
                        <a:alpha val="43137"/>
                      </a:srgbClr>
                    </a:outerShdw>
                  </a:effectLst>
                  <a:ea typeface="ＭＳ Ｐゴシック" pitchFamily="-109" charset="-128"/>
                </a:endParaRPr>
              </a:p>
            </p:txBody>
          </p:sp>
          <p:sp>
            <p:nvSpPr>
              <p:cNvPr id="29" name="Freeform 28"/>
              <p:cNvSpPr/>
              <p:nvPr/>
            </p:nvSpPr>
            <p:spPr bwMode="auto">
              <a:xfrm>
                <a:off x="934993" y="1660739"/>
                <a:ext cx="361626" cy="460177"/>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27" name="TextBox 45"/>
            <p:cNvSpPr txBox="1">
              <a:spLocks noChangeArrowheads="1"/>
            </p:cNvSpPr>
            <p:nvPr/>
          </p:nvSpPr>
          <p:spPr bwMode="auto">
            <a:xfrm>
              <a:off x="1403648" y="2780928"/>
              <a:ext cx="3557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smtClean="0">
                  <a:ea typeface="ＭＳ Ｐゴシック" pitchFamily="-109" charset="-128"/>
                </a:rPr>
                <a:t>Planning</a:t>
              </a:r>
              <a:endParaRPr lang="nb-NO" b="1" dirty="0">
                <a:ea typeface="ＭＳ Ｐゴシック" pitchFamily="-109" charset="-128"/>
              </a:endParaRPr>
            </a:p>
          </p:txBody>
        </p:sp>
      </p:grpSp>
      <p:grpSp>
        <p:nvGrpSpPr>
          <p:cNvPr id="30" name="Group 101"/>
          <p:cNvGrpSpPr/>
          <p:nvPr/>
        </p:nvGrpSpPr>
        <p:grpSpPr>
          <a:xfrm>
            <a:off x="827584" y="2519382"/>
            <a:ext cx="4176464" cy="547647"/>
            <a:chOff x="827584" y="3283053"/>
            <a:chExt cx="4176464" cy="547647"/>
          </a:xfrm>
        </p:grpSpPr>
        <p:sp>
          <p:nvSpPr>
            <p:cNvPr id="31" name="Rectangle 30"/>
            <p:cNvSpPr/>
            <p:nvPr/>
          </p:nvSpPr>
          <p:spPr bwMode="auto">
            <a:xfrm>
              <a:off x="827584" y="3283053"/>
              <a:ext cx="4176464" cy="547647"/>
            </a:xfrm>
            <a:prstGeom prst="rect">
              <a:avLst/>
            </a:prstGeom>
            <a:solidFill>
              <a:srgbClr val="FFA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32" name="Group 77"/>
            <p:cNvGrpSpPr/>
            <p:nvPr/>
          </p:nvGrpSpPr>
          <p:grpSpPr>
            <a:xfrm>
              <a:off x="934993" y="3316923"/>
              <a:ext cx="361626" cy="472117"/>
              <a:chOff x="934993" y="1660739"/>
              <a:chExt cx="361626" cy="472117"/>
            </a:xfrm>
          </p:grpSpPr>
          <p:sp>
            <p:nvSpPr>
              <p:cNvPr id="34" name="TextBox 26"/>
              <p:cNvSpPr txBox="1">
                <a:spLocks noChangeArrowheads="1"/>
              </p:cNvSpPr>
              <p:nvPr/>
            </p:nvSpPr>
            <p:spPr bwMode="auto">
              <a:xfrm>
                <a:off x="971600" y="1732746"/>
                <a:ext cx="301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000" dirty="0" smtClean="0">
                    <a:effectLst>
                      <a:outerShdw blurRad="38100" dist="38100" dir="2700000" algn="tl">
                        <a:srgbClr val="000000">
                          <a:alpha val="43137"/>
                        </a:srgbClr>
                      </a:outerShdw>
                    </a:effectLst>
                    <a:ea typeface="ＭＳ Ｐゴシック" pitchFamily="-109" charset="-128"/>
                  </a:rPr>
                  <a:t>4</a:t>
                </a:r>
                <a:endParaRPr lang="nb-NO" sz="2000" dirty="0">
                  <a:effectLst>
                    <a:outerShdw blurRad="38100" dist="38100" dir="2700000" algn="tl">
                      <a:srgbClr val="000000">
                        <a:alpha val="43137"/>
                      </a:srgbClr>
                    </a:outerShdw>
                  </a:effectLst>
                  <a:ea typeface="ＭＳ Ｐゴシック" pitchFamily="-109" charset="-128"/>
                </a:endParaRPr>
              </a:p>
            </p:txBody>
          </p:sp>
          <p:sp>
            <p:nvSpPr>
              <p:cNvPr id="35" name="Freeform 34"/>
              <p:cNvSpPr/>
              <p:nvPr/>
            </p:nvSpPr>
            <p:spPr bwMode="auto">
              <a:xfrm>
                <a:off x="934993" y="1660739"/>
                <a:ext cx="361626" cy="460177"/>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33" name="TextBox 45"/>
            <p:cNvSpPr txBox="1">
              <a:spLocks noChangeArrowheads="1"/>
            </p:cNvSpPr>
            <p:nvPr/>
          </p:nvSpPr>
          <p:spPr bwMode="auto">
            <a:xfrm>
              <a:off x="1446828" y="3356992"/>
              <a:ext cx="3413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smtClean="0">
                  <a:ea typeface="ＭＳ Ｐゴシック" pitchFamily="-109" charset="-128"/>
                </a:rPr>
                <a:t>Controlling group performance</a:t>
              </a:r>
              <a:endParaRPr lang="nb-NO" b="1" dirty="0">
                <a:ea typeface="ＭＳ Ｐゴシック" pitchFamily="-109" charset="-128"/>
              </a:endParaRPr>
            </a:p>
          </p:txBody>
        </p:sp>
      </p:grpSp>
      <p:grpSp>
        <p:nvGrpSpPr>
          <p:cNvPr id="36" name="Group 102"/>
          <p:cNvGrpSpPr/>
          <p:nvPr/>
        </p:nvGrpSpPr>
        <p:grpSpPr>
          <a:xfrm>
            <a:off x="827584" y="3067029"/>
            <a:ext cx="4176464" cy="547647"/>
            <a:chOff x="827584" y="3830700"/>
            <a:chExt cx="4176464" cy="547647"/>
          </a:xfrm>
        </p:grpSpPr>
        <p:sp>
          <p:nvSpPr>
            <p:cNvPr id="37" name="Rectangle 36"/>
            <p:cNvSpPr/>
            <p:nvPr/>
          </p:nvSpPr>
          <p:spPr bwMode="auto">
            <a:xfrm>
              <a:off x="827584" y="3830700"/>
              <a:ext cx="4176464" cy="547647"/>
            </a:xfrm>
            <a:prstGeom prst="rect">
              <a:avLst/>
            </a:prstGeom>
            <a:solidFill>
              <a:srgbClr val="FFDC6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38" name="Group 81"/>
            <p:cNvGrpSpPr/>
            <p:nvPr/>
          </p:nvGrpSpPr>
          <p:grpSpPr>
            <a:xfrm>
              <a:off x="934993" y="3861048"/>
              <a:ext cx="361626" cy="472117"/>
              <a:chOff x="934993" y="1660739"/>
              <a:chExt cx="361626" cy="472117"/>
            </a:xfrm>
          </p:grpSpPr>
          <p:sp>
            <p:nvSpPr>
              <p:cNvPr id="40" name="TextBox 26"/>
              <p:cNvSpPr txBox="1">
                <a:spLocks noChangeArrowheads="1"/>
              </p:cNvSpPr>
              <p:nvPr/>
            </p:nvSpPr>
            <p:spPr bwMode="auto">
              <a:xfrm>
                <a:off x="971600" y="1732746"/>
                <a:ext cx="301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000" dirty="0" smtClean="0">
                    <a:effectLst>
                      <a:outerShdw blurRad="38100" dist="38100" dir="2700000" algn="tl">
                        <a:srgbClr val="000000">
                          <a:alpha val="43137"/>
                        </a:srgbClr>
                      </a:outerShdw>
                    </a:effectLst>
                    <a:ea typeface="ＭＳ Ｐゴシック" pitchFamily="-109" charset="-128"/>
                  </a:rPr>
                  <a:t>5</a:t>
                </a:r>
                <a:endParaRPr lang="nb-NO" sz="2000" dirty="0">
                  <a:effectLst>
                    <a:outerShdw blurRad="38100" dist="38100" dir="2700000" algn="tl">
                      <a:srgbClr val="000000">
                        <a:alpha val="43137"/>
                      </a:srgbClr>
                    </a:outerShdw>
                  </a:effectLst>
                  <a:ea typeface="ＭＳ Ｐゴシック" pitchFamily="-109" charset="-128"/>
                </a:endParaRPr>
              </a:p>
            </p:txBody>
          </p:sp>
          <p:sp>
            <p:nvSpPr>
              <p:cNvPr id="41" name="Freeform 40"/>
              <p:cNvSpPr/>
              <p:nvPr/>
            </p:nvSpPr>
            <p:spPr bwMode="auto">
              <a:xfrm>
                <a:off x="934993" y="1660739"/>
                <a:ext cx="361626" cy="460177"/>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39" name="TextBox 45"/>
            <p:cNvSpPr txBox="1">
              <a:spLocks noChangeArrowheads="1"/>
            </p:cNvSpPr>
            <p:nvPr/>
          </p:nvSpPr>
          <p:spPr bwMode="auto">
            <a:xfrm>
              <a:off x="1446828" y="3901117"/>
              <a:ext cx="3413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smtClean="0">
                  <a:ea typeface="ＭＳ Ｐゴシック" pitchFamily="-109" charset="-128"/>
                </a:rPr>
                <a:t>Evaluating</a:t>
              </a:r>
              <a:endParaRPr lang="nb-NO" b="1" dirty="0">
                <a:ea typeface="ＭＳ Ｐゴシック" pitchFamily="-109" charset="-128"/>
              </a:endParaRPr>
            </a:p>
          </p:txBody>
        </p:sp>
      </p:grpSp>
      <p:grpSp>
        <p:nvGrpSpPr>
          <p:cNvPr id="42" name="Group 103"/>
          <p:cNvGrpSpPr/>
          <p:nvPr/>
        </p:nvGrpSpPr>
        <p:grpSpPr>
          <a:xfrm>
            <a:off x="827584" y="3614676"/>
            <a:ext cx="4176464" cy="547647"/>
            <a:chOff x="827584" y="4378347"/>
            <a:chExt cx="4176464" cy="547647"/>
          </a:xfrm>
        </p:grpSpPr>
        <p:sp>
          <p:nvSpPr>
            <p:cNvPr id="43" name="Rectangle 42"/>
            <p:cNvSpPr/>
            <p:nvPr/>
          </p:nvSpPr>
          <p:spPr bwMode="auto">
            <a:xfrm>
              <a:off x="827584" y="4378347"/>
              <a:ext cx="4176464" cy="547647"/>
            </a:xfrm>
            <a:prstGeom prst="rect">
              <a:avLst/>
            </a:prstGeom>
            <a:solidFill>
              <a:srgbClr val="DCC5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44" name="Group 85"/>
            <p:cNvGrpSpPr/>
            <p:nvPr/>
          </p:nvGrpSpPr>
          <p:grpSpPr>
            <a:xfrm>
              <a:off x="934993" y="4437112"/>
              <a:ext cx="361626" cy="472117"/>
              <a:chOff x="934993" y="1660739"/>
              <a:chExt cx="361626" cy="472117"/>
            </a:xfrm>
          </p:grpSpPr>
          <p:sp>
            <p:nvSpPr>
              <p:cNvPr id="46" name="TextBox 26"/>
              <p:cNvSpPr txBox="1">
                <a:spLocks noChangeArrowheads="1"/>
              </p:cNvSpPr>
              <p:nvPr/>
            </p:nvSpPr>
            <p:spPr bwMode="auto">
              <a:xfrm>
                <a:off x="971600" y="1732746"/>
                <a:ext cx="301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000" dirty="0" smtClean="0">
                    <a:effectLst>
                      <a:outerShdw blurRad="38100" dist="38100" dir="2700000" algn="tl">
                        <a:srgbClr val="000000">
                          <a:alpha val="43137"/>
                        </a:srgbClr>
                      </a:outerShdw>
                    </a:effectLst>
                    <a:ea typeface="ＭＳ Ｐゴシック" pitchFamily="-109" charset="-128"/>
                  </a:rPr>
                  <a:t>6</a:t>
                </a:r>
                <a:endParaRPr lang="nb-NO" sz="2000" dirty="0">
                  <a:effectLst>
                    <a:outerShdw blurRad="38100" dist="38100" dir="2700000" algn="tl">
                      <a:srgbClr val="000000">
                        <a:alpha val="43137"/>
                      </a:srgbClr>
                    </a:outerShdw>
                  </a:effectLst>
                  <a:ea typeface="ＭＳ Ｐゴシック" pitchFamily="-109" charset="-128"/>
                </a:endParaRPr>
              </a:p>
            </p:txBody>
          </p:sp>
          <p:sp>
            <p:nvSpPr>
              <p:cNvPr id="47" name="Freeform 46"/>
              <p:cNvSpPr/>
              <p:nvPr/>
            </p:nvSpPr>
            <p:spPr bwMode="auto">
              <a:xfrm>
                <a:off x="934993" y="1660739"/>
                <a:ext cx="361626" cy="460177"/>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45" name="TextBox 45"/>
            <p:cNvSpPr txBox="1">
              <a:spLocks noChangeArrowheads="1"/>
            </p:cNvSpPr>
            <p:nvPr/>
          </p:nvSpPr>
          <p:spPr bwMode="auto">
            <a:xfrm>
              <a:off x="1446828" y="4477181"/>
              <a:ext cx="3413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smtClean="0">
                  <a:ea typeface="ＭＳ Ｐゴシック" pitchFamily="-109" charset="-128"/>
                </a:rPr>
                <a:t>Setting examples</a:t>
              </a:r>
              <a:endParaRPr lang="nb-NO" b="1" dirty="0">
                <a:ea typeface="ＭＳ Ｐゴシック" pitchFamily="-109" charset="-128"/>
              </a:endParaRPr>
            </a:p>
          </p:txBody>
        </p:sp>
      </p:grpSp>
      <p:grpSp>
        <p:nvGrpSpPr>
          <p:cNvPr id="48" name="Group 104"/>
          <p:cNvGrpSpPr/>
          <p:nvPr/>
        </p:nvGrpSpPr>
        <p:grpSpPr>
          <a:xfrm>
            <a:off x="827584" y="4162323"/>
            <a:ext cx="4176464" cy="547647"/>
            <a:chOff x="827584" y="4925994"/>
            <a:chExt cx="4176464" cy="547647"/>
          </a:xfrm>
        </p:grpSpPr>
        <p:sp>
          <p:nvSpPr>
            <p:cNvPr id="49" name="Rectangle 48"/>
            <p:cNvSpPr/>
            <p:nvPr/>
          </p:nvSpPr>
          <p:spPr bwMode="auto">
            <a:xfrm>
              <a:off x="827584" y="4925994"/>
              <a:ext cx="4176464" cy="547647"/>
            </a:xfrm>
            <a:prstGeom prst="rect">
              <a:avLst/>
            </a:prstGeom>
            <a:solidFill>
              <a:srgbClr val="C7A5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50" name="Group 89"/>
            <p:cNvGrpSpPr/>
            <p:nvPr/>
          </p:nvGrpSpPr>
          <p:grpSpPr>
            <a:xfrm>
              <a:off x="934993" y="4941168"/>
              <a:ext cx="361626" cy="472117"/>
              <a:chOff x="934993" y="1660739"/>
              <a:chExt cx="361626" cy="472117"/>
            </a:xfrm>
          </p:grpSpPr>
          <p:sp>
            <p:nvSpPr>
              <p:cNvPr id="52" name="TextBox 26"/>
              <p:cNvSpPr txBox="1">
                <a:spLocks noChangeArrowheads="1"/>
              </p:cNvSpPr>
              <p:nvPr/>
            </p:nvSpPr>
            <p:spPr bwMode="auto">
              <a:xfrm>
                <a:off x="971600" y="1732746"/>
                <a:ext cx="301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000" dirty="0" smtClean="0">
                    <a:effectLst>
                      <a:outerShdw blurRad="38100" dist="38100" dir="2700000" algn="tl">
                        <a:srgbClr val="000000">
                          <a:alpha val="43137"/>
                        </a:srgbClr>
                      </a:outerShdw>
                    </a:effectLst>
                    <a:ea typeface="ＭＳ Ｐゴシック" pitchFamily="-109" charset="-128"/>
                  </a:rPr>
                  <a:t>7</a:t>
                </a:r>
                <a:endParaRPr lang="nb-NO" sz="2000" dirty="0">
                  <a:effectLst>
                    <a:outerShdw blurRad="38100" dist="38100" dir="2700000" algn="tl">
                      <a:srgbClr val="000000">
                        <a:alpha val="43137"/>
                      </a:srgbClr>
                    </a:outerShdw>
                  </a:effectLst>
                  <a:ea typeface="ＭＳ Ｐゴシック" pitchFamily="-109" charset="-128"/>
                </a:endParaRPr>
              </a:p>
            </p:txBody>
          </p:sp>
          <p:sp>
            <p:nvSpPr>
              <p:cNvPr id="53" name="Freeform 52"/>
              <p:cNvSpPr/>
              <p:nvPr/>
            </p:nvSpPr>
            <p:spPr bwMode="auto">
              <a:xfrm>
                <a:off x="934993" y="1660739"/>
                <a:ext cx="361626" cy="460177"/>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51" name="TextBox 45"/>
            <p:cNvSpPr txBox="1">
              <a:spLocks noChangeArrowheads="1"/>
            </p:cNvSpPr>
            <p:nvPr/>
          </p:nvSpPr>
          <p:spPr bwMode="auto">
            <a:xfrm>
              <a:off x="1446828" y="4981237"/>
              <a:ext cx="3413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smtClean="0">
                  <a:ea typeface="ＭＳ Ｐゴシック" pitchFamily="-109" charset="-128"/>
                </a:rPr>
                <a:t>Sharing leadership</a:t>
              </a:r>
              <a:endParaRPr lang="nb-NO" b="1" dirty="0">
                <a:ea typeface="ＭＳ Ｐゴシック" pitchFamily="-109" charset="-128"/>
              </a:endParaRPr>
            </a:p>
          </p:txBody>
        </p:sp>
      </p:grpSp>
      <p:grpSp>
        <p:nvGrpSpPr>
          <p:cNvPr id="54" name="Group 105"/>
          <p:cNvGrpSpPr/>
          <p:nvPr/>
        </p:nvGrpSpPr>
        <p:grpSpPr>
          <a:xfrm>
            <a:off x="827584" y="4709970"/>
            <a:ext cx="4248472" cy="547647"/>
            <a:chOff x="827584" y="5473641"/>
            <a:chExt cx="4248472" cy="547647"/>
          </a:xfrm>
        </p:grpSpPr>
        <p:sp>
          <p:nvSpPr>
            <p:cNvPr id="55" name="Rectangle 54"/>
            <p:cNvSpPr/>
            <p:nvPr/>
          </p:nvSpPr>
          <p:spPr bwMode="auto">
            <a:xfrm>
              <a:off x="827584" y="5473641"/>
              <a:ext cx="4176464" cy="547647"/>
            </a:xfrm>
            <a:prstGeom prst="rect">
              <a:avLst/>
            </a:prstGeom>
            <a:solidFill>
              <a:srgbClr val="DFBE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56" name="Group 93"/>
            <p:cNvGrpSpPr/>
            <p:nvPr/>
          </p:nvGrpSpPr>
          <p:grpSpPr>
            <a:xfrm>
              <a:off x="934993" y="5517232"/>
              <a:ext cx="361626" cy="472117"/>
              <a:chOff x="934993" y="1660739"/>
              <a:chExt cx="361626" cy="472117"/>
            </a:xfrm>
          </p:grpSpPr>
          <p:sp>
            <p:nvSpPr>
              <p:cNvPr id="58" name="TextBox 26"/>
              <p:cNvSpPr txBox="1">
                <a:spLocks noChangeArrowheads="1"/>
              </p:cNvSpPr>
              <p:nvPr/>
            </p:nvSpPr>
            <p:spPr bwMode="auto">
              <a:xfrm>
                <a:off x="971600" y="1732746"/>
                <a:ext cx="301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000" dirty="0" smtClean="0">
                    <a:effectLst>
                      <a:outerShdw blurRad="38100" dist="38100" dir="2700000" algn="tl">
                        <a:srgbClr val="000000">
                          <a:alpha val="43137"/>
                        </a:srgbClr>
                      </a:outerShdw>
                    </a:effectLst>
                    <a:ea typeface="ＭＳ Ｐゴシック" pitchFamily="-109" charset="-128"/>
                  </a:rPr>
                  <a:t>8</a:t>
                </a:r>
                <a:endParaRPr lang="nb-NO" sz="2000" dirty="0">
                  <a:effectLst>
                    <a:outerShdw blurRad="38100" dist="38100" dir="2700000" algn="tl">
                      <a:srgbClr val="000000">
                        <a:alpha val="43137"/>
                      </a:srgbClr>
                    </a:outerShdw>
                  </a:effectLst>
                  <a:ea typeface="ＭＳ Ｐゴシック" pitchFamily="-109" charset="-128"/>
                </a:endParaRPr>
              </a:p>
            </p:txBody>
          </p:sp>
          <p:sp>
            <p:nvSpPr>
              <p:cNvPr id="59" name="Freeform 58"/>
              <p:cNvSpPr/>
              <p:nvPr/>
            </p:nvSpPr>
            <p:spPr bwMode="auto">
              <a:xfrm>
                <a:off x="934993" y="1660739"/>
                <a:ext cx="361626" cy="460177"/>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57" name="TextBox 45"/>
            <p:cNvSpPr txBox="1">
              <a:spLocks noChangeArrowheads="1"/>
            </p:cNvSpPr>
            <p:nvPr/>
          </p:nvSpPr>
          <p:spPr bwMode="auto">
            <a:xfrm>
              <a:off x="1259632" y="5557301"/>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smtClean="0">
                  <a:ea typeface="ＭＳ Ｐゴシック" pitchFamily="-109" charset="-128"/>
                </a:rPr>
                <a:t>Counselling</a:t>
              </a:r>
              <a:endParaRPr lang="nb-NO" b="1" dirty="0">
                <a:ea typeface="ＭＳ Ｐゴシック" pitchFamily="-109" charset="-128"/>
              </a:endParaRPr>
            </a:p>
          </p:txBody>
        </p:sp>
      </p:grpSp>
      <p:grpSp>
        <p:nvGrpSpPr>
          <p:cNvPr id="60" name="Group 100"/>
          <p:cNvGrpSpPr/>
          <p:nvPr/>
        </p:nvGrpSpPr>
        <p:grpSpPr>
          <a:xfrm>
            <a:off x="827584" y="5257617"/>
            <a:ext cx="4176464" cy="547647"/>
            <a:chOff x="827584" y="2735406"/>
            <a:chExt cx="4176464" cy="547647"/>
          </a:xfrm>
        </p:grpSpPr>
        <p:sp>
          <p:nvSpPr>
            <p:cNvPr id="61" name="Rectangle 60"/>
            <p:cNvSpPr/>
            <p:nvPr/>
          </p:nvSpPr>
          <p:spPr bwMode="auto">
            <a:xfrm>
              <a:off x="827584" y="2735406"/>
              <a:ext cx="4176464" cy="547647"/>
            </a:xfrm>
            <a:prstGeom prst="rect">
              <a:avLst/>
            </a:prstGeom>
            <a:solidFill>
              <a:srgbClr val="BEE3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5" charset="-128"/>
              </a:endParaRPr>
            </a:p>
          </p:txBody>
        </p:sp>
        <p:grpSp>
          <p:nvGrpSpPr>
            <p:cNvPr id="62" name="Group 73"/>
            <p:cNvGrpSpPr/>
            <p:nvPr/>
          </p:nvGrpSpPr>
          <p:grpSpPr>
            <a:xfrm>
              <a:off x="934993" y="2740859"/>
              <a:ext cx="361626" cy="472117"/>
              <a:chOff x="934993" y="1660739"/>
              <a:chExt cx="361626" cy="472117"/>
            </a:xfrm>
          </p:grpSpPr>
          <p:sp>
            <p:nvSpPr>
              <p:cNvPr id="64" name="TextBox 26"/>
              <p:cNvSpPr txBox="1">
                <a:spLocks noChangeArrowheads="1"/>
              </p:cNvSpPr>
              <p:nvPr/>
            </p:nvSpPr>
            <p:spPr bwMode="auto">
              <a:xfrm>
                <a:off x="971600" y="1732746"/>
                <a:ext cx="301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nb-NO" sz="2000" dirty="0" smtClean="0">
                    <a:effectLst>
                      <a:outerShdw blurRad="38100" dist="38100" dir="2700000" algn="tl">
                        <a:srgbClr val="000000">
                          <a:alpha val="43137"/>
                        </a:srgbClr>
                      </a:outerShdw>
                    </a:effectLst>
                    <a:ea typeface="ＭＳ Ｐゴシック" pitchFamily="-109" charset="-128"/>
                  </a:rPr>
                  <a:t>9</a:t>
                </a:r>
                <a:endParaRPr lang="nb-NO" sz="2000" dirty="0">
                  <a:effectLst>
                    <a:outerShdw blurRad="38100" dist="38100" dir="2700000" algn="tl">
                      <a:srgbClr val="000000">
                        <a:alpha val="43137"/>
                      </a:srgbClr>
                    </a:outerShdw>
                  </a:effectLst>
                  <a:ea typeface="ＭＳ Ｐゴシック" pitchFamily="-109" charset="-128"/>
                </a:endParaRPr>
              </a:p>
            </p:txBody>
          </p:sp>
          <p:sp>
            <p:nvSpPr>
              <p:cNvPr id="65" name="Freeform 64"/>
              <p:cNvSpPr/>
              <p:nvPr/>
            </p:nvSpPr>
            <p:spPr bwMode="auto">
              <a:xfrm>
                <a:off x="934993" y="1660739"/>
                <a:ext cx="361626" cy="460177"/>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ln/>
            </p:spPr>
            <p:style>
              <a:lnRef idx="2">
                <a:schemeClr val="dk1"/>
              </a:lnRef>
              <a:fillRef idx="0">
                <a:schemeClr val="dk1"/>
              </a:fillRef>
              <a:effectRef idx="1">
                <a:schemeClr val="dk1"/>
              </a:effectRef>
              <a:fontRef idx="minor">
                <a:schemeClr val="tx1"/>
              </a:fontRef>
            </p:style>
            <p:txBody>
              <a:bodyPr anchor="ctr"/>
              <a:lstStyle/>
              <a:p>
                <a:pPr algn="ctr" fontAlgn="auto">
                  <a:spcBef>
                    <a:spcPts val="0"/>
                  </a:spcBef>
                  <a:spcAft>
                    <a:spcPts val="0"/>
                  </a:spcAft>
                  <a:defRPr/>
                </a:pPr>
                <a:endParaRPr lang="en-US" dirty="0">
                  <a:ea typeface="ＭＳ Ｐゴシック" pitchFamily="-105" charset="-128"/>
                </a:endParaRPr>
              </a:p>
            </p:txBody>
          </p:sp>
        </p:grpSp>
        <p:sp>
          <p:nvSpPr>
            <p:cNvPr id="63" name="TextBox 45"/>
            <p:cNvSpPr txBox="1">
              <a:spLocks noChangeArrowheads="1"/>
            </p:cNvSpPr>
            <p:nvPr/>
          </p:nvSpPr>
          <p:spPr bwMode="auto">
            <a:xfrm>
              <a:off x="1403648" y="2780928"/>
              <a:ext cx="3557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IN" b="1" dirty="0" smtClean="0">
                  <a:ea typeface="ＭＳ Ｐゴシック" pitchFamily="-109" charset="-128"/>
                </a:rPr>
                <a:t>Effective teaching</a:t>
              </a:r>
              <a:endParaRPr lang="nb-NO" b="1" dirty="0">
                <a:ea typeface="ＭＳ Ｐゴシック" pitchFamily="-109" charset="-128"/>
              </a:endParaRPr>
            </a:p>
          </p:txBody>
        </p:sp>
      </p:grpSp>
      <p:pic>
        <p:nvPicPr>
          <p:cNvPr id="84" name="Picture 2" descr="\\NAS\PresentationLoad\07 Produktion\1_TEMPLATES\4_Selbstpräsentationen\1_Grundlagen\Bildvorlagen (Kopien)\Geschäftsmann\mit Verlauf\Bild1.png"/>
          <p:cNvPicPr>
            <a:picLocks noGrp="1" noSelect="1" noRot="1" noMove="1" noResize="1" noEditPoints="1" noAdjustHandles="1" noChangeArrowheads="1" noChangeShapeType="1"/>
          </p:cNvPicPr>
          <p:nvPr>
            <p:custDataLst>
              <p:tags r:id="rId1"/>
            </p:custDataLst>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4224337" y="0"/>
            <a:ext cx="4919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107950" y="5889186"/>
            <a:ext cx="4320480" cy="369332"/>
          </a:xfrm>
          <a:prstGeom prst="rect">
            <a:avLst/>
          </a:prstGeom>
          <a:solidFill>
            <a:srgbClr val="FFFFFF">
              <a:alpha val="69804"/>
            </a:srgbClr>
          </a:solidFill>
        </p:spPr>
        <p:txBody>
          <a:bodyPr wrap="square" rtlCol="0">
            <a:spAutoFit/>
          </a:bodyPr>
          <a:lstStyle/>
          <a:p>
            <a:r>
              <a:rPr lang="en-US" dirty="0" smtClean="0">
                <a:latin typeface="+mn-lt"/>
              </a:rPr>
              <a:t>Let us look each one in detail</a:t>
            </a:r>
            <a:endParaRPr lang="en-IN" dirty="0">
              <a:latin typeface="+mn-lt"/>
            </a:endParaRPr>
          </a:p>
        </p:txBody>
      </p:sp>
    </p:spTree>
    <p:extLst>
      <p:ext uri="{BB962C8B-B14F-4D97-AF65-F5344CB8AC3E}">
        <p14:creationId xmlns:p14="http://schemas.microsoft.com/office/powerpoint/2010/main" val="14191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Coaching structure</a:t>
            </a:r>
            <a:endParaRPr lang="en-US" sz="4000" dirty="0">
              <a:latin typeface="+mn-lt"/>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35"/>
          <p:cNvSpPr/>
          <p:nvPr/>
        </p:nvSpPr>
        <p:spPr>
          <a:xfrm>
            <a:off x="4211959" y="1052734"/>
            <a:ext cx="4961413" cy="5143209"/>
          </a:xfrm>
          <a:prstGeom prst="rect">
            <a:avLst/>
          </a:prstGeom>
          <a:gradFill flip="none" rotWithShape="1">
            <a:gsLst>
              <a:gs pos="43000">
                <a:sysClr val="windowText" lastClr="000000">
                  <a:lumMod val="95000"/>
                  <a:lumOff val="5000"/>
                </a:sysClr>
              </a:gs>
              <a:gs pos="90000">
                <a:schemeClr val="tx1">
                  <a:lumMod val="75000"/>
                  <a:lumOff val="25000"/>
                </a:schemeClr>
              </a:gs>
            </a:gsLst>
            <a:lin ang="17400000" scaled="0"/>
            <a:tileRect/>
          </a:gradFill>
          <a:ln w="9525" cap="flat" cmpd="sng" algn="ctr">
            <a:noFill/>
            <a:prstDash val="solid"/>
          </a:ln>
          <a:effectLst/>
        </p:spPr>
        <p:txBody>
          <a:bodyPr anchor="ctr"/>
          <a:lstStyle/>
          <a:p>
            <a:pPr marL="342900" indent="-342900">
              <a:defRPr/>
            </a:pPr>
            <a:endParaRPr lang="en-IN" dirty="0" smtClean="0">
              <a:solidFill>
                <a:srgbClr val="FFFFFF"/>
              </a:solidFill>
              <a:latin typeface="Calibri" pitchFamily="-109" charset="0"/>
            </a:endParaRPr>
          </a:p>
        </p:txBody>
      </p:sp>
      <p:sp>
        <p:nvSpPr>
          <p:cNvPr id="41" name="TextBox 40"/>
          <p:cNvSpPr txBox="1"/>
          <p:nvPr/>
        </p:nvSpPr>
        <p:spPr>
          <a:xfrm>
            <a:off x="107504" y="1884170"/>
            <a:ext cx="3974819" cy="707886"/>
          </a:xfrm>
          <a:prstGeom prst="rect">
            <a:avLst/>
          </a:prstGeom>
          <a:noFill/>
        </p:spPr>
        <p:txBody>
          <a:bodyPr wrap="square" rtlCol="0">
            <a:spAutoFit/>
          </a:bodyPr>
          <a:lstStyle/>
          <a:p>
            <a:r>
              <a:rPr lang="en-US" sz="2000" b="1" dirty="0">
                <a:latin typeface="+mn-lt"/>
              </a:rPr>
              <a:t>Agree the goal/purpose of the session:</a:t>
            </a:r>
          </a:p>
        </p:txBody>
      </p:sp>
      <p:sp>
        <p:nvSpPr>
          <p:cNvPr id="42" name="TextBox 41"/>
          <p:cNvSpPr txBox="1"/>
          <p:nvPr/>
        </p:nvSpPr>
        <p:spPr>
          <a:xfrm>
            <a:off x="107504" y="3179981"/>
            <a:ext cx="3888433" cy="707886"/>
          </a:xfrm>
          <a:prstGeom prst="rect">
            <a:avLst/>
          </a:prstGeom>
          <a:solidFill>
            <a:srgbClr val="FFFFFF">
              <a:alpha val="69804"/>
            </a:srgbClr>
          </a:solidFill>
        </p:spPr>
        <p:txBody>
          <a:bodyPr wrap="square" rtlCol="0">
            <a:spAutoFit/>
          </a:bodyPr>
          <a:lstStyle/>
          <a:p>
            <a:pPr marL="342900" indent="-342900">
              <a:buFont typeface="Arial" pitchFamily="34" charset="0"/>
              <a:buChar char="•"/>
            </a:pPr>
            <a:r>
              <a:rPr lang="en-US" sz="2000" b="1" dirty="0">
                <a:latin typeface="+mn-lt"/>
              </a:rPr>
              <a:t>What do you want to focus on </a:t>
            </a:r>
            <a:r>
              <a:rPr lang="en-US" sz="2000" b="1" dirty="0" smtClean="0">
                <a:latin typeface="+mn-lt"/>
              </a:rPr>
              <a:t>/ achieve</a:t>
            </a:r>
            <a:r>
              <a:rPr lang="en-US" sz="2000" b="1" dirty="0">
                <a:latin typeface="+mn-lt"/>
              </a:rPr>
              <a:t>/ review today?</a:t>
            </a:r>
          </a:p>
        </p:txBody>
      </p:sp>
      <p:sp>
        <p:nvSpPr>
          <p:cNvPr id="43" name="TextBox 42"/>
          <p:cNvSpPr txBox="1"/>
          <p:nvPr/>
        </p:nvSpPr>
        <p:spPr>
          <a:xfrm>
            <a:off x="5292080" y="1196752"/>
            <a:ext cx="4032002" cy="400110"/>
          </a:xfrm>
          <a:prstGeom prst="rect">
            <a:avLst/>
          </a:prstGeom>
          <a:noFill/>
        </p:spPr>
        <p:txBody>
          <a:bodyPr wrap="square" rtlCol="0">
            <a:spAutoFit/>
          </a:bodyPr>
          <a:lstStyle/>
          <a:p>
            <a:r>
              <a:rPr lang="en-IN" sz="2000" b="1" dirty="0">
                <a:solidFill>
                  <a:srgbClr val="FFFFFF"/>
                </a:solidFill>
                <a:latin typeface="+mn-lt"/>
              </a:rPr>
              <a:t>Understand the context</a:t>
            </a:r>
          </a:p>
        </p:txBody>
      </p:sp>
      <p:sp>
        <p:nvSpPr>
          <p:cNvPr id="44" name="TextBox 43"/>
          <p:cNvSpPr txBox="1"/>
          <p:nvPr/>
        </p:nvSpPr>
        <p:spPr>
          <a:xfrm>
            <a:off x="5111552" y="1753900"/>
            <a:ext cx="4032448" cy="3939540"/>
          </a:xfrm>
          <a:prstGeom prst="rect">
            <a:avLst/>
          </a:prstGeom>
          <a:noFill/>
        </p:spPr>
        <p:txBody>
          <a:bodyPr wrap="square" rtlCol="0">
            <a:spAutoFit/>
          </a:bodyPr>
          <a:lstStyle/>
          <a:p>
            <a:pPr marL="342900" indent="-342900">
              <a:spcAft>
                <a:spcPts val="1200"/>
              </a:spcAft>
              <a:buFont typeface="Arial" pitchFamily="34" charset="0"/>
              <a:buChar char="•"/>
            </a:pPr>
            <a:r>
              <a:rPr lang="en-US" sz="2000" dirty="0">
                <a:solidFill>
                  <a:srgbClr val="FFFFFF"/>
                </a:solidFill>
                <a:latin typeface="+mn-lt"/>
              </a:rPr>
              <a:t>Why is this important to you now?</a:t>
            </a:r>
          </a:p>
          <a:p>
            <a:pPr marL="342900" indent="-342900">
              <a:spcAft>
                <a:spcPts val="1200"/>
              </a:spcAft>
              <a:buFont typeface="Arial" pitchFamily="34" charset="0"/>
              <a:buChar char="•"/>
            </a:pPr>
            <a:r>
              <a:rPr lang="en-US" sz="2000" dirty="0" smtClean="0">
                <a:solidFill>
                  <a:srgbClr val="FFFFFF"/>
                </a:solidFill>
                <a:latin typeface="+mn-lt"/>
              </a:rPr>
              <a:t>What </a:t>
            </a:r>
            <a:r>
              <a:rPr lang="en-US" sz="2000" dirty="0">
                <a:solidFill>
                  <a:srgbClr val="FFFFFF"/>
                </a:solidFill>
                <a:latin typeface="+mn-lt"/>
              </a:rPr>
              <a:t>is the situation?</a:t>
            </a:r>
          </a:p>
          <a:p>
            <a:pPr marL="342900" indent="-342900">
              <a:spcAft>
                <a:spcPts val="1200"/>
              </a:spcAft>
              <a:buFont typeface="Arial" pitchFamily="34" charset="0"/>
              <a:buChar char="•"/>
            </a:pPr>
            <a:r>
              <a:rPr lang="en-US" sz="2000" dirty="0" smtClean="0">
                <a:solidFill>
                  <a:srgbClr val="FFFFFF"/>
                </a:solidFill>
                <a:latin typeface="+mn-lt"/>
              </a:rPr>
              <a:t>How </a:t>
            </a:r>
            <a:r>
              <a:rPr lang="en-US" sz="2000" dirty="0">
                <a:solidFill>
                  <a:srgbClr val="FFFFFF"/>
                </a:solidFill>
                <a:latin typeface="+mn-lt"/>
              </a:rPr>
              <a:t>do the other people see the situation?</a:t>
            </a:r>
          </a:p>
          <a:p>
            <a:pPr marL="342900" indent="-342900">
              <a:spcAft>
                <a:spcPts val="1200"/>
              </a:spcAft>
              <a:buFont typeface="Arial" pitchFamily="34" charset="0"/>
              <a:buChar char="•"/>
            </a:pPr>
            <a:r>
              <a:rPr lang="en-US" sz="2000" dirty="0" smtClean="0">
                <a:solidFill>
                  <a:srgbClr val="FFFFFF"/>
                </a:solidFill>
                <a:latin typeface="+mn-lt"/>
              </a:rPr>
              <a:t>How </a:t>
            </a:r>
            <a:r>
              <a:rPr lang="en-US" sz="2000" dirty="0">
                <a:solidFill>
                  <a:srgbClr val="FFFFFF"/>
                </a:solidFill>
                <a:latin typeface="+mn-lt"/>
              </a:rPr>
              <a:t>do you know that?</a:t>
            </a:r>
          </a:p>
          <a:p>
            <a:pPr marL="342900" indent="-342900">
              <a:spcAft>
                <a:spcPts val="1200"/>
              </a:spcAft>
              <a:buFont typeface="Arial" pitchFamily="34" charset="0"/>
              <a:buChar char="•"/>
            </a:pPr>
            <a:r>
              <a:rPr lang="en-US" sz="2000" dirty="0" smtClean="0">
                <a:solidFill>
                  <a:srgbClr val="FFFFFF"/>
                </a:solidFill>
                <a:latin typeface="+mn-lt"/>
              </a:rPr>
              <a:t>What </a:t>
            </a:r>
            <a:r>
              <a:rPr lang="en-US" sz="2000" dirty="0">
                <a:solidFill>
                  <a:srgbClr val="FFFFFF"/>
                </a:solidFill>
                <a:latin typeface="+mn-lt"/>
              </a:rPr>
              <a:t>do you/others feel about the </a:t>
            </a:r>
            <a:r>
              <a:rPr lang="en-US" sz="2000" dirty="0" smtClean="0">
                <a:solidFill>
                  <a:srgbClr val="FFFFFF"/>
                </a:solidFill>
                <a:latin typeface="+mn-lt"/>
              </a:rPr>
              <a:t>situation?</a:t>
            </a:r>
          </a:p>
          <a:p>
            <a:pPr marL="342900" indent="-342900">
              <a:spcAft>
                <a:spcPts val="1200"/>
              </a:spcAft>
              <a:buFont typeface="Arial" pitchFamily="34" charset="0"/>
              <a:buChar char="•"/>
            </a:pPr>
            <a:r>
              <a:rPr lang="en-US" sz="2000" dirty="0" smtClean="0">
                <a:solidFill>
                  <a:srgbClr val="FFFFFF"/>
                </a:solidFill>
                <a:latin typeface="+mn-lt"/>
              </a:rPr>
              <a:t>What </a:t>
            </a:r>
            <a:r>
              <a:rPr lang="en-US" sz="2000" dirty="0">
                <a:solidFill>
                  <a:srgbClr val="FFFFFF"/>
                </a:solidFill>
                <a:latin typeface="+mn-lt"/>
              </a:rPr>
              <a:t>are the potential consequences of this?</a:t>
            </a:r>
          </a:p>
        </p:txBody>
      </p:sp>
      <p:pic>
        <p:nvPicPr>
          <p:cNvPr id="23554" name="Picture 2" descr="http://www.leedspft.nhs.uk/_imagebank/1987_whats_your_goal_logo_1.jpg"/>
          <p:cNvPicPr>
            <a:picLocks noGrp="1" noSelect="1" noRot="1" noMove="1" noResize="1" noEditPoints="1" noAdjustHandles="1" noChangeArrowheads="1" noChangeShapeType="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195942" y="3826312"/>
            <a:ext cx="2205516" cy="230317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inboundsales.net/Portals/87880/images/Do%20You%20Really%20Understand%20How%20Your%20Buyers%20Buy2.png"/>
          <p:cNvPicPr>
            <a:picLocks noGrp="1" noSelect="1" noRot="1" noMove="1" noResize="1" noEditPoints="1" noAdjustHandles="1" noChangeArrowheads="1" noChangeShapeType="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211959" y="3556850"/>
            <a:ext cx="1538505" cy="257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2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Coaching structure</a:t>
            </a:r>
            <a:endParaRPr lang="en-US" sz="4000" dirty="0">
              <a:latin typeface="+mn-lt"/>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 name="Picture 13" descr="search_initiative.jpg"/>
          <p:cNvPicPr>
            <a:picLocks noGrp="1" noSelect="1" noRot="1" noMove="1" noResize="1" noEditPoints="1" noAdjustHandles="1" noChangeArrowheads="1" noChangeShapeType="1"/>
          </p:cNvPicPr>
          <p:nvPr>
            <p:custDataLst>
              <p:tags r:id="rId1"/>
            </p:custDataLst>
          </p:nvPr>
        </p:nvPicPr>
        <p:blipFill>
          <a:blip r:embed="rId4" cstate="print"/>
          <a:srcRect l="14458"/>
          <a:stretch>
            <a:fillRect/>
          </a:stretch>
        </p:blipFill>
        <p:spPr>
          <a:xfrm>
            <a:off x="107504" y="836712"/>
            <a:ext cx="5149509" cy="5400600"/>
          </a:xfrm>
          <a:prstGeom prst="rect">
            <a:avLst/>
          </a:prstGeom>
        </p:spPr>
      </p:pic>
      <p:sp>
        <p:nvSpPr>
          <p:cNvPr id="15" name="Rounded Rectangle 14"/>
          <p:cNvSpPr/>
          <p:nvPr/>
        </p:nvSpPr>
        <p:spPr>
          <a:xfrm>
            <a:off x="2915816" y="1052736"/>
            <a:ext cx="5472608" cy="2664296"/>
          </a:xfrm>
          <a:prstGeom prst="roundRect">
            <a:avLst>
              <a:gd name="adj" fmla="val 6062"/>
            </a:avLst>
          </a:prstGeom>
          <a:solidFill>
            <a:srgbClr val="83C93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000" b="1" dirty="0">
                <a:solidFill>
                  <a:schemeClr val="tx1"/>
                </a:solidFill>
              </a:rPr>
              <a:t>Create and evaluate options:</a:t>
            </a:r>
          </a:p>
          <a:p>
            <a:pPr>
              <a:spcAft>
                <a:spcPts val="1200"/>
              </a:spcAft>
            </a:pPr>
            <a:r>
              <a:rPr lang="en-US" sz="2000" dirty="0" smtClean="0">
                <a:solidFill>
                  <a:schemeClr val="tx1"/>
                </a:solidFill>
              </a:rPr>
              <a:t>Have </a:t>
            </a:r>
            <a:r>
              <a:rPr lang="en-US" sz="2000" dirty="0">
                <a:solidFill>
                  <a:schemeClr val="tx1"/>
                </a:solidFill>
              </a:rPr>
              <a:t>you seen anything similar before? </a:t>
            </a:r>
            <a:r>
              <a:rPr lang="en-US" sz="2000" dirty="0" smtClean="0">
                <a:solidFill>
                  <a:schemeClr val="tx1"/>
                </a:solidFill>
              </a:rPr>
              <a:t/>
            </a:r>
            <a:br>
              <a:rPr lang="en-US" sz="2000" dirty="0" smtClean="0">
                <a:solidFill>
                  <a:schemeClr val="tx1"/>
                </a:solidFill>
              </a:rPr>
            </a:br>
            <a:r>
              <a:rPr lang="en-US" sz="2000" dirty="0" smtClean="0">
                <a:solidFill>
                  <a:schemeClr val="tx1"/>
                </a:solidFill>
              </a:rPr>
              <a:t>What </a:t>
            </a:r>
            <a:r>
              <a:rPr lang="en-US" sz="2000" dirty="0">
                <a:solidFill>
                  <a:schemeClr val="tx1"/>
                </a:solidFill>
              </a:rPr>
              <a:t>happened?</a:t>
            </a:r>
          </a:p>
          <a:p>
            <a:pPr>
              <a:spcAft>
                <a:spcPts val="1200"/>
              </a:spcAft>
            </a:pPr>
            <a:r>
              <a:rPr lang="en-US" sz="2000" dirty="0" smtClean="0">
                <a:solidFill>
                  <a:schemeClr val="tx1"/>
                </a:solidFill>
              </a:rPr>
              <a:t>What </a:t>
            </a:r>
            <a:r>
              <a:rPr lang="en-US" sz="2000" dirty="0">
                <a:solidFill>
                  <a:schemeClr val="tx1"/>
                </a:solidFill>
              </a:rPr>
              <a:t>choices do you have? What do others want?</a:t>
            </a:r>
          </a:p>
          <a:p>
            <a:pPr>
              <a:spcAft>
                <a:spcPts val="1200"/>
              </a:spcAft>
            </a:pPr>
            <a:r>
              <a:rPr lang="en-US" sz="2000" dirty="0" smtClean="0">
                <a:solidFill>
                  <a:schemeClr val="tx1"/>
                </a:solidFill>
              </a:rPr>
              <a:t>What </a:t>
            </a:r>
            <a:r>
              <a:rPr lang="en-US" sz="2000" dirty="0">
                <a:solidFill>
                  <a:schemeClr val="tx1"/>
                </a:solidFill>
              </a:rPr>
              <a:t>are the risks  and benefits of each course of action?</a:t>
            </a:r>
          </a:p>
        </p:txBody>
      </p:sp>
    </p:spTree>
    <p:extLst>
      <p:ext uri="{BB962C8B-B14F-4D97-AF65-F5344CB8AC3E}">
        <p14:creationId xmlns:p14="http://schemas.microsoft.com/office/powerpoint/2010/main" val="1985096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971600" y="115888"/>
            <a:ext cx="6840760" cy="615553"/>
          </a:xfrm>
          <a:prstGeom prst="rect">
            <a:avLst/>
          </a:prstGeom>
          <a:noFill/>
        </p:spPr>
        <p:txBody>
          <a:bodyPr wrap="square" lIns="0" tIns="0" rIns="0" bIns="0" rtlCol="0">
            <a:spAutoFit/>
          </a:bodyPr>
          <a:lstStyle/>
          <a:p>
            <a:pPr algn="ctr"/>
            <a:r>
              <a:rPr lang="en-US" sz="4000" dirty="0" smtClean="0">
                <a:latin typeface="+mn-lt"/>
              </a:rPr>
              <a:t>Coaching structure</a:t>
            </a:r>
            <a:endParaRPr lang="en-US" sz="4000" dirty="0">
              <a:latin typeface="+mn-lt"/>
            </a:endParaRPr>
          </a:p>
        </p:txBody>
      </p:sp>
      <p:sp>
        <p:nvSpPr>
          <p:cNvPr id="25" name="AutoShape 2" descr="https://www.bellylaughs.ca/item_images/learning%20resources%20jumbo%20tweezers%20ottawa%20canada%20belly%20laughs%20LARGE.jpg"/>
          <p:cNvSpPr>
            <a:spLocks noChangeAspect="1" noChangeArrowheads="1"/>
          </p:cNvSpPr>
          <p:nvPr/>
        </p:nvSpPr>
        <p:spPr bwMode="auto">
          <a:xfrm>
            <a:off x="155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AutoShape 4" descr="https://www.bellylaughs.ca/item_images/learning%20resources%20jumbo%20tweezers%20ottawa%20canada%20belly%20laughs%20LARGE.jpg"/>
          <p:cNvSpPr>
            <a:spLocks noChangeAspect="1" noChangeArrowheads="1"/>
          </p:cNvSpPr>
          <p:nvPr/>
        </p:nvSpPr>
        <p:spPr bwMode="auto">
          <a:xfrm>
            <a:off x="307975" y="-19050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AutoShape 6" descr="https://www.bellylaughs.ca/item_images/learning%20resources%20jumbo%20tweezers%20ottawa%20canada%20belly%20laughs%20LARGE.jpg"/>
          <p:cNvSpPr>
            <a:spLocks noChangeAspect="1" noChangeArrowheads="1"/>
          </p:cNvSpPr>
          <p:nvPr/>
        </p:nvSpPr>
        <p:spPr bwMode="auto">
          <a:xfrm>
            <a:off x="460375" y="-17526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descr="\\NAS\PresentationLoad\07 Produktion\1_TEMPLATES\4_Selbstpräsentationen\1_Grundlagen\Bildvorlagen (Kopien)\Geschäftsmann\mit Verlauf\Bild2.png"/>
          <p:cNvPicPr>
            <a:picLocks noGrp="1" noSelect="1" noRot="1" noMove="1" noResize="1" noEditPoints="1" noAdjustHandles="1" noChangeArrowheads="1" noChangeShapeType="1"/>
          </p:cNvPicPr>
          <p:nvPr>
            <p:custDataLst>
              <p:tags r:id="rId1"/>
            </p:custDataLst>
          </p:nvPr>
        </p:nvPicPr>
        <p:blipFill rotWithShape="1">
          <a:blip r:embed="rId5">
            <a:duotone>
              <a:schemeClr val="bg2">
                <a:shade val="45000"/>
                <a:satMod val="135000"/>
              </a:schemeClr>
              <a:prstClr val="white"/>
            </a:duotone>
            <a:extLst>
              <a:ext uri="{28A0092B-C50C-407E-A947-70E740481C1C}">
                <a14:useLocalDpi xmlns:a14="http://schemas.microsoft.com/office/drawing/2010/main"/>
              </a:ext>
            </a:extLst>
          </a:blip>
          <a:srcRect r="7067"/>
          <a:stretch/>
        </p:blipFill>
        <p:spPr bwMode="gray">
          <a:xfrm>
            <a:off x="4244487" y="0"/>
            <a:ext cx="457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ige Legende 8"/>
          <p:cNvSpPr>
            <a:spLocks/>
          </p:cNvSpPr>
          <p:nvPr/>
        </p:nvSpPr>
        <p:spPr bwMode="gray">
          <a:xfrm>
            <a:off x="683568" y="1278372"/>
            <a:ext cx="4752528" cy="1260231"/>
          </a:xfrm>
          <a:prstGeom prst="wedgeRectCallout">
            <a:avLst>
              <a:gd name="adj1" fmla="val 57832"/>
              <a:gd name="adj2" fmla="val -10432"/>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216000" tIns="72000" rIns="108000" bIns="72000" anchor="ctr"/>
          <a:lstStyle/>
          <a:p>
            <a:pPr defTabSz="801688" eaLnBrk="0" hangingPunct="0"/>
            <a:r>
              <a:rPr lang="en-US" sz="2000" b="1" dirty="0">
                <a:effectLst>
                  <a:outerShdw blurRad="38100" dist="38100" dir="2700000" algn="tl">
                    <a:srgbClr val="000000">
                      <a:alpha val="43137"/>
                    </a:srgbClr>
                  </a:outerShdw>
                </a:effectLst>
                <a:latin typeface="+mn-lt"/>
                <a:cs typeface="Arial" charset="0"/>
              </a:rPr>
              <a:t>So tell me what you are going to do next?</a:t>
            </a:r>
          </a:p>
        </p:txBody>
      </p:sp>
      <p:sp>
        <p:nvSpPr>
          <p:cNvPr id="11" name="Rechteckige Legende 10"/>
          <p:cNvSpPr>
            <a:spLocks/>
          </p:cNvSpPr>
          <p:nvPr/>
        </p:nvSpPr>
        <p:spPr bwMode="gray">
          <a:xfrm>
            <a:off x="971600" y="3068960"/>
            <a:ext cx="4752528" cy="1260231"/>
          </a:xfrm>
          <a:prstGeom prst="wedgeRectCallout">
            <a:avLst>
              <a:gd name="adj1" fmla="val 56021"/>
              <a:gd name="adj2" fmla="val -9718"/>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216000" tIns="72000" rIns="108000" bIns="72000" anchor="ctr"/>
          <a:lstStyle/>
          <a:p>
            <a:pPr defTabSz="801688" eaLnBrk="0" hangingPunct="0"/>
            <a:r>
              <a:rPr lang="en-US" sz="2000" b="1" noProof="1">
                <a:effectLst>
                  <a:outerShdw blurRad="38100" dist="38100" dir="2700000" algn="tl">
                    <a:srgbClr val="000000">
                      <a:alpha val="43137"/>
                    </a:srgbClr>
                  </a:outerShdw>
                </a:effectLst>
                <a:latin typeface="+mn-lt"/>
                <a:cs typeface="Arial" charset="0"/>
              </a:rPr>
              <a:t>Will any thing prevent you doing this?</a:t>
            </a:r>
          </a:p>
        </p:txBody>
      </p:sp>
      <p:pic>
        <p:nvPicPr>
          <p:cNvPr id="12" name="Picture 4" descr="http://www.inboundsales.net/Portals/87880/images/Do%20You%20Really%20Understand%20How%20Your%20Buyers%20Buy2.png"/>
          <p:cNvPicPr>
            <a:picLocks noGrp="1" noSelect="1" noRot="1" noMove="1" noResize="1" noEditPoints="1" noAdjustHandles="1" noChangeArrowheads="1" noChangeShapeType="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07950" y="3861048"/>
            <a:ext cx="1538505" cy="257264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ige Legende 10"/>
          <p:cNvSpPr>
            <a:spLocks/>
          </p:cNvSpPr>
          <p:nvPr/>
        </p:nvSpPr>
        <p:spPr bwMode="gray">
          <a:xfrm>
            <a:off x="1646455" y="4869160"/>
            <a:ext cx="4752528" cy="1260231"/>
          </a:xfrm>
          <a:prstGeom prst="wedgeRectCallout">
            <a:avLst>
              <a:gd name="adj1" fmla="val 59075"/>
              <a:gd name="adj2" fmla="val -26994"/>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216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1688" eaLnBrk="0" hangingPunct="0"/>
            <a:r>
              <a:rPr lang="en-US" sz="2000" b="1" noProof="1">
                <a:effectLst>
                  <a:outerShdw blurRad="38100" dist="38100" dir="2700000" algn="tl">
                    <a:srgbClr val="000000">
                      <a:alpha val="43137"/>
                    </a:srgbClr>
                  </a:outerShdw>
                </a:effectLst>
                <a:cs typeface="Arial" charset="0"/>
              </a:rPr>
              <a:t>Do you need any help or support?</a:t>
            </a:r>
          </a:p>
        </p:txBody>
      </p:sp>
      <p:sp>
        <p:nvSpPr>
          <p:cNvPr id="16" name="Rectangle 15"/>
          <p:cNvSpPr/>
          <p:nvPr/>
        </p:nvSpPr>
        <p:spPr>
          <a:xfrm>
            <a:off x="107504" y="813692"/>
            <a:ext cx="3357584" cy="455068"/>
          </a:xfrm>
          <a:prstGeom prst="rect">
            <a:avLst/>
          </a:prstGeom>
          <a:solidFill>
            <a:srgbClr val="FF0066">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FFFF"/>
                </a:solidFill>
              </a:rPr>
              <a:t>Conclude</a:t>
            </a:r>
            <a:endParaRPr lang="en-US" sz="2000" b="1" dirty="0">
              <a:solidFill>
                <a:srgbClr val="FFFFFF"/>
              </a:solidFill>
            </a:endParaRPr>
          </a:p>
        </p:txBody>
      </p:sp>
    </p:spTree>
    <p:extLst>
      <p:ext uri="{BB962C8B-B14F-4D97-AF65-F5344CB8AC3E}">
        <p14:creationId xmlns:p14="http://schemas.microsoft.com/office/powerpoint/2010/main" val="390467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Contents</a:t>
            </a:r>
            <a:endParaRPr lang="en-US" sz="4000" dirty="0">
              <a:latin typeface="+mn-lt"/>
            </a:endParaRPr>
          </a:p>
        </p:txBody>
      </p:sp>
      <p:sp>
        <p:nvSpPr>
          <p:cNvPr id="5" name="TextBox 4"/>
          <p:cNvSpPr txBox="1"/>
          <p:nvPr/>
        </p:nvSpPr>
        <p:spPr>
          <a:xfrm>
            <a:off x="496144" y="9923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Introduction to leadership skills</a:t>
            </a:r>
          </a:p>
        </p:txBody>
      </p:sp>
      <p:sp>
        <p:nvSpPr>
          <p:cNvPr id="6" name="TextBox 5"/>
          <p:cNvSpPr txBox="1"/>
          <p:nvPr/>
        </p:nvSpPr>
        <p:spPr>
          <a:xfrm>
            <a:off x="496144" y="153094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Career skills for a leader</a:t>
            </a:r>
            <a:endParaRPr lang="en-US" sz="2000" dirty="0">
              <a:latin typeface="+mn-lt"/>
              <a:cs typeface="Arial" pitchFamily="34" charset="0"/>
            </a:endParaRPr>
          </a:p>
        </p:txBody>
      </p:sp>
      <p:sp>
        <p:nvSpPr>
          <p:cNvPr id="7" name="TextBox 6"/>
          <p:cNvSpPr txBox="1"/>
          <p:nvPr/>
        </p:nvSpPr>
        <p:spPr>
          <a:xfrm>
            <a:off x="496144" y="206955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People skills for a leader</a:t>
            </a:r>
            <a:endParaRPr lang="en-US" sz="2000" dirty="0">
              <a:latin typeface="+mn-lt"/>
              <a:cs typeface="Arial" pitchFamily="34" charset="0"/>
            </a:endParaRPr>
          </a:p>
        </p:txBody>
      </p:sp>
      <p:sp>
        <p:nvSpPr>
          <p:cNvPr id="8" name="TextBox 7"/>
          <p:cNvSpPr txBox="1"/>
          <p:nvPr/>
        </p:nvSpPr>
        <p:spPr>
          <a:xfrm>
            <a:off x="496144" y="2608165"/>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Technical skills for a leader</a:t>
            </a:r>
            <a:endParaRPr lang="en-US" sz="2000" dirty="0">
              <a:latin typeface="+mn-lt"/>
              <a:cs typeface="Arial" pitchFamily="34" charset="0"/>
            </a:endParaRPr>
          </a:p>
        </p:txBody>
      </p:sp>
      <p:sp>
        <p:nvSpPr>
          <p:cNvPr id="9" name="TextBox 8"/>
          <p:cNvSpPr txBox="1"/>
          <p:nvPr/>
        </p:nvSpPr>
        <p:spPr>
          <a:xfrm>
            <a:off x="496144" y="3146773"/>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Values and behaviors</a:t>
            </a:r>
            <a:endParaRPr lang="en-US" sz="2000" dirty="0">
              <a:latin typeface="+mn-lt"/>
              <a:cs typeface="Arial" pitchFamily="34" charset="0"/>
            </a:endParaRPr>
          </a:p>
        </p:txBody>
      </p:sp>
      <p:sp>
        <p:nvSpPr>
          <p:cNvPr id="10" name="TextBox 9"/>
          <p:cNvSpPr txBox="1"/>
          <p:nvPr/>
        </p:nvSpPr>
        <p:spPr>
          <a:xfrm>
            <a:off x="496144" y="368538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Communication and conflict resolution skills</a:t>
            </a:r>
            <a:endParaRPr lang="en-US" sz="2000" dirty="0">
              <a:latin typeface="+mn-lt"/>
              <a:cs typeface="Arial" pitchFamily="34" charset="0"/>
            </a:endParaRPr>
          </a:p>
        </p:txBody>
      </p:sp>
      <p:sp>
        <p:nvSpPr>
          <p:cNvPr id="11" name="TextBox 10"/>
          <p:cNvSpPr txBox="1"/>
          <p:nvPr/>
        </p:nvSpPr>
        <p:spPr>
          <a:xfrm>
            <a:off x="496144" y="422398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initiatives for achieving cultural diversity</a:t>
            </a:r>
            <a:endParaRPr lang="en-US" sz="2000" dirty="0">
              <a:latin typeface="+mn-lt"/>
              <a:cs typeface="Arial" pitchFamily="34" charset="0"/>
            </a:endParaRPr>
          </a:p>
        </p:txBody>
      </p:sp>
      <p:sp>
        <p:nvSpPr>
          <p:cNvPr id="12" name="TextBox 11"/>
          <p:cNvSpPr txBox="1"/>
          <p:nvPr/>
        </p:nvSpPr>
        <p:spPr>
          <a:xfrm>
            <a:off x="496144" y="476259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development and succession</a:t>
            </a:r>
            <a:endParaRPr lang="en-US" sz="2000" dirty="0">
              <a:latin typeface="+mn-lt"/>
              <a:cs typeface="Arial" pitchFamily="34" charset="0"/>
            </a:endParaRPr>
          </a:p>
        </p:txBody>
      </p:sp>
      <p:sp>
        <p:nvSpPr>
          <p:cNvPr id="13" name="TextBox 12"/>
          <p:cNvSpPr txBox="1"/>
          <p:nvPr/>
        </p:nvSpPr>
        <p:spPr>
          <a:xfrm>
            <a:off x="496144" y="5301208"/>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Case studies</a:t>
            </a:r>
            <a:endParaRPr lang="en-US" sz="2000" dirty="0">
              <a:latin typeface="+mn-lt"/>
              <a:cs typeface="Arial" pitchFamily="34" charset="0"/>
            </a:endParaRPr>
          </a:p>
        </p:txBody>
      </p:sp>
      <p:pic>
        <p:nvPicPr>
          <p:cNvPr id="14" name="Picture 13" descr="highlighter_pen_marker_pink.pn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rot="16200000">
            <a:off x="8326016" y="4568552"/>
            <a:ext cx="2265784" cy="2265784"/>
          </a:xfrm>
          <a:prstGeom prst="rect">
            <a:avLst/>
          </a:prstGeom>
        </p:spPr>
      </p:pic>
    </p:spTree>
    <p:extLst>
      <p:ext uri="{BB962C8B-B14F-4D97-AF65-F5344CB8AC3E}">
        <p14:creationId xmlns:p14="http://schemas.microsoft.com/office/powerpoint/2010/main" val="1861399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9.82659E-7 L -0.96754 -0.48809 " pathEditMode="relative" rAng="0" ptsTypes="AA">
                                      <p:cBhvr>
                                        <p:cTn id="6" dur="2000" fill="hold"/>
                                        <p:tgtEl>
                                          <p:spTgt spid="14"/>
                                        </p:tgtEl>
                                        <p:attrNameLst>
                                          <p:attrName>ppt_x</p:attrName>
                                          <p:attrName>ppt_y</p:attrName>
                                        </p:attrNameLst>
                                      </p:cBhvr>
                                      <p:rCtr x="-48385" y="-24416"/>
                                    </p:animMotion>
                                  </p:childTnLst>
                                </p:cTn>
                              </p:par>
                            </p:childTnLst>
                          </p:cTn>
                        </p:par>
                        <p:par>
                          <p:cTn id="7" fill="hold">
                            <p:stCondLst>
                              <p:cond delay="2000"/>
                            </p:stCondLst>
                            <p:childTnLst>
                              <p:par>
                                <p:cTn id="8" presetID="1" presetClass="emph" presetSubtype="2" fill="hold" nodeType="afterEffect">
                                  <p:stCondLst>
                                    <p:cond delay="0"/>
                                  </p:stCondLst>
                                  <p:childTnLst>
                                    <p:animClr clrSpc="rgb" dir="cw">
                                      <p:cBhvr>
                                        <p:cTn id="9" dur="2000" fill="hold"/>
                                        <p:tgtEl>
                                          <p:spTgt spid="8"/>
                                        </p:tgtEl>
                                        <p:attrNameLst>
                                          <p:attrName>fillcolor</p:attrName>
                                        </p:attrNameLst>
                                      </p:cBhvr>
                                      <p:to>
                                        <a:srgbClr val="FF8FB4"/>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par>
                                <p:cTn id="12" presetID="63" presetClass="path" presetSubtype="0" accel="50000" decel="50000" fill="hold" nodeType="withEffect">
                                  <p:stCondLst>
                                    <p:cond delay="0"/>
                                  </p:stCondLst>
                                  <p:childTnLst>
                                    <p:animMotion origin="layout" path="M -0.96754 -0.48809 L -0.04289 -0.48809 " pathEditMode="relative" rAng="0" ptsTypes="AA">
                                      <p:cBhvr>
                                        <p:cTn id="13" dur="2000" fill="hold"/>
                                        <p:tgtEl>
                                          <p:spTgt spid="14"/>
                                        </p:tgtEl>
                                        <p:attrNameLst>
                                          <p:attrName>ppt_x</p:attrName>
                                          <p:attrName>ppt_y</p:attrName>
                                        </p:attrNameLst>
                                      </p:cBhvr>
                                      <p:rCtr x="46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Writing</a:t>
            </a:r>
            <a:endParaRPr lang="en-US" sz="4000" dirty="0">
              <a:latin typeface="+mn-lt"/>
            </a:endParaRPr>
          </a:p>
        </p:txBody>
      </p:sp>
      <p:sp>
        <p:nvSpPr>
          <p:cNvPr id="5" name="Textfeld 20"/>
          <p:cNvSpPr txBox="1"/>
          <p:nvPr/>
        </p:nvSpPr>
        <p:spPr bwMode="gray">
          <a:xfrm>
            <a:off x="4030333" y="1512208"/>
            <a:ext cx="5005717" cy="54864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800" b="1" dirty="0">
                <a:solidFill>
                  <a:srgbClr val="0070C0"/>
                </a:solidFill>
                <a:latin typeface="Angelina" pitchFamily="2" charset="0"/>
              </a:rPr>
              <a:t>Write for the reader: </a:t>
            </a:r>
          </a:p>
        </p:txBody>
      </p:sp>
      <p:sp>
        <p:nvSpPr>
          <p:cNvPr id="6" name="Textfeld 21"/>
          <p:cNvSpPr txBox="1"/>
          <p:nvPr/>
        </p:nvSpPr>
        <p:spPr bwMode="gray">
          <a:xfrm>
            <a:off x="4097401" y="2176153"/>
            <a:ext cx="4431322" cy="267765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000000"/>
                </a:solidFill>
              </a:rPr>
              <a:t>Who are you writing for and why? Ask yourself why the reader should want to read your document and what you expect the reader to do as a result of it</a:t>
            </a:r>
            <a:endParaRPr lang="en-US" sz="2800" b="1" dirty="0">
              <a:solidFill>
                <a:srgbClr val="000000"/>
              </a:solidFill>
            </a:endParaRPr>
          </a:p>
        </p:txBody>
      </p:sp>
      <p:pic>
        <p:nvPicPr>
          <p:cNvPr id="7" name="Picture 6" descr="\\NAS\PresentationLoad\07 Produktion\1_TEMPLATES\4_Selbstpräsentationen\1_Grundlagen\Bildvorlagen (Kopien)\Geschäftsmann\Fotolia_35795350_X.png"/>
          <p:cNvPicPr>
            <a:picLocks noGrp="1" noSelect="1" noRot="1" noMove="1" noResize="1" noEditPoints="1" noAdjustHandles="1" noChangeArrowheads="1" noChangeShapeType="1"/>
          </p:cNvPicPr>
          <p:nvPr>
            <p:custDataLst>
              <p:tags r:id="rId1"/>
            </p:custDataLst>
          </p:nvPr>
        </p:nvPicPr>
        <p:blipFill rotWithShape="1">
          <a:blip r:embed="rId4" cstate="screen">
            <a:extLst>
              <a:ext uri="{28A0092B-C50C-407E-A947-70E740481C1C}">
                <a14:useLocalDpi xmlns:a14="http://schemas.microsoft.com/office/drawing/2010/main"/>
              </a:ext>
            </a:extLst>
          </a:blip>
          <a:srcRect l="16766" r="2737"/>
          <a:stretch/>
        </p:blipFill>
        <p:spPr bwMode="gray">
          <a:xfrm>
            <a:off x="251520" y="548680"/>
            <a:ext cx="4068452" cy="5743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375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Writing</a:t>
            </a:r>
            <a:endParaRPr lang="en-US" sz="4000" dirty="0">
              <a:latin typeface="+mn-lt"/>
            </a:endParaRPr>
          </a:p>
        </p:txBody>
      </p:sp>
      <p:pic>
        <p:nvPicPr>
          <p:cNvPr id="24578" name="Picture 2" descr="http://projecttrainingassignments.com/images/3.jpg"/>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83048" y="908720"/>
            <a:ext cx="8960952"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063124" y="1412776"/>
            <a:ext cx="7200800" cy="4779804"/>
          </a:xfrm>
          <a:prstGeom prst="roundRect">
            <a:avLst>
              <a:gd name="adj" fmla="val 6062"/>
            </a:avLst>
          </a:prstGeom>
          <a:solidFill>
            <a:srgbClr val="83C93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2400" b="1" dirty="0">
                <a:solidFill>
                  <a:srgbClr val="FFFFFF"/>
                </a:solidFill>
              </a:rPr>
              <a:t>Tell a story: </a:t>
            </a:r>
            <a:endParaRPr lang="en-US" sz="2400" b="1" dirty="0" smtClean="0">
              <a:solidFill>
                <a:srgbClr val="FFFFFF"/>
              </a:solidFill>
            </a:endParaRPr>
          </a:p>
          <a:p>
            <a:pPr>
              <a:spcAft>
                <a:spcPts val="1800"/>
              </a:spcAft>
            </a:pPr>
            <a:r>
              <a:rPr lang="en-US" sz="2400" dirty="0" smtClean="0">
                <a:solidFill>
                  <a:srgbClr val="FFFFFF"/>
                </a:solidFill>
              </a:rPr>
              <a:t>What </a:t>
            </a:r>
            <a:r>
              <a:rPr lang="en-US" sz="2400" dirty="0">
                <a:solidFill>
                  <a:srgbClr val="FFFFFF"/>
                </a:solidFill>
              </a:rPr>
              <a:t>is the one headline you want the reader to remember. Construct a storyline to support the reader to remember. Construct a storyline to support the headline</a:t>
            </a:r>
            <a:r>
              <a:rPr lang="en-US" sz="2400" dirty="0" smtClean="0">
                <a:solidFill>
                  <a:srgbClr val="FFFFFF"/>
                </a:solidFill>
              </a:rPr>
              <a:t>.</a:t>
            </a:r>
          </a:p>
          <a:p>
            <a:pPr marL="285750" indent="-285750">
              <a:spcAft>
                <a:spcPts val="1800"/>
              </a:spcAft>
              <a:buFont typeface="Arial" pitchFamily="34" charset="0"/>
              <a:buChar char="•"/>
            </a:pPr>
            <a:r>
              <a:rPr lang="en-US" sz="2400" dirty="0" smtClean="0">
                <a:solidFill>
                  <a:srgbClr val="FFFFFF"/>
                </a:solidFill>
              </a:rPr>
              <a:t>What </a:t>
            </a:r>
            <a:r>
              <a:rPr lang="en-US" sz="2400" dirty="0">
                <a:solidFill>
                  <a:srgbClr val="FFFFFF"/>
                </a:solidFill>
              </a:rPr>
              <a:t>is the message I need to get across?</a:t>
            </a:r>
          </a:p>
          <a:p>
            <a:pPr marL="285750" indent="-285750">
              <a:spcAft>
                <a:spcPts val="1800"/>
              </a:spcAft>
              <a:buFont typeface="Arial" pitchFamily="34" charset="0"/>
              <a:buChar char="•"/>
            </a:pPr>
            <a:r>
              <a:rPr lang="en-US" sz="2400" dirty="0">
                <a:solidFill>
                  <a:srgbClr val="FFFFFF"/>
                </a:solidFill>
              </a:rPr>
              <a:t>What is the minimum amount of information required to support the message</a:t>
            </a:r>
            <a:r>
              <a:rPr lang="en-US" sz="2400" dirty="0" smtClean="0">
                <a:solidFill>
                  <a:srgbClr val="FFFFFF"/>
                </a:solidFill>
              </a:rPr>
              <a:t>?</a:t>
            </a:r>
            <a:endParaRPr lang="en-US" sz="2400" b="1" dirty="0">
              <a:solidFill>
                <a:srgbClr val="FFFFFF"/>
              </a:solidFill>
            </a:endParaRPr>
          </a:p>
        </p:txBody>
      </p:sp>
    </p:spTree>
    <p:extLst>
      <p:ext uri="{BB962C8B-B14F-4D97-AF65-F5344CB8AC3E}">
        <p14:creationId xmlns:p14="http://schemas.microsoft.com/office/powerpoint/2010/main" val="3815711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Writing</a:t>
            </a:r>
            <a:endParaRPr lang="en-US" sz="4000" dirty="0">
              <a:latin typeface="+mn-lt"/>
            </a:endParaRPr>
          </a:p>
        </p:txBody>
      </p:sp>
      <p:sp>
        <p:nvSpPr>
          <p:cNvPr id="6" name="Textfeld 20"/>
          <p:cNvSpPr txBox="1"/>
          <p:nvPr/>
        </p:nvSpPr>
        <p:spPr bwMode="gray">
          <a:xfrm>
            <a:off x="3923928" y="947211"/>
            <a:ext cx="5904656" cy="917944"/>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5800" b="1" dirty="0" smtClean="0">
                <a:solidFill>
                  <a:srgbClr val="0070C0"/>
                </a:solidFill>
                <a:latin typeface="Angelina" pitchFamily="2" charset="0"/>
              </a:rPr>
              <a:t>Keep it simple</a:t>
            </a:r>
            <a:endParaRPr lang="en-US" sz="5800" b="1" dirty="0">
              <a:solidFill>
                <a:srgbClr val="0070C0"/>
              </a:solidFill>
              <a:latin typeface="Angelina" pitchFamily="2" charset="0"/>
            </a:endParaRPr>
          </a:p>
        </p:txBody>
      </p:sp>
      <p:sp>
        <p:nvSpPr>
          <p:cNvPr id="7" name="Textfeld 21"/>
          <p:cNvSpPr txBox="1"/>
          <p:nvPr/>
        </p:nvSpPr>
        <p:spPr bwMode="gray">
          <a:xfrm>
            <a:off x="4097401" y="2176153"/>
            <a:ext cx="4431322" cy="267765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Use short words and short sentences. Remember the ditty;</a:t>
            </a:r>
          </a:p>
          <a:p>
            <a:r>
              <a:rPr lang="en-US" sz="2800" dirty="0" smtClean="0"/>
              <a:t>“when </a:t>
            </a:r>
            <a:r>
              <a:rPr lang="en-US" sz="2800" dirty="0"/>
              <a:t>writing, keep it short. A dozen words at most per </a:t>
            </a:r>
            <a:r>
              <a:rPr lang="en-US" sz="2800" dirty="0" smtClean="0"/>
              <a:t>thought”</a:t>
            </a:r>
            <a:endParaRPr lang="en-US" sz="2800" dirty="0"/>
          </a:p>
        </p:txBody>
      </p:sp>
      <p:pic>
        <p:nvPicPr>
          <p:cNvPr id="27650" name="Picture 2" descr="http://www.mediate.com/WebShop/images/writing-tips.jpg"/>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5575" y="1526362"/>
            <a:ext cx="3752850" cy="3558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226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g.ehowcdn.com/article-new/ehow/images/a07/ou/k5/fun-activities-boring-meetings-800x800.jpg"/>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980729"/>
            <a:ext cx="8388424" cy="4824536"/>
          </a:xfrm>
          <a:prstGeom prst="rect">
            <a:avLst/>
          </a:prstGeom>
          <a:noFill/>
          <a:extLst>
            <a:ext uri="{909E8E84-426E-40DD-AFC4-6F175D3DCCD1}">
              <a14:hiddenFill xmlns:a14="http://schemas.microsoft.com/office/drawing/2010/main">
                <a:solidFill>
                  <a:srgbClr val="FFFFFF"/>
                </a:solidFill>
              </a14:hiddenFill>
            </a:ext>
          </a:extLst>
        </p:spPr>
      </p:pic>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Writing</a:t>
            </a:r>
            <a:endParaRPr lang="en-US" sz="4000" dirty="0">
              <a:latin typeface="+mn-lt"/>
            </a:endParaRPr>
          </a:p>
        </p:txBody>
      </p:sp>
      <p:pic>
        <p:nvPicPr>
          <p:cNvPr id="8" name="_effect" descr="C:\Users\marc.h\Desktop\Schatten-TES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gray">
          <a:xfrm>
            <a:off x="821243" y="5485729"/>
            <a:ext cx="2446748" cy="552585"/>
          </a:xfrm>
          <a:prstGeom prst="rect">
            <a:avLst/>
          </a:prstGeom>
          <a:noFill/>
        </p:spPr>
      </p:pic>
      <p:sp>
        <p:nvSpPr>
          <p:cNvPr id="9" name="Ellipse 30"/>
          <p:cNvSpPr/>
          <p:nvPr/>
        </p:nvSpPr>
        <p:spPr bwMode="gray">
          <a:xfrm>
            <a:off x="882903" y="3477607"/>
            <a:ext cx="2306660" cy="2306666"/>
          </a:xfrm>
          <a:prstGeom prst="ellipse">
            <a:avLst/>
          </a:prstGeom>
          <a:blipFill dpi="0" rotWithShape="1">
            <a:blip r:embed="rId6" cstate="screen">
              <a:duotone>
                <a:schemeClr val="accent1">
                  <a:shade val="45000"/>
                  <a:satMod val="135000"/>
                </a:schemeClr>
                <a:prstClr val="white"/>
              </a:duotone>
              <a:lum contrast="20000"/>
              <a:extLst>
                <a:ext uri="{28A0092B-C50C-407E-A947-70E740481C1C}">
                  <a14:useLocalDpi xmlns:a14="http://schemas.microsoft.com/office/drawing/2010/main"/>
                </a:ext>
              </a:extLst>
            </a:blip>
            <a:srcRect/>
            <a:stretch>
              <a:fillRect/>
            </a:stretch>
          </a:blipFill>
          <a:ln>
            <a:noFill/>
          </a:ln>
          <a:effectLst>
            <a:outerShdw blurRad="25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0" name="Rechteck 46"/>
          <p:cNvSpPr/>
          <p:nvPr/>
        </p:nvSpPr>
        <p:spPr bwMode="gray">
          <a:xfrm>
            <a:off x="875389" y="4524624"/>
            <a:ext cx="2297864" cy="277640"/>
          </a:xfrm>
          <a:prstGeom prst="rect">
            <a:avLst/>
          </a:prstGeom>
          <a:effectLst>
            <a:outerShdw blurRad="63500" sx="102000" sy="102000" algn="ctr" rotWithShape="0">
              <a:prstClr val="black">
                <a:alpha val="92000"/>
              </a:prstClr>
            </a:outerShdw>
          </a:effectLst>
        </p:spPr>
        <p:txBody>
          <a:bodyPr wrap="square" lIns="0" tIns="0" rIns="0" bIns="0">
            <a:spAutoFit/>
          </a:bodyPr>
          <a:lstStyle/>
          <a:p>
            <a:pPr lvl="0" algn="ctr">
              <a:lnSpc>
                <a:spcPct val="80000"/>
              </a:lnSpc>
              <a:defRPr/>
            </a:pPr>
            <a:r>
              <a:rPr lang="en-US" sz="2200" b="1" cap="all" spc="50" noProof="1" smtClean="0">
                <a:ln w="13500">
                  <a:solidFill>
                    <a:schemeClr val="accent1">
                      <a:shade val="2500"/>
                      <a:alpha val="6500"/>
                    </a:schemeClr>
                  </a:solidFill>
                  <a:prstDash val="solid"/>
                </a:ln>
                <a:solidFill>
                  <a:schemeClr val="accent1">
                    <a:tint val="3000"/>
                    <a:alpha val="95000"/>
                  </a:schemeClr>
                </a:solidFill>
                <a:effectLst>
                  <a:outerShdw blurRad="368300" dist="50800" dir="5400000" sx="102000" sy="102000" algn="ctr" rotWithShape="0">
                    <a:srgbClr val="000000">
                      <a:alpha val="92000"/>
                    </a:srgbClr>
                  </a:outerShdw>
                </a:effectLst>
                <a:latin typeface="+mn-lt"/>
              </a:rPr>
              <a:t>Make it actIve</a:t>
            </a:r>
          </a:p>
        </p:txBody>
      </p:sp>
      <p:sp>
        <p:nvSpPr>
          <p:cNvPr id="11" name="Rounded Rectangle 10"/>
          <p:cNvSpPr/>
          <p:nvPr/>
        </p:nvSpPr>
        <p:spPr>
          <a:xfrm>
            <a:off x="3419872" y="2062053"/>
            <a:ext cx="5112568" cy="2016224"/>
          </a:xfrm>
          <a:prstGeom prst="roundRect">
            <a:avLst>
              <a:gd name="adj" fmla="val 4269"/>
            </a:avLst>
          </a:prstGeom>
          <a:solidFill>
            <a:srgbClr val="FFFFFF">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The passive and impersonal do not make a document look business like. They make the document boring. Make it readable instead, if you want if to be read</a:t>
            </a:r>
            <a:endParaRPr lang="en-IN" sz="2000" dirty="0" smtClean="0">
              <a:solidFill>
                <a:schemeClr val="tx1"/>
              </a:solidFill>
            </a:endParaRPr>
          </a:p>
        </p:txBody>
      </p:sp>
    </p:spTree>
    <p:extLst>
      <p:ext uri="{BB962C8B-B14F-4D97-AF65-F5344CB8AC3E}">
        <p14:creationId xmlns:p14="http://schemas.microsoft.com/office/powerpoint/2010/main" val="86190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Writing</a:t>
            </a:r>
            <a:endParaRPr lang="en-US" sz="4000" dirty="0">
              <a:latin typeface="+mn-lt"/>
            </a:endParaRPr>
          </a:p>
        </p:txBody>
      </p:sp>
      <p:pic>
        <p:nvPicPr>
          <p:cNvPr id="12" name="Picture 2" descr="C:\Bilder Zitate\Fotolia_30908380_X.jpg"/>
          <p:cNvPicPr>
            <a:picLocks noGrp="1" noSelect="1" noRot="1" noMove="1" noResize="1" noEditPoints="1" noAdjustHandles="1" noChangeArrowheads="1" noChangeShapeType="1"/>
          </p:cNvPicPr>
          <p:nvPr>
            <p:custDataLst>
              <p:tags r:id="rId1"/>
            </p:custDataLst>
          </p:nvPr>
        </p:nvPicPr>
        <p:blipFill rotWithShape="1">
          <a:blip r:embed="rId5" cstate="screen">
            <a:extLst>
              <a:ext uri="{28A0092B-C50C-407E-A947-70E740481C1C}">
                <a14:useLocalDpi xmlns:a14="http://schemas.microsoft.com/office/drawing/2010/main"/>
              </a:ext>
            </a:extLst>
          </a:blip>
          <a:srcRect/>
          <a:stretch/>
        </p:blipFill>
        <p:spPr bwMode="gray">
          <a:xfrm>
            <a:off x="0" y="908720"/>
            <a:ext cx="9143999" cy="5328592"/>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33"/>
          <p:cNvSpPr/>
          <p:nvPr/>
        </p:nvSpPr>
        <p:spPr bwMode="auto">
          <a:xfrm rot="383809">
            <a:off x="2930860" y="2264391"/>
            <a:ext cx="3605733" cy="3024084"/>
          </a:xfrm>
          <a:prstGeom prst="rect">
            <a:avLst/>
          </a:prstGeom>
          <a:gradFill flip="none" rotWithShape="1">
            <a:gsLst>
              <a:gs pos="100000">
                <a:schemeClr val="accent1">
                  <a:lumMod val="50000"/>
                  <a:alpha val="85000"/>
                </a:schemeClr>
              </a:gs>
              <a:gs pos="0">
                <a:schemeClr val="accent1">
                  <a:alpha val="85000"/>
                </a:schemeClr>
              </a:gs>
              <a:gs pos="53000">
                <a:schemeClr val="accent1">
                  <a:alpha val="85000"/>
                </a:schemeClr>
              </a:gs>
            </a:gsLst>
            <a:lin ang="4200000" scaled="0"/>
            <a:tileRect/>
          </a:gradFill>
          <a:ln w="12700">
            <a:noFill/>
            <a:round/>
            <a:headEnd/>
            <a:tailEnd/>
          </a:ln>
          <a:effectLst>
            <a:outerShdw blurRad="127000" dist="63500" dir="2700000" algn="tl" rotWithShape="0">
              <a:prstClr val="black">
                <a:alpha val="40000"/>
              </a:prstClr>
            </a:outerShdw>
          </a:effectLst>
        </p:spPr>
        <p:txBody>
          <a:bodyPr lIns="144000" tIns="180000" rIns="72000" rtlCol="0" anchor="t"/>
          <a:lstStyle/>
          <a:p>
            <a:pPr>
              <a:spcAft>
                <a:spcPts val="1200"/>
              </a:spcAft>
            </a:pPr>
            <a:r>
              <a:rPr lang="en-US" sz="2000" b="1" dirty="0" smtClean="0">
                <a:latin typeface="+mn-lt"/>
              </a:rPr>
              <a:t>Support assertions with facts</a:t>
            </a:r>
          </a:p>
          <a:p>
            <a:pPr>
              <a:lnSpc>
                <a:spcPct val="150000"/>
              </a:lnSpc>
              <a:spcAft>
                <a:spcPts val="0"/>
              </a:spcAft>
            </a:pPr>
            <a:r>
              <a:rPr lang="en-US" dirty="0" smtClean="0">
                <a:solidFill>
                  <a:schemeClr val="bg1"/>
                </a:solidFill>
                <a:latin typeface="Segoe Print" pitchFamily="2" charset="0"/>
                <a:cs typeface="MV Boli" pitchFamily="2" charset="0"/>
              </a:rPr>
              <a:t>If </a:t>
            </a:r>
            <a:r>
              <a:rPr lang="en-US" dirty="0">
                <a:solidFill>
                  <a:schemeClr val="bg1"/>
                </a:solidFill>
                <a:latin typeface="Segoe Print" pitchFamily="2" charset="0"/>
                <a:cs typeface="MV Boli" pitchFamily="2" charset="0"/>
              </a:rPr>
              <a:t>something is important, urgent or strategic, explain why it is important, urgent or strategic to your reader.</a:t>
            </a:r>
          </a:p>
        </p:txBody>
      </p:sp>
      <p:pic>
        <p:nvPicPr>
          <p:cNvPr id="16" name="Picture 15" descr="\\NAS\PresentationLoad\07 Produktion\1_TEMPLATES\4_Selbstpräsentationen\1_Grundlagen\Bildvorlagen (Kopien)\Geschäftsmann\mit Verlauf\Bild2.png"/>
          <p:cNvPicPr>
            <a:picLocks noGrp="1" noSelect="1" noRot="1" noMove="1" noResize="1" noEditPoints="1" noAdjustHandles="1" noChangeArrowheads="1" noChangeShapeType="1"/>
          </p:cNvPicPr>
          <p:nvPr>
            <p:custDataLst>
              <p:tags r:id="rId2"/>
            </p:custDataLst>
          </p:nvPr>
        </p:nvPicPr>
        <p:blipFill rotWithShape="1">
          <a:blip r:embed="rId6">
            <a:duotone>
              <a:schemeClr val="bg2">
                <a:shade val="45000"/>
                <a:satMod val="135000"/>
              </a:schemeClr>
              <a:prstClr val="white"/>
            </a:duotone>
            <a:extLst>
              <a:ext uri="{28A0092B-C50C-407E-A947-70E740481C1C}">
                <a14:useLocalDpi xmlns:a14="http://schemas.microsoft.com/office/drawing/2010/main"/>
              </a:ext>
            </a:extLst>
          </a:blip>
          <a:srcRect r="7067"/>
          <a:stretch/>
        </p:blipFill>
        <p:spPr bwMode="gray">
          <a:xfrm>
            <a:off x="4244487" y="0"/>
            <a:ext cx="457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06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Listening</a:t>
            </a:r>
            <a:endParaRPr lang="en-US" sz="4000" dirty="0">
              <a:latin typeface="+mn-lt"/>
            </a:endParaRPr>
          </a:p>
        </p:txBody>
      </p:sp>
      <p:pic>
        <p:nvPicPr>
          <p:cNvPr id="7" name="Picture 6" descr="coffee_table_talk_PA_500_clr.gif"/>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a:off x="1907704" y="731441"/>
            <a:ext cx="5182754" cy="6229272"/>
          </a:xfrm>
          <a:prstGeom prst="rect">
            <a:avLst/>
          </a:prstGeom>
        </p:spPr>
      </p:pic>
      <p:sp>
        <p:nvSpPr>
          <p:cNvPr id="8" name="Rectangle 7"/>
          <p:cNvSpPr/>
          <p:nvPr/>
        </p:nvSpPr>
        <p:spPr>
          <a:xfrm>
            <a:off x="1547664" y="2564904"/>
            <a:ext cx="6402422" cy="1993561"/>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rPr>
              <a:t>Paraphrasing: </a:t>
            </a:r>
            <a:r>
              <a:rPr lang="en-US" sz="2000" dirty="0">
                <a:solidFill>
                  <a:srgbClr val="FFFFFF"/>
                </a:solidFill>
              </a:rPr>
              <a:t>When some one talks, try paraphrasing back to them what they said. If you get it right, the other person will be delighted that you were listening so well. If you get it wrong, you will quickly avoid any future misunderstandings</a:t>
            </a:r>
          </a:p>
        </p:txBody>
      </p:sp>
    </p:spTree>
    <p:extLst>
      <p:ext uri="{BB962C8B-B14F-4D97-AF65-F5344CB8AC3E}">
        <p14:creationId xmlns:p14="http://schemas.microsoft.com/office/powerpoint/2010/main" val="772406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Knowing the resources of the </a:t>
            </a:r>
            <a:r>
              <a:rPr lang="en-US" sz="4000" dirty="0">
                <a:latin typeface="+mn-lt"/>
              </a:rPr>
              <a:t>g</a:t>
            </a:r>
            <a:r>
              <a:rPr lang="en-US" sz="4000" dirty="0" smtClean="0">
                <a:latin typeface="+mn-lt"/>
              </a:rPr>
              <a:t>roup</a:t>
            </a:r>
            <a:endParaRPr lang="en-US" sz="4000" dirty="0">
              <a:latin typeface="+mn-lt"/>
            </a:endParaRPr>
          </a:p>
        </p:txBody>
      </p:sp>
      <p:grpSp>
        <p:nvGrpSpPr>
          <p:cNvPr id="3" name="Group 2"/>
          <p:cNvGrpSpPr/>
          <p:nvPr/>
        </p:nvGrpSpPr>
        <p:grpSpPr>
          <a:xfrm>
            <a:off x="1760538" y="1450975"/>
            <a:ext cx="1468437" cy="2097088"/>
            <a:chOff x="1760538" y="1450975"/>
            <a:chExt cx="1468437" cy="2097088"/>
          </a:xfrm>
        </p:grpSpPr>
        <p:sp>
          <p:nvSpPr>
            <p:cNvPr id="13" name="AutoShape 39"/>
            <p:cNvSpPr>
              <a:spLocks noChangeArrowheads="1"/>
            </p:cNvSpPr>
            <p:nvPr/>
          </p:nvSpPr>
          <p:spPr bwMode="auto">
            <a:xfrm rot="-1800000">
              <a:off x="2767013" y="1795463"/>
              <a:ext cx="461962" cy="1752600"/>
            </a:xfrm>
            <a:prstGeom prst="downArrow">
              <a:avLst>
                <a:gd name="adj1" fmla="val 53574"/>
                <a:gd name="adj2" fmla="val 56907"/>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ru-RU" sz="1400">
                <a:latin typeface="+mn-lt"/>
              </a:endParaRPr>
            </a:p>
          </p:txBody>
        </p:sp>
        <p:grpSp>
          <p:nvGrpSpPr>
            <p:cNvPr id="16" name="Group 4"/>
            <p:cNvGrpSpPr>
              <a:grpSpLocks/>
            </p:cNvGrpSpPr>
            <p:nvPr/>
          </p:nvGrpSpPr>
          <p:grpSpPr bwMode="auto">
            <a:xfrm>
              <a:off x="1760538" y="1450975"/>
              <a:ext cx="1143000" cy="1143000"/>
              <a:chOff x="1680" y="1392"/>
              <a:chExt cx="720" cy="720"/>
            </a:xfrm>
          </p:grpSpPr>
          <p:sp>
            <p:nvSpPr>
              <p:cNvPr id="17" name="Rectangle 2"/>
              <p:cNvSpPr>
                <a:spLocks noChangeArrowheads="1"/>
              </p:cNvSpPr>
              <p:nvPr/>
            </p:nvSpPr>
            <p:spPr bwMode="auto">
              <a:xfrm>
                <a:off x="1680" y="1392"/>
                <a:ext cx="720" cy="720"/>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sz="1400" dirty="0">
                  <a:latin typeface="+mn-lt"/>
                </a:endParaRPr>
              </a:p>
            </p:txBody>
          </p:sp>
          <p:sp>
            <p:nvSpPr>
              <p:cNvPr id="18" name="Freeform 3"/>
              <p:cNvSpPr>
                <a:spLocks/>
              </p:cNvSpPr>
              <p:nvPr/>
            </p:nvSpPr>
            <p:spPr bwMode="auto">
              <a:xfrm>
                <a:off x="1692" y="1405"/>
                <a:ext cx="697" cy="536"/>
              </a:xfrm>
              <a:custGeom>
                <a:avLst/>
                <a:gdLst/>
                <a:ahLst/>
                <a:cxnLst>
                  <a:cxn ang="0">
                    <a:pos x="5" y="1"/>
                  </a:cxn>
                  <a:cxn ang="0">
                    <a:pos x="692" y="0"/>
                  </a:cxn>
                  <a:cxn ang="0">
                    <a:pos x="697" y="310"/>
                  </a:cxn>
                  <a:cxn ang="0">
                    <a:pos x="454" y="518"/>
                  </a:cxn>
                  <a:cxn ang="0">
                    <a:pos x="6" y="527"/>
                  </a:cxn>
                  <a:cxn ang="0">
                    <a:pos x="5" y="1"/>
                  </a:cxn>
                </a:cxnLst>
                <a:rect l="0" t="0" r="r" b="b"/>
                <a:pathLst>
                  <a:path w="697" h="536">
                    <a:moveTo>
                      <a:pt x="5" y="1"/>
                    </a:moveTo>
                    <a:cubicBezTo>
                      <a:pt x="156" y="1"/>
                      <a:pt x="692" y="0"/>
                      <a:pt x="692" y="0"/>
                    </a:cubicBezTo>
                    <a:cubicBezTo>
                      <a:pt x="692" y="0"/>
                      <a:pt x="697" y="159"/>
                      <a:pt x="697" y="310"/>
                    </a:cubicBezTo>
                    <a:cubicBezTo>
                      <a:pt x="697" y="460"/>
                      <a:pt x="546" y="504"/>
                      <a:pt x="454" y="518"/>
                    </a:cubicBezTo>
                    <a:cubicBezTo>
                      <a:pt x="117" y="536"/>
                      <a:pt x="338" y="527"/>
                      <a:pt x="6" y="527"/>
                    </a:cubicBezTo>
                    <a:cubicBezTo>
                      <a:pt x="5" y="313"/>
                      <a:pt x="0" y="162"/>
                      <a:pt x="5" y="1"/>
                    </a:cubicBezTo>
                    <a:close/>
                  </a:path>
                </a:pathLst>
              </a:custGeom>
              <a:gradFill rotWithShape="1">
                <a:gsLst>
                  <a:gs pos="0">
                    <a:schemeClr val="bg2">
                      <a:gamma/>
                      <a:tint val="12549"/>
                      <a:invGamma/>
                    </a:schemeClr>
                  </a:gs>
                  <a:gs pos="100000">
                    <a:schemeClr val="bg2">
                      <a:alpha val="71001"/>
                    </a:schemeClr>
                  </a:gs>
                </a:gsLst>
                <a:lin ang="5400000" scaled="1"/>
              </a:gradFill>
              <a:ln w="9525" cap="flat" cmpd="sng">
                <a:noFill/>
                <a:prstDash val="solid"/>
                <a:round/>
                <a:headEnd type="none" w="med" len="med"/>
                <a:tailEnd type="none" w="med" len="med"/>
              </a:ln>
              <a:effectLst/>
            </p:spPr>
            <p:txBody>
              <a:bodyPr wrap="none" anchor="ctr"/>
              <a:lstStyle/>
              <a:p>
                <a:pPr fontAlgn="auto">
                  <a:spcBef>
                    <a:spcPts val="0"/>
                  </a:spcBef>
                  <a:spcAft>
                    <a:spcPts val="0"/>
                  </a:spcAft>
                  <a:defRPr/>
                </a:pPr>
                <a:endParaRPr lang="en-US" sz="1400" dirty="0">
                  <a:latin typeface="+mn-lt"/>
                </a:endParaRPr>
              </a:p>
            </p:txBody>
          </p:sp>
        </p:grpSp>
        <p:sp>
          <p:nvSpPr>
            <p:cNvPr id="25" name="Text Box 15"/>
            <p:cNvSpPr txBox="1">
              <a:spLocks noChangeArrowheads="1"/>
            </p:cNvSpPr>
            <p:nvPr/>
          </p:nvSpPr>
          <p:spPr bwMode="auto">
            <a:xfrm>
              <a:off x="1760538" y="1755775"/>
              <a:ext cx="1311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ko-KR" sz="1400" b="1" dirty="0" smtClean="0">
                  <a:solidFill>
                    <a:schemeClr val="bg1"/>
                  </a:solidFill>
                  <a:latin typeface="+mn-lt"/>
                  <a:ea typeface="Gulim" pitchFamily="34" charset="-127"/>
                </a:rPr>
                <a:t>Knowledge</a:t>
              </a:r>
              <a:endParaRPr lang="en-IN" sz="1400" b="1" dirty="0">
                <a:solidFill>
                  <a:schemeClr val="bg1"/>
                </a:solidFill>
                <a:latin typeface="+mn-lt"/>
              </a:endParaRPr>
            </a:p>
          </p:txBody>
        </p:sp>
      </p:grpSp>
      <p:grpSp>
        <p:nvGrpSpPr>
          <p:cNvPr id="4" name="Group 3"/>
          <p:cNvGrpSpPr/>
          <p:nvPr/>
        </p:nvGrpSpPr>
        <p:grpSpPr>
          <a:xfrm>
            <a:off x="3208338" y="1450975"/>
            <a:ext cx="1378495" cy="1893888"/>
            <a:chOff x="3208338" y="1450975"/>
            <a:chExt cx="1378495" cy="1893888"/>
          </a:xfrm>
        </p:grpSpPr>
        <p:sp>
          <p:nvSpPr>
            <p:cNvPr id="14" name="AutoShape 29"/>
            <p:cNvSpPr>
              <a:spLocks noChangeArrowheads="1"/>
            </p:cNvSpPr>
            <p:nvPr/>
          </p:nvSpPr>
          <p:spPr bwMode="auto">
            <a:xfrm>
              <a:off x="3995738" y="1592263"/>
              <a:ext cx="461962" cy="1752600"/>
            </a:xfrm>
            <a:prstGeom prst="downArrow">
              <a:avLst>
                <a:gd name="adj1" fmla="val 53574"/>
                <a:gd name="adj2" fmla="val 56907"/>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ru-RU" sz="1400">
                <a:latin typeface="+mn-lt"/>
              </a:endParaRPr>
            </a:p>
          </p:txBody>
        </p:sp>
        <p:sp>
          <p:nvSpPr>
            <p:cNvPr id="19" name="Rectangle 6"/>
            <p:cNvSpPr>
              <a:spLocks noChangeArrowheads="1"/>
            </p:cNvSpPr>
            <p:nvPr/>
          </p:nvSpPr>
          <p:spPr bwMode="auto">
            <a:xfrm>
              <a:off x="3208338" y="1450975"/>
              <a:ext cx="1143000" cy="114300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sz="1400" dirty="0">
                <a:latin typeface="+mn-lt"/>
              </a:endParaRPr>
            </a:p>
          </p:txBody>
        </p:sp>
        <p:sp>
          <p:nvSpPr>
            <p:cNvPr id="20" name="Freeform 7"/>
            <p:cNvSpPr>
              <a:spLocks/>
            </p:cNvSpPr>
            <p:nvPr/>
          </p:nvSpPr>
          <p:spPr bwMode="auto">
            <a:xfrm>
              <a:off x="3227388" y="1471613"/>
              <a:ext cx="1106487" cy="850900"/>
            </a:xfrm>
            <a:custGeom>
              <a:avLst/>
              <a:gdLst/>
              <a:ahLst/>
              <a:cxnLst>
                <a:cxn ang="0">
                  <a:pos x="5" y="1"/>
                </a:cxn>
                <a:cxn ang="0">
                  <a:pos x="692" y="0"/>
                </a:cxn>
                <a:cxn ang="0">
                  <a:pos x="697" y="310"/>
                </a:cxn>
                <a:cxn ang="0">
                  <a:pos x="454" y="518"/>
                </a:cxn>
                <a:cxn ang="0">
                  <a:pos x="6" y="527"/>
                </a:cxn>
                <a:cxn ang="0">
                  <a:pos x="5" y="1"/>
                </a:cxn>
              </a:cxnLst>
              <a:rect l="0" t="0" r="r" b="b"/>
              <a:pathLst>
                <a:path w="697" h="536">
                  <a:moveTo>
                    <a:pt x="5" y="1"/>
                  </a:moveTo>
                  <a:cubicBezTo>
                    <a:pt x="156" y="1"/>
                    <a:pt x="692" y="0"/>
                    <a:pt x="692" y="0"/>
                  </a:cubicBezTo>
                  <a:cubicBezTo>
                    <a:pt x="692" y="0"/>
                    <a:pt x="697" y="159"/>
                    <a:pt x="697" y="310"/>
                  </a:cubicBezTo>
                  <a:cubicBezTo>
                    <a:pt x="697" y="460"/>
                    <a:pt x="546" y="504"/>
                    <a:pt x="454" y="518"/>
                  </a:cubicBezTo>
                  <a:cubicBezTo>
                    <a:pt x="117" y="536"/>
                    <a:pt x="338" y="527"/>
                    <a:pt x="6" y="527"/>
                  </a:cubicBezTo>
                  <a:cubicBezTo>
                    <a:pt x="5" y="313"/>
                    <a:pt x="0" y="162"/>
                    <a:pt x="5" y="1"/>
                  </a:cubicBezTo>
                  <a:close/>
                </a:path>
              </a:pathLst>
            </a:custGeom>
            <a:gradFill rotWithShape="1">
              <a:gsLst>
                <a:gs pos="0">
                  <a:schemeClr val="accent1">
                    <a:gamma/>
                    <a:tint val="12549"/>
                    <a:invGamma/>
                  </a:schemeClr>
                </a:gs>
                <a:gs pos="100000">
                  <a:schemeClr val="accent1">
                    <a:alpha val="71001"/>
                  </a:schemeClr>
                </a:gs>
              </a:gsLst>
              <a:lin ang="5400000" scaled="1"/>
            </a:gradFill>
            <a:ln w="9525" cap="flat" cmpd="sng">
              <a:noFill/>
              <a:prstDash val="solid"/>
              <a:round/>
              <a:headEnd type="none" w="med" len="med"/>
              <a:tailEnd type="none" w="med" len="med"/>
            </a:ln>
            <a:effectLst/>
          </p:spPr>
          <p:txBody>
            <a:bodyPr wrap="none" anchor="ctr"/>
            <a:lstStyle/>
            <a:p>
              <a:pPr fontAlgn="auto">
                <a:spcBef>
                  <a:spcPts val="0"/>
                </a:spcBef>
                <a:spcAft>
                  <a:spcPts val="0"/>
                </a:spcAft>
                <a:defRPr/>
              </a:pPr>
              <a:endParaRPr lang="en-US" sz="1400" dirty="0">
                <a:latin typeface="+mn-lt"/>
              </a:endParaRPr>
            </a:p>
          </p:txBody>
        </p:sp>
        <p:sp>
          <p:nvSpPr>
            <p:cNvPr id="26" name="Text Box 16"/>
            <p:cNvSpPr txBox="1">
              <a:spLocks noChangeArrowheads="1"/>
            </p:cNvSpPr>
            <p:nvPr/>
          </p:nvSpPr>
          <p:spPr bwMode="auto">
            <a:xfrm>
              <a:off x="3275558" y="1755775"/>
              <a:ext cx="1311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ko-KR" sz="1400" b="1" dirty="0" smtClean="0">
                  <a:solidFill>
                    <a:schemeClr val="bg1"/>
                  </a:solidFill>
                  <a:latin typeface="+mn-lt"/>
                  <a:ea typeface="Gulim" pitchFamily="34" charset="-127"/>
                </a:rPr>
                <a:t>Skills</a:t>
              </a:r>
              <a:endParaRPr lang="en-IN" sz="1400" b="1" dirty="0">
                <a:solidFill>
                  <a:schemeClr val="bg1"/>
                </a:solidFill>
                <a:latin typeface="+mn-lt"/>
              </a:endParaRPr>
            </a:p>
          </p:txBody>
        </p:sp>
      </p:grpSp>
      <p:grpSp>
        <p:nvGrpSpPr>
          <p:cNvPr id="7" name="Group 6"/>
          <p:cNvGrpSpPr/>
          <p:nvPr/>
        </p:nvGrpSpPr>
        <p:grpSpPr>
          <a:xfrm>
            <a:off x="4541838" y="1450975"/>
            <a:ext cx="1492795" cy="1893888"/>
            <a:chOff x="4541838" y="1450975"/>
            <a:chExt cx="1492795" cy="1893888"/>
          </a:xfrm>
        </p:grpSpPr>
        <p:grpSp>
          <p:nvGrpSpPr>
            <p:cNvPr id="5" name="Group 4"/>
            <p:cNvGrpSpPr/>
            <p:nvPr/>
          </p:nvGrpSpPr>
          <p:grpSpPr>
            <a:xfrm>
              <a:off x="4541838" y="1450975"/>
              <a:ext cx="1249362" cy="1893888"/>
              <a:chOff x="4541838" y="1450975"/>
              <a:chExt cx="1249362" cy="1893888"/>
            </a:xfrm>
          </p:grpSpPr>
          <p:sp>
            <p:nvSpPr>
              <p:cNvPr id="15" name="AutoShape 28"/>
              <p:cNvSpPr>
                <a:spLocks noChangeArrowheads="1"/>
              </p:cNvSpPr>
              <p:nvPr/>
            </p:nvSpPr>
            <p:spPr bwMode="auto">
              <a:xfrm>
                <a:off x="4541838" y="1592263"/>
                <a:ext cx="461962" cy="1752600"/>
              </a:xfrm>
              <a:prstGeom prst="downArrow">
                <a:avLst>
                  <a:gd name="adj1" fmla="val 53574"/>
                  <a:gd name="adj2" fmla="val 56907"/>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ru-RU">
                  <a:latin typeface="Calibri" pitchFamily="34" charset="0"/>
                </a:endParaRPr>
              </a:p>
            </p:txBody>
          </p:sp>
          <p:sp>
            <p:nvSpPr>
              <p:cNvPr id="21" name="Rectangle 9"/>
              <p:cNvSpPr>
                <a:spLocks noChangeArrowheads="1"/>
              </p:cNvSpPr>
              <p:nvPr/>
            </p:nvSpPr>
            <p:spPr bwMode="auto">
              <a:xfrm>
                <a:off x="4648200" y="1450975"/>
                <a:ext cx="1143000" cy="11430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dirty="0">
                  <a:latin typeface="Calibri" pitchFamily="34" charset="0"/>
                </a:endParaRPr>
              </a:p>
            </p:txBody>
          </p:sp>
          <p:sp>
            <p:nvSpPr>
              <p:cNvPr id="22" name="Freeform 10"/>
              <p:cNvSpPr>
                <a:spLocks/>
              </p:cNvSpPr>
              <p:nvPr/>
            </p:nvSpPr>
            <p:spPr bwMode="auto">
              <a:xfrm>
                <a:off x="4667250" y="1471613"/>
                <a:ext cx="1106488" cy="850900"/>
              </a:xfrm>
              <a:custGeom>
                <a:avLst/>
                <a:gdLst/>
                <a:ahLst/>
                <a:cxnLst>
                  <a:cxn ang="0">
                    <a:pos x="5" y="1"/>
                  </a:cxn>
                  <a:cxn ang="0">
                    <a:pos x="692" y="0"/>
                  </a:cxn>
                  <a:cxn ang="0">
                    <a:pos x="697" y="310"/>
                  </a:cxn>
                  <a:cxn ang="0">
                    <a:pos x="454" y="518"/>
                  </a:cxn>
                  <a:cxn ang="0">
                    <a:pos x="6" y="527"/>
                  </a:cxn>
                  <a:cxn ang="0">
                    <a:pos x="5" y="1"/>
                  </a:cxn>
                </a:cxnLst>
                <a:rect l="0" t="0" r="r" b="b"/>
                <a:pathLst>
                  <a:path w="697" h="536">
                    <a:moveTo>
                      <a:pt x="5" y="1"/>
                    </a:moveTo>
                    <a:cubicBezTo>
                      <a:pt x="156" y="1"/>
                      <a:pt x="692" y="0"/>
                      <a:pt x="692" y="0"/>
                    </a:cubicBezTo>
                    <a:cubicBezTo>
                      <a:pt x="692" y="0"/>
                      <a:pt x="697" y="159"/>
                      <a:pt x="697" y="310"/>
                    </a:cubicBezTo>
                    <a:cubicBezTo>
                      <a:pt x="697" y="460"/>
                      <a:pt x="546" y="504"/>
                      <a:pt x="454" y="518"/>
                    </a:cubicBezTo>
                    <a:cubicBezTo>
                      <a:pt x="117" y="536"/>
                      <a:pt x="338" y="527"/>
                      <a:pt x="6" y="527"/>
                    </a:cubicBezTo>
                    <a:cubicBezTo>
                      <a:pt x="5" y="313"/>
                      <a:pt x="0" y="162"/>
                      <a:pt x="5" y="1"/>
                    </a:cubicBezTo>
                    <a:close/>
                  </a:path>
                </a:pathLst>
              </a:custGeom>
              <a:gradFill rotWithShape="1">
                <a:gsLst>
                  <a:gs pos="0">
                    <a:schemeClr val="accent2">
                      <a:gamma/>
                      <a:tint val="12549"/>
                      <a:invGamma/>
                    </a:schemeClr>
                  </a:gs>
                  <a:gs pos="100000">
                    <a:schemeClr val="accent2">
                      <a:alpha val="71001"/>
                    </a:schemeClr>
                  </a:gs>
                </a:gsLst>
                <a:lin ang="5400000" scaled="1"/>
              </a:gradFill>
              <a:ln w="9525" cap="flat" cmpd="sng">
                <a:noFill/>
                <a:prstDash val="solid"/>
                <a:round/>
                <a:headEnd type="none" w="med" len="med"/>
                <a:tailEnd type="none" w="med" len="med"/>
              </a:ln>
              <a:effectLst/>
            </p:spPr>
            <p:txBody>
              <a:bodyPr wrap="none" anchor="ctr"/>
              <a:lstStyle/>
              <a:p>
                <a:pPr fontAlgn="auto">
                  <a:spcBef>
                    <a:spcPts val="0"/>
                  </a:spcBef>
                  <a:spcAft>
                    <a:spcPts val="0"/>
                  </a:spcAft>
                  <a:defRPr/>
                </a:pPr>
                <a:endParaRPr lang="en-US" dirty="0">
                  <a:latin typeface="Arial" charset="0"/>
                </a:endParaRPr>
              </a:p>
            </p:txBody>
          </p:sp>
        </p:grpSp>
        <p:sp>
          <p:nvSpPr>
            <p:cNvPr id="27" name="Text Box 19"/>
            <p:cNvSpPr txBox="1">
              <a:spLocks noChangeArrowheads="1"/>
            </p:cNvSpPr>
            <p:nvPr/>
          </p:nvSpPr>
          <p:spPr bwMode="auto">
            <a:xfrm>
              <a:off x="4723358" y="1755775"/>
              <a:ext cx="1311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ko-KR" sz="1400" b="1" dirty="0" smtClean="0">
                  <a:solidFill>
                    <a:schemeClr val="bg1"/>
                  </a:solidFill>
                  <a:latin typeface="+mn-lt"/>
                  <a:ea typeface="Gulim" pitchFamily="34" charset="-127"/>
                </a:rPr>
                <a:t>Attitude</a:t>
              </a:r>
              <a:endParaRPr lang="en-IN" sz="1400" b="1" dirty="0">
                <a:solidFill>
                  <a:schemeClr val="bg1"/>
                </a:solidFill>
                <a:latin typeface="+mn-lt"/>
              </a:endParaRPr>
            </a:p>
          </p:txBody>
        </p:sp>
      </p:grpSp>
      <p:grpSp>
        <p:nvGrpSpPr>
          <p:cNvPr id="6" name="Group 5"/>
          <p:cNvGrpSpPr/>
          <p:nvPr/>
        </p:nvGrpSpPr>
        <p:grpSpPr>
          <a:xfrm>
            <a:off x="5770563" y="1450975"/>
            <a:ext cx="1711870" cy="2097088"/>
            <a:chOff x="5770563" y="1450975"/>
            <a:chExt cx="1711870" cy="2097088"/>
          </a:xfrm>
        </p:grpSpPr>
        <p:sp>
          <p:nvSpPr>
            <p:cNvPr id="12" name="AutoShape 41"/>
            <p:cNvSpPr>
              <a:spLocks noChangeArrowheads="1"/>
            </p:cNvSpPr>
            <p:nvPr/>
          </p:nvSpPr>
          <p:spPr bwMode="auto">
            <a:xfrm rot="1800000">
              <a:off x="5770563" y="1795463"/>
              <a:ext cx="461962" cy="1752600"/>
            </a:xfrm>
            <a:prstGeom prst="downArrow">
              <a:avLst>
                <a:gd name="adj1" fmla="val 53574"/>
                <a:gd name="adj2" fmla="val 56907"/>
              </a:avLst>
            </a:prstGeom>
            <a:solidFill>
              <a:schemeClr va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ru-RU" sz="1400">
                <a:latin typeface="+mn-lt"/>
              </a:endParaRPr>
            </a:p>
          </p:txBody>
        </p:sp>
        <p:sp>
          <p:nvSpPr>
            <p:cNvPr id="23" name="Rectangle 12"/>
            <p:cNvSpPr>
              <a:spLocks noChangeArrowheads="1"/>
            </p:cNvSpPr>
            <p:nvPr/>
          </p:nvSpPr>
          <p:spPr bwMode="auto">
            <a:xfrm>
              <a:off x="6083300" y="1450975"/>
              <a:ext cx="1143000" cy="1143000"/>
            </a:xfrm>
            <a:prstGeom prst="rect">
              <a:avLst/>
            </a:prstGeom>
            <a:solidFill>
              <a:schemeClr va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sz="1400" dirty="0">
                <a:latin typeface="+mn-lt"/>
              </a:endParaRPr>
            </a:p>
          </p:txBody>
        </p:sp>
        <p:sp>
          <p:nvSpPr>
            <p:cNvPr id="24" name="Freeform 13"/>
            <p:cNvSpPr>
              <a:spLocks/>
            </p:cNvSpPr>
            <p:nvPr/>
          </p:nvSpPr>
          <p:spPr bwMode="auto">
            <a:xfrm>
              <a:off x="6102350" y="1471613"/>
              <a:ext cx="1106488" cy="850900"/>
            </a:xfrm>
            <a:custGeom>
              <a:avLst/>
              <a:gdLst/>
              <a:ahLst/>
              <a:cxnLst>
                <a:cxn ang="0">
                  <a:pos x="5" y="1"/>
                </a:cxn>
                <a:cxn ang="0">
                  <a:pos x="692" y="0"/>
                </a:cxn>
                <a:cxn ang="0">
                  <a:pos x="697" y="310"/>
                </a:cxn>
                <a:cxn ang="0">
                  <a:pos x="454" y="518"/>
                </a:cxn>
                <a:cxn ang="0">
                  <a:pos x="6" y="527"/>
                </a:cxn>
                <a:cxn ang="0">
                  <a:pos x="5" y="1"/>
                </a:cxn>
              </a:cxnLst>
              <a:rect l="0" t="0" r="r" b="b"/>
              <a:pathLst>
                <a:path w="697" h="536">
                  <a:moveTo>
                    <a:pt x="5" y="1"/>
                  </a:moveTo>
                  <a:cubicBezTo>
                    <a:pt x="156" y="1"/>
                    <a:pt x="692" y="0"/>
                    <a:pt x="692" y="0"/>
                  </a:cubicBezTo>
                  <a:cubicBezTo>
                    <a:pt x="692" y="0"/>
                    <a:pt x="697" y="159"/>
                    <a:pt x="697" y="310"/>
                  </a:cubicBezTo>
                  <a:cubicBezTo>
                    <a:pt x="697" y="460"/>
                    <a:pt x="546" y="504"/>
                    <a:pt x="454" y="518"/>
                  </a:cubicBezTo>
                  <a:cubicBezTo>
                    <a:pt x="117" y="536"/>
                    <a:pt x="338" y="527"/>
                    <a:pt x="6" y="527"/>
                  </a:cubicBezTo>
                  <a:cubicBezTo>
                    <a:pt x="5" y="313"/>
                    <a:pt x="0" y="162"/>
                    <a:pt x="5" y="1"/>
                  </a:cubicBezTo>
                  <a:close/>
                </a:path>
              </a:pathLst>
            </a:custGeom>
            <a:gradFill rotWithShape="1">
              <a:gsLst>
                <a:gs pos="0">
                  <a:schemeClr val="hlink">
                    <a:gamma/>
                    <a:tint val="12549"/>
                    <a:invGamma/>
                  </a:schemeClr>
                </a:gs>
                <a:gs pos="100000">
                  <a:schemeClr val="hlink">
                    <a:alpha val="71001"/>
                  </a:schemeClr>
                </a:gs>
              </a:gsLst>
              <a:lin ang="5400000" scaled="1"/>
            </a:gradFill>
            <a:ln w="9525" cap="flat" cmpd="sng">
              <a:noFill/>
              <a:prstDash val="solid"/>
              <a:round/>
              <a:headEnd type="none" w="med" len="med"/>
              <a:tailEnd type="none" w="med" len="med"/>
            </a:ln>
            <a:effectLst/>
          </p:spPr>
          <p:txBody>
            <a:bodyPr wrap="none" anchor="ctr"/>
            <a:lstStyle/>
            <a:p>
              <a:pPr fontAlgn="auto">
                <a:spcBef>
                  <a:spcPts val="0"/>
                </a:spcBef>
                <a:spcAft>
                  <a:spcPts val="0"/>
                </a:spcAft>
                <a:defRPr/>
              </a:pPr>
              <a:endParaRPr lang="en-US" sz="1400" dirty="0">
                <a:latin typeface="+mn-lt"/>
              </a:endParaRPr>
            </a:p>
          </p:txBody>
        </p:sp>
        <p:sp>
          <p:nvSpPr>
            <p:cNvPr id="28" name="Text Box 21"/>
            <p:cNvSpPr txBox="1">
              <a:spLocks noChangeArrowheads="1"/>
            </p:cNvSpPr>
            <p:nvPr/>
          </p:nvSpPr>
          <p:spPr bwMode="auto">
            <a:xfrm>
              <a:off x="6171158" y="1755775"/>
              <a:ext cx="1311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ko-KR" sz="1400" b="1" dirty="0" smtClean="0">
                  <a:solidFill>
                    <a:schemeClr val="bg1"/>
                  </a:solidFill>
                  <a:latin typeface="+mn-lt"/>
                  <a:ea typeface="Gulim" pitchFamily="34" charset="-127"/>
                </a:rPr>
                <a:t>Character</a:t>
              </a:r>
              <a:endParaRPr lang="en-IN" sz="1400" b="1" dirty="0">
                <a:solidFill>
                  <a:schemeClr val="bg1"/>
                </a:solidFill>
                <a:latin typeface="+mn-lt"/>
              </a:endParaRPr>
            </a:p>
          </p:txBody>
        </p:sp>
      </p:grpSp>
      <p:sp>
        <p:nvSpPr>
          <p:cNvPr id="30" name="AutoShape 37"/>
          <p:cNvSpPr>
            <a:spLocks noChangeArrowheads="1"/>
          </p:cNvSpPr>
          <p:nvPr/>
        </p:nvSpPr>
        <p:spPr bwMode="gray">
          <a:xfrm rot="10800000">
            <a:off x="3276600" y="3049588"/>
            <a:ext cx="2590800" cy="1222375"/>
          </a:xfrm>
          <a:prstGeom prst="upArrow">
            <a:avLst>
              <a:gd name="adj1" fmla="val 100000"/>
              <a:gd name="adj2" fmla="val 67009"/>
            </a:avLst>
          </a:prstGeom>
          <a:gradFill rotWithShape="1">
            <a:gsLst>
              <a:gs pos="0">
                <a:schemeClr val="folHlink"/>
              </a:gs>
              <a:gs pos="100000">
                <a:schemeClr val="folHlink">
                  <a:gamma/>
                  <a:tint val="0"/>
                  <a:invGamma/>
                  <a:alpha val="0"/>
                </a:schemeClr>
              </a:gs>
            </a:gsLst>
            <a:lin ang="5400000" scaled="1"/>
          </a:gradFill>
          <a:ln w="9525" algn="ctr">
            <a:noFill/>
            <a:miter lim="800000"/>
            <a:headEnd/>
            <a:tailEnd/>
          </a:ln>
          <a:effectLst/>
        </p:spPr>
        <p:txBody>
          <a:bodyPr wrap="none" anchor="ctr"/>
          <a:lstStyle/>
          <a:p>
            <a:pPr fontAlgn="auto">
              <a:spcBef>
                <a:spcPts val="0"/>
              </a:spcBef>
              <a:spcAft>
                <a:spcPts val="0"/>
              </a:spcAft>
              <a:defRPr/>
            </a:pPr>
            <a:endParaRPr lang="en-US" dirty="0">
              <a:latin typeface="Arial" charset="0"/>
            </a:endParaRPr>
          </a:p>
        </p:txBody>
      </p:sp>
      <p:pic>
        <p:nvPicPr>
          <p:cNvPr id="29" name="Picture 2" descr="\\NAS\PresentationLoad\07 Produktion\1_TEMPLATES\4_Selbstpräsentationen\1_Grundlagen\Bildvorlagen (Kopien)\Geschäftsmann\Fotolia_22843302_X.png"/>
          <p:cNvPicPr>
            <a:picLocks noGrp="1" noSelect="1" noRot="1" noMove="1" noResize="1" noEditPoints="1" noAdjustHandles="1" noChangeArrowheads="1" noChangeShapeType="1"/>
          </p:cNvPicPr>
          <p:nvPr>
            <p:custDataLst>
              <p:tags r:id="rId1"/>
            </p:custDataLst>
          </p:nvPr>
        </p:nvPicPr>
        <p:blipFill rotWithShape="1">
          <a:blip r:embed="rId4" cstate="screen">
            <a:extLst>
              <a:ext uri="{28A0092B-C50C-407E-A947-70E740481C1C}">
                <a14:useLocalDpi xmlns:a14="http://schemas.microsoft.com/office/drawing/2010/main"/>
              </a:ext>
            </a:extLst>
          </a:blip>
          <a:srcRect l="29998" t="11482" r="36121" b="50242"/>
          <a:stretch/>
        </p:blipFill>
        <p:spPr bwMode="gray">
          <a:xfrm>
            <a:off x="3911600" y="4431853"/>
            <a:ext cx="1092200" cy="1645154"/>
          </a:xfrm>
          <a:prstGeom prst="rect">
            <a:avLst/>
          </a:prstGeom>
          <a:noFill/>
          <a:extLst>
            <a:ext uri="{909E8E84-426E-40DD-AFC4-6F175D3DCCD1}">
              <a14:hiddenFill xmlns:a14="http://schemas.microsoft.com/office/drawing/2010/main">
                <a:solidFill>
                  <a:srgbClr val="FFFFFF"/>
                </a:solidFill>
              </a14:hiddenFill>
            </a:ext>
          </a:extLst>
        </p:spPr>
      </p:pic>
      <p:sp>
        <p:nvSpPr>
          <p:cNvPr id="31" name="Rechteckige Legende 2"/>
          <p:cNvSpPr/>
          <p:nvPr/>
        </p:nvSpPr>
        <p:spPr bwMode="gray">
          <a:xfrm>
            <a:off x="61544" y="4005064"/>
            <a:ext cx="3574636" cy="1991026"/>
          </a:xfrm>
          <a:prstGeom prst="wedgeRectCallout">
            <a:avLst>
              <a:gd name="adj1" fmla="val 68154"/>
              <a:gd name="adj2" fmla="val -7558"/>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r>
              <a:rPr lang="en-US" dirty="0">
                <a:solidFill>
                  <a:schemeClr val="bg1"/>
                </a:solidFill>
                <a:latin typeface="+mn-lt"/>
              </a:rPr>
              <a:t>When the leader uses the knowledge and skills of group participants to get a job done, the participants gain experience and improve skills. They also develop a positive attitude toward using a skill</a:t>
            </a:r>
            <a:endParaRPr lang="en-US" noProof="1">
              <a:solidFill>
                <a:schemeClr val="bg1"/>
              </a:solidFill>
              <a:latin typeface="+mn-lt"/>
            </a:endParaRPr>
          </a:p>
        </p:txBody>
      </p:sp>
      <p:grpSp>
        <p:nvGrpSpPr>
          <p:cNvPr id="35" name="Group 98"/>
          <p:cNvGrpSpPr/>
          <p:nvPr/>
        </p:nvGrpSpPr>
        <p:grpSpPr>
          <a:xfrm>
            <a:off x="1781348" y="897660"/>
            <a:ext cx="2760490" cy="547647"/>
            <a:chOff x="827584" y="1657217"/>
            <a:chExt cx="4176464" cy="547647"/>
          </a:xfrm>
          <a:solidFill>
            <a:srgbClr val="92D050"/>
          </a:solidFill>
        </p:grpSpPr>
        <p:sp>
          <p:nvSpPr>
            <p:cNvPr id="36" name="Pentagon 35"/>
            <p:cNvSpPr/>
            <p:nvPr/>
          </p:nvSpPr>
          <p:spPr bwMode="auto">
            <a:xfrm>
              <a:off x="827584" y="1657217"/>
              <a:ext cx="4176464" cy="54764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400" dirty="0">
                <a:solidFill>
                  <a:srgbClr val="FFFFFF"/>
                </a:solidFill>
                <a:ea typeface="ＭＳ Ｐゴシック" pitchFamily="-105" charset="-128"/>
              </a:endParaRPr>
            </a:p>
          </p:txBody>
        </p:sp>
        <p:sp>
          <p:nvSpPr>
            <p:cNvPr id="38" name="TextBox 45"/>
            <p:cNvSpPr txBox="1">
              <a:spLocks noChangeArrowheads="1"/>
            </p:cNvSpPr>
            <p:nvPr/>
          </p:nvSpPr>
          <p:spPr bwMode="auto">
            <a:xfrm>
              <a:off x="1446830" y="1763524"/>
              <a:ext cx="2187011" cy="3077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IN" sz="1400" b="1" dirty="0" smtClean="0">
                  <a:ea typeface="ＭＳ Ｐゴシック" pitchFamily="-109" charset="-128"/>
                </a:rPr>
                <a:t>Easy to change</a:t>
              </a:r>
              <a:endParaRPr lang="nb-NO" sz="1400" b="1" dirty="0">
                <a:ea typeface="ＭＳ Ｐゴシック" pitchFamily="-109" charset="-128"/>
              </a:endParaRPr>
            </a:p>
          </p:txBody>
        </p:sp>
      </p:grpSp>
      <p:grpSp>
        <p:nvGrpSpPr>
          <p:cNvPr id="41" name="Group 98"/>
          <p:cNvGrpSpPr/>
          <p:nvPr/>
        </p:nvGrpSpPr>
        <p:grpSpPr>
          <a:xfrm>
            <a:off x="4629539" y="897660"/>
            <a:ext cx="2610632" cy="547647"/>
            <a:chOff x="827584" y="1657217"/>
            <a:chExt cx="4176464" cy="547647"/>
          </a:xfrm>
          <a:solidFill>
            <a:srgbClr val="FF0000"/>
          </a:solidFill>
        </p:grpSpPr>
        <p:sp>
          <p:nvSpPr>
            <p:cNvPr id="42" name="Pentagon 41"/>
            <p:cNvSpPr/>
            <p:nvPr/>
          </p:nvSpPr>
          <p:spPr bwMode="auto">
            <a:xfrm>
              <a:off x="827584" y="1657217"/>
              <a:ext cx="4176464" cy="54764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400" dirty="0">
                <a:solidFill>
                  <a:srgbClr val="FFFFFF"/>
                </a:solidFill>
                <a:ea typeface="ＭＳ Ｐゴシック" pitchFamily="-105" charset="-128"/>
              </a:endParaRPr>
            </a:p>
          </p:txBody>
        </p:sp>
        <p:sp>
          <p:nvSpPr>
            <p:cNvPr id="43" name="TextBox 45"/>
            <p:cNvSpPr txBox="1">
              <a:spLocks noChangeArrowheads="1"/>
            </p:cNvSpPr>
            <p:nvPr/>
          </p:nvSpPr>
          <p:spPr bwMode="auto">
            <a:xfrm>
              <a:off x="1446828" y="1763524"/>
              <a:ext cx="2622020" cy="3077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IN" sz="1400" b="1" dirty="0" smtClean="0">
                  <a:solidFill>
                    <a:srgbClr val="FFFFFF"/>
                  </a:solidFill>
                  <a:ea typeface="ＭＳ Ｐゴシック" pitchFamily="-109" charset="-128"/>
                </a:rPr>
                <a:t>Difficult to change</a:t>
              </a:r>
              <a:endParaRPr lang="nb-NO" sz="1400" b="1" dirty="0">
                <a:solidFill>
                  <a:srgbClr val="FFFFFF"/>
                </a:solidFill>
                <a:ea typeface="ＭＳ Ｐゴシック" pitchFamily="-109" charset="-128"/>
              </a:endParaRPr>
            </a:p>
          </p:txBody>
        </p:sp>
      </p:grpSp>
      <p:sp>
        <p:nvSpPr>
          <p:cNvPr id="44" name="Rektangel 63"/>
          <p:cNvSpPr>
            <a:spLocks noChangeArrowheads="1"/>
          </p:cNvSpPr>
          <p:nvPr/>
        </p:nvSpPr>
        <p:spPr bwMode="auto">
          <a:xfrm>
            <a:off x="4211960" y="4180890"/>
            <a:ext cx="831589" cy="338554"/>
          </a:xfrm>
          <a:prstGeom prst="rect">
            <a:avLst/>
          </a:prstGeom>
          <a:noFill/>
          <a:ln w="9525">
            <a:noFill/>
            <a:miter lim="800000"/>
            <a:headEnd/>
            <a:tailEnd/>
          </a:ln>
        </p:spPr>
        <p:txBody>
          <a:bodyPr wrap="square">
            <a:spAutoFit/>
          </a:bodyPr>
          <a:lstStyle/>
          <a:p>
            <a:pPr defTabSz="801688">
              <a:spcBef>
                <a:spcPct val="20000"/>
              </a:spcBef>
            </a:pPr>
            <a:r>
              <a:rPr lang="en-IN" sz="1600" b="1" noProof="1" smtClean="0">
                <a:solidFill>
                  <a:srgbClr val="080808"/>
                </a:solidFill>
                <a:latin typeface="Calibri" pitchFamily="34" charset="0"/>
                <a:cs typeface="Arial" charset="0"/>
              </a:rPr>
              <a:t>Leader</a:t>
            </a:r>
            <a:endParaRPr lang="en-IN" sz="1400" b="1" noProof="1">
              <a:solidFill>
                <a:srgbClr val="080808"/>
              </a:solidFill>
              <a:latin typeface="Calibri" pitchFamily="34" charset="0"/>
              <a:cs typeface="Arial" charset="0"/>
            </a:endParaRPr>
          </a:p>
        </p:txBody>
      </p:sp>
    </p:spTree>
    <p:extLst>
      <p:ext uri="{BB962C8B-B14F-4D97-AF65-F5344CB8AC3E}">
        <p14:creationId xmlns:p14="http://schemas.microsoft.com/office/powerpoint/2010/main" val="2542284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000"/>
                                        <p:tgtEl>
                                          <p:spTgt spid="6"/>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1000"/>
                                        <p:tgtEl>
                                          <p:spTgt spid="30"/>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1000"/>
                                        <p:tgtEl>
                                          <p:spTgt spid="29"/>
                                        </p:tgtEl>
                                      </p:cBhvr>
                                    </p:animEffect>
                                  </p:childTnLst>
                                </p:cTn>
                              </p:par>
                            </p:childTnLst>
                          </p:cTn>
                        </p:par>
                        <p:par>
                          <p:cTn id="31" fill="hold">
                            <p:stCondLst>
                              <p:cond delay="6000"/>
                            </p:stCondLst>
                            <p:childTnLst>
                              <p:par>
                                <p:cTn id="32" presetID="22" presetClass="entr" presetSubtype="8"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1000"/>
                                        <p:tgtEl>
                                          <p:spTgt spid="35"/>
                                        </p:tgtEl>
                                      </p:cBhvr>
                                    </p:animEffect>
                                  </p:childTnLst>
                                </p:cTn>
                              </p:par>
                            </p:childTnLst>
                          </p:cTn>
                        </p:par>
                        <p:par>
                          <p:cTn id="35" fill="hold">
                            <p:stCondLst>
                              <p:cond delay="7000"/>
                            </p:stCondLst>
                            <p:childTnLst>
                              <p:par>
                                <p:cTn id="36" presetID="22" presetClass="entr" presetSubtype="8"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left)">
                                      <p:cBhvr>
                                        <p:cTn id="38" dur="1000"/>
                                        <p:tgtEl>
                                          <p:spTgt spid="41"/>
                                        </p:tgtEl>
                                      </p:cBhvr>
                                    </p:animEffect>
                                  </p:childTnLst>
                                </p:cTn>
                              </p:par>
                            </p:childTnLst>
                          </p:cTn>
                        </p:par>
                        <p:par>
                          <p:cTn id="39" fill="hold">
                            <p:stCondLst>
                              <p:cond delay="8000"/>
                            </p:stCondLst>
                            <p:childTnLst>
                              <p:par>
                                <p:cTn id="40" presetID="22" presetClass="entr" presetSubtype="8"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grpSp>
        <p:nvGrpSpPr>
          <p:cNvPr id="13" name="Group 6"/>
          <p:cNvGrpSpPr/>
          <p:nvPr/>
        </p:nvGrpSpPr>
        <p:grpSpPr>
          <a:xfrm>
            <a:off x="0" y="2"/>
            <a:ext cx="9180512" cy="6449278"/>
            <a:chOff x="0" y="836712"/>
            <a:chExt cx="9180512" cy="6026051"/>
          </a:xfrm>
        </p:grpSpPr>
        <p:sp>
          <p:nvSpPr>
            <p:cNvPr id="14" name="Rectangle 38"/>
            <p:cNvSpPr>
              <a:spLocks noChangeArrowheads="1"/>
            </p:cNvSpPr>
            <p:nvPr/>
          </p:nvSpPr>
          <p:spPr bwMode="auto">
            <a:xfrm>
              <a:off x="0" y="836712"/>
              <a:ext cx="9144000" cy="6021288"/>
            </a:xfrm>
            <a:prstGeom prst="rect">
              <a:avLst/>
            </a:prstGeom>
            <a:solidFill>
              <a:schemeClr val="tx1">
                <a:lumMod val="75000"/>
                <a:lumOff val="25000"/>
              </a:schemeClr>
            </a:solidFill>
            <a:ln w="9525" algn="ctr">
              <a:noFill/>
              <a:miter lim="800000"/>
              <a:headEnd/>
              <a:tailEnd/>
            </a:ln>
          </p:spPr>
          <p:txBody>
            <a:bodyPr anchor="ctr"/>
            <a:lstStyle/>
            <a:p>
              <a:pPr algn="ctr" defTabSz="914400"/>
              <a:endParaRPr lang="en-US">
                <a:solidFill>
                  <a:srgbClr val="FFFFFF"/>
                </a:solidFill>
                <a:latin typeface="Calibri" pitchFamily="34" charset="0"/>
              </a:endParaRPr>
            </a:p>
          </p:txBody>
        </p:sp>
        <p:sp>
          <p:nvSpPr>
            <p:cNvPr id="15" name="Freeform 153"/>
            <p:cNvSpPr>
              <a:spLocks noEditPoints="1"/>
            </p:cNvSpPr>
            <p:nvPr/>
          </p:nvSpPr>
          <p:spPr bwMode="auto">
            <a:xfrm>
              <a:off x="30162" y="908720"/>
              <a:ext cx="9150350" cy="5954043"/>
            </a:xfrm>
            <a:custGeom>
              <a:avLst/>
              <a:gdLst>
                <a:gd name="T0" fmla="*/ 0 w 5764"/>
                <a:gd name="T1" fmla="*/ 2147483647 h 4323"/>
                <a:gd name="T2" fmla="*/ 2147483647 w 5764"/>
                <a:gd name="T3" fmla="*/ 2147483647 h 4323"/>
                <a:gd name="T4" fmla="*/ 2147483647 w 5764"/>
                <a:gd name="T5" fmla="*/ 2147483647 h 4323"/>
                <a:gd name="T6" fmla="*/ 2147483647 w 5764"/>
                <a:gd name="T7" fmla="*/ 2147483647 h 4323"/>
                <a:gd name="T8" fmla="*/ 2147483647 w 5764"/>
                <a:gd name="T9" fmla="*/ 2147483647 h 4323"/>
                <a:gd name="T10" fmla="*/ 2147483647 w 5764"/>
                <a:gd name="T11" fmla="*/ 2147483647 h 4323"/>
                <a:gd name="T12" fmla="*/ 2147483647 w 5764"/>
                <a:gd name="T13" fmla="*/ 2147483647 h 4323"/>
                <a:gd name="T14" fmla="*/ 2147483647 w 5764"/>
                <a:gd name="T15" fmla="*/ 2147483647 h 4323"/>
                <a:gd name="T16" fmla="*/ 2147483647 w 5764"/>
                <a:gd name="T17" fmla="*/ 2147483647 h 4323"/>
                <a:gd name="T18" fmla="*/ 0 w 5764"/>
                <a:gd name="T19" fmla="*/ 2147483647 h 4323"/>
                <a:gd name="T20" fmla="*/ 2147483647 w 5764"/>
                <a:gd name="T21" fmla="*/ 2147483647 h 4323"/>
                <a:gd name="T22" fmla="*/ 2147483647 w 5764"/>
                <a:gd name="T23" fmla="*/ 2147483647 h 4323"/>
                <a:gd name="T24" fmla="*/ 2147483647 w 5764"/>
                <a:gd name="T25" fmla="*/ 2147483647 h 4323"/>
                <a:gd name="T26" fmla="*/ 2147483647 w 5764"/>
                <a:gd name="T27" fmla="*/ 2147483647 h 4323"/>
                <a:gd name="T28" fmla="*/ 2147483647 w 5764"/>
                <a:gd name="T29" fmla="*/ 2147483647 h 4323"/>
                <a:gd name="T30" fmla="*/ 2147483647 w 5764"/>
                <a:gd name="T31" fmla="*/ 2147483647 h 4323"/>
                <a:gd name="T32" fmla="*/ 2147483647 w 5764"/>
                <a:gd name="T33" fmla="*/ 2147483647 h 4323"/>
                <a:gd name="T34" fmla="*/ 2147483647 w 5764"/>
                <a:gd name="T35" fmla="*/ 2147483647 h 4323"/>
                <a:gd name="T36" fmla="*/ 0 w 5764"/>
                <a:gd name="T37" fmla="*/ 2147483647 h 4323"/>
                <a:gd name="T38" fmla="*/ 0 w 5764"/>
                <a:gd name="T39" fmla="*/ 2147483647 h 4323"/>
                <a:gd name="T40" fmla="*/ 2147483647 w 5764"/>
                <a:gd name="T41" fmla="*/ 2147483647 h 4323"/>
                <a:gd name="T42" fmla="*/ 2147483647 w 5764"/>
                <a:gd name="T43" fmla="*/ 2147483647 h 4323"/>
                <a:gd name="T44" fmla="*/ 2147483647 w 5764"/>
                <a:gd name="T45" fmla="*/ 2147483647 h 4323"/>
                <a:gd name="T46" fmla="*/ 2147483647 w 5764"/>
                <a:gd name="T47" fmla="*/ 2147483647 h 4323"/>
                <a:gd name="T48" fmla="*/ 2147483647 w 5764"/>
                <a:gd name="T49" fmla="*/ 2147483647 h 4323"/>
                <a:gd name="T50" fmla="*/ 2147483647 w 5764"/>
                <a:gd name="T51" fmla="*/ 2147483647 h 4323"/>
                <a:gd name="T52" fmla="*/ 2147483647 w 5764"/>
                <a:gd name="T53" fmla="*/ 2147483647 h 4323"/>
                <a:gd name="T54" fmla="*/ 2147483647 w 5764"/>
                <a:gd name="T55" fmla="*/ 2147483647 h 4323"/>
                <a:gd name="T56" fmla="*/ 0 w 5764"/>
                <a:gd name="T57" fmla="*/ 2147483647 h 4323"/>
                <a:gd name="T58" fmla="*/ 2147483647 w 5764"/>
                <a:gd name="T59" fmla="*/ 2147483647 h 4323"/>
                <a:gd name="T60" fmla="*/ 2147483647 w 5764"/>
                <a:gd name="T61" fmla="*/ 2147483647 h 4323"/>
                <a:gd name="T62" fmla="*/ 2147483647 w 5764"/>
                <a:gd name="T63" fmla="*/ 2147483647 h 4323"/>
                <a:gd name="T64" fmla="*/ 2147483647 w 5764"/>
                <a:gd name="T65" fmla="*/ 2147483647 h 4323"/>
                <a:gd name="T66" fmla="*/ 2147483647 w 5764"/>
                <a:gd name="T67" fmla="*/ 2147483647 h 4323"/>
                <a:gd name="T68" fmla="*/ 2147483647 w 5764"/>
                <a:gd name="T69" fmla="*/ 2147483647 h 4323"/>
                <a:gd name="T70" fmla="*/ 2147483647 w 5764"/>
                <a:gd name="T71" fmla="*/ 2147483647 h 4323"/>
                <a:gd name="T72" fmla="*/ 2147483647 w 5764"/>
                <a:gd name="T73" fmla="*/ 2147483647 h 4323"/>
                <a:gd name="T74" fmla="*/ 0 w 5764"/>
                <a:gd name="T75" fmla="*/ 2147483647 h 4323"/>
                <a:gd name="T76" fmla="*/ 0 w 5764"/>
                <a:gd name="T77" fmla="*/ 2147483647 h 4323"/>
                <a:gd name="T78" fmla="*/ 2147483647 w 5764"/>
                <a:gd name="T79" fmla="*/ 2147483647 h 4323"/>
                <a:gd name="T80" fmla="*/ 2147483647 w 5764"/>
                <a:gd name="T81" fmla="*/ 2147483647 h 4323"/>
                <a:gd name="T82" fmla="*/ 2147483647 w 5764"/>
                <a:gd name="T83" fmla="*/ 2147483647 h 4323"/>
                <a:gd name="T84" fmla="*/ 2147483647 w 5764"/>
                <a:gd name="T85" fmla="*/ 2147483647 h 4323"/>
                <a:gd name="T86" fmla="*/ 2147483647 w 5764"/>
                <a:gd name="T87" fmla="*/ 2147483647 h 4323"/>
                <a:gd name="T88" fmla="*/ 2147483647 w 5764"/>
                <a:gd name="T89" fmla="*/ 2147483647 h 4323"/>
                <a:gd name="T90" fmla="*/ 2147483647 w 5764"/>
                <a:gd name="T91" fmla="*/ 2147483647 h 4323"/>
                <a:gd name="T92" fmla="*/ 2147483647 w 5764"/>
                <a:gd name="T93" fmla="*/ 2147483647 h 4323"/>
                <a:gd name="T94" fmla="*/ 0 w 5764"/>
                <a:gd name="T95" fmla="*/ 2147483647 h 4323"/>
                <a:gd name="T96" fmla="*/ 2147483647 w 5764"/>
                <a:gd name="T97" fmla="*/ 2147483647 h 4323"/>
                <a:gd name="T98" fmla="*/ 2147483647 w 5764"/>
                <a:gd name="T99" fmla="*/ 2147483647 h 4323"/>
                <a:gd name="T100" fmla="*/ 2147483647 w 5764"/>
                <a:gd name="T101" fmla="*/ 2147483647 h 4323"/>
                <a:gd name="T102" fmla="*/ 2147483647 w 5764"/>
                <a:gd name="T103" fmla="*/ 2147483647 h 4323"/>
                <a:gd name="T104" fmla="*/ 2147483647 w 5764"/>
                <a:gd name="T105" fmla="*/ 2147483647 h 4323"/>
                <a:gd name="T106" fmla="*/ 2147483647 w 5764"/>
                <a:gd name="T107" fmla="*/ 2147483647 h 4323"/>
                <a:gd name="T108" fmla="*/ 2147483647 w 5764"/>
                <a:gd name="T109" fmla="*/ 2147483647 h 4323"/>
                <a:gd name="T110" fmla="*/ 2147483647 w 5764"/>
                <a:gd name="T111" fmla="*/ 2147483647 h 4323"/>
                <a:gd name="T112" fmla="*/ 0 w 5764"/>
                <a:gd name="T113" fmla="*/ 2147483647 h 4323"/>
                <a:gd name="T114" fmla="*/ 0 w 5764"/>
                <a:gd name="T115" fmla="*/ 2147483647 h 4323"/>
                <a:gd name="T116" fmla="*/ 2147483647 w 5764"/>
                <a:gd name="T117" fmla="*/ 2147483647 h 4323"/>
                <a:gd name="T118" fmla="*/ 2147483647 w 5764"/>
                <a:gd name="T119" fmla="*/ 2147483647 h 4323"/>
                <a:gd name="T120" fmla="*/ 2147483647 w 5764"/>
                <a:gd name="T121" fmla="*/ 2147483647 h 4323"/>
                <a:gd name="T122" fmla="*/ 2147483647 w 5764"/>
                <a:gd name="T123" fmla="*/ 2147483647 h 43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4"/>
                <a:gd name="T187" fmla="*/ 0 h 4323"/>
                <a:gd name="T188" fmla="*/ 5764 w 5764"/>
                <a:gd name="T189" fmla="*/ 4323 h 43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4" h="4323">
                  <a:moveTo>
                    <a:pt x="0" y="4306"/>
                  </a:moveTo>
                  <a:lnTo>
                    <a:pt x="721" y="4306"/>
                  </a:lnTo>
                  <a:lnTo>
                    <a:pt x="1441" y="4306"/>
                  </a:lnTo>
                  <a:lnTo>
                    <a:pt x="2162" y="4306"/>
                  </a:lnTo>
                  <a:lnTo>
                    <a:pt x="2882" y="4306"/>
                  </a:lnTo>
                  <a:lnTo>
                    <a:pt x="3603" y="4306"/>
                  </a:lnTo>
                  <a:lnTo>
                    <a:pt x="4323" y="4306"/>
                  </a:lnTo>
                  <a:lnTo>
                    <a:pt x="5044" y="4306"/>
                  </a:lnTo>
                  <a:lnTo>
                    <a:pt x="5764" y="4306"/>
                  </a:lnTo>
                  <a:lnTo>
                    <a:pt x="5764" y="4323"/>
                  </a:lnTo>
                  <a:lnTo>
                    <a:pt x="5044" y="4323"/>
                  </a:lnTo>
                  <a:lnTo>
                    <a:pt x="4323" y="4323"/>
                  </a:lnTo>
                  <a:lnTo>
                    <a:pt x="3603" y="4323"/>
                  </a:lnTo>
                  <a:lnTo>
                    <a:pt x="2882" y="4323"/>
                  </a:lnTo>
                  <a:lnTo>
                    <a:pt x="2162" y="4323"/>
                  </a:lnTo>
                  <a:lnTo>
                    <a:pt x="1441" y="4323"/>
                  </a:lnTo>
                  <a:lnTo>
                    <a:pt x="721" y="4323"/>
                  </a:lnTo>
                  <a:lnTo>
                    <a:pt x="0" y="4323"/>
                  </a:lnTo>
                  <a:lnTo>
                    <a:pt x="0" y="4306"/>
                  </a:lnTo>
                  <a:close/>
                  <a:moveTo>
                    <a:pt x="0" y="4290"/>
                  </a:moveTo>
                  <a:lnTo>
                    <a:pt x="0" y="4273"/>
                  </a:lnTo>
                  <a:lnTo>
                    <a:pt x="721" y="4273"/>
                  </a:lnTo>
                  <a:lnTo>
                    <a:pt x="1441" y="4273"/>
                  </a:lnTo>
                  <a:lnTo>
                    <a:pt x="2162" y="4273"/>
                  </a:lnTo>
                  <a:lnTo>
                    <a:pt x="2882" y="4273"/>
                  </a:lnTo>
                  <a:lnTo>
                    <a:pt x="3603" y="4273"/>
                  </a:lnTo>
                  <a:lnTo>
                    <a:pt x="4323" y="4273"/>
                  </a:lnTo>
                  <a:lnTo>
                    <a:pt x="5044" y="4273"/>
                  </a:lnTo>
                  <a:lnTo>
                    <a:pt x="5764" y="4273"/>
                  </a:lnTo>
                  <a:lnTo>
                    <a:pt x="5764" y="4290"/>
                  </a:lnTo>
                  <a:lnTo>
                    <a:pt x="5044" y="4290"/>
                  </a:lnTo>
                  <a:lnTo>
                    <a:pt x="4323" y="4290"/>
                  </a:lnTo>
                  <a:lnTo>
                    <a:pt x="3603" y="4290"/>
                  </a:lnTo>
                  <a:lnTo>
                    <a:pt x="2882" y="4290"/>
                  </a:lnTo>
                  <a:lnTo>
                    <a:pt x="2162" y="4290"/>
                  </a:lnTo>
                  <a:lnTo>
                    <a:pt x="1441" y="4290"/>
                  </a:lnTo>
                  <a:lnTo>
                    <a:pt x="721" y="4290"/>
                  </a:lnTo>
                  <a:lnTo>
                    <a:pt x="0" y="4290"/>
                  </a:lnTo>
                  <a:close/>
                  <a:moveTo>
                    <a:pt x="0" y="4257"/>
                  </a:moveTo>
                  <a:lnTo>
                    <a:pt x="0" y="4240"/>
                  </a:lnTo>
                  <a:lnTo>
                    <a:pt x="721" y="4240"/>
                  </a:lnTo>
                  <a:lnTo>
                    <a:pt x="1441" y="4240"/>
                  </a:lnTo>
                  <a:lnTo>
                    <a:pt x="2162" y="4240"/>
                  </a:lnTo>
                  <a:lnTo>
                    <a:pt x="2882" y="4240"/>
                  </a:lnTo>
                  <a:lnTo>
                    <a:pt x="3603" y="4240"/>
                  </a:lnTo>
                  <a:lnTo>
                    <a:pt x="4323" y="4240"/>
                  </a:lnTo>
                  <a:lnTo>
                    <a:pt x="5044" y="4240"/>
                  </a:lnTo>
                  <a:lnTo>
                    <a:pt x="5764" y="4240"/>
                  </a:lnTo>
                  <a:lnTo>
                    <a:pt x="5764" y="4257"/>
                  </a:lnTo>
                  <a:lnTo>
                    <a:pt x="5044" y="4257"/>
                  </a:lnTo>
                  <a:lnTo>
                    <a:pt x="4323" y="4257"/>
                  </a:lnTo>
                  <a:lnTo>
                    <a:pt x="3603" y="4257"/>
                  </a:lnTo>
                  <a:lnTo>
                    <a:pt x="2882" y="4257"/>
                  </a:lnTo>
                  <a:lnTo>
                    <a:pt x="2162" y="4257"/>
                  </a:lnTo>
                  <a:lnTo>
                    <a:pt x="1441" y="4257"/>
                  </a:lnTo>
                  <a:lnTo>
                    <a:pt x="721" y="4257"/>
                  </a:lnTo>
                  <a:lnTo>
                    <a:pt x="0" y="4257"/>
                  </a:lnTo>
                  <a:close/>
                  <a:moveTo>
                    <a:pt x="0" y="4224"/>
                  </a:moveTo>
                  <a:lnTo>
                    <a:pt x="0" y="4208"/>
                  </a:lnTo>
                  <a:lnTo>
                    <a:pt x="721" y="4208"/>
                  </a:lnTo>
                  <a:lnTo>
                    <a:pt x="1441" y="4208"/>
                  </a:lnTo>
                  <a:lnTo>
                    <a:pt x="2162" y="4208"/>
                  </a:lnTo>
                  <a:lnTo>
                    <a:pt x="2882" y="4208"/>
                  </a:lnTo>
                  <a:lnTo>
                    <a:pt x="3603" y="4208"/>
                  </a:lnTo>
                  <a:lnTo>
                    <a:pt x="4323" y="4208"/>
                  </a:lnTo>
                  <a:lnTo>
                    <a:pt x="5044" y="4208"/>
                  </a:lnTo>
                  <a:lnTo>
                    <a:pt x="5764" y="4208"/>
                  </a:lnTo>
                  <a:lnTo>
                    <a:pt x="5764" y="4224"/>
                  </a:lnTo>
                  <a:lnTo>
                    <a:pt x="5044" y="4224"/>
                  </a:lnTo>
                  <a:lnTo>
                    <a:pt x="4323" y="4224"/>
                  </a:lnTo>
                  <a:lnTo>
                    <a:pt x="3603" y="4224"/>
                  </a:lnTo>
                  <a:lnTo>
                    <a:pt x="2882" y="4224"/>
                  </a:lnTo>
                  <a:lnTo>
                    <a:pt x="2162" y="4224"/>
                  </a:lnTo>
                  <a:lnTo>
                    <a:pt x="1441" y="4224"/>
                  </a:lnTo>
                  <a:lnTo>
                    <a:pt x="721" y="4224"/>
                  </a:lnTo>
                  <a:lnTo>
                    <a:pt x="0" y="4224"/>
                  </a:lnTo>
                  <a:close/>
                  <a:moveTo>
                    <a:pt x="0" y="4192"/>
                  </a:moveTo>
                  <a:lnTo>
                    <a:pt x="0" y="4175"/>
                  </a:lnTo>
                  <a:lnTo>
                    <a:pt x="721" y="4175"/>
                  </a:lnTo>
                  <a:lnTo>
                    <a:pt x="1441" y="4175"/>
                  </a:lnTo>
                  <a:lnTo>
                    <a:pt x="2162" y="4175"/>
                  </a:lnTo>
                  <a:lnTo>
                    <a:pt x="2882" y="4175"/>
                  </a:lnTo>
                  <a:lnTo>
                    <a:pt x="3603" y="4175"/>
                  </a:lnTo>
                  <a:lnTo>
                    <a:pt x="4323" y="4175"/>
                  </a:lnTo>
                  <a:lnTo>
                    <a:pt x="5044" y="4175"/>
                  </a:lnTo>
                  <a:lnTo>
                    <a:pt x="5764" y="4175"/>
                  </a:lnTo>
                  <a:lnTo>
                    <a:pt x="5764" y="4192"/>
                  </a:lnTo>
                  <a:lnTo>
                    <a:pt x="5044" y="4192"/>
                  </a:lnTo>
                  <a:lnTo>
                    <a:pt x="4323" y="4192"/>
                  </a:lnTo>
                  <a:lnTo>
                    <a:pt x="3603" y="4192"/>
                  </a:lnTo>
                  <a:lnTo>
                    <a:pt x="2882" y="4192"/>
                  </a:lnTo>
                  <a:lnTo>
                    <a:pt x="2162" y="4192"/>
                  </a:lnTo>
                  <a:lnTo>
                    <a:pt x="1441" y="4192"/>
                  </a:lnTo>
                  <a:lnTo>
                    <a:pt x="721" y="4192"/>
                  </a:lnTo>
                  <a:lnTo>
                    <a:pt x="0" y="4192"/>
                  </a:lnTo>
                  <a:close/>
                  <a:moveTo>
                    <a:pt x="0" y="4159"/>
                  </a:moveTo>
                  <a:lnTo>
                    <a:pt x="0" y="4142"/>
                  </a:lnTo>
                  <a:lnTo>
                    <a:pt x="721" y="4142"/>
                  </a:lnTo>
                  <a:lnTo>
                    <a:pt x="1441" y="4142"/>
                  </a:lnTo>
                  <a:lnTo>
                    <a:pt x="2162" y="4142"/>
                  </a:lnTo>
                  <a:lnTo>
                    <a:pt x="2882" y="4142"/>
                  </a:lnTo>
                  <a:lnTo>
                    <a:pt x="3603" y="4142"/>
                  </a:lnTo>
                  <a:lnTo>
                    <a:pt x="4323" y="4142"/>
                  </a:lnTo>
                  <a:lnTo>
                    <a:pt x="5044" y="4142"/>
                  </a:lnTo>
                  <a:lnTo>
                    <a:pt x="5764" y="4142"/>
                  </a:lnTo>
                  <a:lnTo>
                    <a:pt x="5764" y="4159"/>
                  </a:lnTo>
                  <a:lnTo>
                    <a:pt x="5044" y="4159"/>
                  </a:lnTo>
                  <a:lnTo>
                    <a:pt x="4323" y="4159"/>
                  </a:lnTo>
                  <a:lnTo>
                    <a:pt x="3603" y="4159"/>
                  </a:lnTo>
                  <a:lnTo>
                    <a:pt x="2882" y="4159"/>
                  </a:lnTo>
                  <a:lnTo>
                    <a:pt x="2162" y="4159"/>
                  </a:lnTo>
                  <a:lnTo>
                    <a:pt x="1441" y="4159"/>
                  </a:lnTo>
                  <a:lnTo>
                    <a:pt x="721" y="4159"/>
                  </a:lnTo>
                  <a:lnTo>
                    <a:pt x="0" y="4159"/>
                  </a:lnTo>
                  <a:close/>
                  <a:moveTo>
                    <a:pt x="0" y="4126"/>
                  </a:moveTo>
                  <a:lnTo>
                    <a:pt x="0" y="4109"/>
                  </a:lnTo>
                  <a:lnTo>
                    <a:pt x="721" y="4109"/>
                  </a:lnTo>
                  <a:lnTo>
                    <a:pt x="1441" y="4109"/>
                  </a:lnTo>
                  <a:lnTo>
                    <a:pt x="2162" y="4109"/>
                  </a:lnTo>
                  <a:lnTo>
                    <a:pt x="2882" y="4109"/>
                  </a:lnTo>
                  <a:lnTo>
                    <a:pt x="3603" y="4109"/>
                  </a:lnTo>
                  <a:lnTo>
                    <a:pt x="4323" y="4109"/>
                  </a:lnTo>
                  <a:lnTo>
                    <a:pt x="5044" y="4109"/>
                  </a:lnTo>
                  <a:lnTo>
                    <a:pt x="5764" y="4109"/>
                  </a:lnTo>
                  <a:lnTo>
                    <a:pt x="5764" y="4126"/>
                  </a:lnTo>
                  <a:lnTo>
                    <a:pt x="5044" y="4126"/>
                  </a:lnTo>
                  <a:lnTo>
                    <a:pt x="4323" y="4126"/>
                  </a:lnTo>
                  <a:lnTo>
                    <a:pt x="3603" y="4126"/>
                  </a:lnTo>
                  <a:lnTo>
                    <a:pt x="2882" y="4126"/>
                  </a:lnTo>
                  <a:lnTo>
                    <a:pt x="2162" y="4126"/>
                  </a:lnTo>
                  <a:lnTo>
                    <a:pt x="1441" y="4126"/>
                  </a:lnTo>
                  <a:lnTo>
                    <a:pt x="721" y="4126"/>
                  </a:lnTo>
                  <a:lnTo>
                    <a:pt x="0" y="4126"/>
                  </a:lnTo>
                  <a:close/>
                  <a:moveTo>
                    <a:pt x="0" y="4093"/>
                  </a:moveTo>
                  <a:lnTo>
                    <a:pt x="0" y="4076"/>
                  </a:lnTo>
                  <a:lnTo>
                    <a:pt x="721" y="4076"/>
                  </a:lnTo>
                  <a:lnTo>
                    <a:pt x="1441" y="4076"/>
                  </a:lnTo>
                  <a:lnTo>
                    <a:pt x="2162" y="4076"/>
                  </a:lnTo>
                  <a:lnTo>
                    <a:pt x="2882" y="4076"/>
                  </a:lnTo>
                  <a:lnTo>
                    <a:pt x="3603" y="4076"/>
                  </a:lnTo>
                  <a:lnTo>
                    <a:pt x="4323" y="4076"/>
                  </a:lnTo>
                  <a:lnTo>
                    <a:pt x="5044" y="4076"/>
                  </a:lnTo>
                  <a:lnTo>
                    <a:pt x="5764" y="4076"/>
                  </a:lnTo>
                  <a:lnTo>
                    <a:pt x="5764" y="4093"/>
                  </a:lnTo>
                  <a:lnTo>
                    <a:pt x="5044" y="4093"/>
                  </a:lnTo>
                  <a:lnTo>
                    <a:pt x="4323" y="4093"/>
                  </a:lnTo>
                  <a:lnTo>
                    <a:pt x="3603" y="4093"/>
                  </a:lnTo>
                  <a:lnTo>
                    <a:pt x="2882" y="4093"/>
                  </a:lnTo>
                  <a:lnTo>
                    <a:pt x="2162" y="4093"/>
                  </a:lnTo>
                  <a:lnTo>
                    <a:pt x="1441" y="4093"/>
                  </a:lnTo>
                  <a:lnTo>
                    <a:pt x="721" y="4093"/>
                  </a:lnTo>
                  <a:lnTo>
                    <a:pt x="0" y="4093"/>
                  </a:lnTo>
                  <a:close/>
                  <a:moveTo>
                    <a:pt x="0" y="4060"/>
                  </a:moveTo>
                  <a:lnTo>
                    <a:pt x="0" y="4043"/>
                  </a:lnTo>
                  <a:lnTo>
                    <a:pt x="721" y="4043"/>
                  </a:lnTo>
                  <a:lnTo>
                    <a:pt x="1441" y="4043"/>
                  </a:lnTo>
                  <a:lnTo>
                    <a:pt x="2162" y="4043"/>
                  </a:lnTo>
                  <a:lnTo>
                    <a:pt x="2882" y="4043"/>
                  </a:lnTo>
                  <a:lnTo>
                    <a:pt x="3603" y="4043"/>
                  </a:lnTo>
                  <a:lnTo>
                    <a:pt x="4323" y="4043"/>
                  </a:lnTo>
                  <a:lnTo>
                    <a:pt x="5044" y="4043"/>
                  </a:lnTo>
                  <a:lnTo>
                    <a:pt x="5764" y="4043"/>
                  </a:lnTo>
                  <a:lnTo>
                    <a:pt x="5764" y="4060"/>
                  </a:lnTo>
                  <a:lnTo>
                    <a:pt x="5044" y="4060"/>
                  </a:lnTo>
                  <a:lnTo>
                    <a:pt x="4323" y="4060"/>
                  </a:lnTo>
                  <a:lnTo>
                    <a:pt x="3603" y="4060"/>
                  </a:lnTo>
                  <a:lnTo>
                    <a:pt x="2882" y="4060"/>
                  </a:lnTo>
                  <a:lnTo>
                    <a:pt x="2162" y="4060"/>
                  </a:lnTo>
                  <a:lnTo>
                    <a:pt x="1441" y="4060"/>
                  </a:lnTo>
                  <a:lnTo>
                    <a:pt x="721" y="4060"/>
                  </a:lnTo>
                  <a:lnTo>
                    <a:pt x="0" y="4060"/>
                  </a:lnTo>
                  <a:close/>
                  <a:moveTo>
                    <a:pt x="0" y="4027"/>
                  </a:moveTo>
                  <a:lnTo>
                    <a:pt x="0" y="4011"/>
                  </a:lnTo>
                  <a:lnTo>
                    <a:pt x="721" y="4011"/>
                  </a:lnTo>
                  <a:lnTo>
                    <a:pt x="1441" y="4011"/>
                  </a:lnTo>
                  <a:lnTo>
                    <a:pt x="2162" y="4011"/>
                  </a:lnTo>
                  <a:lnTo>
                    <a:pt x="2882" y="4011"/>
                  </a:lnTo>
                  <a:lnTo>
                    <a:pt x="3603" y="4011"/>
                  </a:lnTo>
                  <a:lnTo>
                    <a:pt x="4323" y="4011"/>
                  </a:lnTo>
                  <a:lnTo>
                    <a:pt x="5044" y="4011"/>
                  </a:lnTo>
                  <a:lnTo>
                    <a:pt x="5764" y="4011"/>
                  </a:lnTo>
                  <a:lnTo>
                    <a:pt x="5764" y="4027"/>
                  </a:lnTo>
                  <a:lnTo>
                    <a:pt x="5044" y="4027"/>
                  </a:lnTo>
                  <a:lnTo>
                    <a:pt x="4323" y="4027"/>
                  </a:lnTo>
                  <a:lnTo>
                    <a:pt x="3603" y="4027"/>
                  </a:lnTo>
                  <a:lnTo>
                    <a:pt x="2882" y="4027"/>
                  </a:lnTo>
                  <a:lnTo>
                    <a:pt x="2162" y="4027"/>
                  </a:lnTo>
                  <a:lnTo>
                    <a:pt x="1441" y="4027"/>
                  </a:lnTo>
                  <a:lnTo>
                    <a:pt x="721" y="4027"/>
                  </a:lnTo>
                  <a:lnTo>
                    <a:pt x="0" y="4027"/>
                  </a:lnTo>
                  <a:close/>
                  <a:moveTo>
                    <a:pt x="0" y="3994"/>
                  </a:moveTo>
                  <a:lnTo>
                    <a:pt x="0" y="3978"/>
                  </a:lnTo>
                  <a:lnTo>
                    <a:pt x="721" y="3978"/>
                  </a:lnTo>
                  <a:lnTo>
                    <a:pt x="1441" y="3978"/>
                  </a:lnTo>
                  <a:lnTo>
                    <a:pt x="2162" y="3978"/>
                  </a:lnTo>
                  <a:lnTo>
                    <a:pt x="2882" y="3978"/>
                  </a:lnTo>
                  <a:lnTo>
                    <a:pt x="3603" y="3978"/>
                  </a:lnTo>
                  <a:lnTo>
                    <a:pt x="4323" y="3978"/>
                  </a:lnTo>
                  <a:lnTo>
                    <a:pt x="5044" y="3978"/>
                  </a:lnTo>
                  <a:lnTo>
                    <a:pt x="5764" y="3978"/>
                  </a:lnTo>
                  <a:lnTo>
                    <a:pt x="5764" y="3994"/>
                  </a:lnTo>
                  <a:lnTo>
                    <a:pt x="5044" y="3994"/>
                  </a:lnTo>
                  <a:lnTo>
                    <a:pt x="4323" y="3994"/>
                  </a:lnTo>
                  <a:lnTo>
                    <a:pt x="3603" y="3994"/>
                  </a:lnTo>
                  <a:lnTo>
                    <a:pt x="2882" y="3994"/>
                  </a:lnTo>
                  <a:lnTo>
                    <a:pt x="2162" y="3994"/>
                  </a:lnTo>
                  <a:lnTo>
                    <a:pt x="1441" y="3994"/>
                  </a:lnTo>
                  <a:lnTo>
                    <a:pt x="721" y="3994"/>
                  </a:lnTo>
                  <a:lnTo>
                    <a:pt x="0" y="3994"/>
                  </a:lnTo>
                  <a:close/>
                  <a:moveTo>
                    <a:pt x="0" y="3962"/>
                  </a:moveTo>
                  <a:lnTo>
                    <a:pt x="0" y="3945"/>
                  </a:lnTo>
                  <a:lnTo>
                    <a:pt x="721" y="3945"/>
                  </a:lnTo>
                  <a:lnTo>
                    <a:pt x="1441" y="3945"/>
                  </a:lnTo>
                  <a:lnTo>
                    <a:pt x="2162" y="3945"/>
                  </a:lnTo>
                  <a:lnTo>
                    <a:pt x="2882" y="3945"/>
                  </a:lnTo>
                  <a:lnTo>
                    <a:pt x="3603" y="3945"/>
                  </a:lnTo>
                  <a:lnTo>
                    <a:pt x="4323" y="3945"/>
                  </a:lnTo>
                  <a:lnTo>
                    <a:pt x="5044" y="3945"/>
                  </a:lnTo>
                  <a:lnTo>
                    <a:pt x="5764" y="3945"/>
                  </a:lnTo>
                  <a:lnTo>
                    <a:pt x="5764" y="3962"/>
                  </a:lnTo>
                  <a:lnTo>
                    <a:pt x="5044" y="3962"/>
                  </a:lnTo>
                  <a:lnTo>
                    <a:pt x="4323" y="3962"/>
                  </a:lnTo>
                  <a:lnTo>
                    <a:pt x="3603" y="3962"/>
                  </a:lnTo>
                  <a:lnTo>
                    <a:pt x="2882" y="3962"/>
                  </a:lnTo>
                  <a:lnTo>
                    <a:pt x="2162" y="3962"/>
                  </a:lnTo>
                  <a:lnTo>
                    <a:pt x="1441" y="3962"/>
                  </a:lnTo>
                  <a:lnTo>
                    <a:pt x="721" y="3962"/>
                  </a:lnTo>
                  <a:lnTo>
                    <a:pt x="0" y="3962"/>
                  </a:lnTo>
                  <a:close/>
                  <a:moveTo>
                    <a:pt x="0" y="3929"/>
                  </a:moveTo>
                  <a:lnTo>
                    <a:pt x="0" y="3912"/>
                  </a:lnTo>
                  <a:lnTo>
                    <a:pt x="721" y="3912"/>
                  </a:lnTo>
                  <a:lnTo>
                    <a:pt x="1441" y="3912"/>
                  </a:lnTo>
                  <a:lnTo>
                    <a:pt x="2162" y="3912"/>
                  </a:lnTo>
                  <a:lnTo>
                    <a:pt x="2882" y="3912"/>
                  </a:lnTo>
                  <a:lnTo>
                    <a:pt x="3603" y="3912"/>
                  </a:lnTo>
                  <a:lnTo>
                    <a:pt x="4323" y="3912"/>
                  </a:lnTo>
                  <a:lnTo>
                    <a:pt x="5044" y="3912"/>
                  </a:lnTo>
                  <a:lnTo>
                    <a:pt x="5764" y="3912"/>
                  </a:lnTo>
                  <a:lnTo>
                    <a:pt x="5764" y="3929"/>
                  </a:lnTo>
                  <a:lnTo>
                    <a:pt x="5044" y="3929"/>
                  </a:lnTo>
                  <a:lnTo>
                    <a:pt x="4323" y="3929"/>
                  </a:lnTo>
                  <a:lnTo>
                    <a:pt x="3603" y="3929"/>
                  </a:lnTo>
                  <a:lnTo>
                    <a:pt x="2882" y="3929"/>
                  </a:lnTo>
                  <a:lnTo>
                    <a:pt x="2162" y="3929"/>
                  </a:lnTo>
                  <a:lnTo>
                    <a:pt x="1441" y="3929"/>
                  </a:lnTo>
                  <a:lnTo>
                    <a:pt x="721" y="3929"/>
                  </a:lnTo>
                  <a:lnTo>
                    <a:pt x="0" y="3929"/>
                  </a:lnTo>
                  <a:close/>
                  <a:moveTo>
                    <a:pt x="0" y="3896"/>
                  </a:moveTo>
                  <a:lnTo>
                    <a:pt x="0" y="3879"/>
                  </a:lnTo>
                  <a:lnTo>
                    <a:pt x="721" y="3879"/>
                  </a:lnTo>
                  <a:lnTo>
                    <a:pt x="1441" y="3879"/>
                  </a:lnTo>
                  <a:lnTo>
                    <a:pt x="2162" y="3879"/>
                  </a:lnTo>
                  <a:lnTo>
                    <a:pt x="2882" y="3879"/>
                  </a:lnTo>
                  <a:lnTo>
                    <a:pt x="3603" y="3879"/>
                  </a:lnTo>
                  <a:lnTo>
                    <a:pt x="4323" y="3879"/>
                  </a:lnTo>
                  <a:lnTo>
                    <a:pt x="5044" y="3879"/>
                  </a:lnTo>
                  <a:lnTo>
                    <a:pt x="5764" y="3879"/>
                  </a:lnTo>
                  <a:lnTo>
                    <a:pt x="5764" y="3896"/>
                  </a:lnTo>
                  <a:lnTo>
                    <a:pt x="5044" y="3896"/>
                  </a:lnTo>
                  <a:lnTo>
                    <a:pt x="4323" y="3896"/>
                  </a:lnTo>
                  <a:lnTo>
                    <a:pt x="3603" y="3896"/>
                  </a:lnTo>
                  <a:lnTo>
                    <a:pt x="2882" y="3896"/>
                  </a:lnTo>
                  <a:lnTo>
                    <a:pt x="2162" y="3896"/>
                  </a:lnTo>
                  <a:lnTo>
                    <a:pt x="1441" y="3896"/>
                  </a:lnTo>
                  <a:lnTo>
                    <a:pt x="721" y="3896"/>
                  </a:lnTo>
                  <a:lnTo>
                    <a:pt x="0" y="3896"/>
                  </a:lnTo>
                  <a:close/>
                  <a:moveTo>
                    <a:pt x="0" y="3863"/>
                  </a:moveTo>
                  <a:lnTo>
                    <a:pt x="0" y="3846"/>
                  </a:lnTo>
                  <a:lnTo>
                    <a:pt x="721" y="3846"/>
                  </a:lnTo>
                  <a:lnTo>
                    <a:pt x="1441" y="3846"/>
                  </a:lnTo>
                  <a:lnTo>
                    <a:pt x="2162" y="3846"/>
                  </a:lnTo>
                  <a:lnTo>
                    <a:pt x="2882" y="3846"/>
                  </a:lnTo>
                  <a:lnTo>
                    <a:pt x="3603" y="3846"/>
                  </a:lnTo>
                  <a:lnTo>
                    <a:pt x="4323" y="3846"/>
                  </a:lnTo>
                  <a:lnTo>
                    <a:pt x="5044" y="3846"/>
                  </a:lnTo>
                  <a:lnTo>
                    <a:pt x="5764" y="3846"/>
                  </a:lnTo>
                  <a:lnTo>
                    <a:pt x="5764" y="3863"/>
                  </a:lnTo>
                  <a:lnTo>
                    <a:pt x="5044" y="3863"/>
                  </a:lnTo>
                  <a:lnTo>
                    <a:pt x="4323" y="3863"/>
                  </a:lnTo>
                  <a:lnTo>
                    <a:pt x="3603" y="3863"/>
                  </a:lnTo>
                  <a:lnTo>
                    <a:pt x="2882" y="3863"/>
                  </a:lnTo>
                  <a:lnTo>
                    <a:pt x="2162" y="3863"/>
                  </a:lnTo>
                  <a:lnTo>
                    <a:pt x="1441" y="3863"/>
                  </a:lnTo>
                  <a:lnTo>
                    <a:pt x="721" y="3863"/>
                  </a:lnTo>
                  <a:lnTo>
                    <a:pt x="0" y="3863"/>
                  </a:lnTo>
                  <a:close/>
                  <a:moveTo>
                    <a:pt x="0" y="3830"/>
                  </a:moveTo>
                  <a:lnTo>
                    <a:pt x="0" y="3813"/>
                  </a:lnTo>
                  <a:lnTo>
                    <a:pt x="721" y="3813"/>
                  </a:lnTo>
                  <a:lnTo>
                    <a:pt x="1441" y="3813"/>
                  </a:lnTo>
                  <a:lnTo>
                    <a:pt x="2162" y="3813"/>
                  </a:lnTo>
                  <a:lnTo>
                    <a:pt x="2882" y="3813"/>
                  </a:lnTo>
                  <a:lnTo>
                    <a:pt x="3603" y="3813"/>
                  </a:lnTo>
                  <a:lnTo>
                    <a:pt x="4323" y="3813"/>
                  </a:lnTo>
                  <a:lnTo>
                    <a:pt x="5044" y="3813"/>
                  </a:lnTo>
                  <a:lnTo>
                    <a:pt x="5764" y="3813"/>
                  </a:lnTo>
                  <a:lnTo>
                    <a:pt x="5764" y="3830"/>
                  </a:lnTo>
                  <a:lnTo>
                    <a:pt x="5044" y="3830"/>
                  </a:lnTo>
                  <a:lnTo>
                    <a:pt x="4323" y="3830"/>
                  </a:lnTo>
                  <a:lnTo>
                    <a:pt x="3603" y="3830"/>
                  </a:lnTo>
                  <a:lnTo>
                    <a:pt x="2882" y="3830"/>
                  </a:lnTo>
                  <a:lnTo>
                    <a:pt x="2162" y="3830"/>
                  </a:lnTo>
                  <a:lnTo>
                    <a:pt x="1441" y="3830"/>
                  </a:lnTo>
                  <a:lnTo>
                    <a:pt x="721" y="3830"/>
                  </a:lnTo>
                  <a:lnTo>
                    <a:pt x="0" y="3830"/>
                  </a:lnTo>
                  <a:close/>
                  <a:moveTo>
                    <a:pt x="0" y="3797"/>
                  </a:moveTo>
                  <a:lnTo>
                    <a:pt x="0" y="3781"/>
                  </a:lnTo>
                  <a:lnTo>
                    <a:pt x="721" y="3781"/>
                  </a:lnTo>
                  <a:lnTo>
                    <a:pt x="1441" y="3781"/>
                  </a:lnTo>
                  <a:lnTo>
                    <a:pt x="2162" y="3781"/>
                  </a:lnTo>
                  <a:lnTo>
                    <a:pt x="2882" y="3781"/>
                  </a:lnTo>
                  <a:lnTo>
                    <a:pt x="3603" y="3781"/>
                  </a:lnTo>
                  <a:lnTo>
                    <a:pt x="4323" y="3781"/>
                  </a:lnTo>
                  <a:lnTo>
                    <a:pt x="5044" y="3781"/>
                  </a:lnTo>
                  <a:lnTo>
                    <a:pt x="5764" y="3781"/>
                  </a:lnTo>
                  <a:lnTo>
                    <a:pt x="5764" y="3797"/>
                  </a:lnTo>
                  <a:lnTo>
                    <a:pt x="5044" y="3797"/>
                  </a:lnTo>
                  <a:lnTo>
                    <a:pt x="4323" y="3797"/>
                  </a:lnTo>
                  <a:lnTo>
                    <a:pt x="3603" y="3797"/>
                  </a:lnTo>
                  <a:lnTo>
                    <a:pt x="2882" y="3797"/>
                  </a:lnTo>
                  <a:lnTo>
                    <a:pt x="2162" y="3797"/>
                  </a:lnTo>
                  <a:lnTo>
                    <a:pt x="1441" y="3797"/>
                  </a:lnTo>
                  <a:lnTo>
                    <a:pt x="721" y="3797"/>
                  </a:lnTo>
                  <a:lnTo>
                    <a:pt x="0" y="3797"/>
                  </a:lnTo>
                  <a:close/>
                  <a:moveTo>
                    <a:pt x="0" y="3765"/>
                  </a:moveTo>
                  <a:lnTo>
                    <a:pt x="0" y="3748"/>
                  </a:lnTo>
                  <a:lnTo>
                    <a:pt x="721" y="3748"/>
                  </a:lnTo>
                  <a:lnTo>
                    <a:pt x="1441" y="3748"/>
                  </a:lnTo>
                  <a:lnTo>
                    <a:pt x="2162" y="3748"/>
                  </a:lnTo>
                  <a:lnTo>
                    <a:pt x="2882" y="3748"/>
                  </a:lnTo>
                  <a:lnTo>
                    <a:pt x="3603" y="3748"/>
                  </a:lnTo>
                  <a:lnTo>
                    <a:pt x="4323" y="3748"/>
                  </a:lnTo>
                  <a:lnTo>
                    <a:pt x="5044" y="3748"/>
                  </a:lnTo>
                  <a:lnTo>
                    <a:pt x="5764" y="3748"/>
                  </a:lnTo>
                  <a:lnTo>
                    <a:pt x="5764" y="3765"/>
                  </a:lnTo>
                  <a:lnTo>
                    <a:pt x="5044" y="3765"/>
                  </a:lnTo>
                  <a:lnTo>
                    <a:pt x="4323" y="3765"/>
                  </a:lnTo>
                  <a:lnTo>
                    <a:pt x="3603" y="3765"/>
                  </a:lnTo>
                  <a:lnTo>
                    <a:pt x="2882" y="3765"/>
                  </a:lnTo>
                  <a:lnTo>
                    <a:pt x="2162" y="3765"/>
                  </a:lnTo>
                  <a:lnTo>
                    <a:pt x="1441" y="3765"/>
                  </a:lnTo>
                  <a:lnTo>
                    <a:pt x="721" y="3765"/>
                  </a:lnTo>
                  <a:lnTo>
                    <a:pt x="0" y="3765"/>
                  </a:lnTo>
                  <a:close/>
                  <a:moveTo>
                    <a:pt x="0" y="3732"/>
                  </a:moveTo>
                  <a:lnTo>
                    <a:pt x="0" y="3715"/>
                  </a:lnTo>
                  <a:lnTo>
                    <a:pt x="721" y="3715"/>
                  </a:lnTo>
                  <a:lnTo>
                    <a:pt x="1441" y="3715"/>
                  </a:lnTo>
                  <a:lnTo>
                    <a:pt x="2162" y="3715"/>
                  </a:lnTo>
                  <a:lnTo>
                    <a:pt x="2882" y="3715"/>
                  </a:lnTo>
                  <a:lnTo>
                    <a:pt x="3603" y="3715"/>
                  </a:lnTo>
                  <a:lnTo>
                    <a:pt x="4323" y="3715"/>
                  </a:lnTo>
                  <a:lnTo>
                    <a:pt x="5044" y="3715"/>
                  </a:lnTo>
                  <a:lnTo>
                    <a:pt x="5764" y="3715"/>
                  </a:lnTo>
                  <a:lnTo>
                    <a:pt x="5764" y="3732"/>
                  </a:lnTo>
                  <a:lnTo>
                    <a:pt x="5044" y="3732"/>
                  </a:lnTo>
                  <a:lnTo>
                    <a:pt x="4323" y="3732"/>
                  </a:lnTo>
                  <a:lnTo>
                    <a:pt x="3603" y="3732"/>
                  </a:lnTo>
                  <a:lnTo>
                    <a:pt x="2882" y="3732"/>
                  </a:lnTo>
                  <a:lnTo>
                    <a:pt x="2162" y="3732"/>
                  </a:lnTo>
                  <a:lnTo>
                    <a:pt x="1441" y="3732"/>
                  </a:lnTo>
                  <a:lnTo>
                    <a:pt x="721" y="3732"/>
                  </a:lnTo>
                  <a:lnTo>
                    <a:pt x="0" y="3732"/>
                  </a:lnTo>
                  <a:close/>
                  <a:moveTo>
                    <a:pt x="0" y="3699"/>
                  </a:moveTo>
                  <a:lnTo>
                    <a:pt x="0" y="3682"/>
                  </a:lnTo>
                  <a:lnTo>
                    <a:pt x="721" y="3682"/>
                  </a:lnTo>
                  <a:lnTo>
                    <a:pt x="1441" y="3682"/>
                  </a:lnTo>
                  <a:lnTo>
                    <a:pt x="2162" y="3682"/>
                  </a:lnTo>
                  <a:lnTo>
                    <a:pt x="2882" y="3682"/>
                  </a:lnTo>
                  <a:lnTo>
                    <a:pt x="3603" y="3682"/>
                  </a:lnTo>
                  <a:lnTo>
                    <a:pt x="4323" y="3682"/>
                  </a:lnTo>
                  <a:lnTo>
                    <a:pt x="5044" y="3682"/>
                  </a:lnTo>
                  <a:lnTo>
                    <a:pt x="5764" y="3682"/>
                  </a:lnTo>
                  <a:lnTo>
                    <a:pt x="5764" y="3699"/>
                  </a:lnTo>
                  <a:lnTo>
                    <a:pt x="5044" y="3699"/>
                  </a:lnTo>
                  <a:lnTo>
                    <a:pt x="4323" y="3699"/>
                  </a:lnTo>
                  <a:lnTo>
                    <a:pt x="3603" y="3699"/>
                  </a:lnTo>
                  <a:lnTo>
                    <a:pt x="2882" y="3699"/>
                  </a:lnTo>
                  <a:lnTo>
                    <a:pt x="2162" y="3699"/>
                  </a:lnTo>
                  <a:lnTo>
                    <a:pt x="1441" y="3699"/>
                  </a:lnTo>
                  <a:lnTo>
                    <a:pt x="721" y="3699"/>
                  </a:lnTo>
                  <a:lnTo>
                    <a:pt x="0" y="3699"/>
                  </a:lnTo>
                  <a:close/>
                  <a:moveTo>
                    <a:pt x="0" y="3666"/>
                  </a:moveTo>
                  <a:lnTo>
                    <a:pt x="0" y="3649"/>
                  </a:lnTo>
                  <a:lnTo>
                    <a:pt x="721" y="3649"/>
                  </a:lnTo>
                  <a:lnTo>
                    <a:pt x="1441" y="3649"/>
                  </a:lnTo>
                  <a:lnTo>
                    <a:pt x="2162" y="3649"/>
                  </a:lnTo>
                  <a:lnTo>
                    <a:pt x="2882" y="3649"/>
                  </a:lnTo>
                  <a:lnTo>
                    <a:pt x="3603" y="3649"/>
                  </a:lnTo>
                  <a:lnTo>
                    <a:pt x="4323" y="3649"/>
                  </a:lnTo>
                  <a:lnTo>
                    <a:pt x="5044" y="3649"/>
                  </a:lnTo>
                  <a:lnTo>
                    <a:pt x="5764" y="3649"/>
                  </a:lnTo>
                  <a:lnTo>
                    <a:pt x="5764" y="3666"/>
                  </a:lnTo>
                  <a:lnTo>
                    <a:pt x="5044" y="3666"/>
                  </a:lnTo>
                  <a:lnTo>
                    <a:pt x="4323" y="3666"/>
                  </a:lnTo>
                  <a:lnTo>
                    <a:pt x="3603" y="3666"/>
                  </a:lnTo>
                  <a:lnTo>
                    <a:pt x="2882" y="3666"/>
                  </a:lnTo>
                  <a:lnTo>
                    <a:pt x="2162" y="3666"/>
                  </a:lnTo>
                  <a:lnTo>
                    <a:pt x="1441" y="3666"/>
                  </a:lnTo>
                  <a:lnTo>
                    <a:pt x="721" y="3666"/>
                  </a:lnTo>
                  <a:lnTo>
                    <a:pt x="0" y="3666"/>
                  </a:lnTo>
                  <a:close/>
                  <a:moveTo>
                    <a:pt x="0" y="3633"/>
                  </a:moveTo>
                  <a:lnTo>
                    <a:pt x="0" y="3616"/>
                  </a:lnTo>
                  <a:lnTo>
                    <a:pt x="721" y="3616"/>
                  </a:lnTo>
                  <a:lnTo>
                    <a:pt x="1441" y="3616"/>
                  </a:lnTo>
                  <a:lnTo>
                    <a:pt x="2162" y="3616"/>
                  </a:lnTo>
                  <a:lnTo>
                    <a:pt x="2882" y="3616"/>
                  </a:lnTo>
                  <a:lnTo>
                    <a:pt x="3603" y="3616"/>
                  </a:lnTo>
                  <a:lnTo>
                    <a:pt x="4323" y="3616"/>
                  </a:lnTo>
                  <a:lnTo>
                    <a:pt x="5044" y="3616"/>
                  </a:lnTo>
                  <a:lnTo>
                    <a:pt x="5764" y="3616"/>
                  </a:lnTo>
                  <a:lnTo>
                    <a:pt x="5764" y="3633"/>
                  </a:lnTo>
                  <a:lnTo>
                    <a:pt x="5044" y="3633"/>
                  </a:lnTo>
                  <a:lnTo>
                    <a:pt x="4323" y="3633"/>
                  </a:lnTo>
                  <a:lnTo>
                    <a:pt x="3603" y="3633"/>
                  </a:lnTo>
                  <a:lnTo>
                    <a:pt x="2882" y="3633"/>
                  </a:lnTo>
                  <a:lnTo>
                    <a:pt x="2162" y="3633"/>
                  </a:lnTo>
                  <a:lnTo>
                    <a:pt x="1441" y="3633"/>
                  </a:lnTo>
                  <a:lnTo>
                    <a:pt x="721" y="3633"/>
                  </a:lnTo>
                  <a:lnTo>
                    <a:pt x="0" y="3633"/>
                  </a:lnTo>
                  <a:close/>
                  <a:moveTo>
                    <a:pt x="0" y="3599"/>
                  </a:moveTo>
                  <a:lnTo>
                    <a:pt x="0" y="3583"/>
                  </a:lnTo>
                  <a:lnTo>
                    <a:pt x="721" y="3583"/>
                  </a:lnTo>
                  <a:lnTo>
                    <a:pt x="1441" y="3583"/>
                  </a:lnTo>
                  <a:lnTo>
                    <a:pt x="2162" y="3583"/>
                  </a:lnTo>
                  <a:lnTo>
                    <a:pt x="2882" y="3583"/>
                  </a:lnTo>
                  <a:lnTo>
                    <a:pt x="3603" y="3583"/>
                  </a:lnTo>
                  <a:lnTo>
                    <a:pt x="4323" y="3583"/>
                  </a:lnTo>
                  <a:lnTo>
                    <a:pt x="5044" y="3583"/>
                  </a:lnTo>
                  <a:lnTo>
                    <a:pt x="5764" y="3583"/>
                  </a:lnTo>
                  <a:lnTo>
                    <a:pt x="5764" y="3599"/>
                  </a:lnTo>
                  <a:lnTo>
                    <a:pt x="5044" y="3599"/>
                  </a:lnTo>
                  <a:lnTo>
                    <a:pt x="4323" y="3599"/>
                  </a:lnTo>
                  <a:lnTo>
                    <a:pt x="3603" y="3599"/>
                  </a:lnTo>
                  <a:lnTo>
                    <a:pt x="2882" y="3599"/>
                  </a:lnTo>
                  <a:lnTo>
                    <a:pt x="2162" y="3599"/>
                  </a:lnTo>
                  <a:lnTo>
                    <a:pt x="1441" y="3599"/>
                  </a:lnTo>
                  <a:lnTo>
                    <a:pt x="721" y="3599"/>
                  </a:lnTo>
                  <a:lnTo>
                    <a:pt x="0" y="3599"/>
                  </a:lnTo>
                  <a:close/>
                  <a:moveTo>
                    <a:pt x="0" y="3566"/>
                  </a:moveTo>
                  <a:lnTo>
                    <a:pt x="0" y="3550"/>
                  </a:lnTo>
                  <a:lnTo>
                    <a:pt x="721" y="3550"/>
                  </a:lnTo>
                  <a:lnTo>
                    <a:pt x="1441" y="3550"/>
                  </a:lnTo>
                  <a:lnTo>
                    <a:pt x="2162" y="3550"/>
                  </a:lnTo>
                  <a:lnTo>
                    <a:pt x="2882" y="3550"/>
                  </a:lnTo>
                  <a:lnTo>
                    <a:pt x="3603" y="3550"/>
                  </a:lnTo>
                  <a:lnTo>
                    <a:pt x="4323" y="3550"/>
                  </a:lnTo>
                  <a:lnTo>
                    <a:pt x="5044" y="3550"/>
                  </a:lnTo>
                  <a:lnTo>
                    <a:pt x="5764" y="3550"/>
                  </a:lnTo>
                  <a:lnTo>
                    <a:pt x="5764" y="3566"/>
                  </a:lnTo>
                  <a:lnTo>
                    <a:pt x="5044" y="3566"/>
                  </a:lnTo>
                  <a:lnTo>
                    <a:pt x="4323" y="3566"/>
                  </a:lnTo>
                  <a:lnTo>
                    <a:pt x="3603" y="3566"/>
                  </a:lnTo>
                  <a:lnTo>
                    <a:pt x="2882" y="3566"/>
                  </a:lnTo>
                  <a:lnTo>
                    <a:pt x="2162" y="3566"/>
                  </a:lnTo>
                  <a:lnTo>
                    <a:pt x="1441" y="3566"/>
                  </a:lnTo>
                  <a:lnTo>
                    <a:pt x="721" y="3566"/>
                  </a:lnTo>
                  <a:lnTo>
                    <a:pt x="0" y="3566"/>
                  </a:lnTo>
                  <a:close/>
                  <a:moveTo>
                    <a:pt x="0" y="3534"/>
                  </a:moveTo>
                  <a:lnTo>
                    <a:pt x="0" y="3517"/>
                  </a:lnTo>
                  <a:lnTo>
                    <a:pt x="721" y="3517"/>
                  </a:lnTo>
                  <a:lnTo>
                    <a:pt x="1441" y="3517"/>
                  </a:lnTo>
                  <a:lnTo>
                    <a:pt x="2162" y="3517"/>
                  </a:lnTo>
                  <a:lnTo>
                    <a:pt x="2882" y="3517"/>
                  </a:lnTo>
                  <a:lnTo>
                    <a:pt x="3603" y="3517"/>
                  </a:lnTo>
                  <a:lnTo>
                    <a:pt x="4323" y="3517"/>
                  </a:lnTo>
                  <a:lnTo>
                    <a:pt x="5044" y="3517"/>
                  </a:lnTo>
                  <a:lnTo>
                    <a:pt x="5764" y="3517"/>
                  </a:lnTo>
                  <a:lnTo>
                    <a:pt x="5764" y="3534"/>
                  </a:lnTo>
                  <a:lnTo>
                    <a:pt x="5044" y="3534"/>
                  </a:lnTo>
                  <a:lnTo>
                    <a:pt x="4323" y="3534"/>
                  </a:lnTo>
                  <a:lnTo>
                    <a:pt x="3603" y="3534"/>
                  </a:lnTo>
                  <a:lnTo>
                    <a:pt x="2882" y="3534"/>
                  </a:lnTo>
                  <a:lnTo>
                    <a:pt x="2162" y="3534"/>
                  </a:lnTo>
                  <a:lnTo>
                    <a:pt x="1441" y="3534"/>
                  </a:lnTo>
                  <a:lnTo>
                    <a:pt x="721" y="3534"/>
                  </a:lnTo>
                  <a:lnTo>
                    <a:pt x="0" y="3534"/>
                  </a:lnTo>
                  <a:close/>
                  <a:moveTo>
                    <a:pt x="0" y="3501"/>
                  </a:moveTo>
                  <a:lnTo>
                    <a:pt x="0" y="3484"/>
                  </a:lnTo>
                  <a:lnTo>
                    <a:pt x="721" y="3484"/>
                  </a:lnTo>
                  <a:lnTo>
                    <a:pt x="1441" y="3484"/>
                  </a:lnTo>
                  <a:lnTo>
                    <a:pt x="2162" y="3484"/>
                  </a:lnTo>
                  <a:lnTo>
                    <a:pt x="2882" y="3484"/>
                  </a:lnTo>
                  <a:lnTo>
                    <a:pt x="3603" y="3484"/>
                  </a:lnTo>
                  <a:lnTo>
                    <a:pt x="4323" y="3484"/>
                  </a:lnTo>
                  <a:lnTo>
                    <a:pt x="5044" y="3484"/>
                  </a:lnTo>
                  <a:lnTo>
                    <a:pt x="5764" y="3484"/>
                  </a:lnTo>
                  <a:lnTo>
                    <a:pt x="5764" y="3501"/>
                  </a:lnTo>
                  <a:lnTo>
                    <a:pt x="5044" y="3501"/>
                  </a:lnTo>
                  <a:lnTo>
                    <a:pt x="4323" y="3501"/>
                  </a:lnTo>
                  <a:lnTo>
                    <a:pt x="3603" y="3501"/>
                  </a:lnTo>
                  <a:lnTo>
                    <a:pt x="2882" y="3501"/>
                  </a:lnTo>
                  <a:lnTo>
                    <a:pt x="2162" y="3501"/>
                  </a:lnTo>
                  <a:lnTo>
                    <a:pt x="1441" y="3501"/>
                  </a:lnTo>
                  <a:lnTo>
                    <a:pt x="721" y="3501"/>
                  </a:lnTo>
                  <a:lnTo>
                    <a:pt x="0" y="3501"/>
                  </a:lnTo>
                  <a:close/>
                  <a:moveTo>
                    <a:pt x="0" y="3468"/>
                  </a:moveTo>
                  <a:lnTo>
                    <a:pt x="0" y="3451"/>
                  </a:lnTo>
                  <a:lnTo>
                    <a:pt x="721" y="3451"/>
                  </a:lnTo>
                  <a:lnTo>
                    <a:pt x="1441" y="3451"/>
                  </a:lnTo>
                  <a:lnTo>
                    <a:pt x="2162" y="3451"/>
                  </a:lnTo>
                  <a:lnTo>
                    <a:pt x="2882" y="3451"/>
                  </a:lnTo>
                  <a:lnTo>
                    <a:pt x="3603" y="3451"/>
                  </a:lnTo>
                  <a:lnTo>
                    <a:pt x="4323" y="3451"/>
                  </a:lnTo>
                  <a:lnTo>
                    <a:pt x="5044" y="3451"/>
                  </a:lnTo>
                  <a:lnTo>
                    <a:pt x="5764" y="3451"/>
                  </a:lnTo>
                  <a:lnTo>
                    <a:pt x="5764" y="3468"/>
                  </a:lnTo>
                  <a:lnTo>
                    <a:pt x="5044" y="3468"/>
                  </a:lnTo>
                  <a:lnTo>
                    <a:pt x="4323" y="3468"/>
                  </a:lnTo>
                  <a:lnTo>
                    <a:pt x="3603" y="3468"/>
                  </a:lnTo>
                  <a:lnTo>
                    <a:pt x="2882" y="3468"/>
                  </a:lnTo>
                  <a:lnTo>
                    <a:pt x="2162" y="3468"/>
                  </a:lnTo>
                  <a:lnTo>
                    <a:pt x="1441" y="3468"/>
                  </a:lnTo>
                  <a:lnTo>
                    <a:pt x="721" y="3468"/>
                  </a:lnTo>
                  <a:lnTo>
                    <a:pt x="0" y="3468"/>
                  </a:lnTo>
                  <a:close/>
                  <a:moveTo>
                    <a:pt x="0" y="3435"/>
                  </a:moveTo>
                  <a:lnTo>
                    <a:pt x="0" y="3418"/>
                  </a:lnTo>
                  <a:lnTo>
                    <a:pt x="721" y="3418"/>
                  </a:lnTo>
                  <a:lnTo>
                    <a:pt x="1441" y="3418"/>
                  </a:lnTo>
                  <a:lnTo>
                    <a:pt x="2162" y="3418"/>
                  </a:lnTo>
                  <a:lnTo>
                    <a:pt x="2882" y="3418"/>
                  </a:lnTo>
                  <a:lnTo>
                    <a:pt x="3603" y="3418"/>
                  </a:lnTo>
                  <a:lnTo>
                    <a:pt x="4323" y="3418"/>
                  </a:lnTo>
                  <a:lnTo>
                    <a:pt x="5044" y="3418"/>
                  </a:lnTo>
                  <a:lnTo>
                    <a:pt x="5764" y="3418"/>
                  </a:lnTo>
                  <a:lnTo>
                    <a:pt x="5764" y="3435"/>
                  </a:lnTo>
                  <a:lnTo>
                    <a:pt x="5044" y="3435"/>
                  </a:lnTo>
                  <a:lnTo>
                    <a:pt x="4323" y="3435"/>
                  </a:lnTo>
                  <a:lnTo>
                    <a:pt x="3603" y="3435"/>
                  </a:lnTo>
                  <a:lnTo>
                    <a:pt x="2882" y="3435"/>
                  </a:lnTo>
                  <a:lnTo>
                    <a:pt x="2162" y="3435"/>
                  </a:lnTo>
                  <a:lnTo>
                    <a:pt x="1441" y="3435"/>
                  </a:lnTo>
                  <a:lnTo>
                    <a:pt x="721" y="3435"/>
                  </a:lnTo>
                  <a:lnTo>
                    <a:pt x="0" y="3435"/>
                  </a:lnTo>
                  <a:close/>
                  <a:moveTo>
                    <a:pt x="0" y="3402"/>
                  </a:moveTo>
                  <a:lnTo>
                    <a:pt x="0" y="3385"/>
                  </a:lnTo>
                  <a:lnTo>
                    <a:pt x="721" y="3385"/>
                  </a:lnTo>
                  <a:lnTo>
                    <a:pt x="1441" y="3385"/>
                  </a:lnTo>
                  <a:lnTo>
                    <a:pt x="2162" y="3385"/>
                  </a:lnTo>
                  <a:lnTo>
                    <a:pt x="2882" y="3385"/>
                  </a:lnTo>
                  <a:lnTo>
                    <a:pt x="3603" y="3385"/>
                  </a:lnTo>
                  <a:lnTo>
                    <a:pt x="4323" y="3385"/>
                  </a:lnTo>
                  <a:lnTo>
                    <a:pt x="5044" y="3385"/>
                  </a:lnTo>
                  <a:lnTo>
                    <a:pt x="5764" y="3385"/>
                  </a:lnTo>
                  <a:lnTo>
                    <a:pt x="5764" y="3402"/>
                  </a:lnTo>
                  <a:lnTo>
                    <a:pt x="5044" y="3402"/>
                  </a:lnTo>
                  <a:lnTo>
                    <a:pt x="4323" y="3402"/>
                  </a:lnTo>
                  <a:lnTo>
                    <a:pt x="3603" y="3402"/>
                  </a:lnTo>
                  <a:lnTo>
                    <a:pt x="2882" y="3402"/>
                  </a:lnTo>
                  <a:lnTo>
                    <a:pt x="2162" y="3402"/>
                  </a:lnTo>
                  <a:lnTo>
                    <a:pt x="1441" y="3402"/>
                  </a:lnTo>
                  <a:lnTo>
                    <a:pt x="721" y="3402"/>
                  </a:lnTo>
                  <a:lnTo>
                    <a:pt x="0" y="3402"/>
                  </a:lnTo>
                  <a:close/>
                  <a:moveTo>
                    <a:pt x="0" y="3369"/>
                  </a:moveTo>
                  <a:lnTo>
                    <a:pt x="0" y="3353"/>
                  </a:lnTo>
                  <a:lnTo>
                    <a:pt x="721" y="3353"/>
                  </a:lnTo>
                  <a:lnTo>
                    <a:pt x="1441" y="3353"/>
                  </a:lnTo>
                  <a:lnTo>
                    <a:pt x="2162" y="3353"/>
                  </a:lnTo>
                  <a:lnTo>
                    <a:pt x="2882" y="3353"/>
                  </a:lnTo>
                  <a:lnTo>
                    <a:pt x="3603" y="3353"/>
                  </a:lnTo>
                  <a:lnTo>
                    <a:pt x="4323" y="3353"/>
                  </a:lnTo>
                  <a:lnTo>
                    <a:pt x="5044" y="3353"/>
                  </a:lnTo>
                  <a:lnTo>
                    <a:pt x="5764" y="3353"/>
                  </a:lnTo>
                  <a:lnTo>
                    <a:pt x="5764" y="3369"/>
                  </a:lnTo>
                  <a:lnTo>
                    <a:pt x="5044" y="3369"/>
                  </a:lnTo>
                  <a:lnTo>
                    <a:pt x="4323" y="3369"/>
                  </a:lnTo>
                  <a:lnTo>
                    <a:pt x="3603" y="3369"/>
                  </a:lnTo>
                  <a:lnTo>
                    <a:pt x="2882" y="3369"/>
                  </a:lnTo>
                  <a:lnTo>
                    <a:pt x="2162" y="3369"/>
                  </a:lnTo>
                  <a:lnTo>
                    <a:pt x="1441" y="3369"/>
                  </a:lnTo>
                  <a:lnTo>
                    <a:pt x="721" y="3369"/>
                  </a:lnTo>
                  <a:lnTo>
                    <a:pt x="0" y="3369"/>
                  </a:lnTo>
                  <a:close/>
                  <a:moveTo>
                    <a:pt x="0" y="3337"/>
                  </a:moveTo>
                  <a:lnTo>
                    <a:pt x="0" y="3320"/>
                  </a:lnTo>
                  <a:lnTo>
                    <a:pt x="721" y="3320"/>
                  </a:lnTo>
                  <a:lnTo>
                    <a:pt x="1441" y="3320"/>
                  </a:lnTo>
                  <a:lnTo>
                    <a:pt x="2162" y="3320"/>
                  </a:lnTo>
                  <a:lnTo>
                    <a:pt x="2882" y="3320"/>
                  </a:lnTo>
                  <a:lnTo>
                    <a:pt x="3603" y="3320"/>
                  </a:lnTo>
                  <a:lnTo>
                    <a:pt x="4323" y="3320"/>
                  </a:lnTo>
                  <a:lnTo>
                    <a:pt x="5044" y="3320"/>
                  </a:lnTo>
                  <a:lnTo>
                    <a:pt x="5764" y="3320"/>
                  </a:lnTo>
                  <a:lnTo>
                    <a:pt x="5764" y="3337"/>
                  </a:lnTo>
                  <a:lnTo>
                    <a:pt x="5044" y="3337"/>
                  </a:lnTo>
                  <a:lnTo>
                    <a:pt x="4323" y="3337"/>
                  </a:lnTo>
                  <a:lnTo>
                    <a:pt x="3603" y="3337"/>
                  </a:lnTo>
                  <a:lnTo>
                    <a:pt x="2882" y="3337"/>
                  </a:lnTo>
                  <a:lnTo>
                    <a:pt x="2162" y="3337"/>
                  </a:lnTo>
                  <a:lnTo>
                    <a:pt x="1441" y="3337"/>
                  </a:lnTo>
                  <a:lnTo>
                    <a:pt x="721" y="3337"/>
                  </a:lnTo>
                  <a:lnTo>
                    <a:pt x="0" y="3337"/>
                  </a:lnTo>
                  <a:close/>
                  <a:moveTo>
                    <a:pt x="0" y="3304"/>
                  </a:moveTo>
                  <a:lnTo>
                    <a:pt x="0" y="3287"/>
                  </a:lnTo>
                  <a:lnTo>
                    <a:pt x="721" y="3287"/>
                  </a:lnTo>
                  <a:lnTo>
                    <a:pt x="1441" y="3287"/>
                  </a:lnTo>
                  <a:lnTo>
                    <a:pt x="2162" y="3287"/>
                  </a:lnTo>
                  <a:lnTo>
                    <a:pt x="2882" y="3287"/>
                  </a:lnTo>
                  <a:lnTo>
                    <a:pt x="3603" y="3287"/>
                  </a:lnTo>
                  <a:lnTo>
                    <a:pt x="4323" y="3287"/>
                  </a:lnTo>
                  <a:lnTo>
                    <a:pt x="5044" y="3287"/>
                  </a:lnTo>
                  <a:lnTo>
                    <a:pt x="5764" y="3287"/>
                  </a:lnTo>
                  <a:lnTo>
                    <a:pt x="5764" y="3304"/>
                  </a:lnTo>
                  <a:lnTo>
                    <a:pt x="5044" y="3304"/>
                  </a:lnTo>
                  <a:lnTo>
                    <a:pt x="4323" y="3304"/>
                  </a:lnTo>
                  <a:lnTo>
                    <a:pt x="3603" y="3304"/>
                  </a:lnTo>
                  <a:lnTo>
                    <a:pt x="2882" y="3304"/>
                  </a:lnTo>
                  <a:lnTo>
                    <a:pt x="2162" y="3304"/>
                  </a:lnTo>
                  <a:lnTo>
                    <a:pt x="1441" y="3304"/>
                  </a:lnTo>
                  <a:lnTo>
                    <a:pt x="721" y="3304"/>
                  </a:lnTo>
                  <a:lnTo>
                    <a:pt x="0" y="3304"/>
                  </a:lnTo>
                  <a:close/>
                  <a:moveTo>
                    <a:pt x="0" y="3271"/>
                  </a:moveTo>
                  <a:lnTo>
                    <a:pt x="0" y="3254"/>
                  </a:lnTo>
                  <a:lnTo>
                    <a:pt x="721" y="3254"/>
                  </a:lnTo>
                  <a:lnTo>
                    <a:pt x="1441" y="3254"/>
                  </a:lnTo>
                  <a:lnTo>
                    <a:pt x="2162" y="3254"/>
                  </a:lnTo>
                  <a:lnTo>
                    <a:pt x="2882" y="3254"/>
                  </a:lnTo>
                  <a:lnTo>
                    <a:pt x="3603" y="3254"/>
                  </a:lnTo>
                  <a:lnTo>
                    <a:pt x="4323" y="3254"/>
                  </a:lnTo>
                  <a:lnTo>
                    <a:pt x="5044" y="3254"/>
                  </a:lnTo>
                  <a:lnTo>
                    <a:pt x="5764" y="3254"/>
                  </a:lnTo>
                  <a:lnTo>
                    <a:pt x="5764" y="3271"/>
                  </a:lnTo>
                  <a:lnTo>
                    <a:pt x="5044" y="3271"/>
                  </a:lnTo>
                  <a:lnTo>
                    <a:pt x="4323" y="3271"/>
                  </a:lnTo>
                  <a:lnTo>
                    <a:pt x="3603" y="3271"/>
                  </a:lnTo>
                  <a:lnTo>
                    <a:pt x="2882" y="3271"/>
                  </a:lnTo>
                  <a:lnTo>
                    <a:pt x="2162" y="3271"/>
                  </a:lnTo>
                  <a:lnTo>
                    <a:pt x="1441" y="3271"/>
                  </a:lnTo>
                  <a:lnTo>
                    <a:pt x="721" y="3271"/>
                  </a:lnTo>
                  <a:lnTo>
                    <a:pt x="0" y="3271"/>
                  </a:lnTo>
                  <a:close/>
                  <a:moveTo>
                    <a:pt x="0" y="3238"/>
                  </a:moveTo>
                  <a:lnTo>
                    <a:pt x="0" y="3221"/>
                  </a:lnTo>
                  <a:lnTo>
                    <a:pt x="721" y="3221"/>
                  </a:lnTo>
                  <a:lnTo>
                    <a:pt x="1441" y="3221"/>
                  </a:lnTo>
                  <a:lnTo>
                    <a:pt x="2162" y="3221"/>
                  </a:lnTo>
                  <a:lnTo>
                    <a:pt x="2882" y="3221"/>
                  </a:lnTo>
                  <a:lnTo>
                    <a:pt x="3603" y="3221"/>
                  </a:lnTo>
                  <a:lnTo>
                    <a:pt x="4323" y="3221"/>
                  </a:lnTo>
                  <a:lnTo>
                    <a:pt x="5044" y="3221"/>
                  </a:lnTo>
                  <a:lnTo>
                    <a:pt x="5764" y="3221"/>
                  </a:lnTo>
                  <a:lnTo>
                    <a:pt x="5764" y="3238"/>
                  </a:lnTo>
                  <a:lnTo>
                    <a:pt x="5044" y="3238"/>
                  </a:lnTo>
                  <a:lnTo>
                    <a:pt x="4323" y="3238"/>
                  </a:lnTo>
                  <a:lnTo>
                    <a:pt x="3603" y="3238"/>
                  </a:lnTo>
                  <a:lnTo>
                    <a:pt x="2882" y="3238"/>
                  </a:lnTo>
                  <a:lnTo>
                    <a:pt x="2162" y="3238"/>
                  </a:lnTo>
                  <a:lnTo>
                    <a:pt x="1441" y="3238"/>
                  </a:lnTo>
                  <a:lnTo>
                    <a:pt x="721" y="3238"/>
                  </a:lnTo>
                  <a:lnTo>
                    <a:pt x="0" y="3238"/>
                  </a:lnTo>
                  <a:close/>
                  <a:moveTo>
                    <a:pt x="0" y="3205"/>
                  </a:moveTo>
                  <a:lnTo>
                    <a:pt x="0" y="3188"/>
                  </a:lnTo>
                  <a:lnTo>
                    <a:pt x="721" y="3188"/>
                  </a:lnTo>
                  <a:lnTo>
                    <a:pt x="1441" y="3188"/>
                  </a:lnTo>
                  <a:lnTo>
                    <a:pt x="2162" y="3188"/>
                  </a:lnTo>
                  <a:lnTo>
                    <a:pt x="2882" y="3188"/>
                  </a:lnTo>
                  <a:lnTo>
                    <a:pt x="3603" y="3188"/>
                  </a:lnTo>
                  <a:lnTo>
                    <a:pt x="4323" y="3188"/>
                  </a:lnTo>
                  <a:lnTo>
                    <a:pt x="5044" y="3188"/>
                  </a:lnTo>
                  <a:lnTo>
                    <a:pt x="5764" y="3188"/>
                  </a:lnTo>
                  <a:lnTo>
                    <a:pt x="5764" y="3205"/>
                  </a:lnTo>
                  <a:lnTo>
                    <a:pt x="5044" y="3205"/>
                  </a:lnTo>
                  <a:lnTo>
                    <a:pt x="4323" y="3205"/>
                  </a:lnTo>
                  <a:lnTo>
                    <a:pt x="3603" y="3205"/>
                  </a:lnTo>
                  <a:lnTo>
                    <a:pt x="2882" y="3205"/>
                  </a:lnTo>
                  <a:lnTo>
                    <a:pt x="2162" y="3205"/>
                  </a:lnTo>
                  <a:lnTo>
                    <a:pt x="1441" y="3205"/>
                  </a:lnTo>
                  <a:lnTo>
                    <a:pt x="721" y="3205"/>
                  </a:lnTo>
                  <a:lnTo>
                    <a:pt x="0" y="3205"/>
                  </a:lnTo>
                  <a:close/>
                  <a:moveTo>
                    <a:pt x="0" y="3172"/>
                  </a:moveTo>
                  <a:lnTo>
                    <a:pt x="0" y="3155"/>
                  </a:lnTo>
                  <a:lnTo>
                    <a:pt x="721" y="3155"/>
                  </a:lnTo>
                  <a:lnTo>
                    <a:pt x="1441" y="3155"/>
                  </a:lnTo>
                  <a:lnTo>
                    <a:pt x="2162" y="3155"/>
                  </a:lnTo>
                  <a:lnTo>
                    <a:pt x="2882" y="3155"/>
                  </a:lnTo>
                  <a:lnTo>
                    <a:pt x="3603" y="3155"/>
                  </a:lnTo>
                  <a:lnTo>
                    <a:pt x="4323" y="3155"/>
                  </a:lnTo>
                  <a:lnTo>
                    <a:pt x="5044" y="3155"/>
                  </a:lnTo>
                  <a:lnTo>
                    <a:pt x="5764" y="3155"/>
                  </a:lnTo>
                  <a:lnTo>
                    <a:pt x="5764" y="3172"/>
                  </a:lnTo>
                  <a:lnTo>
                    <a:pt x="5044" y="3172"/>
                  </a:lnTo>
                  <a:lnTo>
                    <a:pt x="4323" y="3172"/>
                  </a:lnTo>
                  <a:lnTo>
                    <a:pt x="3603" y="3172"/>
                  </a:lnTo>
                  <a:lnTo>
                    <a:pt x="2882" y="3172"/>
                  </a:lnTo>
                  <a:lnTo>
                    <a:pt x="2162" y="3172"/>
                  </a:lnTo>
                  <a:lnTo>
                    <a:pt x="1441" y="3172"/>
                  </a:lnTo>
                  <a:lnTo>
                    <a:pt x="721" y="3172"/>
                  </a:lnTo>
                  <a:lnTo>
                    <a:pt x="0" y="3172"/>
                  </a:lnTo>
                  <a:close/>
                  <a:moveTo>
                    <a:pt x="0" y="3139"/>
                  </a:moveTo>
                  <a:lnTo>
                    <a:pt x="0" y="3123"/>
                  </a:lnTo>
                  <a:lnTo>
                    <a:pt x="721" y="3123"/>
                  </a:lnTo>
                  <a:lnTo>
                    <a:pt x="1441" y="3123"/>
                  </a:lnTo>
                  <a:lnTo>
                    <a:pt x="2162" y="3123"/>
                  </a:lnTo>
                  <a:lnTo>
                    <a:pt x="2882" y="3123"/>
                  </a:lnTo>
                  <a:lnTo>
                    <a:pt x="3603" y="3123"/>
                  </a:lnTo>
                  <a:lnTo>
                    <a:pt x="4323" y="3123"/>
                  </a:lnTo>
                  <a:lnTo>
                    <a:pt x="5044" y="3123"/>
                  </a:lnTo>
                  <a:lnTo>
                    <a:pt x="5764" y="3123"/>
                  </a:lnTo>
                  <a:lnTo>
                    <a:pt x="5764" y="3139"/>
                  </a:lnTo>
                  <a:lnTo>
                    <a:pt x="5044" y="3139"/>
                  </a:lnTo>
                  <a:lnTo>
                    <a:pt x="4323" y="3139"/>
                  </a:lnTo>
                  <a:lnTo>
                    <a:pt x="3603" y="3139"/>
                  </a:lnTo>
                  <a:lnTo>
                    <a:pt x="2882" y="3139"/>
                  </a:lnTo>
                  <a:lnTo>
                    <a:pt x="2162" y="3139"/>
                  </a:lnTo>
                  <a:lnTo>
                    <a:pt x="1441" y="3139"/>
                  </a:lnTo>
                  <a:lnTo>
                    <a:pt x="721" y="3139"/>
                  </a:lnTo>
                  <a:lnTo>
                    <a:pt x="0" y="3139"/>
                  </a:lnTo>
                  <a:close/>
                  <a:moveTo>
                    <a:pt x="0" y="3107"/>
                  </a:moveTo>
                  <a:lnTo>
                    <a:pt x="0" y="3090"/>
                  </a:lnTo>
                  <a:lnTo>
                    <a:pt x="721" y="3090"/>
                  </a:lnTo>
                  <a:lnTo>
                    <a:pt x="1441" y="3090"/>
                  </a:lnTo>
                  <a:lnTo>
                    <a:pt x="2162" y="3090"/>
                  </a:lnTo>
                  <a:lnTo>
                    <a:pt x="2882" y="3090"/>
                  </a:lnTo>
                  <a:lnTo>
                    <a:pt x="3603" y="3090"/>
                  </a:lnTo>
                  <a:lnTo>
                    <a:pt x="4323" y="3090"/>
                  </a:lnTo>
                  <a:lnTo>
                    <a:pt x="5044" y="3090"/>
                  </a:lnTo>
                  <a:lnTo>
                    <a:pt x="5764" y="3090"/>
                  </a:lnTo>
                  <a:lnTo>
                    <a:pt x="5764" y="3107"/>
                  </a:lnTo>
                  <a:lnTo>
                    <a:pt x="5044" y="3107"/>
                  </a:lnTo>
                  <a:lnTo>
                    <a:pt x="4323" y="3107"/>
                  </a:lnTo>
                  <a:lnTo>
                    <a:pt x="3603" y="3107"/>
                  </a:lnTo>
                  <a:lnTo>
                    <a:pt x="2882" y="3107"/>
                  </a:lnTo>
                  <a:lnTo>
                    <a:pt x="2162" y="3107"/>
                  </a:lnTo>
                  <a:lnTo>
                    <a:pt x="1441" y="3107"/>
                  </a:lnTo>
                  <a:lnTo>
                    <a:pt x="721" y="3107"/>
                  </a:lnTo>
                  <a:lnTo>
                    <a:pt x="0" y="3107"/>
                  </a:lnTo>
                  <a:close/>
                  <a:moveTo>
                    <a:pt x="0" y="3074"/>
                  </a:moveTo>
                  <a:lnTo>
                    <a:pt x="0" y="3057"/>
                  </a:lnTo>
                  <a:lnTo>
                    <a:pt x="721" y="3057"/>
                  </a:lnTo>
                  <a:lnTo>
                    <a:pt x="1441" y="3057"/>
                  </a:lnTo>
                  <a:lnTo>
                    <a:pt x="2162" y="3057"/>
                  </a:lnTo>
                  <a:lnTo>
                    <a:pt x="2882" y="3057"/>
                  </a:lnTo>
                  <a:lnTo>
                    <a:pt x="3603" y="3057"/>
                  </a:lnTo>
                  <a:lnTo>
                    <a:pt x="4323" y="3057"/>
                  </a:lnTo>
                  <a:lnTo>
                    <a:pt x="5044" y="3057"/>
                  </a:lnTo>
                  <a:lnTo>
                    <a:pt x="5764" y="3057"/>
                  </a:lnTo>
                  <a:lnTo>
                    <a:pt x="5764" y="3074"/>
                  </a:lnTo>
                  <a:lnTo>
                    <a:pt x="5044" y="3074"/>
                  </a:lnTo>
                  <a:lnTo>
                    <a:pt x="4323" y="3074"/>
                  </a:lnTo>
                  <a:lnTo>
                    <a:pt x="3603" y="3074"/>
                  </a:lnTo>
                  <a:lnTo>
                    <a:pt x="2882" y="3074"/>
                  </a:lnTo>
                  <a:lnTo>
                    <a:pt x="2162" y="3074"/>
                  </a:lnTo>
                  <a:lnTo>
                    <a:pt x="1441" y="3074"/>
                  </a:lnTo>
                  <a:lnTo>
                    <a:pt x="721" y="3074"/>
                  </a:lnTo>
                  <a:lnTo>
                    <a:pt x="0" y="3074"/>
                  </a:lnTo>
                  <a:close/>
                  <a:moveTo>
                    <a:pt x="0" y="3041"/>
                  </a:moveTo>
                  <a:lnTo>
                    <a:pt x="0" y="3024"/>
                  </a:lnTo>
                  <a:lnTo>
                    <a:pt x="721" y="3024"/>
                  </a:lnTo>
                  <a:lnTo>
                    <a:pt x="1441" y="3024"/>
                  </a:lnTo>
                  <a:lnTo>
                    <a:pt x="2162" y="3024"/>
                  </a:lnTo>
                  <a:lnTo>
                    <a:pt x="2882" y="3024"/>
                  </a:lnTo>
                  <a:lnTo>
                    <a:pt x="3603" y="3024"/>
                  </a:lnTo>
                  <a:lnTo>
                    <a:pt x="4323" y="3024"/>
                  </a:lnTo>
                  <a:lnTo>
                    <a:pt x="5044" y="3024"/>
                  </a:lnTo>
                  <a:lnTo>
                    <a:pt x="5764" y="3024"/>
                  </a:lnTo>
                  <a:lnTo>
                    <a:pt x="5764" y="3041"/>
                  </a:lnTo>
                  <a:lnTo>
                    <a:pt x="5044" y="3041"/>
                  </a:lnTo>
                  <a:lnTo>
                    <a:pt x="4323" y="3041"/>
                  </a:lnTo>
                  <a:lnTo>
                    <a:pt x="3603" y="3041"/>
                  </a:lnTo>
                  <a:lnTo>
                    <a:pt x="2882" y="3041"/>
                  </a:lnTo>
                  <a:lnTo>
                    <a:pt x="2162" y="3041"/>
                  </a:lnTo>
                  <a:lnTo>
                    <a:pt x="1441" y="3041"/>
                  </a:lnTo>
                  <a:lnTo>
                    <a:pt x="721" y="3041"/>
                  </a:lnTo>
                  <a:lnTo>
                    <a:pt x="0" y="3041"/>
                  </a:lnTo>
                  <a:close/>
                  <a:moveTo>
                    <a:pt x="0" y="3008"/>
                  </a:moveTo>
                  <a:lnTo>
                    <a:pt x="0" y="2991"/>
                  </a:lnTo>
                  <a:lnTo>
                    <a:pt x="721" y="2991"/>
                  </a:lnTo>
                  <a:lnTo>
                    <a:pt x="1441" y="2991"/>
                  </a:lnTo>
                  <a:lnTo>
                    <a:pt x="2162" y="2991"/>
                  </a:lnTo>
                  <a:lnTo>
                    <a:pt x="2882" y="2991"/>
                  </a:lnTo>
                  <a:lnTo>
                    <a:pt x="3603" y="2991"/>
                  </a:lnTo>
                  <a:lnTo>
                    <a:pt x="4323" y="2991"/>
                  </a:lnTo>
                  <a:lnTo>
                    <a:pt x="5044" y="2991"/>
                  </a:lnTo>
                  <a:lnTo>
                    <a:pt x="5764" y="2991"/>
                  </a:lnTo>
                  <a:lnTo>
                    <a:pt x="5764" y="3008"/>
                  </a:lnTo>
                  <a:lnTo>
                    <a:pt x="5044" y="3008"/>
                  </a:lnTo>
                  <a:lnTo>
                    <a:pt x="4323" y="3008"/>
                  </a:lnTo>
                  <a:lnTo>
                    <a:pt x="3603" y="3008"/>
                  </a:lnTo>
                  <a:lnTo>
                    <a:pt x="2882" y="3008"/>
                  </a:lnTo>
                  <a:lnTo>
                    <a:pt x="2162" y="3008"/>
                  </a:lnTo>
                  <a:lnTo>
                    <a:pt x="1441" y="3008"/>
                  </a:lnTo>
                  <a:lnTo>
                    <a:pt x="721" y="3008"/>
                  </a:lnTo>
                  <a:lnTo>
                    <a:pt x="0" y="3008"/>
                  </a:lnTo>
                  <a:close/>
                  <a:moveTo>
                    <a:pt x="0" y="2975"/>
                  </a:moveTo>
                  <a:lnTo>
                    <a:pt x="0" y="2958"/>
                  </a:lnTo>
                  <a:lnTo>
                    <a:pt x="721" y="2958"/>
                  </a:lnTo>
                  <a:lnTo>
                    <a:pt x="1441" y="2958"/>
                  </a:lnTo>
                  <a:lnTo>
                    <a:pt x="2162" y="2958"/>
                  </a:lnTo>
                  <a:lnTo>
                    <a:pt x="2882" y="2958"/>
                  </a:lnTo>
                  <a:lnTo>
                    <a:pt x="3603" y="2958"/>
                  </a:lnTo>
                  <a:lnTo>
                    <a:pt x="4323" y="2958"/>
                  </a:lnTo>
                  <a:lnTo>
                    <a:pt x="5044" y="2958"/>
                  </a:lnTo>
                  <a:lnTo>
                    <a:pt x="5764" y="2958"/>
                  </a:lnTo>
                  <a:lnTo>
                    <a:pt x="5764" y="2975"/>
                  </a:lnTo>
                  <a:lnTo>
                    <a:pt x="5044" y="2975"/>
                  </a:lnTo>
                  <a:lnTo>
                    <a:pt x="4323" y="2975"/>
                  </a:lnTo>
                  <a:lnTo>
                    <a:pt x="3603" y="2975"/>
                  </a:lnTo>
                  <a:lnTo>
                    <a:pt x="2882" y="2975"/>
                  </a:lnTo>
                  <a:lnTo>
                    <a:pt x="2162" y="2975"/>
                  </a:lnTo>
                  <a:lnTo>
                    <a:pt x="1441" y="2975"/>
                  </a:lnTo>
                  <a:lnTo>
                    <a:pt x="721" y="2975"/>
                  </a:lnTo>
                  <a:lnTo>
                    <a:pt x="0" y="2975"/>
                  </a:lnTo>
                  <a:close/>
                  <a:moveTo>
                    <a:pt x="0" y="2942"/>
                  </a:moveTo>
                  <a:lnTo>
                    <a:pt x="0" y="2926"/>
                  </a:lnTo>
                  <a:lnTo>
                    <a:pt x="721" y="2926"/>
                  </a:lnTo>
                  <a:lnTo>
                    <a:pt x="1441" y="2926"/>
                  </a:lnTo>
                  <a:lnTo>
                    <a:pt x="2162" y="2926"/>
                  </a:lnTo>
                  <a:lnTo>
                    <a:pt x="2882" y="2926"/>
                  </a:lnTo>
                  <a:lnTo>
                    <a:pt x="3603" y="2926"/>
                  </a:lnTo>
                  <a:lnTo>
                    <a:pt x="4323" y="2926"/>
                  </a:lnTo>
                  <a:lnTo>
                    <a:pt x="5044" y="2926"/>
                  </a:lnTo>
                  <a:lnTo>
                    <a:pt x="5764" y="2926"/>
                  </a:lnTo>
                  <a:lnTo>
                    <a:pt x="5764" y="2942"/>
                  </a:lnTo>
                  <a:lnTo>
                    <a:pt x="5044" y="2942"/>
                  </a:lnTo>
                  <a:lnTo>
                    <a:pt x="4323" y="2942"/>
                  </a:lnTo>
                  <a:lnTo>
                    <a:pt x="3603" y="2942"/>
                  </a:lnTo>
                  <a:lnTo>
                    <a:pt x="2882" y="2942"/>
                  </a:lnTo>
                  <a:lnTo>
                    <a:pt x="2162" y="2942"/>
                  </a:lnTo>
                  <a:lnTo>
                    <a:pt x="1441" y="2942"/>
                  </a:lnTo>
                  <a:lnTo>
                    <a:pt x="721" y="2942"/>
                  </a:lnTo>
                  <a:lnTo>
                    <a:pt x="0" y="2942"/>
                  </a:lnTo>
                  <a:close/>
                  <a:moveTo>
                    <a:pt x="0" y="2909"/>
                  </a:moveTo>
                  <a:lnTo>
                    <a:pt x="0" y="2893"/>
                  </a:lnTo>
                  <a:lnTo>
                    <a:pt x="721" y="2893"/>
                  </a:lnTo>
                  <a:lnTo>
                    <a:pt x="1441" y="2893"/>
                  </a:lnTo>
                  <a:lnTo>
                    <a:pt x="2162" y="2893"/>
                  </a:lnTo>
                  <a:lnTo>
                    <a:pt x="2882" y="2893"/>
                  </a:lnTo>
                  <a:lnTo>
                    <a:pt x="3603" y="2893"/>
                  </a:lnTo>
                  <a:lnTo>
                    <a:pt x="4323" y="2893"/>
                  </a:lnTo>
                  <a:lnTo>
                    <a:pt x="5044" y="2893"/>
                  </a:lnTo>
                  <a:lnTo>
                    <a:pt x="5764" y="2893"/>
                  </a:lnTo>
                  <a:lnTo>
                    <a:pt x="5764" y="2909"/>
                  </a:lnTo>
                  <a:lnTo>
                    <a:pt x="5044" y="2909"/>
                  </a:lnTo>
                  <a:lnTo>
                    <a:pt x="4323" y="2909"/>
                  </a:lnTo>
                  <a:lnTo>
                    <a:pt x="3603" y="2909"/>
                  </a:lnTo>
                  <a:lnTo>
                    <a:pt x="2882" y="2909"/>
                  </a:lnTo>
                  <a:lnTo>
                    <a:pt x="2162" y="2909"/>
                  </a:lnTo>
                  <a:lnTo>
                    <a:pt x="1441" y="2909"/>
                  </a:lnTo>
                  <a:lnTo>
                    <a:pt x="721" y="2909"/>
                  </a:lnTo>
                  <a:lnTo>
                    <a:pt x="0" y="2909"/>
                  </a:lnTo>
                  <a:close/>
                  <a:moveTo>
                    <a:pt x="0" y="2877"/>
                  </a:moveTo>
                  <a:lnTo>
                    <a:pt x="0" y="2860"/>
                  </a:lnTo>
                  <a:lnTo>
                    <a:pt x="721" y="2860"/>
                  </a:lnTo>
                  <a:lnTo>
                    <a:pt x="1441" y="2860"/>
                  </a:lnTo>
                  <a:lnTo>
                    <a:pt x="2162" y="2860"/>
                  </a:lnTo>
                  <a:lnTo>
                    <a:pt x="2882" y="2860"/>
                  </a:lnTo>
                  <a:lnTo>
                    <a:pt x="3603" y="2860"/>
                  </a:lnTo>
                  <a:lnTo>
                    <a:pt x="4323" y="2860"/>
                  </a:lnTo>
                  <a:lnTo>
                    <a:pt x="5044" y="2860"/>
                  </a:lnTo>
                  <a:lnTo>
                    <a:pt x="5764" y="2860"/>
                  </a:lnTo>
                  <a:lnTo>
                    <a:pt x="5764" y="2877"/>
                  </a:lnTo>
                  <a:lnTo>
                    <a:pt x="5044" y="2877"/>
                  </a:lnTo>
                  <a:lnTo>
                    <a:pt x="4323" y="2877"/>
                  </a:lnTo>
                  <a:lnTo>
                    <a:pt x="3603" y="2877"/>
                  </a:lnTo>
                  <a:lnTo>
                    <a:pt x="2882" y="2877"/>
                  </a:lnTo>
                  <a:lnTo>
                    <a:pt x="2162" y="2877"/>
                  </a:lnTo>
                  <a:lnTo>
                    <a:pt x="1441" y="2877"/>
                  </a:lnTo>
                  <a:lnTo>
                    <a:pt x="721" y="2877"/>
                  </a:lnTo>
                  <a:lnTo>
                    <a:pt x="0" y="2877"/>
                  </a:lnTo>
                  <a:close/>
                  <a:moveTo>
                    <a:pt x="0" y="2844"/>
                  </a:moveTo>
                  <a:lnTo>
                    <a:pt x="0" y="2827"/>
                  </a:lnTo>
                  <a:lnTo>
                    <a:pt x="721" y="2827"/>
                  </a:lnTo>
                  <a:lnTo>
                    <a:pt x="1441" y="2827"/>
                  </a:lnTo>
                  <a:lnTo>
                    <a:pt x="2162" y="2827"/>
                  </a:lnTo>
                  <a:lnTo>
                    <a:pt x="2882" y="2827"/>
                  </a:lnTo>
                  <a:lnTo>
                    <a:pt x="3603" y="2827"/>
                  </a:lnTo>
                  <a:lnTo>
                    <a:pt x="4323" y="2827"/>
                  </a:lnTo>
                  <a:lnTo>
                    <a:pt x="5044" y="2827"/>
                  </a:lnTo>
                  <a:lnTo>
                    <a:pt x="5764" y="2827"/>
                  </a:lnTo>
                  <a:lnTo>
                    <a:pt x="5764" y="2844"/>
                  </a:lnTo>
                  <a:lnTo>
                    <a:pt x="5044" y="2844"/>
                  </a:lnTo>
                  <a:lnTo>
                    <a:pt x="4323" y="2844"/>
                  </a:lnTo>
                  <a:lnTo>
                    <a:pt x="3603" y="2844"/>
                  </a:lnTo>
                  <a:lnTo>
                    <a:pt x="2882" y="2844"/>
                  </a:lnTo>
                  <a:lnTo>
                    <a:pt x="2162" y="2844"/>
                  </a:lnTo>
                  <a:lnTo>
                    <a:pt x="1441" y="2844"/>
                  </a:lnTo>
                  <a:lnTo>
                    <a:pt x="721" y="2844"/>
                  </a:lnTo>
                  <a:lnTo>
                    <a:pt x="0" y="2844"/>
                  </a:lnTo>
                  <a:close/>
                  <a:moveTo>
                    <a:pt x="0" y="2811"/>
                  </a:moveTo>
                  <a:lnTo>
                    <a:pt x="0" y="2794"/>
                  </a:lnTo>
                  <a:lnTo>
                    <a:pt x="721" y="2794"/>
                  </a:lnTo>
                  <a:lnTo>
                    <a:pt x="1441" y="2794"/>
                  </a:lnTo>
                  <a:lnTo>
                    <a:pt x="2162" y="2794"/>
                  </a:lnTo>
                  <a:lnTo>
                    <a:pt x="2882" y="2794"/>
                  </a:lnTo>
                  <a:lnTo>
                    <a:pt x="3603" y="2794"/>
                  </a:lnTo>
                  <a:lnTo>
                    <a:pt x="4323" y="2794"/>
                  </a:lnTo>
                  <a:lnTo>
                    <a:pt x="5044" y="2794"/>
                  </a:lnTo>
                  <a:lnTo>
                    <a:pt x="5764" y="2794"/>
                  </a:lnTo>
                  <a:lnTo>
                    <a:pt x="5764" y="2811"/>
                  </a:lnTo>
                  <a:lnTo>
                    <a:pt x="5044" y="2811"/>
                  </a:lnTo>
                  <a:lnTo>
                    <a:pt x="4323" y="2811"/>
                  </a:lnTo>
                  <a:lnTo>
                    <a:pt x="3603" y="2811"/>
                  </a:lnTo>
                  <a:lnTo>
                    <a:pt x="2882" y="2811"/>
                  </a:lnTo>
                  <a:lnTo>
                    <a:pt x="2162" y="2811"/>
                  </a:lnTo>
                  <a:lnTo>
                    <a:pt x="1441" y="2811"/>
                  </a:lnTo>
                  <a:lnTo>
                    <a:pt x="721" y="2811"/>
                  </a:lnTo>
                  <a:lnTo>
                    <a:pt x="0" y="2811"/>
                  </a:lnTo>
                  <a:close/>
                  <a:moveTo>
                    <a:pt x="0" y="2778"/>
                  </a:moveTo>
                  <a:lnTo>
                    <a:pt x="0" y="2761"/>
                  </a:lnTo>
                  <a:lnTo>
                    <a:pt x="721" y="2761"/>
                  </a:lnTo>
                  <a:lnTo>
                    <a:pt x="1441" y="2761"/>
                  </a:lnTo>
                  <a:lnTo>
                    <a:pt x="2162" y="2761"/>
                  </a:lnTo>
                  <a:lnTo>
                    <a:pt x="2882" y="2761"/>
                  </a:lnTo>
                  <a:lnTo>
                    <a:pt x="3603" y="2761"/>
                  </a:lnTo>
                  <a:lnTo>
                    <a:pt x="4323" y="2761"/>
                  </a:lnTo>
                  <a:lnTo>
                    <a:pt x="5044" y="2761"/>
                  </a:lnTo>
                  <a:lnTo>
                    <a:pt x="5764" y="2761"/>
                  </a:lnTo>
                  <a:lnTo>
                    <a:pt x="5764" y="2778"/>
                  </a:lnTo>
                  <a:lnTo>
                    <a:pt x="5044" y="2778"/>
                  </a:lnTo>
                  <a:lnTo>
                    <a:pt x="4323" y="2778"/>
                  </a:lnTo>
                  <a:lnTo>
                    <a:pt x="3603" y="2778"/>
                  </a:lnTo>
                  <a:lnTo>
                    <a:pt x="2882" y="2778"/>
                  </a:lnTo>
                  <a:lnTo>
                    <a:pt x="2162" y="2778"/>
                  </a:lnTo>
                  <a:lnTo>
                    <a:pt x="1441" y="2778"/>
                  </a:lnTo>
                  <a:lnTo>
                    <a:pt x="721" y="2778"/>
                  </a:lnTo>
                  <a:lnTo>
                    <a:pt x="0" y="2778"/>
                  </a:lnTo>
                  <a:close/>
                  <a:moveTo>
                    <a:pt x="0" y="2745"/>
                  </a:moveTo>
                  <a:lnTo>
                    <a:pt x="0" y="2728"/>
                  </a:lnTo>
                  <a:lnTo>
                    <a:pt x="721" y="2728"/>
                  </a:lnTo>
                  <a:lnTo>
                    <a:pt x="1441" y="2728"/>
                  </a:lnTo>
                  <a:lnTo>
                    <a:pt x="2162" y="2728"/>
                  </a:lnTo>
                  <a:lnTo>
                    <a:pt x="2882" y="2728"/>
                  </a:lnTo>
                  <a:lnTo>
                    <a:pt x="3603" y="2728"/>
                  </a:lnTo>
                  <a:lnTo>
                    <a:pt x="4323" y="2728"/>
                  </a:lnTo>
                  <a:lnTo>
                    <a:pt x="5044" y="2728"/>
                  </a:lnTo>
                  <a:lnTo>
                    <a:pt x="5764" y="2728"/>
                  </a:lnTo>
                  <a:lnTo>
                    <a:pt x="5764" y="2745"/>
                  </a:lnTo>
                  <a:lnTo>
                    <a:pt x="5044" y="2745"/>
                  </a:lnTo>
                  <a:lnTo>
                    <a:pt x="4323" y="2745"/>
                  </a:lnTo>
                  <a:lnTo>
                    <a:pt x="3603" y="2745"/>
                  </a:lnTo>
                  <a:lnTo>
                    <a:pt x="2882" y="2745"/>
                  </a:lnTo>
                  <a:lnTo>
                    <a:pt x="2162" y="2745"/>
                  </a:lnTo>
                  <a:lnTo>
                    <a:pt x="1441" y="2745"/>
                  </a:lnTo>
                  <a:lnTo>
                    <a:pt x="721" y="2745"/>
                  </a:lnTo>
                  <a:lnTo>
                    <a:pt x="0" y="2745"/>
                  </a:lnTo>
                  <a:close/>
                  <a:moveTo>
                    <a:pt x="0" y="2712"/>
                  </a:moveTo>
                  <a:lnTo>
                    <a:pt x="0" y="2696"/>
                  </a:lnTo>
                  <a:lnTo>
                    <a:pt x="721" y="2696"/>
                  </a:lnTo>
                  <a:lnTo>
                    <a:pt x="1441" y="2696"/>
                  </a:lnTo>
                  <a:lnTo>
                    <a:pt x="2162" y="2696"/>
                  </a:lnTo>
                  <a:lnTo>
                    <a:pt x="2882" y="2696"/>
                  </a:lnTo>
                  <a:lnTo>
                    <a:pt x="3603" y="2696"/>
                  </a:lnTo>
                  <a:lnTo>
                    <a:pt x="4323" y="2696"/>
                  </a:lnTo>
                  <a:lnTo>
                    <a:pt x="5044" y="2696"/>
                  </a:lnTo>
                  <a:lnTo>
                    <a:pt x="5764" y="2696"/>
                  </a:lnTo>
                  <a:lnTo>
                    <a:pt x="5764" y="2712"/>
                  </a:lnTo>
                  <a:lnTo>
                    <a:pt x="5044" y="2712"/>
                  </a:lnTo>
                  <a:lnTo>
                    <a:pt x="4323" y="2712"/>
                  </a:lnTo>
                  <a:lnTo>
                    <a:pt x="3603" y="2712"/>
                  </a:lnTo>
                  <a:lnTo>
                    <a:pt x="2882" y="2712"/>
                  </a:lnTo>
                  <a:lnTo>
                    <a:pt x="2162" y="2712"/>
                  </a:lnTo>
                  <a:lnTo>
                    <a:pt x="1441" y="2712"/>
                  </a:lnTo>
                  <a:lnTo>
                    <a:pt x="721" y="2712"/>
                  </a:lnTo>
                  <a:lnTo>
                    <a:pt x="0" y="2712"/>
                  </a:lnTo>
                  <a:close/>
                  <a:moveTo>
                    <a:pt x="0" y="2680"/>
                  </a:moveTo>
                  <a:lnTo>
                    <a:pt x="0" y="2663"/>
                  </a:lnTo>
                  <a:lnTo>
                    <a:pt x="721" y="2663"/>
                  </a:lnTo>
                  <a:lnTo>
                    <a:pt x="1441" y="2663"/>
                  </a:lnTo>
                  <a:lnTo>
                    <a:pt x="2162" y="2663"/>
                  </a:lnTo>
                  <a:lnTo>
                    <a:pt x="2882" y="2663"/>
                  </a:lnTo>
                  <a:lnTo>
                    <a:pt x="3603" y="2663"/>
                  </a:lnTo>
                  <a:lnTo>
                    <a:pt x="4323" y="2663"/>
                  </a:lnTo>
                  <a:lnTo>
                    <a:pt x="5044" y="2663"/>
                  </a:lnTo>
                  <a:lnTo>
                    <a:pt x="5764" y="2663"/>
                  </a:lnTo>
                  <a:lnTo>
                    <a:pt x="5764" y="2680"/>
                  </a:lnTo>
                  <a:lnTo>
                    <a:pt x="5044" y="2680"/>
                  </a:lnTo>
                  <a:lnTo>
                    <a:pt x="4323" y="2680"/>
                  </a:lnTo>
                  <a:lnTo>
                    <a:pt x="3603" y="2680"/>
                  </a:lnTo>
                  <a:lnTo>
                    <a:pt x="2882" y="2680"/>
                  </a:lnTo>
                  <a:lnTo>
                    <a:pt x="2162" y="2680"/>
                  </a:lnTo>
                  <a:lnTo>
                    <a:pt x="1441" y="2680"/>
                  </a:lnTo>
                  <a:lnTo>
                    <a:pt x="721" y="2680"/>
                  </a:lnTo>
                  <a:lnTo>
                    <a:pt x="0" y="2680"/>
                  </a:lnTo>
                  <a:close/>
                  <a:moveTo>
                    <a:pt x="0" y="2647"/>
                  </a:moveTo>
                  <a:lnTo>
                    <a:pt x="0" y="2630"/>
                  </a:lnTo>
                  <a:lnTo>
                    <a:pt x="721" y="2630"/>
                  </a:lnTo>
                  <a:lnTo>
                    <a:pt x="1441" y="2630"/>
                  </a:lnTo>
                  <a:lnTo>
                    <a:pt x="2162" y="2630"/>
                  </a:lnTo>
                  <a:lnTo>
                    <a:pt x="2882" y="2630"/>
                  </a:lnTo>
                  <a:lnTo>
                    <a:pt x="3603" y="2630"/>
                  </a:lnTo>
                  <a:lnTo>
                    <a:pt x="4323" y="2630"/>
                  </a:lnTo>
                  <a:lnTo>
                    <a:pt x="5044" y="2630"/>
                  </a:lnTo>
                  <a:lnTo>
                    <a:pt x="5764" y="2630"/>
                  </a:lnTo>
                  <a:lnTo>
                    <a:pt x="5764" y="2647"/>
                  </a:lnTo>
                  <a:lnTo>
                    <a:pt x="5044" y="2647"/>
                  </a:lnTo>
                  <a:lnTo>
                    <a:pt x="4323" y="2647"/>
                  </a:lnTo>
                  <a:lnTo>
                    <a:pt x="3603" y="2647"/>
                  </a:lnTo>
                  <a:lnTo>
                    <a:pt x="2882" y="2647"/>
                  </a:lnTo>
                  <a:lnTo>
                    <a:pt x="2162" y="2647"/>
                  </a:lnTo>
                  <a:lnTo>
                    <a:pt x="1441" y="2647"/>
                  </a:lnTo>
                  <a:lnTo>
                    <a:pt x="721" y="2647"/>
                  </a:lnTo>
                  <a:lnTo>
                    <a:pt x="0" y="2647"/>
                  </a:lnTo>
                  <a:close/>
                  <a:moveTo>
                    <a:pt x="0" y="2614"/>
                  </a:moveTo>
                  <a:lnTo>
                    <a:pt x="0" y="2597"/>
                  </a:lnTo>
                  <a:lnTo>
                    <a:pt x="721" y="2597"/>
                  </a:lnTo>
                  <a:lnTo>
                    <a:pt x="1441" y="2597"/>
                  </a:lnTo>
                  <a:lnTo>
                    <a:pt x="2162" y="2597"/>
                  </a:lnTo>
                  <a:lnTo>
                    <a:pt x="2882" y="2597"/>
                  </a:lnTo>
                  <a:lnTo>
                    <a:pt x="3603" y="2597"/>
                  </a:lnTo>
                  <a:lnTo>
                    <a:pt x="4323" y="2597"/>
                  </a:lnTo>
                  <a:lnTo>
                    <a:pt x="5044" y="2597"/>
                  </a:lnTo>
                  <a:lnTo>
                    <a:pt x="5764" y="2597"/>
                  </a:lnTo>
                  <a:lnTo>
                    <a:pt x="5764" y="2614"/>
                  </a:lnTo>
                  <a:lnTo>
                    <a:pt x="5044" y="2614"/>
                  </a:lnTo>
                  <a:lnTo>
                    <a:pt x="4323" y="2614"/>
                  </a:lnTo>
                  <a:lnTo>
                    <a:pt x="3603" y="2614"/>
                  </a:lnTo>
                  <a:lnTo>
                    <a:pt x="2882" y="2614"/>
                  </a:lnTo>
                  <a:lnTo>
                    <a:pt x="2162" y="2614"/>
                  </a:lnTo>
                  <a:lnTo>
                    <a:pt x="1441" y="2614"/>
                  </a:lnTo>
                  <a:lnTo>
                    <a:pt x="721" y="2614"/>
                  </a:lnTo>
                  <a:lnTo>
                    <a:pt x="0" y="2614"/>
                  </a:lnTo>
                  <a:close/>
                  <a:moveTo>
                    <a:pt x="0" y="2581"/>
                  </a:moveTo>
                  <a:lnTo>
                    <a:pt x="0" y="2564"/>
                  </a:lnTo>
                  <a:lnTo>
                    <a:pt x="721" y="2564"/>
                  </a:lnTo>
                  <a:lnTo>
                    <a:pt x="1441" y="2564"/>
                  </a:lnTo>
                  <a:lnTo>
                    <a:pt x="2162" y="2564"/>
                  </a:lnTo>
                  <a:lnTo>
                    <a:pt x="2882" y="2564"/>
                  </a:lnTo>
                  <a:lnTo>
                    <a:pt x="3603" y="2564"/>
                  </a:lnTo>
                  <a:lnTo>
                    <a:pt x="4323" y="2564"/>
                  </a:lnTo>
                  <a:lnTo>
                    <a:pt x="5044" y="2564"/>
                  </a:lnTo>
                  <a:lnTo>
                    <a:pt x="5764" y="2564"/>
                  </a:lnTo>
                  <a:lnTo>
                    <a:pt x="5764" y="2581"/>
                  </a:lnTo>
                  <a:lnTo>
                    <a:pt x="5044" y="2581"/>
                  </a:lnTo>
                  <a:lnTo>
                    <a:pt x="4323" y="2581"/>
                  </a:lnTo>
                  <a:lnTo>
                    <a:pt x="3603" y="2581"/>
                  </a:lnTo>
                  <a:lnTo>
                    <a:pt x="2882" y="2581"/>
                  </a:lnTo>
                  <a:lnTo>
                    <a:pt x="2162" y="2581"/>
                  </a:lnTo>
                  <a:lnTo>
                    <a:pt x="1441" y="2581"/>
                  </a:lnTo>
                  <a:lnTo>
                    <a:pt x="721" y="2581"/>
                  </a:lnTo>
                  <a:lnTo>
                    <a:pt x="0" y="2581"/>
                  </a:lnTo>
                  <a:close/>
                  <a:moveTo>
                    <a:pt x="0" y="2548"/>
                  </a:moveTo>
                  <a:lnTo>
                    <a:pt x="0" y="2531"/>
                  </a:lnTo>
                  <a:lnTo>
                    <a:pt x="721" y="2531"/>
                  </a:lnTo>
                  <a:lnTo>
                    <a:pt x="1441" y="2531"/>
                  </a:lnTo>
                  <a:lnTo>
                    <a:pt x="2162" y="2531"/>
                  </a:lnTo>
                  <a:lnTo>
                    <a:pt x="2882" y="2531"/>
                  </a:lnTo>
                  <a:lnTo>
                    <a:pt x="3603" y="2531"/>
                  </a:lnTo>
                  <a:lnTo>
                    <a:pt x="4323" y="2531"/>
                  </a:lnTo>
                  <a:lnTo>
                    <a:pt x="5044" y="2531"/>
                  </a:lnTo>
                  <a:lnTo>
                    <a:pt x="5764" y="2531"/>
                  </a:lnTo>
                  <a:lnTo>
                    <a:pt x="5764" y="2548"/>
                  </a:lnTo>
                  <a:lnTo>
                    <a:pt x="5044" y="2548"/>
                  </a:lnTo>
                  <a:lnTo>
                    <a:pt x="4323" y="2548"/>
                  </a:lnTo>
                  <a:lnTo>
                    <a:pt x="3603" y="2548"/>
                  </a:lnTo>
                  <a:lnTo>
                    <a:pt x="2882" y="2548"/>
                  </a:lnTo>
                  <a:lnTo>
                    <a:pt x="2162" y="2548"/>
                  </a:lnTo>
                  <a:lnTo>
                    <a:pt x="1441" y="2548"/>
                  </a:lnTo>
                  <a:lnTo>
                    <a:pt x="721" y="2548"/>
                  </a:lnTo>
                  <a:lnTo>
                    <a:pt x="0" y="2548"/>
                  </a:lnTo>
                  <a:close/>
                  <a:moveTo>
                    <a:pt x="0" y="2515"/>
                  </a:moveTo>
                  <a:lnTo>
                    <a:pt x="0" y="2499"/>
                  </a:lnTo>
                  <a:lnTo>
                    <a:pt x="721" y="2499"/>
                  </a:lnTo>
                  <a:lnTo>
                    <a:pt x="1441" y="2499"/>
                  </a:lnTo>
                  <a:lnTo>
                    <a:pt x="2162" y="2499"/>
                  </a:lnTo>
                  <a:lnTo>
                    <a:pt x="2882" y="2499"/>
                  </a:lnTo>
                  <a:lnTo>
                    <a:pt x="3603" y="2499"/>
                  </a:lnTo>
                  <a:lnTo>
                    <a:pt x="4323" y="2499"/>
                  </a:lnTo>
                  <a:lnTo>
                    <a:pt x="5044" y="2499"/>
                  </a:lnTo>
                  <a:lnTo>
                    <a:pt x="5764" y="2499"/>
                  </a:lnTo>
                  <a:lnTo>
                    <a:pt x="5764" y="2515"/>
                  </a:lnTo>
                  <a:lnTo>
                    <a:pt x="5044" y="2515"/>
                  </a:lnTo>
                  <a:lnTo>
                    <a:pt x="4323" y="2515"/>
                  </a:lnTo>
                  <a:lnTo>
                    <a:pt x="3603" y="2515"/>
                  </a:lnTo>
                  <a:lnTo>
                    <a:pt x="2882" y="2515"/>
                  </a:lnTo>
                  <a:lnTo>
                    <a:pt x="2162" y="2515"/>
                  </a:lnTo>
                  <a:lnTo>
                    <a:pt x="1441" y="2515"/>
                  </a:lnTo>
                  <a:lnTo>
                    <a:pt x="721" y="2515"/>
                  </a:lnTo>
                  <a:lnTo>
                    <a:pt x="0" y="2515"/>
                  </a:lnTo>
                  <a:close/>
                  <a:moveTo>
                    <a:pt x="0" y="2482"/>
                  </a:moveTo>
                  <a:lnTo>
                    <a:pt x="0" y="2466"/>
                  </a:lnTo>
                  <a:lnTo>
                    <a:pt x="721" y="2466"/>
                  </a:lnTo>
                  <a:lnTo>
                    <a:pt x="1441" y="2466"/>
                  </a:lnTo>
                  <a:lnTo>
                    <a:pt x="2162" y="2466"/>
                  </a:lnTo>
                  <a:lnTo>
                    <a:pt x="2882" y="2466"/>
                  </a:lnTo>
                  <a:lnTo>
                    <a:pt x="3603" y="2466"/>
                  </a:lnTo>
                  <a:lnTo>
                    <a:pt x="4323" y="2466"/>
                  </a:lnTo>
                  <a:lnTo>
                    <a:pt x="5044" y="2466"/>
                  </a:lnTo>
                  <a:lnTo>
                    <a:pt x="5764" y="2466"/>
                  </a:lnTo>
                  <a:lnTo>
                    <a:pt x="5764" y="2482"/>
                  </a:lnTo>
                  <a:lnTo>
                    <a:pt x="5044" y="2482"/>
                  </a:lnTo>
                  <a:lnTo>
                    <a:pt x="4323" y="2482"/>
                  </a:lnTo>
                  <a:lnTo>
                    <a:pt x="3603" y="2482"/>
                  </a:lnTo>
                  <a:lnTo>
                    <a:pt x="2882" y="2482"/>
                  </a:lnTo>
                  <a:lnTo>
                    <a:pt x="2162" y="2482"/>
                  </a:lnTo>
                  <a:lnTo>
                    <a:pt x="1441" y="2482"/>
                  </a:lnTo>
                  <a:lnTo>
                    <a:pt x="721" y="2482"/>
                  </a:lnTo>
                  <a:lnTo>
                    <a:pt x="0" y="2482"/>
                  </a:lnTo>
                  <a:close/>
                  <a:moveTo>
                    <a:pt x="0" y="2450"/>
                  </a:moveTo>
                  <a:lnTo>
                    <a:pt x="0" y="2433"/>
                  </a:lnTo>
                  <a:lnTo>
                    <a:pt x="721" y="2433"/>
                  </a:lnTo>
                  <a:lnTo>
                    <a:pt x="1441" y="2433"/>
                  </a:lnTo>
                  <a:lnTo>
                    <a:pt x="2162" y="2433"/>
                  </a:lnTo>
                  <a:lnTo>
                    <a:pt x="2882" y="2433"/>
                  </a:lnTo>
                  <a:lnTo>
                    <a:pt x="3603" y="2433"/>
                  </a:lnTo>
                  <a:lnTo>
                    <a:pt x="4323" y="2433"/>
                  </a:lnTo>
                  <a:lnTo>
                    <a:pt x="5044" y="2433"/>
                  </a:lnTo>
                  <a:lnTo>
                    <a:pt x="5764" y="2433"/>
                  </a:lnTo>
                  <a:lnTo>
                    <a:pt x="5764" y="2450"/>
                  </a:lnTo>
                  <a:lnTo>
                    <a:pt x="5044" y="2450"/>
                  </a:lnTo>
                  <a:lnTo>
                    <a:pt x="4323" y="2450"/>
                  </a:lnTo>
                  <a:lnTo>
                    <a:pt x="3603" y="2450"/>
                  </a:lnTo>
                  <a:lnTo>
                    <a:pt x="2882" y="2450"/>
                  </a:lnTo>
                  <a:lnTo>
                    <a:pt x="2162" y="2450"/>
                  </a:lnTo>
                  <a:lnTo>
                    <a:pt x="1441" y="2450"/>
                  </a:lnTo>
                  <a:lnTo>
                    <a:pt x="721" y="2450"/>
                  </a:lnTo>
                  <a:lnTo>
                    <a:pt x="0" y="2450"/>
                  </a:lnTo>
                  <a:close/>
                  <a:moveTo>
                    <a:pt x="0" y="2417"/>
                  </a:moveTo>
                  <a:lnTo>
                    <a:pt x="0" y="2400"/>
                  </a:lnTo>
                  <a:lnTo>
                    <a:pt x="721" y="2400"/>
                  </a:lnTo>
                  <a:lnTo>
                    <a:pt x="1441" y="2400"/>
                  </a:lnTo>
                  <a:lnTo>
                    <a:pt x="2162" y="2400"/>
                  </a:lnTo>
                  <a:lnTo>
                    <a:pt x="2882" y="2400"/>
                  </a:lnTo>
                  <a:lnTo>
                    <a:pt x="3603" y="2400"/>
                  </a:lnTo>
                  <a:lnTo>
                    <a:pt x="4323" y="2400"/>
                  </a:lnTo>
                  <a:lnTo>
                    <a:pt x="5044" y="2400"/>
                  </a:lnTo>
                  <a:lnTo>
                    <a:pt x="5764" y="2400"/>
                  </a:lnTo>
                  <a:lnTo>
                    <a:pt x="5764" y="2417"/>
                  </a:lnTo>
                  <a:lnTo>
                    <a:pt x="5044" y="2417"/>
                  </a:lnTo>
                  <a:lnTo>
                    <a:pt x="4323" y="2417"/>
                  </a:lnTo>
                  <a:lnTo>
                    <a:pt x="3603" y="2417"/>
                  </a:lnTo>
                  <a:lnTo>
                    <a:pt x="2882" y="2417"/>
                  </a:lnTo>
                  <a:lnTo>
                    <a:pt x="2162" y="2417"/>
                  </a:lnTo>
                  <a:lnTo>
                    <a:pt x="1441" y="2417"/>
                  </a:lnTo>
                  <a:lnTo>
                    <a:pt x="721" y="2417"/>
                  </a:lnTo>
                  <a:lnTo>
                    <a:pt x="0" y="2417"/>
                  </a:lnTo>
                  <a:close/>
                  <a:moveTo>
                    <a:pt x="0" y="2384"/>
                  </a:moveTo>
                  <a:lnTo>
                    <a:pt x="0" y="2367"/>
                  </a:lnTo>
                  <a:lnTo>
                    <a:pt x="721" y="2367"/>
                  </a:lnTo>
                  <a:lnTo>
                    <a:pt x="1441" y="2367"/>
                  </a:lnTo>
                  <a:lnTo>
                    <a:pt x="2162" y="2367"/>
                  </a:lnTo>
                  <a:lnTo>
                    <a:pt x="2882" y="2367"/>
                  </a:lnTo>
                  <a:lnTo>
                    <a:pt x="3603" y="2367"/>
                  </a:lnTo>
                  <a:lnTo>
                    <a:pt x="4323" y="2367"/>
                  </a:lnTo>
                  <a:lnTo>
                    <a:pt x="5044" y="2367"/>
                  </a:lnTo>
                  <a:lnTo>
                    <a:pt x="5764" y="2367"/>
                  </a:lnTo>
                  <a:lnTo>
                    <a:pt x="5764" y="2384"/>
                  </a:lnTo>
                  <a:lnTo>
                    <a:pt x="5044" y="2384"/>
                  </a:lnTo>
                  <a:lnTo>
                    <a:pt x="4323" y="2384"/>
                  </a:lnTo>
                  <a:lnTo>
                    <a:pt x="3603" y="2384"/>
                  </a:lnTo>
                  <a:lnTo>
                    <a:pt x="2882" y="2384"/>
                  </a:lnTo>
                  <a:lnTo>
                    <a:pt x="2162" y="2384"/>
                  </a:lnTo>
                  <a:lnTo>
                    <a:pt x="1441" y="2384"/>
                  </a:lnTo>
                  <a:lnTo>
                    <a:pt x="721" y="2384"/>
                  </a:lnTo>
                  <a:lnTo>
                    <a:pt x="0" y="2384"/>
                  </a:lnTo>
                  <a:close/>
                  <a:moveTo>
                    <a:pt x="0" y="2351"/>
                  </a:moveTo>
                  <a:lnTo>
                    <a:pt x="0" y="2334"/>
                  </a:lnTo>
                  <a:lnTo>
                    <a:pt x="721" y="2334"/>
                  </a:lnTo>
                  <a:lnTo>
                    <a:pt x="1441" y="2334"/>
                  </a:lnTo>
                  <a:lnTo>
                    <a:pt x="2162" y="2334"/>
                  </a:lnTo>
                  <a:lnTo>
                    <a:pt x="2882" y="2334"/>
                  </a:lnTo>
                  <a:lnTo>
                    <a:pt x="3603" y="2334"/>
                  </a:lnTo>
                  <a:lnTo>
                    <a:pt x="4323" y="2334"/>
                  </a:lnTo>
                  <a:lnTo>
                    <a:pt x="5044" y="2334"/>
                  </a:lnTo>
                  <a:lnTo>
                    <a:pt x="5764" y="2334"/>
                  </a:lnTo>
                  <a:lnTo>
                    <a:pt x="5764" y="2351"/>
                  </a:lnTo>
                  <a:lnTo>
                    <a:pt x="5044" y="2351"/>
                  </a:lnTo>
                  <a:lnTo>
                    <a:pt x="4323" y="2351"/>
                  </a:lnTo>
                  <a:lnTo>
                    <a:pt x="3603" y="2351"/>
                  </a:lnTo>
                  <a:lnTo>
                    <a:pt x="2882" y="2351"/>
                  </a:lnTo>
                  <a:lnTo>
                    <a:pt x="2162" y="2351"/>
                  </a:lnTo>
                  <a:lnTo>
                    <a:pt x="1441" y="2351"/>
                  </a:lnTo>
                  <a:lnTo>
                    <a:pt x="721" y="2351"/>
                  </a:lnTo>
                  <a:lnTo>
                    <a:pt x="0" y="2351"/>
                  </a:lnTo>
                  <a:close/>
                  <a:moveTo>
                    <a:pt x="0" y="2318"/>
                  </a:moveTo>
                  <a:lnTo>
                    <a:pt x="0" y="2301"/>
                  </a:lnTo>
                  <a:lnTo>
                    <a:pt x="721" y="2301"/>
                  </a:lnTo>
                  <a:lnTo>
                    <a:pt x="1441" y="2301"/>
                  </a:lnTo>
                  <a:lnTo>
                    <a:pt x="2162" y="2301"/>
                  </a:lnTo>
                  <a:lnTo>
                    <a:pt x="2882" y="2301"/>
                  </a:lnTo>
                  <a:lnTo>
                    <a:pt x="3603" y="2301"/>
                  </a:lnTo>
                  <a:lnTo>
                    <a:pt x="4323" y="2301"/>
                  </a:lnTo>
                  <a:lnTo>
                    <a:pt x="5044" y="2301"/>
                  </a:lnTo>
                  <a:lnTo>
                    <a:pt x="5764" y="2301"/>
                  </a:lnTo>
                  <a:lnTo>
                    <a:pt x="5764" y="2318"/>
                  </a:lnTo>
                  <a:lnTo>
                    <a:pt x="5044" y="2318"/>
                  </a:lnTo>
                  <a:lnTo>
                    <a:pt x="4323" y="2318"/>
                  </a:lnTo>
                  <a:lnTo>
                    <a:pt x="3603" y="2318"/>
                  </a:lnTo>
                  <a:lnTo>
                    <a:pt x="2882" y="2318"/>
                  </a:lnTo>
                  <a:lnTo>
                    <a:pt x="2162" y="2318"/>
                  </a:lnTo>
                  <a:lnTo>
                    <a:pt x="1441" y="2318"/>
                  </a:lnTo>
                  <a:lnTo>
                    <a:pt x="721" y="2318"/>
                  </a:lnTo>
                  <a:lnTo>
                    <a:pt x="0" y="2318"/>
                  </a:lnTo>
                  <a:close/>
                  <a:moveTo>
                    <a:pt x="0" y="2285"/>
                  </a:moveTo>
                  <a:lnTo>
                    <a:pt x="0" y="2269"/>
                  </a:lnTo>
                  <a:lnTo>
                    <a:pt x="721" y="2269"/>
                  </a:lnTo>
                  <a:lnTo>
                    <a:pt x="1441" y="2269"/>
                  </a:lnTo>
                  <a:lnTo>
                    <a:pt x="2162" y="2269"/>
                  </a:lnTo>
                  <a:lnTo>
                    <a:pt x="2882" y="2269"/>
                  </a:lnTo>
                  <a:lnTo>
                    <a:pt x="3603" y="2269"/>
                  </a:lnTo>
                  <a:lnTo>
                    <a:pt x="4323" y="2269"/>
                  </a:lnTo>
                  <a:lnTo>
                    <a:pt x="5044" y="2269"/>
                  </a:lnTo>
                  <a:lnTo>
                    <a:pt x="5764" y="2269"/>
                  </a:lnTo>
                  <a:lnTo>
                    <a:pt x="5764" y="2285"/>
                  </a:lnTo>
                  <a:lnTo>
                    <a:pt x="5044" y="2285"/>
                  </a:lnTo>
                  <a:lnTo>
                    <a:pt x="4323" y="2285"/>
                  </a:lnTo>
                  <a:lnTo>
                    <a:pt x="3603" y="2285"/>
                  </a:lnTo>
                  <a:lnTo>
                    <a:pt x="2882" y="2285"/>
                  </a:lnTo>
                  <a:lnTo>
                    <a:pt x="2162" y="2285"/>
                  </a:lnTo>
                  <a:lnTo>
                    <a:pt x="1441" y="2285"/>
                  </a:lnTo>
                  <a:lnTo>
                    <a:pt x="721" y="2285"/>
                  </a:lnTo>
                  <a:lnTo>
                    <a:pt x="0" y="2285"/>
                  </a:lnTo>
                  <a:close/>
                  <a:moveTo>
                    <a:pt x="0" y="2253"/>
                  </a:moveTo>
                  <a:lnTo>
                    <a:pt x="0" y="2236"/>
                  </a:lnTo>
                  <a:lnTo>
                    <a:pt x="721" y="2236"/>
                  </a:lnTo>
                  <a:lnTo>
                    <a:pt x="1441" y="2236"/>
                  </a:lnTo>
                  <a:lnTo>
                    <a:pt x="2162" y="2236"/>
                  </a:lnTo>
                  <a:lnTo>
                    <a:pt x="2882" y="2236"/>
                  </a:lnTo>
                  <a:lnTo>
                    <a:pt x="3603" y="2236"/>
                  </a:lnTo>
                  <a:lnTo>
                    <a:pt x="4323" y="2236"/>
                  </a:lnTo>
                  <a:lnTo>
                    <a:pt x="5044" y="2236"/>
                  </a:lnTo>
                  <a:lnTo>
                    <a:pt x="5764" y="2236"/>
                  </a:lnTo>
                  <a:lnTo>
                    <a:pt x="5764" y="2253"/>
                  </a:lnTo>
                  <a:lnTo>
                    <a:pt x="5044" y="2253"/>
                  </a:lnTo>
                  <a:lnTo>
                    <a:pt x="4323" y="2253"/>
                  </a:lnTo>
                  <a:lnTo>
                    <a:pt x="3603" y="2253"/>
                  </a:lnTo>
                  <a:lnTo>
                    <a:pt x="2882" y="2253"/>
                  </a:lnTo>
                  <a:lnTo>
                    <a:pt x="2162" y="2253"/>
                  </a:lnTo>
                  <a:lnTo>
                    <a:pt x="1441" y="2253"/>
                  </a:lnTo>
                  <a:lnTo>
                    <a:pt x="721" y="2253"/>
                  </a:lnTo>
                  <a:lnTo>
                    <a:pt x="0" y="2253"/>
                  </a:lnTo>
                  <a:close/>
                  <a:moveTo>
                    <a:pt x="0" y="2220"/>
                  </a:moveTo>
                  <a:lnTo>
                    <a:pt x="0" y="2203"/>
                  </a:lnTo>
                  <a:lnTo>
                    <a:pt x="721" y="2203"/>
                  </a:lnTo>
                  <a:lnTo>
                    <a:pt x="1441" y="2203"/>
                  </a:lnTo>
                  <a:lnTo>
                    <a:pt x="2162" y="2203"/>
                  </a:lnTo>
                  <a:lnTo>
                    <a:pt x="2882" y="2203"/>
                  </a:lnTo>
                  <a:lnTo>
                    <a:pt x="3603" y="2203"/>
                  </a:lnTo>
                  <a:lnTo>
                    <a:pt x="4323" y="2203"/>
                  </a:lnTo>
                  <a:lnTo>
                    <a:pt x="5044" y="2203"/>
                  </a:lnTo>
                  <a:lnTo>
                    <a:pt x="5764" y="2203"/>
                  </a:lnTo>
                  <a:lnTo>
                    <a:pt x="5764" y="2220"/>
                  </a:lnTo>
                  <a:lnTo>
                    <a:pt x="5044" y="2220"/>
                  </a:lnTo>
                  <a:lnTo>
                    <a:pt x="4323" y="2220"/>
                  </a:lnTo>
                  <a:lnTo>
                    <a:pt x="3603" y="2220"/>
                  </a:lnTo>
                  <a:lnTo>
                    <a:pt x="2882" y="2220"/>
                  </a:lnTo>
                  <a:lnTo>
                    <a:pt x="2162" y="2220"/>
                  </a:lnTo>
                  <a:lnTo>
                    <a:pt x="1441" y="2220"/>
                  </a:lnTo>
                  <a:lnTo>
                    <a:pt x="721" y="2220"/>
                  </a:lnTo>
                  <a:lnTo>
                    <a:pt x="0" y="2220"/>
                  </a:lnTo>
                  <a:close/>
                  <a:moveTo>
                    <a:pt x="0" y="2187"/>
                  </a:moveTo>
                  <a:lnTo>
                    <a:pt x="0" y="2170"/>
                  </a:lnTo>
                  <a:lnTo>
                    <a:pt x="721" y="2170"/>
                  </a:lnTo>
                  <a:lnTo>
                    <a:pt x="1441" y="2170"/>
                  </a:lnTo>
                  <a:lnTo>
                    <a:pt x="2162" y="2170"/>
                  </a:lnTo>
                  <a:lnTo>
                    <a:pt x="2882" y="2170"/>
                  </a:lnTo>
                  <a:lnTo>
                    <a:pt x="3603" y="2170"/>
                  </a:lnTo>
                  <a:lnTo>
                    <a:pt x="4323" y="2170"/>
                  </a:lnTo>
                  <a:lnTo>
                    <a:pt x="5044" y="2170"/>
                  </a:lnTo>
                  <a:lnTo>
                    <a:pt x="5764" y="2170"/>
                  </a:lnTo>
                  <a:lnTo>
                    <a:pt x="5764" y="2187"/>
                  </a:lnTo>
                  <a:lnTo>
                    <a:pt x="5044" y="2187"/>
                  </a:lnTo>
                  <a:lnTo>
                    <a:pt x="4323" y="2187"/>
                  </a:lnTo>
                  <a:lnTo>
                    <a:pt x="3603" y="2187"/>
                  </a:lnTo>
                  <a:lnTo>
                    <a:pt x="2882" y="2187"/>
                  </a:lnTo>
                  <a:lnTo>
                    <a:pt x="2162" y="2187"/>
                  </a:lnTo>
                  <a:lnTo>
                    <a:pt x="1441" y="2187"/>
                  </a:lnTo>
                  <a:lnTo>
                    <a:pt x="721" y="2187"/>
                  </a:lnTo>
                  <a:lnTo>
                    <a:pt x="0" y="2187"/>
                  </a:lnTo>
                  <a:close/>
                  <a:moveTo>
                    <a:pt x="0" y="2153"/>
                  </a:moveTo>
                  <a:lnTo>
                    <a:pt x="0" y="2136"/>
                  </a:lnTo>
                  <a:lnTo>
                    <a:pt x="721" y="2136"/>
                  </a:lnTo>
                  <a:lnTo>
                    <a:pt x="1441" y="2136"/>
                  </a:lnTo>
                  <a:lnTo>
                    <a:pt x="2162" y="2136"/>
                  </a:lnTo>
                  <a:lnTo>
                    <a:pt x="2882" y="2136"/>
                  </a:lnTo>
                  <a:lnTo>
                    <a:pt x="3603" y="2136"/>
                  </a:lnTo>
                  <a:lnTo>
                    <a:pt x="4323" y="2136"/>
                  </a:lnTo>
                  <a:lnTo>
                    <a:pt x="5044" y="2136"/>
                  </a:lnTo>
                  <a:lnTo>
                    <a:pt x="5764" y="2136"/>
                  </a:lnTo>
                  <a:lnTo>
                    <a:pt x="5764" y="2153"/>
                  </a:lnTo>
                  <a:lnTo>
                    <a:pt x="5044" y="2153"/>
                  </a:lnTo>
                  <a:lnTo>
                    <a:pt x="4323" y="2153"/>
                  </a:lnTo>
                  <a:lnTo>
                    <a:pt x="3603" y="2153"/>
                  </a:lnTo>
                  <a:lnTo>
                    <a:pt x="2882" y="2153"/>
                  </a:lnTo>
                  <a:lnTo>
                    <a:pt x="2162" y="2153"/>
                  </a:lnTo>
                  <a:lnTo>
                    <a:pt x="1441" y="2153"/>
                  </a:lnTo>
                  <a:lnTo>
                    <a:pt x="721" y="2153"/>
                  </a:lnTo>
                  <a:lnTo>
                    <a:pt x="0" y="2153"/>
                  </a:lnTo>
                  <a:close/>
                  <a:moveTo>
                    <a:pt x="0" y="2120"/>
                  </a:moveTo>
                  <a:lnTo>
                    <a:pt x="0" y="2103"/>
                  </a:lnTo>
                  <a:lnTo>
                    <a:pt x="721" y="2103"/>
                  </a:lnTo>
                  <a:lnTo>
                    <a:pt x="1441" y="2103"/>
                  </a:lnTo>
                  <a:lnTo>
                    <a:pt x="2162" y="2103"/>
                  </a:lnTo>
                  <a:lnTo>
                    <a:pt x="2882" y="2103"/>
                  </a:lnTo>
                  <a:lnTo>
                    <a:pt x="3603" y="2103"/>
                  </a:lnTo>
                  <a:lnTo>
                    <a:pt x="4323" y="2103"/>
                  </a:lnTo>
                  <a:lnTo>
                    <a:pt x="5044" y="2103"/>
                  </a:lnTo>
                  <a:lnTo>
                    <a:pt x="5764" y="2103"/>
                  </a:lnTo>
                  <a:lnTo>
                    <a:pt x="5764" y="2120"/>
                  </a:lnTo>
                  <a:lnTo>
                    <a:pt x="5044" y="2120"/>
                  </a:lnTo>
                  <a:lnTo>
                    <a:pt x="4323" y="2120"/>
                  </a:lnTo>
                  <a:lnTo>
                    <a:pt x="3603" y="2120"/>
                  </a:lnTo>
                  <a:lnTo>
                    <a:pt x="2882" y="2120"/>
                  </a:lnTo>
                  <a:lnTo>
                    <a:pt x="2162" y="2120"/>
                  </a:lnTo>
                  <a:lnTo>
                    <a:pt x="1441" y="2120"/>
                  </a:lnTo>
                  <a:lnTo>
                    <a:pt x="721" y="2120"/>
                  </a:lnTo>
                  <a:lnTo>
                    <a:pt x="0" y="2120"/>
                  </a:lnTo>
                  <a:close/>
                  <a:moveTo>
                    <a:pt x="0" y="2087"/>
                  </a:moveTo>
                  <a:lnTo>
                    <a:pt x="0" y="2070"/>
                  </a:lnTo>
                  <a:lnTo>
                    <a:pt x="721" y="2070"/>
                  </a:lnTo>
                  <a:lnTo>
                    <a:pt x="1441" y="2070"/>
                  </a:lnTo>
                  <a:lnTo>
                    <a:pt x="2162" y="2070"/>
                  </a:lnTo>
                  <a:lnTo>
                    <a:pt x="2882" y="2070"/>
                  </a:lnTo>
                  <a:lnTo>
                    <a:pt x="3603" y="2070"/>
                  </a:lnTo>
                  <a:lnTo>
                    <a:pt x="4323" y="2070"/>
                  </a:lnTo>
                  <a:lnTo>
                    <a:pt x="5044" y="2070"/>
                  </a:lnTo>
                  <a:lnTo>
                    <a:pt x="5764" y="2070"/>
                  </a:lnTo>
                  <a:lnTo>
                    <a:pt x="5764" y="2087"/>
                  </a:lnTo>
                  <a:lnTo>
                    <a:pt x="5044" y="2087"/>
                  </a:lnTo>
                  <a:lnTo>
                    <a:pt x="4323" y="2087"/>
                  </a:lnTo>
                  <a:lnTo>
                    <a:pt x="3603" y="2087"/>
                  </a:lnTo>
                  <a:lnTo>
                    <a:pt x="2882" y="2087"/>
                  </a:lnTo>
                  <a:lnTo>
                    <a:pt x="2162" y="2087"/>
                  </a:lnTo>
                  <a:lnTo>
                    <a:pt x="1441" y="2087"/>
                  </a:lnTo>
                  <a:lnTo>
                    <a:pt x="721" y="2087"/>
                  </a:lnTo>
                  <a:lnTo>
                    <a:pt x="0" y="2087"/>
                  </a:lnTo>
                  <a:close/>
                  <a:moveTo>
                    <a:pt x="0" y="2054"/>
                  </a:moveTo>
                  <a:lnTo>
                    <a:pt x="0" y="2038"/>
                  </a:lnTo>
                  <a:lnTo>
                    <a:pt x="721" y="2038"/>
                  </a:lnTo>
                  <a:lnTo>
                    <a:pt x="1441" y="2038"/>
                  </a:lnTo>
                  <a:lnTo>
                    <a:pt x="2162" y="2038"/>
                  </a:lnTo>
                  <a:lnTo>
                    <a:pt x="2882" y="2038"/>
                  </a:lnTo>
                  <a:lnTo>
                    <a:pt x="3603" y="2038"/>
                  </a:lnTo>
                  <a:lnTo>
                    <a:pt x="4323" y="2038"/>
                  </a:lnTo>
                  <a:lnTo>
                    <a:pt x="5044" y="2038"/>
                  </a:lnTo>
                  <a:lnTo>
                    <a:pt x="5764" y="2038"/>
                  </a:lnTo>
                  <a:lnTo>
                    <a:pt x="5764" y="2054"/>
                  </a:lnTo>
                  <a:lnTo>
                    <a:pt x="5044" y="2054"/>
                  </a:lnTo>
                  <a:lnTo>
                    <a:pt x="4323" y="2054"/>
                  </a:lnTo>
                  <a:lnTo>
                    <a:pt x="3603" y="2054"/>
                  </a:lnTo>
                  <a:lnTo>
                    <a:pt x="2882" y="2054"/>
                  </a:lnTo>
                  <a:lnTo>
                    <a:pt x="2162" y="2054"/>
                  </a:lnTo>
                  <a:lnTo>
                    <a:pt x="1441" y="2054"/>
                  </a:lnTo>
                  <a:lnTo>
                    <a:pt x="721" y="2054"/>
                  </a:lnTo>
                  <a:lnTo>
                    <a:pt x="0" y="2054"/>
                  </a:lnTo>
                  <a:close/>
                  <a:moveTo>
                    <a:pt x="0" y="2022"/>
                  </a:moveTo>
                  <a:lnTo>
                    <a:pt x="0" y="2005"/>
                  </a:lnTo>
                  <a:lnTo>
                    <a:pt x="721" y="2005"/>
                  </a:lnTo>
                  <a:lnTo>
                    <a:pt x="1441" y="2005"/>
                  </a:lnTo>
                  <a:lnTo>
                    <a:pt x="2162" y="2005"/>
                  </a:lnTo>
                  <a:lnTo>
                    <a:pt x="2882" y="2005"/>
                  </a:lnTo>
                  <a:lnTo>
                    <a:pt x="3603" y="2005"/>
                  </a:lnTo>
                  <a:lnTo>
                    <a:pt x="4323" y="2005"/>
                  </a:lnTo>
                  <a:lnTo>
                    <a:pt x="5044" y="2005"/>
                  </a:lnTo>
                  <a:lnTo>
                    <a:pt x="5764" y="2005"/>
                  </a:lnTo>
                  <a:lnTo>
                    <a:pt x="5764" y="2022"/>
                  </a:lnTo>
                  <a:lnTo>
                    <a:pt x="5044" y="2022"/>
                  </a:lnTo>
                  <a:lnTo>
                    <a:pt x="4323" y="2022"/>
                  </a:lnTo>
                  <a:lnTo>
                    <a:pt x="3603" y="2022"/>
                  </a:lnTo>
                  <a:lnTo>
                    <a:pt x="2882" y="2022"/>
                  </a:lnTo>
                  <a:lnTo>
                    <a:pt x="2162" y="2022"/>
                  </a:lnTo>
                  <a:lnTo>
                    <a:pt x="1441" y="2022"/>
                  </a:lnTo>
                  <a:lnTo>
                    <a:pt x="721" y="2022"/>
                  </a:lnTo>
                  <a:lnTo>
                    <a:pt x="0" y="2022"/>
                  </a:lnTo>
                  <a:close/>
                  <a:moveTo>
                    <a:pt x="0" y="1989"/>
                  </a:moveTo>
                  <a:lnTo>
                    <a:pt x="0" y="1972"/>
                  </a:lnTo>
                  <a:lnTo>
                    <a:pt x="721" y="1972"/>
                  </a:lnTo>
                  <a:lnTo>
                    <a:pt x="1441" y="1972"/>
                  </a:lnTo>
                  <a:lnTo>
                    <a:pt x="2162" y="1972"/>
                  </a:lnTo>
                  <a:lnTo>
                    <a:pt x="2882" y="1972"/>
                  </a:lnTo>
                  <a:lnTo>
                    <a:pt x="3603" y="1972"/>
                  </a:lnTo>
                  <a:lnTo>
                    <a:pt x="4323" y="1972"/>
                  </a:lnTo>
                  <a:lnTo>
                    <a:pt x="5044" y="1972"/>
                  </a:lnTo>
                  <a:lnTo>
                    <a:pt x="5764" y="1972"/>
                  </a:lnTo>
                  <a:lnTo>
                    <a:pt x="5764" y="1989"/>
                  </a:lnTo>
                  <a:lnTo>
                    <a:pt x="5044" y="1989"/>
                  </a:lnTo>
                  <a:lnTo>
                    <a:pt x="4323" y="1989"/>
                  </a:lnTo>
                  <a:lnTo>
                    <a:pt x="3603" y="1989"/>
                  </a:lnTo>
                  <a:lnTo>
                    <a:pt x="2882" y="1989"/>
                  </a:lnTo>
                  <a:lnTo>
                    <a:pt x="2162" y="1989"/>
                  </a:lnTo>
                  <a:lnTo>
                    <a:pt x="1441" y="1989"/>
                  </a:lnTo>
                  <a:lnTo>
                    <a:pt x="721" y="1989"/>
                  </a:lnTo>
                  <a:lnTo>
                    <a:pt x="0" y="1989"/>
                  </a:lnTo>
                  <a:close/>
                  <a:moveTo>
                    <a:pt x="0" y="1956"/>
                  </a:moveTo>
                  <a:lnTo>
                    <a:pt x="0" y="1939"/>
                  </a:lnTo>
                  <a:lnTo>
                    <a:pt x="721" y="1939"/>
                  </a:lnTo>
                  <a:lnTo>
                    <a:pt x="1441" y="1939"/>
                  </a:lnTo>
                  <a:lnTo>
                    <a:pt x="2162" y="1939"/>
                  </a:lnTo>
                  <a:lnTo>
                    <a:pt x="2882" y="1939"/>
                  </a:lnTo>
                  <a:lnTo>
                    <a:pt x="3603" y="1939"/>
                  </a:lnTo>
                  <a:lnTo>
                    <a:pt x="4323" y="1939"/>
                  </a:lnTo>
                  <a:lnTo>
                    <a:pt x="5044" y="1939"/>
                  </a:lnTo>
                  <a:lnTo>
                    <a:pt x="5764" y="1939"/>
                  </a:lnTo>
                  <a:lnTo>
                    <a:pt x="5764" y="1956"/>
                  </a:lnTo>
                  <a:lnTo>
                    <a:pt x="5044" y="1956"/>
                  </a:lnTo>
                  <a:lnTo>
                    <a:pt x="4323" y="1956"/>
                  </a:lnTo>
                  <a:lnTo>
                    <a:pt x="3603" y="1956"/>
                  </a:lnTo>
                  <a:lnTo>
                    <a:pt x="2882" y="1956"/>
                  </a:lnTo>
                  <a:lnTo>
                    <a:pt x="2162" y="1956"/>
                  </a:lnTo>
                  <a:lnTo>
                    <a:pt x="1441" y="1956"/>
                  </a:lnTo>
                  <a:lnTo>
                    <a:pt x="721" y="1956"/>
                  </a:lnTo>
                  <a:lnTo>
                    <a:pt x="0" y="1956"/>
                  </a:lnTo>
                  <a:close/>
                  <a:moveTo>
                    <a:pt x="0" y="1923"/>
                  </a:moveTo>
                  <a:lnTo>
                    <a:pt x="0" y="1906"/>
                  </a:lnTo>
                  <a:lnTo>
                    <a:pt x="721" y="1906"/>
                  </a:lnTo>
                  <a:lnTo>
                    <a:pt x="1441" y="1906"/>
                  </a:lnTo>
                  <a:lnTo>
                    <a:pt x="2162" y="1906"/>
                  </a:lnTo>
                  <a:lnTo>
                    <a:pt x="2882" y="1906"/>
                  </a:lnTo>
                  <a:lnTo>
                    <a:pt x="3603" y="1906"/>
                  </a:lnTo>
                  <a:lnTo>
                    <a:pt x="4323" y="1906"/>
                  </a:lnTo>
                  <a:lnTo>
                    <a:pt x="5044" y="1906"/>
                  </a:lnTo>
                  <a:lnTo>
                    <a:pt x="5764" y="1906"/>
                  </a:lnTo>
                  <a:lnTo>
                    <a:pt x="5764" y="1923"/>
                  </a:lnTo>
                  <a:lnTo>
                    <a:pt x="5044" y="1923"/>
                  </a:lnTo>
                  <a:lnTo>
                    <a:pt x="4323" y="1923"/>
                  </a:lnTo>
                  <a:lnTo>
                    <a:pt x="3603" y="1923"/>
                  </a:lnTo>
                  <a:lnTo>
                    <a:pt x="2882" y="1923"/>
                  </a:lnTo>
                  <a:lnTo>
                    <a:pt x="2162" y="1923"/>
                  </a:lnTo>
                  <a:lnTo>
                    <a:pt x="1441" y="1923"/>
                  </a:lnTo>
                  <a:lnTo>
                    <a:pt x="721" y="1923"/>
                  </a:lnTo>
                  <a:lnTo>
                    <a:pt x="0" y="1923"/>
                  </a:lnTo>
                  <a:close/>
                  <a:moveTo>
                    <a:pt x="0" y="1890"/>
                  </a:moveTo>
                  <a:lnTo>
                    <a:pt x="0" y="1873"/>
                  </a:lnTo>
                  <a:lnTo>
                    <a:pt x="721" y="1873"/>
                  </a:lnTo>
                  <a:lnTo>
                    <a:pt x="1441" y="1873"/>
                  </a:lnTo>
                  <a:lnTo>
                    <a:pt x="2162" y="1873"/>
                  </a:lnTo>
                  <a:lnTo>
                    <a:pt x="2882" y="1873"/>
                  </a:lnTo>
                  <a:lnTo>
                    <a:pt x="3603" y="1873"/>
                  </a:lnTo>
                  <a:lnTo>
                    <a:pt x="4323" y="1873"/>
                  </a:lnTo>
                  <a:lnTo>
                    <a:pt x="5044" y="1873"/>
                  </a:lnTo>
                  <a:lnTo>
                    <a:pt x="5764" y="1873"/>
                  </a:lnTo>
                  <a:lnTo>
                    <a:pt x="5764" y="1890"/>
                  </a:lnTo>
                  <a:lnTo>
                    <a:pt x="5044" y="1890"/>
                  </a:lnTo>
                  <a:lnTo>
                    <a:pt x="4323" y="1890"/>
                  </a:lnTo>
                  <a:lnTo>
                    <a:pt x="3603" y="1890"/>
                  </a:lnTo>
                  <a:lnTo>
                    <a:pt x="2882" y="1890"/>
                  </a:lnTo>
                  <a:lnTo>
                    <a:pt x="2162" y="1890"/>
                  </a:lnTo>
                  <a:lnTo>
                    <a:pt x="1441" y="1890"/>
                  </a:lnTo>
                  <a:lnTo>
                    <a:pt x="721" y="1890"/>
                  </a:lnTo>
                  <a:lnTo>
                    <a:pt x="0" y="1890"/>
                  </a:lnTo>
                  <a:close/>
                  <a:moveTo>
                    <a:pt x="0" y="1857"/>
                  </a:moveTo>
                  <a:lnTo>
                    <a:pt x="0" y="1841"/>
                  </a:lnTo>
                  <a:lnTo>
                    <a:pt x="721" y="1841"/>
                  </a:lnTo>
                  <a:lnTo>
                    <a:pt x="1441" y="1841"/>
                  </a:lnTo>
                  <a:lnTo>
                    <a:pt x="2162" y="1841"/>
                  </a:lnTo>
                  <a:lnTo>
                    <a:pt x="2882" y="1841"/>
                  </a:lnTo>
                  <a:lnTo>
                    <a:pt x="3603" y="1841"/>
                  </a:lnTo>
                  <a:lnTo>
                    <a:pt x="4323" y="1841"/>
                  </a:lnTo>
                  <a:lnTo>
                    <a:pt x="5044" y="1841"/>
                  </a:lnTo>
                  <a:lnTo>
                    <a:pt x="5764" y="1841"/>
                  </a:lnTo>
                  <a:lnTo>
                    <a:pt x="5764" y="1857"/>
                  </a:lnTo>
                  <a:lnTo>
                    <a:pt x="5044" y="1857"/>
                  </a:lnTo>
                  <a:lnTo>
                    <a:pt x="4323" y="1857"/>
                  </a:lnTo>
                  <a:lnTo>
                    <a:pt x="3603" y="1857"/>
                  </a:lnTo>
                  <a:lnTo>
                    <a:pt x="2882" y="1857"/>
                  </a:lnTo>
                  <a:lnTo>
                    <a:pt x="2162" y="1857"/>
                  </a:lnTo>
                  <a:lnTo>
                    <a:pt x="1441" y="1857"/>
                  </a:lnTo>
                  <a:lnTo>
                    <a:pt x="721" y="1857"/>
                  </a:lnTo>
                  <a:lnTo>
                    <a:pt x="0" y="1857"/>
                  </a:lnTo>
                  <a:close/>
                  <a:moveTo>
                    <a:pt x="0" y="1824"/>
                  </a:moveTo>
                  <a:lnTo>
                    <a:pt x="0" y="1808"/>
                  </a:lnTo>
                  <a:lnTo>
                    <a:pt x="721" y="1808"/>
                  </a:lnTo>
                  <a:lnTo>
                    <a:pt x="1441" y="1808"/>
                  </a:lnTo>
                  <a:lnTo>
                    <a:pt x="2162" y="1808"/>
                  </a:lnTo>
                  <a:lnTo>
                    <a:pt x="2882" y="1808"/>
                  </a:lnTo>
                  <a:lnTo>
                    <a:pt x="3603" y="1808"/>
                  </a:lnTo>
                  <a:lnTo>
                    <a:pt x="4323" y="1808"/>
                  </a:lnTo>
                  <a:lnTo>
                    <a:pt x="5044" y="1808"/>
                  </a:lnTo>
                  <a:lnTo>
                    <a:pt x="5764" y="1808"/>
                  </a:lnTo>
                  <a:lnTo>
                    <a:pt x="5764" y="1824"/>
                  </a:lnTo>
                  <a:lnTo>
                    <a:pt x="5044" y="1824"/>
                  </a:lnTo>
                  <a:lnTo>
                    <a:pt x="4323" y="1824"/>
                  </a:lnTo>
                  <a:lnTo>
                    <a:pt x="3603" y="1824"/>
                  </a:lnTo>
                  <a:lnTo>
                    <a:pt x="2882" y="1824"/>
                  </a:lnTo>
                  <a:lnTo>
                    <a:pt x="2162" y="1824"/>
                  </a:lnTo>
                  <a:lnTo>
                    <a:pt x="1441" y="1824"/>
                  </a:lnTo>
                  <a:lnTo>
                    <a:pt x="721" y="1824"/>
                  </a:lnTo>
                  <a:lnTo>
                    <a:pt x="0" y="1824"/>
                  </a:lnTo>
                  <a:close/>
                  <a:moveTo>
                    <a:pt x="0" y="1792"/>
                  </a:moveTo>
                  <a:lnTo>
                    <a:pt x="0" y="1775"/>
                  </a:lnTo>
                  <a:lnTo>
                    <a:pt x="721" y="1775"/>
                  </a:lnTo>
                  <a:lnTo>
                    <a:pt x="1441" y="1775"/>
                  </a:lnTo>
                  <a:lnTo>
                    <a:pt x="2162" y="1775"/>
                  </a:lnTo>
                  <a:lnTo>
                    <a:pt x="2882" y="1775"/>
                  </a:lnTo>
                  <a:lnTo>
                    <a:pt x="3603" y="1775"/>
                  </a:lnTo>
                  <a:lnTo>
                    <a:pt x="4323" y="1775"/>
                  </a:lnTo>
                  <a:lnTo>
                    <a:pt x="5044" y="1775"/>
                  </a:lnTo>
                  <a:lnTo>
                    <a:pt x="5764" y="1775"/>
                  </a:lnTo>
                  <a:lnTo>
                    <a:pt x="5764" y="1792"/>
                  </a:lnTo>
                  <a:lnTo>
                    <a:pt x="5044" y="1792"/>
                  </a:lnTo>
                  <a:lnTo>
                    <a:pt x="4323" y="1792"/>
                  </a:lnTo>
                  <a:lnTo>
                    <a:pt x="3603" y="1792"/>
                  </a:lnTo>
                  <a:lnTo>
                    <a:pt x="2882" y="1792"/>
                  </a:lnTo>
                  <a:lnTo>
                    <a:pt x="2162" y="1792"/>
                  </a:lnTo>
                  <a:lnTo>
                    <a:pt x="1441" y="1792"/>
                  </a:lnTo>
                  <a:lnTo>
                    <a:pt x="721" y="1792"/>
                  </a:lnTo>
                  <a:lnTo>
                    <a:pt x="0" y="1792"/>
                  </a:lnTo>
                  <a:close/>
                  <a:moveTo>
                    <a:pt x="0" y="1759"/>
                  </a:moveTo>
                  <a:lnTo>
                    <a:pt x="0" y="1742"/>
                  </a:lnTo>
                  <a:lnTo>
                    <a:pt x="721" y="1742"/>
                  </a:lnTo>
                  <a:lnTo>
                    <a:pt x="1441" y="1742"/>
                  </a:lnTo>
                  <a:lnTo>
                    <a:pt x="2162" y="1742"/>
                  </a:lnTo>
                  <a:lnTo>
                    <a:pt x="2882" y="1742"/>
                  </a:lnTo>
                  <a:lnTo>
                    <a:pt x="3603" y="1742"/>
                  </a:lnTo>
                  <a:lnTo>
                    <a:pt x="4323" y="1742"/>
                  </a:lnTo>
                  <a:lnTo>
                    <a:pt x="5044" y="1742"/>
                  </a:lnTo>
                  <a:lnTo>
                    <a:pt x="5764" y="1742"/>
                  </a:lnTo>
                  <a:lnTo>
                    <a:pt x="5764" y="1759"/>
                  </a:lnTo>
                  <a:lnTo>
                    <a:pt x="5044" y="1759"/>
                  </a:lnTo>
                  <a:lnTo>
                    <a:pt x="4323" y="1759"/>
                  </a:lnTo>
                  <a:lnTo>
                    <a:pt x="3603" y="1759"/>
                  </a:lnTo>
                  <a:lnTo>
                    <a:pt x="2882" y="1759"/>
                  </a:lnTo>
                  <a:lnTo>
                    <a:pt x="2162" y="1759"/>
                  </a:lnTo>
                  <a:lnTo>
                    <a:pt x="1441" y="1759"/>
                  </a:lnTo>
                  <a:lnTo>
                    <a:pt x="721" y="1759"/>
                  </a:lnTo>
                  <a:lnTo>
                    <a:pt x="0" y="1759"/>
                  </a:lnTo>
                  <a:close/>
                  <a:moveTo>
                    <a:pt x="0" y="1726"/>
                  </a:moveTo>
                  <a:lnTo>
                    <a:pt x="0" y="1709"/>
                  </a:lnTo>
                  <a:lnTo>
                    <a:pt x="721" y="1709"/>
                  </a:lnTo>
                  <a:lnTo>
                    <a:pt x="1441" y="1709"/>
                  </a:lnTo>
                  <a:lnTo>
                    <a:pt x="2162" y="1709"/>
                  </a:lnTo>
                  <a:lnTo>
                    <a:pt x="2882" y="1709"/>
                  </a:lnTo>
                  <a:lnTo>
                    <a:pt x="3603" y="1709"/>
                  </a:lnTo>
                  <a:lnTo>
                    <a:pt x="4323" y="1709"/>
                  </a:lnTo>
                  <a:lnTo>
                    <a:pt x="5044" y="1709"/>
                  </a:lnTo>
                  <a:lnTo>
                    <a:pt x="5764" y="1709"/>
                  </a:lnTo>
                  <a:lnTo>
                    <a:pt x="5764" y="1726"/>
                  </a:lnTo>
                  <a:lnTo>
                    <a:pt x="5044" y="1726"/>
                  </a:lnTo>
                  <a:lnTo>
                    <a:pt x="4323" y="1726"/>
                  </a:lnTo>
                  <a:lnTo>
                    <a:pt x="3603" y="1726"/>
                  </a:lnTo>
                  <a:lnTo>
                    <a:pt x="2882" y="1726"/>
                  </a:lnTo>
                  <a:lnTo>
                    <a:pt x="2162" y="1726"/>
                  </a:lnTo>
                  <a:lnTo>
                    <a:pt x="1441" y="1726"/>
                  </a:lnTo>
                  <a:lnTo>
                    <a:pt x="721" y="1726"/>
                  </a:lnTo>
                  <a:lnTo>
                    <a:pt x="0" y="1726"/>
                  </a:lnTo>
                  <a:close/>
                  <a:moveTo>
                    <a:pt x="0" y="1693"/>
                  </a:moveTo>
                  <a:lnTo>
                    <a:pt x="0" y="1676"/>
                  </a:lnTo>
                  <a:lnTo>
                    <a:pt x="721" y="1676"/>
                  </a:lnTo>
                  <a:lnTo>
                    <a:pt x="1441" y="1676"/>
                  </a:lnTo>
                  <a:lnTo>
                    <a:pt x="2162" y="1676"/>
                  </a:lnTo>
                  <a:lnTo>
                    <a:pt x="2882" y="1676"/>
                  </a:lnTo>
                  <a:lnTo>
                    <a:pt x="3603" y="1676"/>
                  </a:lnTo>
                  <a:lnTo>
                    <a:pt x="4323" y="1676"/>
                  </a:lnTo>
                  <a:lnTo>
                    <a:pt x="5044" y="1676"/>
                  </a:lnTo>
                  <a:lnTo>
                    <a:pt x="5764" y="1676"/>
                  </a:lnTo>
                  <a:lnTo>
                    <a:pt x="5764" y="1693"/>
                  </a:lnTo>
                  <a:lnTo>
                    <a:pt x="5044" y="1693"/>
                  </a:lnTo>
                  <a:lnTo>
                    <a:pt x="4323" y="1693"/>
                  </a:lnTo>
                  <a:lnTo>
                    <a:pt x="3603" y="1693"/>
                  </a:lnTo>
                  <a:lnTo>
                    <a:pt x="2882" y="1693"/>
                  </a:lnTo>
                  <a:lnTo>
                    <a:pt x="2162" y="1693"/>
                  </a:lnTo>
                  <a:lnTo>
                    <a:pt x="1441" y="1693"/>
                  </a:lnTo>
                  <a:lnTo>
                    <a:pt x="721" y="1693"/>
                  </a:lnTo>
                  <a:lnTo>
                    <a:pt x="0" y="1693"/>
                  </a:lnTo>
                  <a:close/>
                  <a:moveTo>
                    <a:pt x="0" y="1660"/>
                  </a:moveTo>
                  <a:lnTo>
                    <a:pt x="0" y="1643"/>
                  </a:lnTo>
                  <a:lnTo>
                    <a:pt x="721" y="1643"/>
                  </a:lnTo>
                  <a:lnTo>
                    <a:pt x="1441" y="1643"/>
                  </a:lnTo>
                  <a:lnTo>
                    <a:pt x="2162" y="1643"/>
                  </a:lnTo>
                  <a:lnTo>
                    <a:pt x="2882" y="1643"/>
                  </a:lnTo>
                  <a:lnTo>
                    <a:pt x="3603" y="1643"/>
                  </a:lnTo>
                  <a:lnTo>
                    <a:pt x="4323" y="1643"/>
                  </a:lnTo>
                  <a:lnTo>
                    <a:pt x="5044" y="1643"/>
                  </a:lnTo>
                  <a:lnTo>
                    <a:pt x="5764" y="1643"/>
                  </a:lnTo>
                  <a:lnTo>
                    <a:pt x="5764" y="1660"/>
                  </a:lnTo>
                  <a:lnTo>
                    <a:pt x="5044" y="1660"/>
                  </a:lnTo>
                  <a:lnTo>
                    <a:pt x="4323" y="1660"/>
                  </a:lnTo>
                  <a:lnTo>
                    <a:pt x="3603" y="1660"/>
                  </a:lnTo>
                  <a:lnTo>
                    <a:pt x="2882" y="1660"/>
                  </a:lnTo>
                  <a:lnTo>
                    <a:pt x="2162" y="1660"/>
                  </a:lnTo>
                  <a:lnTo>
                    <a:pt x="1441" y="1660"/>
                  </a:lnTo>
                  <a:lnTo>
                    <a:pt x="721" y="1660"/>
                  </a:lnTo>
                  <a:lnTo>
                    <a:pt x="0" y="1660"/>
                  </a:lnTo>
                  <a:close/>
                  <a:moveTo>
                    <a:pt x="0" y="1627"/>
                  </a:moveTo>
                  <a:lnTo>
                    <a:pt x="0" y="1611"/>
                  </a:lnTo>
                  <a:lnTo>
                    <a:pt x="721" y="1611"/>
                  </a:lnTo>
                  <a:lnTo>
                    <a:pt x="1441" y="1611"/>
                  </a:lnTo>
                  <a:lnTo>
                    <a:pt x="2162" y="1611"/>
                  </a:lnTo>
                  <a:lnTo>
                    <a:pt x="2882" y="1611"/>
                  </a:lnTo>
                  <a:lnTo>
                    <a:pt x="3603" y="1611"/>
                  </a:lnTo>
                  <a:lnTo>
                    <a:pt x="4323" y="1611"/>
                  </a:lnTo>
                  <a:lnTo>
                    <a:pt x="5044" y="1611"/>
                  </a:lnTo>
                  <a:lnTo>
                    <a:pt x="5764" y="1611"/>
                  </a:lnTo>
                  <a:lnTo>
                    <a:pt x="5764" y="1627"/>
                  </a:lnTo>
                  <a:lnTo>
                    <a:pt x="5044" y="1627"/>
                  </a:lnTo>
                  <a:lnTo>
                    <a:pt x="4323" y="1627"/>
                  </a:lnTo>
                  <a:lnTo>
                    <a:pt x="3603" y="1627"/>
                  </a:lnTo>
                  <a:lnTo>
                    <a:pt x="2882" y="1627"/>
                  </a:lnTo>
                  <a:lnTo>
                    <a:pt x="2162" y="1627"/>
                  </a:lnTo>
                  <a:lnTo>
                    <a:pt x="1441" y="1627"/>
                  </a:lnTo>
                  <a:lnTo>
                    <a:pt x="721" y="1627"/>
                  </a:lnTo>
                  <a:lnTo>
                    <a:pt x="0" y="1627"/>
                  </a:lnTo>
                  <a:close/>
                  <a:moveTo>
                    <a:pt x="0" y="1595"/>
                  </a:moveTo>
                  <a:lnTo>
                    <a:pt x="0" y="1578"/>
                  </a:lnTo>
                  <a:lnTo>
                    <a:pt x="721" y="1578"/>
                  </a:lnTo>
                  <a:lnTo>
                    <a:pt x="1441" y="1578"/>
                  </a:lnTo>
                  <a:lnTo>
                    <a:pt x="2162" y="1578"/>
                  </a:lnTo>
                  <a:lnTo>
                    <a:pt x="2882" y="1578"/>
                  </a:lnTo>
                  <a:lnTo>
                    <a:pt x="3603" y="1578"/>
                  </a:lnTo>
                  <a:lnTo>
                    <a:pt x="4323" y="1578"/>
                  </a:lnTo>
                  <a:lnTo>
                    <a:pt x="5044" y="1578"/>
                  </a:lnTo>
                  <a:lnTo>
                    <a:pt x="5764" y="1578"/>
                  </a:lnTo>
                  <a:lnTo>
                    <a:pt x="5764" y="1595"/>
                  </a:lnTo>
                  <a:lnTo>
                    <a:pt x="5044" y="1595"/>
                  </a:lnTo>
                  <a:lnTo>
                    <a:pt x="4323" y="1595"/>
                  </a:lnTo>
                  <a:lnTo>
                    <a:pt x="3603" y="1595"/>
                  </a:lnTo>
                  <a:lnTo>
                    <a:pt x="2882" y="1595"/>
                  </a:lnTo>
                  <a:lnTo>
                    <a:pt x="2162" y="1595"/>
                  </a:lnTo>
                  <a:lnTo>
                    <a:pt x="1441" y="1595"/>
                  </a:lnTo>
                  <a:lnTo>
                    <a:pt x="721" y="1595"/>
                  </a:lnTo>
                  <a:lnTo>
                    <a:pt x="0" y="1595"/>
                  </a:lnTo>
                  <a:close/>
                  <a:moveTo>
                    <a:pt x="0" y="1562"/>
                  </a:moveTo>
                  <a:lnTo>
                    <a:pt x="0" y="1545"/>
                  </a:lnTo>
                  <a:lnTo>
                    <a:pt x="721" y="1545"/>
                  </a:lnTo>
                  <a:lnTo>
                    <a:pt x="1441" y="1545"/>
                  </a:lnTo>
                  <a:lnTo>
                    <a:pt x="2162" y="1545"/>
                  </a:lnTo>
                  <a:lnTo>
                    <a:pt x="2882" y="1545"/>
                  </a:lnTo>
                  <a:lnTo>
                    <a:pt x="3603" y="1545"/>
                  </a:lnTo>
                  <a:lnTo>
                    <a:pt x="4323" y="1545"/>
                  </a:lnTo>
                  <a:lnTo>
                    <a:pt x="5044" y="1545"/>
                  </a:lnTo>
                  <a:lnTo>
                    <a:pt x="5764" y="1545"/>
                  </a:lnTo>
                  <a:lnTo>
                    <a:pt x="5764" y="1562"/>
                  </a:lnTo>
                  <a:lnTo>
                    <a:pt x="5044" y="1562"/>
                  </a:lnTo>
                  <a:lnTo>
                    <a:pt x="4323" y="1562"/>
                  </a:lnTo>
                  <a:lnTo>
                    <a:pt x="3603" y="1562"/>
                  </a:lnTo>
                  <a:lnTo>
                    <a:pt x="2882" y="1562"/>
                  </a:lnTo>
                  <a:lnTo>
                    <a:pt x="2162" y="1562"/>
                  </a:lnTo>
                  <a:lnTo>
                    <a:pt x="1441" y="1562"/>
                  </a:lnTo>
                  <a:lnTo>
                    <a:pt x="721" y="1562"/>
                  </a:lnTo>
                  <a:lnTo>
                    <a:pt x="0" y="1562"/>
                  </a:lnTo>
                  <a:close/>
                  <a:moveTo>
                    <a:pt x="0" y="1529"/>
                  </a:moveTo>
                  <a:lnTo>
                    <a:pt x="0" y="1512"/>
                  </a:lnTo>
                  <a:lnTo>
                    <a:pt x="721" y="1512"/>
                  </a:lnTo>
                  <a:lnTo>
                    <a:pt x="1441" y="1512"/>
                  </a:lnTo>
                  <a:lnTo>
                    <a:pt x="2162" y="1512"/>
                  </a:lnTo>
                  <a:lnTo>
                    <a:pt x="2882" y="1512"/>
                  </a:lnTo>
                  <a:lnTo>
                    <a:pt x="3603" y="1512"/>
                  </a:lnTo>
                  <a:lnTo>
                    <a:pt x="4323" y="1512"/>
                  </a:lnTo>
                  <a:lnTo>
                    <a:pt x="5044" y="1512"/>
                  </a:lnTo>
                  <a:lnTo>
                    <a:pt x="5764" y="1512"/>
                  </a:lnTo>
                  <a:lnTo>
                    <a:pt x="5764" y="1529"/>
                  </a:lnTo>
                  <a:lnTo>
                    <a:pt x="5044" y="1529"/>
                  </a:lnTo>
                  <a:lnTo>
                    <a:pt x="4323" y="1529"/>
                  </a:lnTo>
                  <a:lnTo>
                    <a:pt x="3603" y="1529"/>
                  </a:lnTo>
                  <a:lnTo>
                    <a:pt x="2882" y="1529"/>
                  </a:lnTo>
                  <a:lnTo>
                    <a:pt x="2162" y="1529"/>
                  </a:lnTo>
                  <a:lnTo>
                    <a:pt x="1441" y="1529"/>
                  </a:lnTo>
                  <a:lnTo>
                    <a:pt x="721" y="1529"/>
                  </a:lnTo>
                  <a:lnTo>
                    <a:pt x="0" y="1529"/>
                  </a:lnTo>
                  <a:close/>
                  <a:moveTo>
                    <a:pt x="0" y="1496"/>
                  </a:moveTo>
                  <a:lnTo>
                    <a:pt x="0" y="1479"/>
                  </a:lnTo>
                  <a:lnTo>
                    <a:pt x="721" y="1479"/>
                  </a:lnTo>
                  <a:lnTo>
                    <a:pt x="1441" y="1479"/>
                  </a:lnTo>
                  <a:lnTo>
                    <a:pt x="2162" y="1479"/>
                  </a:lnTo>
                  <a:lnTo>
                    <a:pt x="2882" y="1479"/>
                  </a:lnTo>
                  <a:lnTo>
                    <a:pt x="3603" y="1479"/>
                  </a:lnTo>
                  <a:lnTo>
                    <a:pt x="4323" y="1479"/>
                  </a:lnTo>
                  <a:lnTo>
                    <a:pt x="5044" y="1479"/>
                  </a:lnTo>
                  <a:lnTo>
                    <a:pt x="5764" y="1479"/>
                  </a:lnTo>
                  <a:lnTo>
                    <a:pt x="5764" y="1496"/>
                  </a:lnTo>
                  <a:lnTo>
                    <a:pt x="5044" y="1496"/>
                  </a:lnTo>
                  <a:lnTo>
                    <a:pt x="4323" y="1496"/>
                  </a:lnTo>
                  <a:lnTo>
                    <a:pt x="3603" y="1496"/>
                  </a:lnTo>
                  <a:lnTo>
                    <a:pt x="2882" y="1496"/>
                  </a:lnTo>
                  <a:lnTo>
                    <a:pt x="2162" y="1496"/>
                  </a:lnTo>
                  <a:lnTo>
                    <a:pt x="1441" y="1496"/>
                  </a:lnTo>
                  <a:lnTo>
                    <a:pt x="721" y="1496"/>
                  </a:lnTo>
                  <a:lnTo>
                    <a:pt x="0" y="1496"/>
                  </a:lnTo>
                  <a:close/>
                  <a:moveTo>
                    <a:pt x="0" y="1463"/>
                  </a:moveTo>
                  <a:lnTo>
                    <a:pt x="0" y="1446"/>
                  </a:lnTo>
                  <a:lnTo>
                    <a:pt x="721" y="1446"/>
                  </a:lnTo>
                  <a:lnTo>
                    <a:pt x="1441" y="1446"/>
                  </a:lnTo>
                  <a:lnTo>
                    <a:pt x="2162" y="1446"/>
                  </a:lnTo>
                  <a:lnTo>
                    <a:pt x="2882" y="1446"/>
                  </a:lnTo>
                  <a:lnTo>
                    <a:pt x="3603" y="1446"/>
                  </a:lnTo>
                  <a:lnTo>
                    <a:pt x="4323" y="1446"/>
                  </a:lnTo>
                  <a:lnTo>
                    <a:pt x="5044" y="1446"/>
                  </a:lnTo>
                  <a:lnTo>
                    <a:pt x="5764" y="1446"/>
                  </a:lnTo>
                  <a:lnTo>
                    <a:pt x="5764" y="1463"/>
                  </a:lnTo>
                  <a:lnTo>
                    <a:pt x="5044" y="1463"/>
                  </a:lnTo>
                  <a:lnTo>
                    <a:pt x="4323" y="1463"/>
                  </a:lnTo>
                  <a:lnTo>
                    <a:pt x="3603" y="1463"/>
                  </a:lnTo>
                  <a:lnTo>
                    <a:pt x="2882" y="1463"/>
                  </a:lnTo>
                  <a:lnTo>
                    <a:pt x="2162" y="1463"/>
                  </a:lnTo>
                  <a:lnTo>
                    <a:pt x="1441" y="1463"/>
                  </a:lnTo>
                  <a:lnTo>
                    <a:pt x="721" y="1463"/>
                  </a:lnTo>
                  <a:lnTo>
                    <a:pt x="0" y="1463"/>
                  </a:lnTo>
                  <a:close/>
                  <a:moveTo>
                    <a:pt x="0" y="1430"/>
                  </a:moveTo>
                  <a:lnTo>
                    <a:pt x="0" y="1414"/>
                  </a:lnTo>
                  <a:lnTo>
                    <a:pt x="721" y="1414"/>
                  </a:lnTo>
                  <a:lnTo>
                    <a:pt x="1441" y="1414"/>
                  </a:lnTo>
                  <a:lnTo>
                    <a:pt x="2162" y="1414"/>
                  </a:lnTo>
                  <a:lnTo>
                    <a:pt x="2882" y="1414"/>
                  </a:lnTo>
                  <a:lnTo>
                    <a:pt x="3603" y="1414"/>
                  </a:lnTo>
                  <a:lnTo>
                    <a:pt x="4323" y="1414"/>
                  </a:lnTo>
                  <a:lnTo>
                    <a:pt x="5044" y="1414"/>
                  </a:lnTo>
                  <a:lnTo>
                    <a:pt x="5764" y="1414"/>
                  </a:lnTo>
                  <a:lnTo>
                    <a:pt x="5764" y="1430"/>
                  </a:lnTo>
                  <a:lnTo>
                    <a:pt x="5044" y="1430"/>
                  </a:lnTo>
                  <a:lnTo>
                    <a:pt x="4323" y="1430"/>
                  </a:lnTo>
                  <a:lnTo>
                    <a:pt x="3603" y="1430"/>
                  </a:lnTo>
                  <a:lnTo>
                    <a:pt x="2882" y="1430"/>
                  </a:lnTo>
                  <a:lnTo>
                    <a:pt x="2162" y="1430"/>
                  </a:lnTo>
                  <a:lnTo>
                    <a:pt x="1441" y="1430"/>
                  </a:lnTo>
                  <a:lnTo>
                    <a:pt x="721" y="1430"/>
                  </a:lnTo>
                  <a:lnTo>
                    <a:pt x="0" y="1430"/>
                  </a:lnTo>
                  <a:close/>
                  <a:moveTo>
                    <a:pt x="0" y="1397"/>
                  </a:moveTo>
                  <a:lnTo>
                    <a:pt x="0" y="1381"/>
                  </a:lnTo>
                  <a:lnTo>
                    <a:pt x="721" y="1381"/>
                  </a:lnTo>
                  <a:lnTo>
                    <a:pt x="1441" y="1381"/>
                  </a:lnTo>
                  <a:lnTo>
                    <a:pt x="2162" y="1381"/>
                  </a:lnTo>
                  <a:lnTo>
                    <a:pt x="2882" y="1381"/>
                  </a:lnTo>
                  <a:lnTo>
                    <a:pt x="3603" y="1381"/>
                  </a:lnTo>
                  <a:lnTo>
                    <a:pt x="4323" y="1381"/>
                  </a:lnTo>
                  <a:lnTo>
                    <a:pt x="5044" y="1381"/>
                  </a:lnTo>
                  <a:lnTo>
                    <a:pt x="5764" y="1381"/>
                  </a:lnTo>
                  <a:lnTo>
                    <a:pt x="5764" y="1397"/>
                  </a:lnTo>
                  <a:lnTo>
                    <a:pt x="5044" y="1397"/>
                  </a:lnTo>
                  <a:lnTo>
                    <a:pt x="4323" y="1397"/>
                  </a:lnTo>
                  <a:lnTo>
                    <a:pt x="3603" y="1397"/>
                  </a:lnTo>
                  <a:lnTo>
                    <a:pt x="2882" y="1397"/>
                  </a:lnTo>
                  <a:lnTo>
                    <a:pt x="2162" y="1397"/>
                  </a:lnTo>
                  <a:lnTo>
                    <a:pt x="1441" y="1397"/>
                  </a:lnTo>
                  <a:lnTo>
                    <a:pt x="721" y="1397"/>
                  </a:lnTo>
                  <a:lnTo>
                    <a:pt x="0" y="1397"/>
                  </a:lnTo>
                  <a:close/>
                  <a:moveTo>
                    <a:pt x="0" y="1365"/>
                  </a:moveTo>
                  <a:lnTo>
                    <a:pt x="0" y="1348"/>
                  </a:lnTo>
                  <a:lnTo>
                    <a:pt x="721" y="1348"/>
                  </a:lnTo>
                  <a:lnTo>
                    <a:pt x="1441" y="1348"/>
                  </a:lnTo>
                  <a:lnTo>
                    <a:pt x="2162" y="1348"/>
                  </a:lnTo>
                  <a:lnTo>
                    <a:pt x="2882" y="1348"/>
                  </a:lnTo>
                  <a:lnTo>
                    <a:pt x="3603" y="1348"/>
                  </a:lnTo>
                  <a:lnTo>
                    <a:pt x="4323" y="1348"/>
                  </a:lnTo>
                  <a:lnTo>
                    <a:pt x="5044" y="1348"/>
                  </a:lnTo>
                  <a:lnTo>
                    <a:pt x="5764" y="1348"/>
                  </a:lnTo>
                  <a:lnTo>
                    <a:pt x="5764" y="1365"/>
                  </a:lnTo>
                  <a:lnTo>
                    <a:pt x="5044" y="1365"/>
                  </a:lnTo>
                  <a:lnTo>
                    <a:pt x="4323" y="1365"/>
                  </a:lnTo>
                  <a:lnTo>
                    <a:pt x="3603" y="1365"/>
                  </a:lnTo>
                  <a:lnTo>
                    <a:pt x="2882" y="1365"/>
                  </a:lnTo>
                  <a:lnTo>
                    <a:pt x="2162" y="1365"/>
                  </a:lnTo>
                  <a:lnTo>
                    <a:pt x="1441" y="1365"/>
                  </a:lnTo>
                  <a:lnTo>
                    <a:pt x="721" y="1365"/>
                  </a:lnTo>
                  <a:lnTo>
                    <a:pt x="0" y="1365"/>
                  </a:lnTo>
                  <a:close/>
                  <a:moveTo>
                    <a:pt x="0" y="1332"/>
                  </a:moveTo>
                  <a:lnTo>
                    <a:pt x="0" y="1315"/>
                  </a:lnTo>
                  <a:lnTo>
                    <a:pt x="721" y="1315"/>
                  </a:lnTo>
                  <a:lnTo>
                    <a:pt x="1441" y="1315"/>
                  </a:lnTo>
                  <a:lnTo>
                    <a:pt x="2162" y="1315"/>
                  </a:lnTo>
                  <a:lnTo>
                    <a:pt x="2882" y="1315"/>
                  </a:lnTo>
                  <a:lnTo>
                    <a:pt x="3603" y="1315"/>
                  </a:lnTo>
                  <a:lnTo>
                    <a:pt x="4323" y="1315"/>
                  </a:lnTo>
                  <a:lnTo>
                    <a:pt x="5044" y="1315"/>
                  </a:lnTo>
                  <a:lnTo>
                    <a:pt x="5764" y="1315"/>
                  </a:lnTo>
                  <a:lnTo>
                    <a:pt x="5764" y="1332"/>
                  </a:lnTo>
                  <a:lnTo>
                    <a:pt x="5044" y="1332"/>
                  </a:lnTo>
                  <a:lnTo>
                    <a:pt x="4323" y="1332"/>
                  </a:lnTo>
                  <a:lnTo>
                    <a:pt x="3603" y="1332"/>
                  </a:lnTo>
                  <a:lnTo>
                    <a:pt x="2882" y="1332"/>
                  </a:lnTo>
                  <a:lnTo>
                    <a:pt x="2162" y="1332"/>
                  </a:lnTo>
                  <a:lnTo>
                    <a:pt x="1441" y="1332"/>
                  </a:lnTo>
                  <a:lnTo>
                    <a:pt x="721" y="1332"/>
                  </a:lnTo>
                  <a:lnTo>
                    <a:pt x="0" y="1332"/>
                  </a:lnTo>
                  <a:close/>
                  <a:moveTo>
                    <a:pt x="0" y="1299"/>
                  </a:moveTo>
                  <a:lnTo>
                    <a:pt x="0" y="1282"/>
                  </a:lnTo>
                  <a:lnTo>
                    <a:pt x="721" y="1282"/>
                  </a:lnTo>
                  <a:lnTo>
                    <a:pt x="1441" y="1282"/>
                  </a:lnTo>
                  <a:lnTo>
                    <a:pt x="2162" y="1282"/>
                  </a:lnTo>
                  <a:lnTo>
                    <a:pt x="2882" y="1282"/>
                  </a:lnTo>
                  <a:lnTo>
                    <a:pt x="3603" y="1282"/>
                  </a:lnTo>
                  <a:lnTo>
                    <a:pt x="4323" y="1282"/>
                  </a:lnTo>
                  <a:lnTo>
                    <a:pt x="5044" y="1282"/>
                  </a:lnTo>
                  <a:lnTo>
                    <a:pt x="5764" y="1282"/>
                  </a:lnTo>
                  <a:lnTo>
                    <a:pt x="5764" y="1299"/>
                  </a:lnTo>
                  <a:lnTo>
                    <a:pt x="5044" y="1299"/>
                  </a:lnTo>
                  <a:lnTo>
                    <a:pt x="4323" y="1299"/>
                  </a:lnTo>
                  <a:lnTo>
                    <a:pt x="3603" y="1299"/>
                  </a:lnTo>
                  <a:lnTo>
                    <a:pt x="2882" y="1299"/>
                  </a:lnTo>
                  <a:lnTo>
                    <a:pt x="2162" y="1299"/>
                  </a:lnTo>
                  <a:lnTo>
                    <a:pt x="1441" y="1299"/>
                  </a:lnTo>
                  <a:lnTo>
                    <a:pt x="721" y="1299"/>
                  </a:lnTo>
                  <a:lnTo>
                    <a:pt x="0" y="1299"/>
                  </a:lnTo>
                  <a:close/>
                  <a:moveTo>
                    <a:pt x="0" y="1266"/>
                  </a:moveTo>
                  <a:lnTo>
                    <a:pt x="0" y="1249"/>
                  </a:lnTo>
                  <a:lnTo>
                    <a:pt x="721" y="1249"/>
                  </a:lnTo>
                  <a:lnTo>
                    <a:pt x="1441" y="1249"/>
                  </a:lnTo>
                  <a:lnTo>
                    <a:pt x="2162" y="1249"/>
                  </a:lnTo>
                  <a:lnTo>
                    <a:pt x="2882" y="1249"/>
                  </a:lnTo>
                  <a:lnTo>
                    <a:pt x="3603" y="1249"/>
                  </a:lnTo>
                  <a:lnTo>
                    <a:pt x="4323" y="1249"/>
                  </a:lnTo>
                  <a:lnTo>
                    <a:pt x="5044" y="1249"/>
                  </a:lnTo>
                  <a:lnTo>
                    <a:pt x="5764" y="1249"/>
                  </a:lnTo>
                  <a:lnTo>
                    <a:pt x="5764" y="1266"/>
                  </a:lnTo>
                  <a:lnTo>
                    <a:pt x="5044" y="1266"/>
                  </a:lnTo>
                  <a:lnTo>
                    <a:pt x="4323" y="1266"/>
                  </a:lnTo>
                  <a:lnTo>
                    <a:pt x="3603" y="1266"/>
                  </a:lnTo>
                  <a:lnTo>
                    <a:pt x="2882" y="1266"/>
                  </a:lnTo>
                  <a:lnTo>
                    <a:pt x="2162" y="1266"/>
                  </a:lnTo>
                  <a:lnTo>
                    <a:pt x="1441" y="1266"/>
                  </a:lnTo>
                  <a:lnTo>
                    <a:pt x="721" y="1266"/>
                  </a:lnTo>
                  <a:lnTo>
                    <a:pt x="0" y="1266"/>
                  </a:lnTo>
                  <a:close/>
                  <a:moveTo>
                    <a:pt x="0" y="1233"/>
                  </a:moveTo>
                  <a:lnTo>
                    <a:pt x="0" y="1216"/>
                  </a:lnTo>
                  <a:lnTo>
                    <a:pt x="721" y="1216"/>
                  </a:lnTo>
                  <a:lnTo>
                    <a:pt x="1441" y="1216"/>
                  </a:lnTo>
                  <a:lnTo>
                    <a:pt x="2162" y="1216"/>
                  </a:lnTo>
                  <a:lnTo>
                    <a:pt x="2882" y="1216"/>
                  </a:lnTo>
                  <a:lnTo>
                    <a:pt x="3603" y="1216"/>
                  </a:lnTo>
                  <a:lnTo>
                    <a:pt x="4323" y="1216"/>
                  </a:lnTo>
                  <a:lnTo>
                    <a:pt x="5044" y="1216"/>
                  </a:lnTo>
                  <a:lnTo>
                    <a:pt x="5764" y="1216"/>
                  </a:lnTo>
                  <a:lnTo>
                    <a:pt x="5764" y="1233"/>
                  </a:lnTo>
                  <a:lnTo>
                    <a:pt x="5044" y="1233"/>
                  </a:lnTo>
                  <a:lnTo>
                    <a:pt x="4323" y="1233"/>
                  </a:lnTo>
                  <a:lnTo>
                    <a:pt x="3603" y="1233"/>
                  </a:lnTo>
                  <a:lnTo>
                    <a:pt x="2882" y="1233"/>
                  </a:lnTo>
                  <a:lnTo>
                    <a:pt x="2162" y="1233"/>
                  </a:lnTo>
                  <a:lnTo>
                    <a:pt x="1441" y="1233"/>
                  </a:lnTo>
                  <a:lnTo>
                    <a:pt x="721" y="1233"/>
                  </a:lnTo>
                  <a:lnTo>
                    <a:pt x="0" y="1233"/>
                  </a:lnTo>
                  <a:close/>
                  <a:moveTo>
                    <a:pt x="0" y="1200"/>
                  </a:moveTo>
                  <a:lnTo>
                    <a:pt x="0" y="1184"/>
                  </a:lnTo>
                  <a:lnTo>
                    <a:pt x="721" y="1184"/>
                  </a:lnTo>
                  <a:lnTo>
                    <a:pt x="1441" y="1184"/>
                  </a:lnTo>
                  <a:lnTo>
                    <a:pt x="2162" y="1184"/>
                  </a:lnTo>
                  <a:lnTo>
                    <a:pt x="2882" y="1184"/>
                  </a:lnTo>
                  <a:lnTo>
                    <a:pt x="3603" y="1184"/>
                  </a:lnTo>
                  <a:lnTo>
                    <a:pt x="4323" y="1184"/>
                  </a:lnTo>
                  <a:lnTo>
                    <a:pt x="5044" y="1184"/>
                  </a:lnTo>
                  <a:lnTo>
                    <a:pt x="5764" y="1184"/>
                  </a:lnTo>
                  <a:lnTo>
                    <a:pt x="5764" y="1200"/>
                  </a:lnTo>
                  <a:lnTo>
                    <a:pt x="5044" y="1200"/>
                  </a:lnTo>
                  <a:lnTo>
                    <a:pt x="4323" y="1200"/>
                  </a:lnTo>
                  <a:lnTo>
                    <a:pt x="3603" y="1200"/>
                  </a:lnTo>
                  <a:lnTo>
                    <a:pt x="2882" y="1200"/>
                  </a:lnTo>
                  <a:lnTo>
                    <a:pt x="2162" y="1200"/>
                  </a:lnTo>
                  <a:lnTo>
                    <a:pt x="1441" y="1200"/>
                  </a:lnTo>
                  <a:lnTo>
                    <a:pt x="721" y="1200"/>
                  </a:lnTo>
                  <a:lnTo>
                    <a:pt x="0" y="1200"/>
                  </a:lnTo>
                  <a:close/>
                  <a:moveTo>
                    <a:pt x="0" y="1168"/>
                  </a:moveTo>
                  <a:lnTo>
                    <a:pt x="0" y="1151"/>
                  </a:lnTo>
                  <a:lnTo>
                    <a:pt x="721" y="1151"/>
                  </a:lnTo>
                  <a:lnTo>
                    <a:pt x="1441" y="1151"/>
                  </a:lnTo>
                  <a:lnTo>
                    <a:pt x="2162" y="1151"/>
                  </a:lnTo>
                  <a:lnTo>
                    <a:pt x="2882" y="1151"/>
                  </a:lnTo>
                  <a:lnTo>
                    <a:pt x="3603" y="1151"/>
                  </a:lnTo>
                  <a:lnTo>
                    <a:pt x="4323" y="1151"/>
                  </a:lnTo>
                  <a:lnTo>
                    <a:pt x="5044" y="1151"/>
                  </a:lnTo>
                  <a:lnTo>
                    <a:pt x="5764" y="1151"/>
                  </a:lnTo>
                  <a:lnTo>
                    <a:pt x="5764" y="1168"/>
                  </a:lnTo>
                  <a:lnTo>
                    <a:pt x="5044" y="1168"/>
                  </a:lnTo>
                  <a:lnTo>
                    <a:pt x="4323" y="1168"/>
                  </a:lnTo>
                  <a:lnTo>
                    <a:pt x="3603" y="1168"/>
                  </a:lnTo>
                  <a:lnTo>
                    <a:pt x="2882" y="1168"/>
                  </a:lnTo>
                  <a:lnTo>
                    <a:pt x="2162" y="1168"/>
                  </a:lnTo>
                  <a:lnTo>
                    <a:pt x="1441" y="1168"/>
                  </a:lnTo>
                  <a:lnTo>
                    <a:pt x="721" y="1168"/>
                  </a:lnTo>
                  <a:lnTo>
                    <a:pt x="0" y="1168"/>
                  </a:lnTo>
                  <a:close/>
                  <a:moveTo>
                    <a:pt x="0" y="1135"/>
                  </a:moveTo>
                  <a:lnTo>
                    <a:pt x="0" y="1118"/>
                  </a:lnTo>
                  <a:lnTo>
                    <a:pt x="721" y="1118"/>
                  </a:lnTo>
                  <a:lnTo>
                    <a:pt x="1441" y="1118"/>
                  </a:lnTo>
                  <a:lnTo>
                    <a:pt x="2162" y="1118"/>
                  </a:lnTo>
                  <a:lnTo>
                    <a:pt x="2882" y="1118"/>
                  </a:lnTo>
                  <a:lnTo>
                    <a:pt x="3603" y="1118"/>
                  </a:lnTo>
                  <a:lnTo>
                    <a:pt x="4323" y="1118"/>
                  </a:lnTo>
                  <a:lnTo>
                    <a:pt x="5044" y="1118"/>
                  </a:lnTo>
                  <a:lnTo>
                    <a:pt x="5764" y="1118"/>
                  </a:lnTo>
                  <a:lnTo>
                    <a:pt x="5764" y="1135"/>
                  </a:lnTo>
                  <a:lnTo>
                    <a:pt x="5044" y="1135"/>
                  </a:lnTo>
                  <a:lnTo>
                    <a:pt x="4323" y="1135"/>
                  </a:lnTo>
                  <a:lnTo>
                    <a:pt x="3603" y="1135"/>
                  </a:lnTo>
                  <a:lnTo>
                    <a:pt x="2882" y="1135"/>
                  </a:lnTo>
                  <a:lnTo>
                    <a:pt x="2162" y="1135"/>
                  </a:lnTo>
                  <a:lnTo>
                    <a:pt x="1441" y="1135"/>
                  </a:lnTo>
                  <a:lnTo>
                    <a:pt x="721" y="1135"/>
                  </a:lnTo>
                  <a:lnTo>
                    <a:pt x="0" y="1135"/>
                  </a:lnTo>
                  <a:close/>
                  <a:moveTo>
                    <a:pt x="0" y="1102"/>
                  </a:moveTo>
                  <a:lnTo>
                    <a:pt x="0" y="1085"/>
                  </a:lnTo>
                  <a:lnTo>
                    <a:pt x="721" y="1085"/>
                  </a:lnTo>
                  <a:lnTo>
                    <a:pt x="1441" y="1085"/>
                  </a:lnTo>
                  <a:lnTo>
                    <a:pt x="2162" y="1085"/>
                  </a:lnTo>
                  <a:lnTo>
                    <a:pt x="2882" y="1085"/>
                  </a:lnTo>
                  <a:lnTo>
                    <a:pt x="3603" y="1085"/>
                  </a:lnTo>
                  <a:lnTo>
                    <a:pt x="4323" y="1085"/>
                  </a:lnTo>
                  <a:lnTo>
                    <a:pt x="5044" y="1085"/>
                  </a:lnTo>
                  <a:lnTo>
                    <a:pt x="5764" y="1085"/>
                  </a:lnTo>
                  <a:lnTo>
                    <a:pt x="5764" y="1102"/>
                  </a:lnTo>
                  <a:lnTo>
                    <a:pt x="5044" y="1102"/>
                  </a:lnTo>
                  <a:lnTo>
                    <a:pt x="4323" y="1102"/>
                  </a:lnTo>
                  <a:lnTo>
                    <a:pt x="3603" y="1102"/>
                  </a:lnTo>
                  <a:lnTo>
                    <a:pt x="2882" y="1102"/>
                  </a:lnTo>
                  <a:lnTo>
                    <a:pt x="2162" y="1102"/>
                  </a:lnTo>
                  <a:lnTo>
                    <a:pt x="1441" y="1102"/>
                  </a:lnTo>
                  <a:lnTo>
                    <a:pt x="721" y="1102"/>
                  </a:lnTo>
                  <a:lnTo>
                    <a:pt x="0" y="1102"/>
                  </a:lnTo>
                  <a:close/>
                  <a:moveTo>
                    <a:pt x="0" y="1069"/>
                  </a:moveTo>
                  <a:lnTo>
                    <a:pt x="0" y="1052"/>
                  </a:lnTo>
                  <a:lnTo>
                    <a:pt x="721" y="1052"/>
                  </a:lnTo>
                  <a:lnTo>
                    <a:pt x="1441" y="1052"/>
                  </a:lnTo>
                  <a:lnTo>
                    <a:pt x="2162" y="1052"/>
                  </a:lnTo>
                  <a:lnTo>
                    <a:pt x="2882" y="1052"/>
                  </a:lnTo>
                  <a:lnTo>
                    <a:pt x="3603" y="1052"/>
                  </a:lnTo>
                  <a:lnTo>
                    <a:pt x="4323" y="1052"/>
                  </a:lnTo>
                  <a:lnTo>
                    <a:pt x="5044" y="1052"/>
                  </a:lnTo>
                  <a:lnTo>
                    <a:pt x="5764" y="1052"/>
                  </a:lnTo>
                  <a:lnTo>
                    <a:pt x="5764" y="1069"/>
                  </a:lnTo>
                  <a:lnTo>
                    <a:pt x="5044" y="1069"/>
                  </a:lnTo>
                  <a:lnTo>
                    <a:pt x="4323" y="1069"/>
                  </a:lnTo>
                  <a:lnTo>
                    <a:pt x="3603" y="1069"/>
                  </a:lnTo>
                  <a:lnTo>
                    <a:pt x="2882" y="1069"/>
                  </a:lnTo>
                  <a:lnTo>
                    <a:pt x="2162" y="1069"/>
                  </a:lnTo>
                  <a:lnTo>
                    <a:pt x="1441" y="1069"/>
                  </a:lnTo>
                  <a:lnTo>
                    <a:pt x="721" y="1069"/>
                  </a:lnTo>
                  <a:lnTo>
                    <a:pt x="0" y="1069"/>
                  </a:lnTo>
                  <a:close/>
                  <a:moveTo>
                    <a:pt x="0" y="1036"/>
                  </a:moveTo>
                  <a:lnTo>
                    <a:pt x="0" y="1019"/>
                  </a:lnTo>
                  <a:lnTo>
                    <a:pt x="721" y="1019"/>
                  </a:lnTo>
                  <a:lnTo>
                    <a:pt x="1441" y="1019"/>
                  </a:lnTo>
                  <a:lnTo>
                    <a:pt x="2162" y="1019"/>
                  </a:lnTo>
                  <a:lnTo>
                    <a:pt x="2882" y="1019"/>
                  </a:lnTo>
                  <a:lnTo>
                    <a:pt x="3603" y="1019"/>
                  </a:lnTo>
                  <a:lnTo>
                    <a:pt x="4323" y="1019"/>
                  </a:lnTo>
                  <a:lnTo>
                    <a:pt x="5044" y="1019"/>
                  </a:lnTo>
                  <a:lnTo>
                    <a:pt x="5764" y="1019"/>
                  </a:lnTo>
                  <a:lnTo>
                    <a:pt x="5764" y="1036"/>
                  </a:lnTo>
                  <a:lnTo>
                    <a:pt x="5044" y="1036"/>
                  </a:lnTo>
                  <a:lnTo>
                    <a:pt x="4323" y="1036"/>
                  </a:lnTo>
                  <a:lnTo>
                    <a:pt x="3603" y="1036"/>
                  </a:lnTo>
                  <a:lnTo>
                    <a:pt x="2882" y="1036"/>
                  </a:lnTo>
                  <a:lnTo>
                    <a:pt x="2162" y="1036"/>
                  </a:lnTo>
                  <a:lnTo>
                    <a:pt x="1441" y="1036"/>
                  </a:lnTo>
                  <a:lnTo>
                    <a:pt x="721" y="1036"/>
                  </a:lnTo>
                  <a:lnTo>
                    <a:pt x="0" y="1036"/>
                  </a:lnTo>
                  <a:close/>
                  <a:moveTo>
                    <a:pt x="0" y="1003"/>
                  </a:moveTo>
                  <a:lnTo>
                    <a:pt x="0" y="986"/>
                  </a:lnTo>
                  <a:lnTo>
                    <a:pt x="721" y="986"/>
                  </a:lnTo>
                  <a:lnTo>
                    <a:pt x="1441" y="986"/>
                  </a:lnTo>
                  <a:lnTo>
                    <a:pt x="2162" y="986"/>
                  </a:lnTo>
                  <a:lnTo>
                    <a:pt x="2882" y="986"/>
                  </a:lnTo>
                  <a:lnTo>
                    <a:pt x="3603" y="986"/>
                  </a:lnTo>
                  <a:lnTo>
                    <a:pt x="4323" y="986"/>
                  </a:lnTo>
                  <a:lnTo>
                    <a:pt x="5044" y="986"/>
                  </a:lnTo>
                  <a:lnTo>
                    <a:pt x="5764" y="986"/>
                  </a:lnTo>
                  <a:lnTo>
                    <a:pt x="5764" y="1003"/>
                  </a:lnTo>
                  <a:lnTo>
                    <a:pt x="5044" y="1003"/>
                  </a:lnTo>
                  <a:lnTo>
                    <a:pt x="4323" y="1003"/>
                  </a:lnTo>
                  <a:lnTo>
                    <a:pt x="3603" y="1003"/>
                  </a:lnTo>
                  <a:lnTo>
                    <a:pt x="2882" y="1003"/>
                  </a:lnTo>
                  <a:lnTo>
                    <a:pt x="2162" y="1003"/>
                  </a:lnTo>
                  <a:lnTo>
                    <a:pt x="1441" y="1003"/>
                  </a:lnTo>
                  <a:lnTo>
                    <a:pt x="721" y="1003"/>
                  </a:lnTo>
                  <a:lnTo>
                    <a:pt x="0" y="1003"/>
                  </a:lnTo>
                  <a:close/>
                  <a:moveTo>
                    <a:pt x="0" y="970"/>
                  </a:moveTo>
                  <a:lnTo>
                    <a:pt x="0" y="954"/>
                  </a:lnTo>
                  <a:lnTo>
                    <a:pt x="721" y="954"/>
                  </a:lnTo>
                  <a:lnTo>
                    <a:pt x="1441" y="954"/>
                  </a:lnTo>
                  <a:lnTo>
                    <a:pt x="2162" y="954"/>
                  </a:lnTo>
                  <a:lnTo>
                    <a:pt x="2882" y="954"/>
                  </a:lnTo>
                  <a:lnTo>
                    <a:pt x="3603" y="954"/>
                  </a:lnTo>
                  <a:lnTo>
                    <a:pt x="4323" y="954"/>
                  </a:lnTo>
                  <a:lnTo>
                    <a:pt x="5044" y="954"/>
                  </a:lnTo>
                  <a:lnTo>
                    <a:pt x="5764" y="954"/>
                  </a:lnTo>
                  <a:lnTo>
                    <a:pt x="5764" y="970"/>
                  </a:lnTo>
                  <a:lnTo>
                    <a:pt x="5044" y="970"/>
                  </a:lnTo>
                  <a:lnTo>
                    <a:pt x="4323" y="970"/>
                  </a:lnTo>
                  <a:lnTo>
                    <a:pt x="3603" y="970"/>
                  </a:lnTo>
                  <a:lnTo>
                    <a:pt x="2882" y="970"/>
                  </a:lnTo>
                  <a:lnTo>
                    <a:pt x="2162" y="970"/>
                  </a:lnTo>
                  <a:lnTo>
                    <a:pt x="1441" y="970"/>
                  </a:lnTo>
                  <a:lnTo>
                    <a:pt x="721" y="970"/>
                  </a:lnTo>
                  <a:lnTo>
                    <a:pt x="0" y="970"/>
                  </a:lnTo>
                  <a:close/>
                  <a:moveTo>
                    <a:pt x="0" y="938"/>
                  </a:moveTo>
                  <a:lnTo>
                    <a:pt x="0" y="921"/>
                  </a:lnTo>
                  <a:lnTo>
                    <a:pt x="721" y="921"/>
                  </a:lnTo>
                  <a:lnTo>
                    <a:pt x="1441" y="921"/>
                  </a:lnTo>
                  <a:lnTo>
                    <a:pt x="2162" y="921"/>
                  </a:lnTo>
                  <a:lnTo>
                    <a:pt x="2882" y="921"/>
                  </a:lnTo>
                  <a:lnTo>
                    <a:pt x="3603" y="921"/>
                  </a:lnTo>
                  <a:lnTo>
                    <a:pt x="4323" y="921"/>
                  </a:lnTo>
                  <a:lnTo>
                    <a:pt x="5044" y="921"/>
                  </a:lnTo>
                  <a:lnTo>
                    <a:pt x="5764" y="921"/>
                  </a:lnTo>
                  <a:lnTo>
                    <a:pt x="5764" y="938"/>
                  </a:lnTo>
                  <a:lnTo>
                    <a:pt x="5044" y="938"/>
                  </a:lnTo>
                  <a:lnTo>
                    <a:pt x="4323" y="938"/>
                  </a:lnTo>
                  <a:lnTo>
                    <a:pt x="3603" y="938"/>
                  </a:lnTo>
                  <a:lnTo>
                    <a:pt x="2882" y="938"/>
                  </a:lnTo>
                  <a:lnTo>
                    <a:pt x="2162" y="938"/>
                  </a:lnTo>
                  <a:lnTo>
                    <a:pt x="1441" y="938"/>
                  </a:lnTo>
                  <a:lnTo>
                    <a:pt x="721" y="938"/>
                  </a:lnTo>
                  <a:lnTo>
                    <a:pt x="0" y="938"/>
                  </a:lnTo>
                  <a:close/>
                  <a:moveTo>
                    <a:pt x="0" y="905"/>
                  </a:moveTo>
                  <a:lnTo>
                    <a:pt x="0" y="888"/>
                  </a:lnTo>
                  <a:lnTo>
                    <a:pt x="721" y="888"/>
                  </a:lnTo>
                  <a:lnTo>
                    <a:pt x="1441" y="888"/>
                  </a:lnTo>
                  <a:lnTo>
                    <a:pt x="2162" y="888"/>
                  </a:lnTo>
                  <a:lnTo>
                    <a:pt x="2882" y="888"/>
                  </a:lnTo>
                  <a:lnTo>
                    <a:pt x="3603" y="888"/>
                  </a:lnTo>
                  <a:lnTo>
                    <a:pt x="4323" y="888"/>
                  </a:lnTo>
                  <a:lnTo>
                    <a:pt x="5044" y="888"/>
                  </a:lnTo>
                  <a:lnTo>
                    <a:pt x="5764" y="888"/>
                  </a:lnTo>
                  <a:lnTo>
                    <a:pt x="5764" y="905"/>
                  </a:lnTo>
                  <a:lnTo>
                    <a:pt x="5044" y="905"/>
                  </a:lnTo>
                  <a:lnTo>
                    <a:pt x="4323" y="905"/>
                  </a:lnTo>
                  <a:lnTo>
                    <a:pt x="3603" y="905"/>
                  </a:lnTo>
                  <a:lnTo>
                    <a:pt x="2882" y="905"/>
                  </a:lnTo>
                  <a:lnTo>
                    <a:pt x="2162" y="905"/>
                  </a:lnTo>
                  <a:lnTo>
                    <a:pt x="1441" y="905"/>
                  </a:lnTo>
                  <a:lnTo>
                    <a:pt x="721" y="905"/>
                  </a:lnTo>
                  <a:lnTo>
                    <a:pt x="0" y="905"/>
                  </a:lnTo>
                  <a:close/>
                  <a:moveTo>
                    <a:pt x="0" y="872"/>
                  </a:moveTo>
                  <a:lnTo>
                    <a:pt x="0" y="855"/>
                  </a:lnTo>
                  <a:lnTo>
                    <a:pt x="721" y="855"/>
                  </a:lnTo>
                  <a:lnTo>
                    <a:pt x="1441" y="855"/>
                  </a:lnTo>
                  <a:lnTo>
                    <a:pt x="2162" y="855"/>
                  </a:lnTo>
                  <a:lnTo>
                    <a:pt x="2882" y="855"/>
                  </a:lnTo>
                  <a:lnTo>
                    <a:pt x="3603" y="855"/>
                  </a:lnTo>
                  <a:lnTo>
                    <a:pt x="4323" y="855"/>
                  </a:lnTo>
                  <a:lnTo>
                    <a:pt x="5044" y="855"/>
                  </a:lnTo>
                  <a:lnTo>
                    <a:pt x="5764" y="855"/>
                  </a:lnTo>
                  <a:lnTo>
                    <a:pt x="5764" y="872"/>
                  </a:lnTo>
                  <a:lnTo>
                    <a:pt x="5044" y="872"/>
                  </a:lnTo>
                  <a:lnTo>
                    <a:pt x="4323" y="872"/>
                  </a:lnTo>
                  <a:lnTo>
                    <a:pt x="3603" y="872"/>
                  </a:lnTo>
                  <a:lnTo>
                    <a:pt x="2882" y="872"/>
                  </a:lnTo>
                  <a:lnTo>
                    <a:pt x="2162" y="872"/>
                  </a:lnTo>
                  <a:lnTo>
                    <a:pt x="1441" y="872"/>
                  </a:lnTo>
                  <a:lnTo>
                    <a:pt x="721" y="872"/>
                  </a:lnTo>
                  <a:lnTo>
                    <a:pt x="0" y="872"/>
                  </a:lnTo>
                  <a:close/>
                  <a:moveTo>
                    <a:pt x="0" y="839"/>
                  </a:moveTo>
                  <a:lnTo>
                    <a:pt x="0" y="822"/>
                  </a:lnTo>
                  <a:lnTo>
                    <a:pt x="721" y="822"/>
                  </a:lnTo>
                  <a:lnTo>
                    <a:pt x="1441" y="822"/>
                  </a:lnTo>
                  <a:lnTo>
                    <a:pt x="2162" y="822"/>
                  </a:lnTo>
                  <a:lnTo>
                    <a:pt x="2882" y="822"/>
                  </a:lnTo>
                  <a:lnTo>
                    <a:pt x="3603" y="822"/>
                  </a:lnTo>
                  <a:lnTo>
                    <a:pt x="4323" y="822"/>
                  </a:lnTo>
                  <a:lnTo>
                    <a:pt x="5044" y="822"/>
                  </a:lnTo>
                  <a:lnTo>
                    <a:pt x="5764" y="822"/>
                  </a:lnTo>
                  <a:lnTo>
                    <a:pt x="5764" y="839"/>
                  </a:lnTo>
                  <a:lnTo>
                    <a:pt x="5044" y="839"/>
                  </a:lnTo>
                  <a:lnTo>
                    <a:pt x="4323" y="839"/>
                  </a:lnTo>
                  <a:lnTo>
                    <a:pt x="3603" y="839"/>
                  </a:lnTo>
                  <a:lnTo>
                    <a:pt x="2882" y="839"/>
                  </a:lnTo>
                  <a:lnTo>
                    <a:pt x="2162" y="839"/>
                  </a:lnTo>
                  <a:lnTo>
                    <a:pt x="1441" y="839"/>
                  </a:lnTo>
                  <a:lnTo>
                    <a:pt x="721" y="839"/>
                  </a:lnTo>
                  <a:lnTo>
                    <a:pt x="0" y="839"/>
                  </a:lnTo>
                  <a:close/>
                  <a:moveTo>
                    <a:pt x="0" y="806"/>
                  </a:moveTo>
                  <a:lnTo>
                    <a:pt x="0" y="789"/>
                  </a:lnTo>
                  <a:lnTo>
                    <a:pt x="721" y="789"/>
                  </a:lnTo>
                  <a:lnTo>
                    <a:pt x="1441" y="789"/>
                  </a:lnTo>
                  <a:lnTo>
                    <a:pt x="2162" y="789"/>
                  </a:lnTo>
                  <a:lnTo>
                    <a:pt x="2882" y="789"/>
                  </a:lnTo>
                  <a:lnTo>
                    <a:pt x="3603" y="789"/>
                  </a:lnTo>
                  <a:lnTo>
                    <a:pt x="4323" y="789"/>
                  </a:lnTo>
                  <a:lnTo>
                    <a:pt x="5044" y="789"/>
                  </a:lnTo>
                  <a:lnTo>
                    <a:pt x="5764" y="789"/>
                  </a:lnTo>
                  <a:lnTo>
                    <a:pt x="5764" y="806"/>
                  </a:lnTo>
                  <a:lnTo>
                    <a:pt x="5044" y="806"/>
                  </a:lnTo>
                  <a:lnTo>
                    <a:pt x="4323" y="806"/>
                  </a:lnTo>
                  <a:lnTo>
                    <a:pt x="3603" y="806"/>
                  </a:lnTo>
                  <a:lnTo>
                    <a:pt x="2882" y="806"/>
                  </a:lnTo>
                  <a:lnTo>
                    <a:pt x="2162" y="806"/>
                  </a:lnTo>
                  <a:lnTo>
                    <a:pt x="1441" y="806"/>
                  </a:lnTo>
                  <a:lnTo>
                    <a:pt x="721" y="806"/>
                  </a:lnTo>
                  <a:lnTo>
                    <a:pt x="0" y="806"/>
                  </a:lnTo>
                  <a:close/>
                  <a:moveTo>
                    <a:pt x="0" y="773"/>
                  </a:moveTo>
                  <a:lnTo>
                    <a:pt x="0" y="757"/>
                  </a:lnTo>
                  <a:lnTo>
                    <a:pt x="721" y="757"/>
                  </a:lnTo>
                  <a:lnTo>
                    <a:pt x="1441" y="757"/>
                  </a:lnTo>
                  <a:lnTo>
                    <a:pt x="2162" y="757"/>
                  </a:lnTo>
                  <a:lnTo>
                    <a:pt x="2882" y="757"/>
                  </a:lnTo>
                  <a:lnTo>
                    <a:pt x="3603" y="757"/>
                  </a:lnTo>
                  <a:lnTo>
                    <a:pt x="4323" y="757"/>
                  </a:lnTo>
                  <a:lnTo>
                    <a:pt x="5044" y="757"/>
                  </a:lnTo>
                  <a:lnTo>
                    <a:pt x="5764" y="757"/>
                  </a:lnTo>
                  <a:lnTo>
                    <a:pt x="5764" y="773"/>
                  </a:lnTo>
                  <a:lnTo>
                    <a:pt x="5044" y="773"/>
                  </a:lnTo>
                  <a:lnTo>
                    <a:pt x="4323" y="773"/>
                  </a:lnTo>
                  <a:lnTo>
                    <a:pt x="3603" y="773"/>
                  </a:lnTo>
                  <a:lnTo>
                    <a:pt x="2882" y="773"/>
                  </a:lnTo>
                  <a:lnTo>
                    <a:pt x="2162" y="773"/>
                  </a:lnTo>
                  <a:lnTo>
                    <a:pt x="1441" y="773"/>
                  </a:lnTo>
                  <a:lnTo>
                    <a:pt x="721" y="773"/>
                  </a:lnTo>
                  <a:lnTo>
                    <a:pt x="0" y="773"/>
                  </a:lnTo>
                  <a:close/>
                  <a:moveTo>
                    <a:pt x="0" y="741"/>
                  </a:moveTo>
                  <a:lnTo>
                    <a:pt x="0" y="724"/>
                  </a:lnTo>
                  <a:lnTo>
                    <a:pt x="721" y="724"/>
                  </a:lnTo>
                  <a:lnTo>
                    <a:pt x="1441" y="724"/>
                  </a:lnTo>
                  <a:lnTo>
                    <a:pt x="2162" y="724"/>
                  </a:lnTo>
                  <a:lnTo>
                    <a:pt x="2882" y="724"/>
                  </a:lnTo>
                  <a:lnTo>
                    <a:pt x="3603" y="724"/>
                  </a:lnTo>
                  <a:lnTo>
                    <a:pt x="4323" y="724"/>
                  </a:lnTo>
                  <a:lnTo>
                    <a:pt x="5044" y="724"/>
                  </a:lnTo>
                  <a:lnTo>
                    <a:pt x="5764" y="724"/>
                  </a:lnTo>
                  <a:lnTo>
                    <a:pt x="5764" y="741"/>
                  </a:lnTo>
                  <a:lnTo>
                    <a:pt x="5044" y="741"/>
                  </a:lnTo>
                  <a:lnTo>
                    <a:pt x="4323" y="741"/>
                  </a:lnTo>
                  <a:lnTo>
                    <a:pt x="3603" y="741"/>
                  </a:lnTo>
                  <a:lnTo>
                    <a:pt x="2882" y="741"/>
                  </a:lnTo>
                  <a:lnTo>
                    <a:pt x="2162" y="741"/>
                  </a:lnTo>
                  <a:lnTo>
                    <a:pt x="1441" y="741"/>
                  </a:lnTo>
                  <a:lnTo>
                    <a:pt x="721" y="741"/>
                  </a:lnTo>
                  <a:lnTo>
                    <a:pt x="0" y="741"/>
                  </a:lnTo>
                  <a:close/>
                  <a:moveTo>
                    <a:pt x="0" y="707"/>
                  </a:moveTo>
                  <a:lnTo>
                    <a:pt x="0" y="690"/>
                  </a:lnTo>
                  <a:lnTo>
                    <a:pt x="721" y="690"/>
                  </a:lnTo>
                  <a:lnTo>
                    <a:pt x="1441" y="690"/>
                  </a:lnTo>
                  <a:lnTo>
                    <a:pt x="2162" y="690"/>
                  </a:lnTo>
                  <a:lnTo>
                    <a:pt x="2882" y="690"/>
                  </a:lnTo>
                  <a:lnTo>
                    <a:pt x="3603" y="690"/>
                  </a:lnTo>
                  <a:lnTo>
                    <a:pt x="4323" y="690"/>
                  </a:lnTo>
                  <a:lnTo>
                    <a:pt x="5044" y="690"/>
                  </a:lnTo>
                  <a:lnTo>
                    <a:pt x="5764" y="690"/>
                  </a:lnTo>
                  <a:lnTo>
                    <a:pt x="5764" y="707"/>
                  </a:lnTo>
                  <a:lnTo>
                    <a:pt x="5044" y="707"/>
                  </a:lnTo>
                  <a:lnTo>
                    <a:pt x="4323" y="707"/>
                  </a:lnTo>
                  <a:lnTo>
                    <a:pt x="3603" y="707"/>
                  </a:lnTo>
                  <a:lnTo>
                    <a:pt x="2882" y="707"/>
                  </a:lnTo>
                  <a:lnTo>
                    <a:pt x="2162" y="707"/>
                  </a:lnTo>
                  <a:lnTo>
                    <a:pt x="1441" y="707"/>
                  </a:lnTo>
                  <a:lnTo>
                    <a:pt x="721" y="707"/>
                  </a:lnTo>
                  <a:lnTo>
                    <a:pt x="0" y="707"/>
                  </a:lnTo>
                  <a:close/>
                  <a:moveTo>
                    <a:pt x="0" y="674"/>
                  </a:moveTo>
                  <a:lnTo>
                    <a:pt x="0" y="657"/>
                  </a:lnTo>
                  <a:lnTo>
                    <a:pt x="721" y="657"/>
                  </a:lnTo>
                  <a:lnTo>
                    <a:pt x="1441" y="657"/>
                  </a:lnTo>
                  <a:lnTo>
                    <a:pt x="2162" y="657"/>
                  </a:lnTo>
                  <a:lnTo>
                    <a:pt x="2882" y="657"/>
                  </a:lnTo>
                  <a:lnTo>
                    <a:pt x="3603" y="657"/>
                  </a:lnTo>
                  <a:lnTo>
                    <a:pt x="4323" y="657"/>
                  </a:lnTo>
                  <a:lnTo>
                    <a:pt x="5044" y="657"/>
                  </a:lnTo>
                  <a:lnTo>
                    <a:pt x="5764" y="657"/>
                  </a:lnTo>
                  <a:lnTo>
                    <a:pt x="5764" y="674"/>
                  </a:lnTo>
                  <a:lnTo>
                    <a:pt x="5044" y="674"/>
                  </a:lnTo>
                  <a:lnTo>
                    <a:pt x="4323" y="674"/>
                  </a:lnTo>
                  <a:lnTo>
                    <a:pt x="3603" y="674"/>
                  </a:lnTo>
                  <a:lnTo>
                    <a:pt x="2882" y="674"/>
                  </a:lnTo>
                  <a:lnTo>
                    <a:pt x="2162" y="674"/>
                  </a:lnTo>
                  <a:lnTo>
                    <a:pt x="1441" y="674"/>
                  </a:lnTo>
                  <a:lnTo>
                    <a:pt x="721" y="674"/>
                  </a:lnTo>
                  <a:lnTo>
                    <a:pt x="0" y="674"/>
                  </a:lnTo>
                  <a:close/>
                  <a:moveTo>
                    <a:pt x="0" y="641"/>
                  </a:moveTo>
                  <a:lnTo>
                    <a:pt x="0" y="624"/>
                  </a:lnTo>
                  <a:lnTo>
                    <a:pt x="721" y="624"/>
                  </a:lnTo>
                  <a:lnTo>
                    <a:pt x="1441" y="624"/>
                  </a:lnTo>
                  <a:lnTo>
                    <a:pt x="2162" y="624"/>
                  </a:lnTo>
                  <a:lnTo>
                    <a:pt x="2882" y="624"/>
                  </a:lnTo>
                  <a:lnTo>
                    <a:pt x="3603" y="624"/>
                  </a:lnTo>
                  <a:lnTo>
                    <a:pt x="4323" y="624"/>
                  </a:lnTo>
                  <a:lnTo>
                    <a:pt x="5044" y="624"/>
                  </a:lnTo>
                  <a:lnTo>
                    <a:pt x="5764" y="624"/>
                  </a:lnTo>
                  <a:lnTo>
                    <a:pt x="5764" y="641"/>
                  </a:lnTo>
                  <a:lnTo>
                    <a:pt x="5044" y="641"/>
                  </a:lnTo>
                  <a:lnTo>
                    <a:pt x="4323" y="641"/>
                  </a:lnTo>
                  <a:lnTo>
                    <a:pt x="3603" y="641"/>
                  </a:lnTo>
                  <a:lnTo>
                    <a:pt x="2882" y="641"/>
                  </a:lnTo>
                  <a:lnTo>
                    <a:pt x="2162" y="641"/>
                  </a:lnTo>
                  <a:lnTo>
                    <a:pt x="1441" y="641"/>
                  </a:lnTo>
                  <a:lnTo>
                    <a:pt x="721" y="641"/>
                  </a:lnTo>
                  <a:lnTo>
                    <a:pt x="0" y="641"/>
                  </a:lnTo>
                  <a:close/>
                  <a:moveTo>
                    <a:pt x="0" y="608"/>
                  </a:moveTo>
                  <a:lnTo>
                    <a:pt x="0" y="591"/>
                  </a:lnTo>
                  <a:lnTo>
                    <a:pt x="721" y="591"/>
                  </a:lnTo>
                  <a:lnTo>
                    <a:pt x="1441" y="591"/>
                  </a:lnTo>
                  <a:lnTo>
                    <a:pt x="2162" y="591"/>
                  </a:lnTo>
                  <a:lnTo>
                    <a:pt x="2882" y="591"/>
                  </a:lnTo>
                  <a:lnTo>
                    <a:pt x="3603" y="591"/>
                  </a:lnTo>
                  <a:lnTo>
                    <a:pt x="4323" y="591"/>
                  </a:lnTo>
                  <a:lnTo>
                    <a:pt x="5044" y="591"/>
                  </a:lnTo>
                  <a:lnTo>
                    <a:pt x="5764" y="591"/>
                  </a:lnTo>
                  <a:lnTo>
                    <a:pt x="5764" y="608"/>
                  </a:lnTo>
                  <a:lnTo>
                    <a:pt x="5044" y="608"/>
                  </a:lnTo>
                  <a:lnTo>
                    <a:pt x="4323" y="608"/>
                  </a:lnTo>
                  <a:lnTo>
                    <a:pt x="3603" y="608"/>
                  </a:lnTo>
                  <a:lnTo>
                    <a:pt x="2882" y="608"/>
                  </a:lnTo>
                  <a:lnTo>
                    <a:pt x="2162" y="608"/>
                  </a:lnTo>
                  <a:lnTo>
                    <a:pt x="1441" y="608"/>
                  </a:lnTo>
                  <a:lnTo>
                    <a:pt x="721" y="608"/>
                  </a:lnTo>
                  <a:lnTo>
                    <a:pt x="0" y="608"/>
                  </a:lnTo>
                  <a:close/>
                  <a:moveTo>
                    <a:pt x="0" y="575"/>
                  </a:moveTo>
                  <a:lnTo>
                    <a:pt x="0" y="558"/>
                  </a:lnTo>
                  <a:lnTo>
                    <a:pt x="721" y="558"/>
                  </a:lnTo>
                  <a:lnTo>
                    <a:pt x="1441" y="558"/>
                  </a:lnTo>
                  <a:lnTo>
                    <a:pt x="2162" y="558"/>
                  </a:lnTo>
                  <a:lnTo>
                    <a:pt x="2882" y="558"/>
                  </a:lnTo>
                  <a:lnTo>
                    <a:pt x="3603" y="558"/>
                  </a:lnTo>
                  <a:lnTo>
                    <a:pt x="4323" y="558"/>
                  </a:lnTo>
                  <a:lnTo>
                    <a:pt x="5044" y="558"/>
                  </a:lnTo>
                  <a:lnTo>
                    <a:pt x="5764" y="558"/>
                  </a:lnTo>
                  <a:lnTo>
                    <a:pt x="5764" y="575"/>
                  </a:lnTo>
                  <a:lnTo>
                    <a:pt x="5044" y="575"/>
                  </a:lnTo>
                  <a:lnTo>
                    <a:pt x="4323" y="575"/>
                  </a:lnTo>
                  <a:lnTo>
                    <a:pt x="3603" y="575"/>
                  </a:lnTo>
                  <a:lnTo>
                    <a:pt x="2882" y="575"/>
                  </a:lnTo>
                  <a:lnTo>
                    <a:pt x="2162" y="575"/>
                  </a:lnTo>
                  <a:lnTo>
                    <a:pt x="1441" y="575"/>
                  </a:lnTo>
                  <a:lnTo>
                    <a:pt x="721" y="575"/>
                  </a:lnTo>
                  <a:lnTo>
                    <a:pt x="0" y="575"/>
                  </a:lnTo>
                  <a:close/>
                  <a:moveTo>
                    <a:pt x="0" y="542"/>
                  </a:moveTo>
                  <a:lnTo>
                    <a:pt x="0" y="526"/>
                  </a:lnTo>
                  <a:lnTo>
                    <a:pt x="721" y="526"/>
                  </a:lnTo>
                  <a:lnTo>
                    <a:pt x="1441" y="526"/>
                  </a:lnTo>
                  <a:lnTo>
                    <a:pt x="2162" y="526"/>
                  </a:lnTo>
                  <a:lnTo>
                    <a:pt x="2882" y="526"/>
                  </a:lnTo>
                  <a:lnTo>
                    <a:pt x="3603" y="526"/>
                  </a:lnTo>
                  <a:lnTo>
                    <a:pt x="4323" y="526"/>
                  </a:lnTo>
                  <a:lnTo>
                    <a:pt x="5044" y="526"/>
                  </a:lnTo>
                  <a:lnTo>
                    <a:pt x="5764" y="526"/>
                  </a:lnTo>
                  <a:lnTo>
                    <a:pt x="5764" y="542"/>
                  </a:lnTo>
                  <a:lnTo>
                    <a:pt x="5044" y="542"/>
                  </a:lnTo>
                  <a:lnTo>
                    <a:pt x="4323" y="542"/>
                  </a:lnTo>
                  <a:lnTo>
                    <a:pt x="3603" y="542"/>
                  </a:lnTo>
                  <a:lnTo>
                    <a:pt x="2882" y="542"/>
                  </a:lnTo>
                  <a:lnTo>
                    <a:pt x="2162" y="542"/>
                  </a:lnTo>
                  <a:lnTo>
                    <a:pt x="1441" y="542"/>
                  </a:lnTo>
                  <a:lnTo>
                    <a:pt x="721" y="542"/>
                  </a:lnTo>
                  <a:lnTo>
                    <a:pt x="0" y="542"/>
                  </a:lnTo>
                  <a:close/>
                  <a:moveTo>
                    <a:pt x="0" y="510"/>
                  </a:moveTo>
                  <a:lnTo>
                    <a:pt x="0" y="493"/>
                  </a:lnTo>
                  <a:lnTo>
                    <a:pt x="721" y="493"/>
                  </a:lnTo>
                  <a:lnTo>
                    <a:pt x="1441" y="493"/>
                  </a:lnTo>
                  <a:lnTo>
                    <a:pt x="2162" y="493"/>
                  </a:lnTo>
                  <a:lnTo>
                    <a:pt x="2882" y="493"/>
                  </a:lnTo>
                  <a:lnTo>
                    <a:pt x="3603" y="493"/>
                  </a:lnTo>
                  <a:lnTo>
                    <a:pt x="4323" y="493"/>
                  </a:lnTo>
                  <a:lnTo>
                    <a:pt x="5044" y="493"/>
                  </a:lnTo>
                  <a:lnTo>
                    <a:pt x="5764" y="493"/>
                  </a:lnTo>
                  <a:lnTo>
                    <a:pt x="5764" y="510"/>
                  </a:lnTo>
                  <a:lnTo>
                    <a:pt x="5044" y="510"/>
                  </a:lnTo>
                  <a:lnTo>
                    <a:pt x="4323" y="510"/>
                  </a:lnTo>
                  <a:lnTo>
                    <a:pt x="3603" y="510"/>
                  </a:lnTo>
                  <a:lnTo>
                    <a:pt x="2882" y="510"/>
                  </a:lnTo>
                  <a:lnTo>
                    <a:pt x="2162" y="510"/>
                  </a:lnTo>
                  <a:lnTo>
                    <a:pt x="1441" y="510"/>
                  </a:lnTo>
                  <a:lnTo>
                    <a:pt x="721" y="510"/>
                  </a:lnTo>
                  <a:lnTo>
                    <a:pt x="0" y="510"/>
                  </a:lnTo>
                  <a:close/>
                  <a:moveTo>
                    <a:pt x="0" y="477"/>
                  </a:moveTo>
                  <a:lnTo>
                    <a:pt x="0" y="460"/>
                  </a:lnTo>
                  <a:lnTo>
                    <a:pt x="721" y="460"/>
                  </a:lnTo>
                  <a:lnTo>
                    <a:pt x="1441" y="460"/>
                  </a:lnTo>
                  <a:lnTo>
                    <a:pt x="2162" y="460"/>
                  </a:lnTo>
                  <a:lnTo>
                    <a:pt x="2882" y="460"/>
                  </a:lnTo>
                  <a:lnTo>
                    <a:pt x="3603" y="460"/>
                  </a:lnTo>
                  <a:lnTo>
                    <a:pt x="4323" y="460"/>
                  </a:lnTo>
                  <a:lnTo>
                    <a:pt x="5044" y="460"/>
                  </a:lnTo>
                  <a:lnTo>
                    <a:pt x="5764" y="460"/>
                  </a:lnTo>
                  <a:lnTo>
                    <a:pt x="5764" y="477"/>
                  </a:lnTo>
                  <a:lnTo>
                    <a:pt x="5044" y="477"/>
                  </a:lnTo>
                  <a:lnTo>
                    <a:pt x="4323" y="477"/>
                  </a:lnTo>
                  <a:lnTo>
                    <a:pt x="3603" y="477"/>
                  </a:lnTo>
                  <a:lnTo>
                    <a:pt x="2882" y="477"/>
                  </a:lnTo>
                  <a:lnTo>
                    <a:pt x="2162" y="477"/>
                  </a:lnTo>
                  <a:lnTo>
                    <a:pt x="1441" y="477"/>
                  </a:lnTo>
                  <a:lnTo>
                    <a:pt x="721" y="477"/>
                  </a:lnTo>
                  <a:lnTo>
                    <a:pt x="0" y="477"/>
                  </a:lnTo>
                  <a:close/>
                  <a:moveTo>
                    <a:pt x="0" y="444"/>
                  </a:moveTo>
                  <a:lnTo>
                    <a:pt x="0" y="427"/>
                  </a:lnTo>
                  <a:lnTo>
                    <a:pt x="721" y="427"/>
                  </a:lnTo>
                  <a:lnTo>
                    <a:pt x="1441" y="427"/>
                  </a:lnTo>
                  <a:lnTo>
                    <a:pt x="2162" y="427"/>
                  </a:lnTo>
                  <a:lnTo>
                    <a:pt x="2882" y="427"/>
                  </a:lnTo>
                  <a:lnTo>
                    <a:pt x="3603" y="427"/>
                  </a:lnTo>
                  <a:lnTo>
                    <a:pt x="4323" y="427"/>
                  </a:lnTo>
                  <a:lnTo>
                    <a:pt x="5044" y="427"/>
                  </a:lnTo>
                  <a:lnTo>
                    <a:pt x="5764" y="427"/>
                  </a:lnTo>
                  <a:lnTo>
                    <a:pt x="5764" y="444"/>
                  </a:lnTo>
                  <a:lnTo>
                    <a:pt x="5044" y="444"/>
                  </a:lnTo>
                  <a:lnTo>
                    <a:pt x="4323" y="444"/>
                  </a:lnTo>
                  <a:lnTo>
                    <a:pt x="3603" y="444"/>
                  </a:lnTo>
                  <a:lnTo>
                    <a:pt x="2882" y="444"/>
                  </a:lnTo>
                  <a:lnTo>
                    <a:pt x="2162" y="444"/>
                  </a:lnTo>
                  <a:lnTo>
                    <a:pt x="1441" y="444"/>
                  </a:lnTo>
                  <a:lnTo>
                    <a:pt x="721" y="444"/>
                  </a:lnTo>
                  <a:lnTo>
                    <a:pt x="0" y="444"/>
                  </a:lnTo>
                  <a:close/>
                  <a:moveTo>
                    <a:pt x="0" y="411"/>
                  </a:moveTo>
                  <a:lnTo>
                    <a:pt x="0" y="394"/>
                  </a:lnTo>
                  <a:lnTo>
                    <a:pt x="721" y="394"/>
                  </a:lnTo>
                  <a:lnTo>
                    <a:pt x="1441" y="394"/>
                  </a:lnTo>
                  <a:lnTo>
                    <a:pt x="2162" y="394"/>
                  </a:lnTo>
                  <a:lnTo>
                    <a:pt x="2882" y="394"/>
                  </a:lnTo>
                  <a:lnTo>
                    <a:pt x="3603" y="394"/>
                  </a:lnTo>
                  <a:lnTo>
                    <a:pt x="4323" y="394"/>
                  </a:lnTo>
                  <a:lnTo>
                    <a:pt x="5044" y="394"/>
                  </a:lnTo>
                  <a:lnTo>
                    <a:pt x="5764" y="394"/>
                  </a:lnTo>
                  <a:lnTo>
                    <a:pt x="5764" y="411"/>
                  </a:lnTo>
                  <a:lnTo>
                    <a:pt x="5044" y="411"/>
                  </a:lnTo>
                  <a:lnTo>
                    <a:pt x="4323" y="411"/>
                  </a:lnTo>
                  <a:lnTo>
                    <a:pt x="3603" y="411"/>
                  </a:lnTo>
                  <a:lnTo>
                    <a:pt x="2882" y="411"/>
                  </a:lnTo>
                  <a:lnTo>
                    <a:pt x="2162" y="411"/>
                  </a:lnTo>
                  <a:lnTo>
                    <a:pt x="1441" y="411"/>
                  </a:lnTo>
                  <a:lnTo>
                    <a:pt x="721" y="411"/>
                  </a:lnTo>
                  <a:lnTo>
                    <a:pt x="0" y="411"/>
                  </a:lnTo>
                  <a:close/>
                  <a:moveTo>
                    <a:pt x="0" y="378"/>
                  </a:moveTo>
                  <a:lnTo>
                    <a:pt x="0" y="361"/>
                  </a:lnTo>
                  <a:lnTo>
                    <a:pt x="721" y="361"/>
                  </a:lnTo>
                  <a:lnTo>
                    <a:pt x="1441" y="361"/>
                  </a:lnTo>
                  <a:lnTo>
                    <a:pt x="2162" y="361"/>
                  </a:lnTo>
                  <a:lnTo>
                    <a:pt x="2882" y="361"/>
                  </a:lnTo>
                  <a:lnTo>
                    <a:pt x="3603" y="361"/>
                  </a:lnTo>
                  <a:lnTo>
                    <a:pt x="4323" y="361"/>
                  </a:lnTo>
                  <a:lnTo>
                    <a:pt x="5044" y="361"/>
                  </a:lnTo>
                  <a:lnTo>
                    <a:pt x="5764" y="361"/>
                  </a:lnTo>
                  <a:lnTo>
                    <a:pt x="5764" y="378"/>
                  </a:lnTo>
                  <a:lnTo>
                    <a:pt x="5044" y="378"/>
                  </a:lnTo>
                  <a:lnTo>
                    <a:pt x="4323" y="378"/>
                  </a:lnTo>
                  <a:lnTo>
                    <a:pt x="3603" y="378"/>
                  </a:lnTo>
                  <a:lnTo>
                    <a:pt x="2882" y="378"/>
                  </a:lnTo>
                  <a:lnTo>
                    <a:pt x="2162" y="378"/>
                  </a:lnTo>
                  <a:lnTo>
                    <a:pt x="1441" y="378"/>
                  </a:lnTo>
                  <a:lnTo>
                    <a:pt x="721" y="378"/>
                  </a:lnTo>
                  <a:lnTo>
                    <a:pt x="0" y="378"/>
                  </a:lnTo>
                  <a:close/>
                  <a:moveTo>
                    <a:pt x="0" y="345"/>
                  </a:moveTo>
                  <a:lnTo>
                    <a:pt x="0" y="329"/>
                  </a:lnTo>
                  <a:lnTo>
                    <a:pt x="721" y="329"/>
                  </a:lnTo>
                  <a:lnTo>
                    <a:pt x="1441" y="329"/>
                  </a:lnTo>
                  <a:lnTo>
                    <a:pt x="2162" y="329"/>
                  </a:lnTo>
                  <a:lnTo>
                    <a:pt x="2882" y="329"/>
                  </a:lnTo>
                  <a:lnTo>
                    <a:pt x="3603" y="329"/>
                  </a:lnTo>
                  <a:lnTo>
                    <a:pt x="4323" y="329"/>
                  </a:lnTo>
                  <a:lnTo>
                    <a:pt x="5044" y="329"/>
                  </a:lnTo>
                  <a:lnTo>
                    <a:pt x="5764" y="329"/>
                  </a:lnTo>
                  <a:lnTo>
                    <a:pt x="5764" y="345"/>
                  </a:lnTo>
                  <a:lnTo>
                    <a:pt x="5044" y="345"/>
                  </a:lnTo>
                  <a:lnTo>
                    <a:pt x="4323" y="345"/>
                  </a:lnTo>
                  <a:lnTo>
                    <a:pt x="3603" y="345"/>
                  </a:lnTo>
                  <a:lnTo>
                    <a:pt x="2882" y="345"/>
                  </a:lnTo>
                  <a:lnTo>
                    <a:pt x="2162" y="345"/>
                  </a:lnTo>
                  <a:lnTo>
                    <a:pt x="1441" y="345"/>
                  </a:lnTo>
                  <a:lnTo>
                    <a:pt x="721" y="345"/>
                  </a:lnTo>
                  <a:lnTo>
                    <a:pt x="0" y="345"/>
                  </a:lnTo>
                  <a:close/>
                  <a:moveTo>
                    <a:pt x="0" y="312"/>
                  </a:moveTo>
                  <a:lnTo>
                    <a:pt x="0" y="296"/>
                  </a:lnTo>
                  <a:lnTo>
                    <a:pt x="721" y="296"/>
                  </a:lnTo>
                  <a:lnTo>
                    <a:pt x="1441" y="296"/>
                  </a:lnTo>
                  <a:lnTo>
                    <a:pt x="2162" y="296"/>
                  </a:lnTo>
                  <a:lnTo>
                    <a:pt x="2882" y="296"/>
                  </a:lnTo>
                  <a:lnTo>
                    <a:pt x="3603" y="296"/>
                  </a:lnTo>
                  <a:lnTo>
                    <a:pt x="4323" y="296"/>
                  </a:lnTo>
                  <a:lnTo>
                    <a:pt x="5044" y="296"/>
                  </a:lnTo>
                  <a:lnTo>
                    <a:pt x="5764" y="296"/>
                  </a:lnTo>
                  <a:lnTo>
                    <a:pt x="5764" y="312"/>
                  </a:lnTo>
                  <a:lnTo>
                    <a:pt x="5044" y="312"/>
                  </a:lnTo>
                  <a:lnTo>
                    <a:pt x="4323" y="312"/>
                  </a:lnTo>
                  <a:lnTo>
                    <a:pt x="3603" y="312"/>
                  </a:lnTo>
                  <a:lnTo>
                    <a:pt x="2882" y="312"/>
                  </a:lnTo>
                  <a:lnTo>
                    <a:pt x="2162" y="312"/>
                  </a:lnTo>
                  <a:lnTo>
                    <a:pt x="1441" y="312"/>
                  </a:lnTo>
                  <a:lnTo>
                    <a:pt x="721" y="312"/>
                  </a:lnTo>
                  <a:lnTo>
                    <a:pt x="0" y="312"/>
                  </a:lnTo>
                  <a:close/>
                  <a:moveTo>
                    <a:pt x="0" y="280"/>
                  </a:moveTo>
                  <a:lnTo>
                    <a:pt x="0" y="263"/>
                  </a:lnTo>
                  <a:lnTo>
                    <a:pt x="721" y="263"/>
                  </a:lnTo>
                  <a:lnTo>
                    <a:pt x="1441" y="263"/>
                  </a:lnTo>
                  <a:lnTo>
                    <a:pt x="2162" y="263"/>
                  </a:lnTo>
                  <a:lnTo>
                    <a:pt x="2882" y="263"/>
                  </a:lnTo>
                  <a:lnTo>
                    <a:pt x="3603" y="263"/>
                  </a:lnTo>
                  <a:lnTo>
                    <a:pt x="4323" y="263"/>
                  </a:lnTo>
                  <a:lnTo>
                    <a:pt x="5044" y="263"/>
                  </a:lnTo>
                  <a:lnTo>
                    <a:pt x="5764" y="263"/>
                  </a:lnTo>
                  <a:lnTo>
                    <a:pt x="5764" y="280"/>
                  </a:lnTo>
                  <a:lnTo>
                    <a:pt x="5044" y="280"/>
                  </a:lnTo>
                  <a:lnTo>
                    <a:pt x="4323" y="280"/>
                  </a:lnTo>
                  <a:lnTo>
                    <a:pt x="3603" y="280"/>
                  </a:lnTo>
                  <a:lnTo>
                    <a:pt x="2882" y="280"/>
                  </a:lnTo>
                  <a:lnTo>
                    <a:pt x="2162" y="280"/>
                  </a:lnTo>
                  <a:lnTo>
                    <a:pt x="1441" y="280"/>
                  </a:lnTo>
                  <a:lnTo>
                    <a:pt x="721" y="280"/>
                  </a:lnTo>
                  <a:lnTo>
                    <a:pt x="0" y="280"/>
                  </a:lnTo>
                  <a:close/>
                  <a:moveTo>
                    <a:pt x="0" y="247"/>
                  </a:moveTo>
                  <a:lnTo>
                    <a:pt x="0" y="230"/>
                  </a:lnTo>
                  <a:lnTo>
                    <a:pt x="721" y="230"/>
                  </a:lnTo>
                  <a:lnTo>
                    <a:pt x="1441" y="230"/>
                  </a:lnTo>
                  <a:lnTo>
                    <a:pt x="2162" y="230"/>
                  </a:lnTo>
                  <a:lnTo>
                    <a:pt x="2882" y="230"/>
                  </a:lnTo>
                  <a:lnTo>
                    <a:pt x="3603" y="230"/>
                  </a:lnTo>
                  <a:lnTo>
                    <a:pt x="4323" y="230"/>
                  </a:lnTo>
                  <a:lnTo>
                    <a:pt x="5044" y="230"/>
                  </a:lnTo>
                  <a:lnTo>
                    <a:pt x="5764" y="230"/>
                  </a:lnTo>
                  <a:lnTo>
                    <a:pt x="5764" y="247"/>
                  </a:lnTo>
                  <a:lnTo>
                    <a:pt x="5044" y="247"/>
                  </a:lnTo>
                  <a:lnTo>
                    <a:pt x="4323" y="247"/>
                  </a:lnTo>
                  <a:lnTo>
                    <a:pt x="3603" y="247"/>
                  </a:lnTo>
                  <a:lnTo>
                    <a:pt x="2882" y="247"/>
                  </a:lnTo>
                  <a:lnTo>
                    <a:pt x="2162" y="247"/>
                  </a:lnTo>
                  <a:lnTo>
                    <a:pt x="1441" y="247"/>
                  </a:lnTo>
                  <a:lnTo>
                    <a:pt x="721" y="247"/>
                  </a:lnTo>
                  <a:lnTo>
                    <a:pt x="0" y="247"/>
                  </a:lnTo>
                  <a:close/>
                  <a:moveTo>
                    <a:pt x="0" y="214"/>
                  </a:moveTo>
                  <a:lnTo>
                    <a:pt x="0" y="197"/>
                  </a:lnTo>
                  <a:lnTo>
                    <a:pt x="721" y="197"/>
                  </a:lnTo>
                  <a:lnTo>
                    <a:pt x="1441" y="197"/>
                  </a:lnTo>
                  <a:lnTo>
                    <a:pt x="2162" y="197"/>
                  </a:lnTo>
                  <a:lnTo>
                    <a:pt x="2882" y="197"/>
                  </a:lnTo>
                  <a:lnTo>
                    <a:pt x="3603" y="197"/>
                  </a:lnTo>
                  <a:lnTo>
                    <a:pt x="4323" y="197"/>
                  </a:lnTo>
                  <a:lnTo>
                    <a:pt x="5044" y="197"/>
                  </a:lnTo>
                  <a:lnTo>
                    <a:pt x="5764" y="197"/>
                  </a:lnTo>
                  <a:lnTo>
                    <a:pt x="5764" y="214"/>
                  </a:lnTo>
                  <a:lnTo>
                    <a:pt x="5044" y="214"/>
                  </a:lnTo>
                  <a:lnTo>
                    <a:pt x="4323" y="214"/>
                  </a:lnTo>
                  <a:lnTo>
                    <a:pt x="3603" y="214"/>
                  </a:lnTo>
                  <a:lnTo>
                    <a:pt x="2882" y="214"/>
                  </a:lnTo>
                  <a:lnTo>
                    <a:pt x="2162" y="214"/>
                  </a:lnTo>
                  <a:lnTo>
                    <a:pt x="1441" y="214"/>
                  </a:lnTo>
                  <a:lnTo>
                    <a:pt x="721" y="214"/>
                  </a:lnTo>
                  <a:lnTo>
                    <a:pt x="0" y="214"/>
                  </a:lnTo>
                  <a:close/>
                  <a:moveTo>
                    <a:pt x="0" y="181"/>
                  </a:moveTo>
                  <a:lnTo>
                    <a:pt x="0" y="164"/>
                  </a:lnTo>
                  <a:lnTo>
                    <a:pt x="721" y="164"/>
                  </a:lnTo>
                  <a:lnTo>
                    <a:pt x="1441" y="164"/>
                  </a:lnTo>
                  <a:lnTo>
                    <a:pt x="2162" y="164"/>
                  </a:lnTo>
                  <a:lnTo>
                    <a:pt x="2882" y="164"/>
                  </a:lnTo>
                  <a:lnTo>
                    <a:pt x="3603" y="164"/>
                  </a:lnTo>
                  <a:lnTo>
                    <a:pt x="4323" y="164"/>
                  </a:lnTo>
                  <a:lnTo>
                    <a:pt x="5044" y="164"/>
                  </a:lnTo>
                  <a:lnTo>
                    <a:pt x="5764" y="164"/>
                  </a:lnTo>
                  <a:lnTo>
                    <a:pt x="5764" y="181"/>
                  </a:lnTo>
                  <a:lnTo>
                    <a:pt x="5044" y="181"/>
                  </a:lnTo>
                  <a:lnTo>
                    <a:pt x="4323" y="181"/>
                  </a:lnTo>
                  <a:lnTo>
                    <a:pt x="3603" y="181"/>
                  </a:lnTo>
                  <a:lnTo>
                    <a:pt x="2882" y="181"/>
                  </a:lnTo>
                  <a:lnTo>
                    <a:pt x="2162" y="181"/>
                  </a:lnTo>
                  <a:lnTo>
                    <a:pt x="1441" y="181"/>
                  </a:lnTo>
                  <a:lnTo>
                    <a:pt x="721" y="181"/>
                  </a:lnTo>
                  <a:lnTo>
                    <a:pt x="0" y="181"/>
                  </a:lnTo>
                  <a:close/>
                  <a:moveTo>
                    <a:pt x="0" y="148"/>
                  </a:moveTo>
                  <a:lnTo>
                    <a:pt x="0" y="131"/>
                  </a:lnTo>
                  <a:lnTo>
                    <a:pt x="721" y="131"/>
                  </a:lnTo>
                  <a:lnTo>
                    <a:pt x="1441" y="131"/>
                  </a:lnTo>
                  <a:lnTo>
                    <a:pt x="2162" y="131"/>
                  </a:lnTo>
                  <a:lnTo>
                    <a:pt x="2882" y="131"/>
                  </a:lnTo>
                  <a:lnTo>
                    <a:pt x="3603" y="131"/>
                  </a:lnTo>
                  <a:lnTo>
                    <a:pt x="4323" y="131"/>
                  </a:lnTo>
                  <a:lnTo>
                    <a:pt x="5044" y="131"/>
                  </a:lnTo>
                  <a:lnTo>
                    <a:pt x="5764" y="131"/>
                  </a:lnTo>
                  <a:lnTo>
                    <a:pt x="5764" y="148"/>
                  </a:lnTo>
                  <a:lnTo>
                    <a:pt x="5044" y="148"/>
                  </a:lnTo>
                  <a:lnTo>
                    <a:pt x="4323" y="148"/>
                  </a:lnTo>
                  <a:lnTo>
                    <a:pt x="3603" y="148"/>
                  </a:lnTo>
                  <a:lnTo>
                    <a:pt x="2882" y="148"/>
                  </a:lnTo>
                  <a:lnTo>
                    <a:pt x="2162" y="148"/>
                  </a:lnTo>
                  <a:lnTo>
                    <a:pt x="1441" y="148"/>
                  </a:lnTo>
                  <a:lnTo>
                    <a:pt x="721" y="148"/>
                  </a:lnTo>
                  <a:lnTo>
                    <a:pt x="0" y="148"/>
                  </a:lnTo>
                  <a:close/>
                  <a:moveTo>
                    <a:pt x="0" y="115"/>
                  </a:moveTo>
                  <a:lnTo>
                    <a:pt x="0" y="99"/>
                  </a:lnTo>
                  <a:lnTo>
                    <a:pt x="721" y="99"/>
                  </a:lnTo>
                  <a:lnTo>
                    <a:pt x="1441" y="99"/>
                  </a:lnTo>
                  <a:lnTo>
                    <a:pt x="2162" y="99"/>
                  </a:lnTo>
                  <a:lnTo>
                    <a:pt x="2882" y="99"/>
                  </a:lnTo>
                  <a:lnTo>
                    <a:pt x="3603" y="99"/>
                  </a:lnTo>
                  <a:lnTo>
                    <a:pt x="4323" y="99"/>
                  </a:lnTo>
                  <a:lnTo>
                    <a:pt x="5044" y="99"/>
                  </a:lnTo>
                  <a:lnTo>
                    <a:pt x="5764" y="99"/>
                  </a:lnTo>
                  <a:lnTo>
                    <a:pt x="5764" y="115"/>
                  </a:lnTo>
                  <a:lnTo>
                    <a:pt x="5044" y="115"/>
                  </a:lnTo>
                  <a:lnTo>
                    <a:pt x="4323" y="115"/>
                  </a:lnTo>
                  <a:lnTo>
                    <a:pt x="3603" y="115"/>
                  </a:lnTo>
                  <a:lnTo>
                    <a:pt x="2882" y="115"/>
                  </a:lnTo>
                  <a:lnTo>
                    <a:pt x="2162" y="115"/>
                  </a:lnTo>
                  <a:lnTo>
                    <a:pt x="1441" y="115"/>
                  </a:lnTo>
                  <a:lnTo>
                    <a:pt x="721" y="115"/>
                  </a:lnTo>
                  <a:lnTo>
                    <a:pt x="0" y="115"/>
                  </a:lnTo>
                  <a:close/>
                  <a:moveTo>
                    <a:pt x="0" y="83"/>
                  </a:moveTo>
                  <a:lnTo>
                    <a:pt x="0" y="66"/>
                  </a:lnTo>
                  <a:lnTo>
                    <a:pt x="721" y="66"/>
                  </a:lnTo>
                  <a:lnTo>
                    <a:pt x="1441" y="66"/>
                  </a:lnTo>
                  <a:lnTo>
                    <a:pt x="2162" y="66"/>
                  </a:lnTo>
                  <a:lnTo>
                    <a:pt x="2882" y="66"/>
                  </a:lnTo>
                  <a:lnTo>
                    <a:pt x="3603" y="66"/>
                  </a:lnTo>
                  <a:lnTo>
                    <a:pt x="4323" y="66"/>
                  </a:lnTo>
                  <a:lnTo>
                    <a:pt x="5044" y="66"/>
                  </a:lnTo>
                  <a:lnTo>
                    <a:pt x="5764" y="66"/>
                  </a:lnTo>
                  <a:lnTo>
                    <a:pt x="5764" y="83"/>
                  </a:lnTo>
                  <a:lnTo>
                    <a:pt x="5044" y="83"/>
                  </a:lnTo>
                  <a:lnTo>
                    <a:pt x="4323" y="83"/>
                  </a:lnTo>
                  <a:lnTo>
                    <a:pt x="3603" y="83"/>
                  </a:lnTo>
                  <a:lnTo>
                    <a:pt x="2882" y="83"/>
                  </a:lnTo>
                  <a:lnTo>
                    <a:pt x="2162" y="83"/>
                  </a:lnTo>
                  <a:lnTo>
                    <a:pt x="1441" y="83"/>
                  </a:lnTo>
                  <a:lnTo>
                    <a:pt x="721" y="83"/>
                  </a:lnTo>
                  <a:lnTo>
                    <a:pt x="0" y="83"/>
                  </a:lnTo>
                  <a:close/>
                  <a:moveTo>
                    <a:pt x="0" y="50"/>
                  </a:moveTo>
                  <a:lnTo>
                    <a:pt x="0" y="33"/>
                  </a:lnTo>
                  <a:lnTo>
                    <a:pt x="721" y="33"/>
                  </a:lnTo>
                  <a:lnTo>
                    <a:pt x="1441" y="33"/>
                  </a:lnTo>
                  <a:lnTo>
                    <a:pt x="2162" y="33"/>
                  </a:lnTo>
                  <a:lnTo>
                    <a:pt x="2882" y="33"/>
                  </a:lnTo>
                  <a:lnTo>
                    <a:pt x="3603" y="33"/>
                  </a:lnTo>
                  <a:lnTo>
                    <a:pt x="4323" y="33"/>
                  </a:lnTo>
                  <a:lnTo>
                    <a:pt x="5044" y="33"/>
                  </a:lnTo>
                  <a:lnTo>
                    <a:pt x="5764" y="33"/>
                  </a:lnTo>
                  <a:lnTo>
                    <a:pt x="5764" y="50"/>
                  </a:lnTo>
                  <a:lnTo>
                    <a:pt x="5044" y="50"/>
                  </a:lnTo>
                  <a:lnTo>
                    <a:pt x="4323" y="50"/>
                  </a:lnTo>
                  <a:lnTo>
                    <a:pt x="3603" y="50"/>
                  </a:lnTo>
                  <a:lnTo>
                    <a:pt x="2882" y="50"/>
                  </a:lnTo>
                  <a:lnTo>
                    <a:pt x="2162" y="50"/>
                  </a:lnTo>
                  <a:lnTo>
                    <a:pt x="1441" y="50"/>
                  </a:lnTo>
                  <a:lnTo>
                    <a:pt x="721" y="50"/>
                  </a:lnTo>
                  <a:lnTo>
                    <a:pt x="0" y="50"/>
                  </a:lnTo>
                  <a:close/>
                  <a:moveTo>
                    <a:pt x="0" y="0"/>
                  </a:moveTo>
                  <a:lnTo>
                    <a:pt x="721" y="0"/>
                  </a:lnTo>
                  <a:lnTo>
                    <a:pt x="1441" y="0"/>
                  </a:lnTo>
                  <a:lnTo>
                    <a:pt x="2162" y="0"/>
                  </a:lnTo>
                  <a:lnTo>
                    <a:pt x="2882" y="0"/>
                  </a:lnTo>
                  <a:lnTo>
                    <a:pt x="3603" y="0"/>
                  </a:lnTo>
                  <a:lnTo>
                    <a:pt x="4323" y="0"/>
                  </a:lnTo>
                  <a:lnTo>
                    <a:pt x="5044" y="0"/>
                  </a:lnTo>
                  <a:lnTo>
                    <a:pt x="5764" y="0"/>
                  </a:lnTo>
                  <a:lnTo>
                    <a:pt x="5764" y="17"/>
                  </a:lnTo>
                  <a:lnTo>
                    <a:pt x="5044" y="17"/>
                  </a:lnTo>
                  <a:lnTo>
                    <a:pt x="4323" y="17"/>
                  </a:lnTo>
                  <a:lnTo>
                    <a:pt x="3603" y="17"/>
                  </a:lnTo>
                  <a:lnTo>
                    <a:pt x="2882" y="17"/>
                  </a:lnTo>
                  <a:lnTo>
                    <a:pt x="2162" y="17"/>
                  </a:lnTo>
                  <a:lnTo>
                    <a:pt x="1441" y="17"/>
                  </a:lnTo>
                  <a:lnTo>
                    <a:pt x="721" y="17"/>
                  </a:lnTo>
                  <a:lnTo>
                    <a:pt x="0" y="17"/>
                  </a:lnTo>
                  <a:lnTo>
                    <a:pt x="0" y="0"/>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7" name="Picture 16" descr="interrogacon 4"/>
          <p:cNvPicPr>
            <a:picLocks noGrp="1" noSelect="1" noRot="1" noMove="1" noResize="1" noEditPoints="1" noAdjustHandles="1" noChangeArrowheads="1" noChangeShapeType="1"/>
          </p:cNvPicPr>
          <p:nvPr>
            <p:custDataLst>
              <p:tags r:id="rId1"/>
            </p:custDataLst>
          </p:nvPr>
        </p:nvPicPr>
        <p:blipFill>
          <a:blip r:embed="rId4" cstate="print">
            <a:extLst>
              <a:ext uri="{28A0092B-C50C-407E-A947-70E740481C1C}">
                <a14:useLocalDpi xmlns:a14="http://schemas.microsoft.com/office/drawing/2010/main" val="0"/>
              </a:ext>
            </a:extLst>
          </a:blip>
          <a:srcRect l="4591" t="11940" r="38039" b="26476"/>
          <a:stretch>
            <a:fillRect/>
          </a:stretch>
        </p:blipFill>
        <p:spPr bwMode="auto">
          <a:xfrm>
            <a:off x="4891087" y="1124744"/>
            <a:ext cx="4289425"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solidFill>
                  <a:srgbClr val="FFFF00"/>
                </a:solidFill>
                <a:latin typeface="+mn-lt"/>
              </a:rPr>
              <a:t>Listening</a:t>
            </a:r>
            <a:endParaRPr lang="en-US" sz="4000" dirty="0">
              <a:solidFill>
                <a:srgbClr val="FFFF00"/>
              </a:solidFill>
              <a:latin typeface="+mn-lt"/>
            </a:endParaRPr>
          </a:p>
        </p:txBody>
      </p:sp>
      <p:sp>
        <p:nvSpPr>
          <p:cNvPr id="16" name="TextBox 15"/>
          <p:cNvSpPr txBox="1"/>
          <p:nvPr/>
        </p:nvSpPr>
        <p:spPr>
          <a:xfrm>
            <a:off x="251520" y="1124744"/>
            <a:ext cx="4824536" cy="5324535"/>
          </a:xfrm>
          <a:prstGeom prst="rect">
            <a:avLst/>
          </a:prstGeom>
          <a:noFill/>
        </p:spPr>
        <p:txBody>
          <a:bodyPr wrap="square" rtlCol="0">
            <a:spAutoFit/>
          </a:bodyPr>
          <a:lstStyle/>
          <a:p>
            <a:pPr>
              <a:spcAft>
                <a:spcPts val="2400"/>
              </a:spcAft>
            </a:pPr>
            <a:r>
              <a:rPr lang="en-US" sz="2000" dirty="0">
                <a:solidFill>
                  <a:srgbClr val="FFFF00"/>
                </a:solidFill>
                <a:latin typeface="+mn-lt"/>
              </a:rPr>
              <a:t>Asking open questions:  The more open the question, the more people talk. A closed question gets a yes or no answer. It gives little information and often leads to conflict. Open question often start </a:t>
            </a:r>
            <a:endParaRPr lang="en-US" sz="2000" dirty="0" smtClean="0">
              <a:solidFill>
                <a:srgbClr val="FFFF00"/>
              </a:solidFill>
              <a:latin typeface="+mn-lt"/>
            </a:endParaRPr>
          </a:p>
          <a:p>
            <a:pPr>
              <a:spcAft>
                <a:spcPts val="2400"/>
              </a:spcAft>
            </a:pPr>
            <a:r>
              <a:rPr lang="en-US" sz="2000" dirty="0" smtClean="0">
                <a:solidFill>
                  <a:srgbClr val="FFFF00"/>
                </a:solidFill>
                <a:latin typeface="+mn-lt"/>
              </a:rPr>
              <a:t>‘</a:t>
            </a:r>
            <a:r>
              <a:rPr lang="en-US" sz="2000" dirty="0">
                <a:solidFill>
                  <a:srgbClr val="FFFF00"/>
                </a:solidFill>
                <a:latin typeface="+mn-lt"/>
              </a:rPr>
              <a:t>How would you……….’, </a:t>
            </a:r>
            <a:endParaRPr lang="en-US" sz="2000" dirty="0" smtClean="0">
              <a:solidFill>
                <a:srgbClr val="FFFF00"/>
              </a:solidFill>
              <a:latin typeface="+mn-lt"/>
            </a:endParaRPr>
          </a:p>
          <a:p>
            <a:pPr>
              <a:spcAft>
                <a:spcPts val="2400"/>
              </a:spcAft>
            </a:pPr>
            <a:r>
              <a:rPr lang="en-US" sz="2000" dirty="0" smtClean="0">
                <a:solidFill>
                  <a:srgbClr val="FFFF00"/>
                </a:solidFill>
                <a:latin typeface="+mn-lt"/>
              </a:rPr>
              <a:t>‘</a:t>
            </a:r>
            <a:r>
              <a:rPr lang="en-US" sz="2000" dirty="0">
                <a:solidFill>
                  <a:srgbClr val="FFFF00"/>
                </a:solidFill>
                <a:latin typeface="+mn-lt"/>
              </a:rPr>
              <a:t>Why did they’……….? or </a:t>
            </a:r>
            <a:endParaRPr lang="en-US" sz="2000" dirty="0" smtClean="0">
              <a:solidFill>
                <a:srgbClr val="FFFF00"/>
              </a:solidFill>
              <a:latin typeface="+mn-lt"/>
            </a:endParaRPr>
          </a:p>
          <a:p>
            <a:pPr>
              <a:spcAft>
                <a:spcPts val="2400"/>
              </a:spcAft>
            </a:pPr>
            <a:r>
              <a:rPr lang="en-US" sz="2000" dirty="0" smtClean="0">
                <a:solidFill>
                  <a:srgbClr val="FFFF00"/>
                </a:solidFill>
                <a:latin typeface="+mn-lt"/>
              </a:rPr>
              <a:t>‘</a:t>
            </a:r>
            <a:r>
              <a:rPr lang="en-US" sz="2000" dirty="0">
                <a:solidFill>
                  <a:srgbClr val="FFFF00"/>
                </a:solidFill>
                <a:latin typeface="+mn-lt"/>
              </a:rPr>
              <a:t>what would you do it……….?’ </a:t>
            </a:r>
            <a:endParaRPr lang="en-US" sz="2000" dirty="0" smtClean="0">
              <a:solidFill>
                <a:srgbClr val="FFFF00"/>
              </a:solidFill>
              <a:latin typeface="+mn-lt"/>
            </a:endParaRPr>
          </a:p>
          <a:p>
            <a:pPr>
              <a:spcAft>
                <a:spcPts val="2400"/>
              </a:spcAft>
            </a:pPr>
            <a:r>
              <a:rPr lang="en-US" sz="2000" dirty="0" smtClean="0">
                <a:solidFill>
                  <a:srgbClr val="FFFF00"/>
                </a:solidFill>
                <a:latin typeface="+mn-lt"/>
              </a:rPr>
              <a:t>closed </a:t>
            </a:r>
            <a:r>
              <a:rPr lang="en-US" sz="2000" dirty="0">
                <a:solidFill>
                  <a:srgbClr val="FFFF00"/>
                </a:solidFill>
                <a:latin typeface="+mn-lt"/>
              </a:rPr>
              <a:t>questions often starts </a:t>
            </a:r>
            <a:endParaRPr lang="en-US" sz="2000" dirty="0" smtClean="0">
              <a:solidFill>
                <a:srgbClr val="FFFF00"/>
              </a:solidFill>
              <a:latin typeface="+mn-lt"/>
            </a:endParaRPr>
          </a:p>
          <a:p>
            <a:pPr>
              <a:spcAft>
                <a:spcPts val="2400"/>
              </a:spcAft>
            </a:pPr>
            <a:r>
              <a:rPr lang="en-US" sz="2000" dirty="0" smtClean="0">
                <a:solidFill>
                  <a:srgbClr val="FFFF00"/>
                </a:solidFill>
                <a:latin typeface="+mn-lt"/>
              </a:rPr>
              <a:t>‘</a:t>
            </a:r>
            <a:r>
              <a:rPr lang="en-US" sz="2000" dirty="0">
                <a:solidFill>
                  <a:srgbClr val="FFFF00"/>
                </a:solidFill>
                <a:latin typeface="+mn-lt"/>
              </a:rPr>
              <a:t>Do you agree……?’ or </a:t>
            </a:r>
            <a:endParaRPr lang="en-US" sz="2000" dirty="0" smtClean="0">
              <a:solidFill>
                <a:srgbClr val="FFFF00"/>
              </a:solidFill>
              <a:latin typeface="+mn-lt"/>
            </a:endParaRPr>
          </a:p>
          <a:p>
            <a:pPr>
              <a:spcAft>
                <a:spcPts val="2400"/>
              </a:spcAft>
            </a:pPr>
            <a:r>
              <a:rPr lang="en-US" sz="2000" dirty="0" smtClean="0">
                <a:solidFill>
                  <a:srgbClr val="FFFF00"/>
                </a:solidFill>
                <a:latin typeface="+mn-lt"/>
              </a:rPr>
              <a:t>‘</a:t>
            </a:r>
            <a:r>
              <a:rPr lang="en-US" sz="2000" dirty="0">
                <a:solidFill>
                  <a:srgbClr val="FFFF00"/>
                </a:solidFill>
                <a:latin typeface="+mn-lt"/>
              </a:rPr>
              <a:t>Shall we…..?’</a:t>
            </a:r>
          </a:p>
        </p:txBody>
      </p:sp>
    </p:spTree>
    <p:extLst>
      <p:ext uri="{BB962C8B-B14F-4D97-AF65-F5344CB8AC3E}">
        <p14:creationId xmlns:p14="http://schemas.microsoft.com/office/powerpoint/2010/main" val="557082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Listening</a:t>
            </a:r>
            <a:endParaRPr lang="en-US" sz="4000" dirty="0">
              <a:latin typeface="+mn-lt"/>
            </a:endParaRPr>
          </a:p>
        </p:txBody>
      </p:sp>
      <p:pic>
        <p:nvPicPr>
          <p:cNvPr id="29698" name="Picture 2" descr="http://allhealthcare.monster.com/nfs/allhealthcare/attachment_images/0003/8265/debriefing_crop380w.jpg?1245373628"/>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23528" y="836711"/>
            <a:ext cx="8352928" cy="54006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47664" y="3356991"/>
            <a:ext cx="6402422" cy="2281593"/>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rPr>
              <a:t>Debriefing:  </a:t>
            </a:r>
            <a:r>
              <a:rPr lang="en-US" sz="2000" dirty="0">
                <a:solidFill>
                  <a:srgbClr val="FFFFFF"/>
                </a:solidFill>
              </a:rPr>
              <a:t>After any significant meeting, spend a few  minutes debriefing with a colleague. You will both have heard and seen different things. Together, you will get more intelligence and feed back than if you try scribbling notes furiously during the meeting</a:t>
            </a:r>
          </a:p>
        </p:txBody>
      </p:sp>
    </p:spTree>
    <p:extLst>
      <p:ext uri="{BB962C8B-B14F-4D97-AF65-F5344CB8AC3E}">
        <p14:creationId xmlns:p14="http://schemas.microsoft.com/office/powerpoint/2010/main" val="1998855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Presenting style</a:t>
            </a:r>
            <a:endParaRPr lang="en-US" sz="4000" dirty="0">
              <a:latin typeface="+mn-lt"/>
            </a:endParaRPr>
          </a:p>
        </p:txBody>
      </p:sp>
      <p:sp>
        <p:nvSpPr>
          <p:cNvPr id="6" name="Oval 28"/>
          <p:cNvSpPr>
            <a:spLocks noChangeArrowheads="1"/>
          </p:cNvSpPr>
          <p:nvPr/>
        </p:nvSpPr>
        <p:spPr bwMode="auto">
          <a:xfrm>
            <a:off x="2277740" y="917798"/>
            <a:ext cx="4743450" cy="4743450"/>
          </a:xfrm>
          <a:prstGeom prst="ellipse">
            <a:avLst/>
          </a:prstGeom>
          <a:gradFill rotWithShape="1">
            <a:gsLst>
              <a:gs pos="0">
                <a:srgbClr val="7F7F7F"/>
              </a:gs>
              <a:gs pos="100000">
                <a:srgbClr val="404040"/>
              </a:gs>
            </a:gsLst>
            <a:lin ang="5400000"/>
          </a:gradFill>
          <a:ln w="9525">
            <a:solidFill>
              <a:srgbClr val="262626"/>
            </a:solidFill>
            <a:round/>
            <a:headEnd/>
            <a:tailEnd/>
          </a:ln>
          <a:effectLst>
            <a:outerShdw dist="23000" dir="5400000" rotWithShape="0">
              <a:srgbClr val="808080">
                <a:alpha val="34998"/>
              </a:srgbClr>
            </a:outerShdw>
          </a:effectLst>
        </p:spPr>
        <p:txBody>
          <a:bodyPr anchor="ctr"/>
          <a:lstStyle/>
          <a:p>
            <a:pPr algn="ctr"/>
            <a:endParaRPr lang="en-US">
              <a:solidFill>
                <a:srgbClr val="FFFFFF"/>
              </a:solidFill>
              <a:latin typeface="Calibri" pitchFamily="34" charset="0"/>
            </a:endParaRPr>
          </a:p>
        </p:txBody>
      </p:sp>
      <p:sp>
        <p:nvSpPr>
          <p:cNvPr id="7" name="Oval 26"/>
          <p:cNvSpPr>
            <a:spLocks noChangeArrowheads="1"/>
          </p:cNvSpPr>
          <p:nvPr/>
        </p:nvSpPr>
        <p:spPr bwMode="auto">
          <a:xfrm>
            <a:off x="2706365" y="1346423"/>
            <a:ext cx="3886200" cy="3886200"/>
          </a:xfrm>
          <a:prstGeom prst="ellipse">
            <a:avLst/>
          </a:prstGeom>
          <a:gradFill rotWithShape="1">
            <a:gsLst>
              <a:gs pos="0">
                <a:srgbClr val="A6A6A6"/>
              </a:gs>
              <a:gs pos="100000">
                <a:srgbClr val="D9D9D9"/>
              </a:gs>
            </a:gsLst>
            <a:lin ang="5400000"/>
          </a:gradFill>
          <a:ln w="9525">
            <a:solidFill>
              <a:srgbClr val="595959"/>
            </a:solidFill>
            <a:round/>
            <a:headEnd/>
            <a:tailEnd/>
          </a:ln>
          <a:effectLst>
            <a:outerShdw dist="23000" dir="5400000" rotWithShape="0">
              <a:srgbClr val="808080">
                <a:alpha val="34998"/>
              </a:srgbClr>
            </a:outerShdw>
          </a:effectLst>
        </p:spPr>
        <p:txBody>
          <a:bodyPr anchor="ctr"/>
          <a:lstStyle/>
          <a:p>
            <a:pPr algn="ctr"/>
            <a:endParaRPr lang="en-US">
              <a:solidFill>
                <a:srgbClr val="FFFFFF"/>
              </a:solidFill>
              <a:latin typeface="Calibri" pitchFamily="34" charset="0"/>
            </a:endParaRPr>
          </a:p>
        </p:txBody>
      </p:sp>
      <p:sp>
        <p:nvSpPr>
          <p:cNvPr id="8" name="Oval 27"/>
          <p:cNvSpPr>
            <a:spLocks noChangeArrowheads="1"/>
          </p:cNvSpPr>
          <p:nvPr/>
        </p:nvSpPr>
        <p:spPr bwMode="auto">
          <a:xfrm>
            <a:off x="3201665" y="1841723"/>
            <a:ext cx="2895600" cy="2895600"/>
          </a:xfrm>
          <a:prstGeom prst="ellipse">
            <a:avLst/>
          </a:prstGeom>
          <a:gradFill rotWithShape="1">
            <a:gsLst>
              <a:gs pos="0">
                <a:srgbClr val="74F4FF"/>
              </a:gs>
              <a:gs pos="100000">
                <a:srgbClr val="208ECD"/>
              </a:gs>
            </a:gsLst>
            <a:lin ang="5400000"/>
          </a:gradFill>
          <a:ln w="9525">
            <a:solidFill>
              <a:srgbClr val="1976AC"/>
            </a:solidFill>
            <a:round/>
            <a:headEnd/>
            <a:tailEnd/>
          </a:ln>
          <a:effectLst>
            <a:outerShdw dist="23000" dir="5400000" rotWithShape="0">
              <a:srgbClr val="808080">
                <a:alpha val="34998"/>
              </a:srgbClr>
            </a:outerShdw>
          </a:effectLst>
        </p:spPr>
        <p:txBody>
          <a:bodyPr anchor="ctr"/>
          <a:lstStyle/>
          <a:p>
            <a:pPr algn="ctr"/>
            <a:endParaRPr lang="en-US">
              <a:solidFill>
                <a:srgbClr val="FFFFFF"/>
              </a:solidFill>
              <a:latin typeface="Calibri" pitchFamily="34" charset="0"/>
            </a:endParaRPr>
          </a:p>
        </p:txBody>
      </p:sp>
      <p:sp>
        <p:nvSpPr>
          <p:cNvPr id="10" name="Line 33"/>
          <p:cNvSpPr>
            <a:spLocks noChangeShapeType="1"/>
          </p:cNvSpPr>
          <p:nvPr/>
        </p:nvSpPr>
        <p:spPr bwMode="auto">
          <a:xfrm rot="5400000" flipV="1">
            <a:off x="7270700" y="2980481"/>
            <a:ext cx="0" cy="2805112"/>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kern="0">
              <a:solidFill>
                <a:sysClr val="windowText" lastClr="000000"/>
              </a:solidFill>
              <a:latin typeface="Arial" pitchFamily="34" charset="0"/>
              <a:ea typeface="ＭＳ Ｐゴシック" pitchFamily="-65" charset="-128"/>
              <a:cs typeface="ＭＳ Ｐゴシック" pitchFamily="-65" charset="-128"/>
            </a:endParaRPr>
          </a:p>
        </p:txBody>
      </p:sp>
      <p:sp>
        <p:nvSpPr>
          <p:cNvPr id="11" name="Line 33"/>
          <p:cNvSpPr>
            <a:spLocks noChangeShapeType="1"/>
          </p:cNvSpPr>
          <p:nvPr/>
        </p:nvSpPr>
        <p:spPr bwMode="auto">
          <a:xfrm rot="5400000" flipH="1" flipV="1">
            <a:off x="2395165" y="714672"/>
            <a:ext cx="20637" cy="3036888"/>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kern="0">
              <a:solidFill>
                <a:sysClr val="windowText" lastClr="000000"/>
              </a:solidFill>
              <a:latin typeface="Arial" pitchFamily="34" charset="0"/>
              <a:ea typeface="ＭＳ Ｐゴシック" pitchFamily="-65" charset="-128"/>
              <a:cs typeface="ＭＳ Ｐゴシック" pitchFamily="-65" charset="-128"/>
            </a:endParaRPr>
          </a:p>
        </p:txBody>
      </p:sp>
      <p:sp>
        <p:nvSpPr>
          <p:cNvPr id="12" name="Rektangel 63"/>
          <p:cNvSpPr>
            <a:spLocks noChangeArrowheads="1"/>
          </p:cNvSpPr>
          <p:nvPr/>
        </p:nvSpPr>
        <p:spPr bwMode="auto">
          <a:xfrm>
            <a:off x="179512" y="1556792"/>
            <a:ext cx="2880320" cy="584775"/>
          </a:xfrm>
          <a:prstGeom prst="rect">
            <a:avLst/>
          </a:prstGeom>
          <a:noFill/>
          <a:ln w="9525">
            <a:noFill/>
            <a:miter lim="800000"/>
            <a:headEnd/>
            <a:tailEnd/>
          </a:ln>
        </p:spPr>
        <p:txBody>
          <a:bodyPr wrap="square">
            <a:spAutoFit/>
          </a:bodyPr>
          <a:lstStyle/>
          <a:p>
            <a:pPr defTabSz="801688">
              <a:spcBef>
                <a:spcPct val="20000"/>
              </a:spcBef>
            </a:pPr>
            <a:r>
              <a:rPr lang="en-IN" sz="3200" b="1" noProof="1" smtClean="0">
                <a:solidFill>
                  <a:srgbClr val="FF0000"/>
                </a:solidFill>
                <a:latin typeface="Calibri" pitchFamily="34" charset="0"/>
                <a:cs typeface="Arial" charset="0"/>
              </a:rPr>
              <a:t>E</a:t>
            </a:r>
            <a:r>
              <a:rPr lang="en-IN" sz="3200" b="1" noProof="1" smtClean="0">
                <a:solidFill>
                  <a:srgbClr val="080808"/>
                </a:solidFill>
                <a:latin typeface="Calibri" pitchFamily="34" charset="0"/>
                <a:cs typeface="Arial" charset="0"/>
              </a:rPr>
              <a:t>nergy</a:t>
            </a:r>
            <a:endParaRPr lang="en-IN" sz="2800" b="1" noProof="1">
              <a:solidFill>
                <a:srgbClr val="080808"/>
              </a:solidFill>
              <a:latin typeface="Calibri" pitchFamily="34" charset="0"/>
              <a:cs typeface="Arial" charset="0"/>
            </a:endParaRPr>
          </a:p>
        </p:txBody>
      </p:sp>
      <p:sp>
        <p:nvSpPr>
          <p:cNvPr id="13" name="Rektangel 63"/>
          <p:cNvSpPr>
            <a:spLocks noChangeArrowheads="1"/>
          </p:cNvSpPr>
          <p:nvPr/>
        </p:nvSpPr>
        <p:spPr bwMode="auto">
          <a:xfrm>
            <a:off x="6876256" y="3858144"/>
            <a:ext cx="2267744" cy="584775"/>
          </a:xfrm>
          <a:prstGeom prst="rect">
            <a:avLst/>
          </a:prstGeom>
          <a:noFill/>
          <a:ln w="9525">
            <a:noFill/>
            <a:miter lim="800000"/>
            <a:headEnd/>
            <a:tailEnd/>
          </a:ln>
        </p:spPr>
        <p:txBody>
          <a:bodyPr wrap="square">
            <a:spAutoFit/>
          </a:bodyPr>
          <a:lstStyle/>
          <a:p>
            <a:pPr defTabSz="801688">
              <a:spcBef>
                <a:spcPct val="20000"/>
              </a:spcBef>
            </a:pPr>
            <a:r>
              <a:rPr lang="en-IN" sz="3200" b="1" noProof="1" smtClean="0">
                <a:solidFill>
                  <a:srgbClr val="FF0000"/>
                </a:solidFill>
                <a:latin typeface="Calibri" pitchFamily="34" charset="0"/>
                <a:cs typeface="Arial" charset="0"/>
              </a:rPr>
              <a:t>E</a:t>
            </a:r>
            <a:r>
              <a:rPr lang="en-IN" sz="3200" b="1" noProof="1" smtClean="0">
                <a:solidFill>
                  <a:srgbClr val="080808"/>
                </a:solidFill>
                <a:latin typeface="Calibri" pitchFamily="34" charset="0"/>
                <a:cs typeface="Arial" charset="0"/>
              </a:rPr>
              <a:t>nthusiasm</a:t>
            </a:r>
            <a:endParaRPr lang="en-IN" sz="2800" b="1" noProof="1">
              <a:solidFill>
                <a:srgbClr val="080808"/>
              </a:solidFill>
              <a:latin typeface="Calibri" pitchFamily="34" charset="0"/>
              <a:cs typeface="Arial" charset="0"/>
            </a:endParaRPr>
          </a:p>
        </p:txBody>
      </p:sp>
      <p:sp>
        <p:nvSpPr>
          <p:cNvPr id="14" name="Line 33"/>
          <p:cNvSpPr>
            <a:spLocks noChangeShapeType="1"/>
          </p:cNvSpPr>
          <p:nvPr/>
        </p:nvSpPr>
        <p:spPr bwMode="auto">
          <a:xfrm rot="5400000" flipV="1">
            <a:off x="2662188" y="4060601"/>
            <a:ext cx="0" cy="2805112"/>
          </a:xfrm>
          <a:prstGeom prst="line">
            <a:avLst/>
          </a:prstGeom>
          <a:noFill/>
          <a:ln w="19050">
            <a:solidFill>
              <a:srgbClr val="D7D8D9">
                <a:lumMod val="25000"/>
              </a:srgbClr>
            </a:solidFill>
            <a:prstDash val="sysDot"/>
            <a:round/>
            <a:headEnd/>
            <a:tailEnd/>
          </a:ln>
          <a:effectLst/>
        </p:spPr>
        <p:txBody>
          <a:bodyPr/>
          <a:lstStyle/>
          <a:p>
            <a:pPr defTabSz="914400" fontAlgn="auto">
              <a:spcBef>
                <a:spcPts val="0"/>
              </a:spcBef>
              <a:spcAft>
                <a:spcPts val="0"/>
              </a:spcAft>
              <a:defRPr/>
            </a:pPr>
            <a:endParaRPr lang="da-DK" kern="0">
              <a:solidFill>
                <a:sysClr val="windowText" lastClr="000000"/>
              </a:solidFill>
              <a:latin typeface="Arial" pitchFamily="34" charset="0"/>
              <a:ea typeface="ＭＳ Ｐゴシック" pitchFamily="-65" charset="-128"/>
              <a:cs typeface="ＭＳ Ｐゴシック" pitchFamily="-65" charset="-128"/>
            </a:endParaRPr>
          </a:p>
        </p:txBody>
      </p:sp>
      <p:sp>
        <p:nvSpPr>
          <p:cNvPr id="15" name="Rektangel 63"/>
          <p:cNvSpPr>
            <a:spLocks noChangeArrowheads="1"/>
          </p:cNvSpPr>
          <p:nvPr/>
        </p:nvSpPr>
        <p:spPr bwMode="auto">
          <a:xfrm>
            <a:off x="251520" y="4877007"/>
            <a:ext cx="2592288" cy="584775"/>
          </a:xfrm>
          <a:prstGeom prst="rect">
            <a:avLst/>
          </a:prstGeom>
          <a:noFill/>
          <a:ln w="9525">
            <a:noFill/>
            <a:miter lim="800000"/>
            <a:headEnd/>
            <a:tailEnd/>
          </a:ln>
        </p:spPr>
        <p:txBody>
          <a:bodyPr wrap="square">
            <a:spAutoFit/>
          </a:bodyPr>
          <a:lstStyle/>
          <a:p>
            <a:pPr defTabSz="801688">
              <a:spcBef>
                <a:spcPct val="20000"/>
              </a:spcBef>
            </a:pPr>
            <a:r>
              <a:rPr lang="en-IN" sz="3200" b="1" noProof="1" smtClean="0">
                <a:solidFill>
                  <a:srgbClr val="FF0000"/>
                </a:solidFill>
                <a:latin typeface="Calibri" pitchFamily="34" charset="0"/>
                <a:cs typeface="Arial" charset="0"/>
              </a:rPr>
              <a:t>E</a:t>
            </a:r>
            <a:r>
              <a:rPr lang="en-IN" sz="3200" b="1" noProof="1" smtClean="0">
                <a:solidFill>
                  <a:srgbClr val="080808"/>
                </a:solidFill>
                <a:latin typeface="Calibri" pitchFamily="34" charset="0"/>
                <a:cs typeface="Arial" charset="0"/>
              </a:rPr>
              <a:t>xcitement</a:t>
            </a:r>
            <a:endParaRPr lang="en-IN" sz="2800" b="1" noProof="1">
              <a:solidFill>
                <a:srgbClr val="080808"/>
              </a:solidFill>
              <a:latin typeface="Calibri" pitchFamily="34" charset="0"/>
              <a:cs typeface="Arial" charset="0"/>
            </a:endParaRPr>
          </a:p>
        </p:txBody>
      </p:sp>
      <p:sp>
        <p:nvSpPr>
          <p:cNvPr id="16" name="TextBox 15"/>
          <p:cNvSpPr txBox="1"/>
          <p:nvPr/>
        </p:nvSpPr>
        <p:spPr>
          <a:xfrm>
            <a:off x="107504" y="990600"/>
            <a:ext cx="8458200" cy="584775"/>
          </a:xfrm>
          <a:prstGeom prst="rect">
            <a:avLst/>
          </a:prstGeom>
          <a:noFill/>
          <a:ln w="9525">
            <a:noFill/>
            <a:miter lim="800000"/>
            <a:headEnd/>
            <a:tailEnd/>
          </a:ln>
        </p:spPr>
        <p:txBody>
          <a:bodyPr wrap="square">
            <a:spAutoFit/>
          </a:bodyPr>
          <a:lstStyle>
            <a:defPPr>
              <a:defRPr lang="en-IN"/>
            </a:defPPr>
            <a:lvl1pPr defTabSz="801688">
              <a:spcBef>
                <a:spcPct val="20000"/>
              </a:spcBef>
              <a:defRPr sz="3200" b="1">
                <a:solidFill>
                  <a:srgbClr val="FF0000"/>
                </a:solidFill>
                <a:latin typeface="Calibri" pitchFamily="34" charset="0"/>
                <a:cs typeface="Arial" charset="0"/>
              </a:defRPr>
            </a:lvl1pPr>
          </a:lstStyle>
          <a:p>
            <a:r>
              <a:rPr lang="en-US" dirty="0"/>
              <a:t>The focus of E’s</a:t>
            </a:r>
          </a:p>
        </p:txBody>
      </p:sp>
      <p:sp>
        <p:nvSpPr>
          <p:cNvPr id="17" name="Rektangel 63"/>
          <p:cNvSpPr>
            <a:spLocks noChangeArrowheads="1"/>
          </p:cNvSpPr>
          <p:nvPr/>
        </p:nvSpPr>
        <p:spPr bwMode="auto">
          <a:xfrm>
            <a:off x="3600400" y="2567992"/>
            <a:ext cx="2267744" cy="584775"/>
          </a:xfrm>
          <a:prstGeom prst="rect">
            <a:avLst/>
          </a:prstGeom>
          <a:noFill/>
          <a:ln w="9525">
            <a:noFill/>
            <a:miter lim="800000"/>
            <a:headEnd/>
            <a:tailEnd/>
          </a:ln>
        </p:spPr>
        <p:txBody>
          <a:bodyPr wrap="square">
            <a:spAutoFit/>
          </a:bodyPr>
          <a:lstStyle/>
          <a:p>
            <a:pPr algn="ctr" defTabSz="801688">
              <a:spcBef>
                <a:spcPct val="20000"/>
              </a:spcBef>
            </a:pPr>
            <a:r>
              <a:rPr lang="en-IN" sz="3200" b="1" noProof="1" smtClean="0">
                <a:solidFill>
                  <a:srgbClr val="FF0000"/>
                </a:solidFill>
                <a:latin typeface="Calibri" pitchFamily="34" charset="0"/>
                <a:cs typeface="Arial" charset="0"/>
              </a:rPr>
              <a:t>E</a:t>
            </a:r>
            <a:r>
              <a:rPr lang="en-IN" sz="3200" b="1" noProof="1" smtClean="0">
                <a:solidFill>
                  <a:srgbClr val="080808"/>
                </a:solidFill>
                <a:latin typeface="Calibri" pitchFamily="34" charset="0"/>
                <a:cs typeface="Arial" charset="0"/>
              </a:rPr>
              <a:t>xpertise</a:t>
            </a:r>
            <a:endParaRPr lang="en-IN" sz="2800" b="1" noProof="1">
              <a:solidFill>
                <a:srgbClr val="080808"/>
              </a:solidFill>
              <a:latin typeface="Calibri" pitchFamily="34" charset="0"/>
              <a:cs typeface="Arial" charset="0"/>
            </a:endParaRPr>
          </a:p>
        </p:txBody>
      </p:sp>
      <p:sp>
        <p:nvSpPr>
          <p:cNvPr id="18" name="Rektangel 63"/>
          <p:cNvSpPr>
            <a:spLocks noChangeArrowheads="1"/>
          </p:cNvSpPr>
          <p:nvPr/>
        </p:nvSpPr>
        <p:spPr bwMode="auto">
          <a:xfrm>
            <a:off x="3600400" y="3429000"/>
            <a:ext cx="2267744" cy="584775"/>
          </a:xfrm>
          <a:prstGeom prst="rect">
            <a:avLst/>
          </a:prstGeom>
          <a:noFill/>
          <a:ln w="9525">
            <a:noFill/>
            <a:miter lim="800000"/>
            <a:headEnd/>
            <a:tailEnd/>
          </a:ln>
        </p:spPr>
        <p:txBody>
          <a:bodyPr wrap="square">
            <a:spAutoFit/>
          </a:bodyPr>
          <a:lstStyle/>
          <a:p>
            <a:pPr algn="ctr" defTabSz="801688">
              <a:spcBef>
                <a:spcPct val="20000"/>
              </a:spcBef>
            </a:pPr>
            <a:r>
              <a:rPr lang="en-IN" sz="3200" b="1" noProof="1" smtClean="0">
                <a:solidFill>
                  <a:srgbClr val="FF0000"/>
                </a:solidFill>
                <a:latin typeface="Calibri" pitchFamily="34" charset="0"/>
                <a:cs typeface="Arial" charset="0"/>
              </a:rPr>
              <a:t>E</a:t>
            </a:r>
            <a:r>
              <a:rPr lang="en-IN" sz="3200" b="1" noProof="1" smtClean="0">
                <a:solidFill>
                  <a:srgbClr val="080808"/>
                </a:solidFill>
                <a:latin typeface="Calibri" pitchFamily="34" charset="0"/>
                <a:cs typeface="Arial" charset="0"/>
              </a:rPr>
              <a:t>njoyment</a:t>
            </a:r>
            <a:endParaRPr lang="en-IN" sz="2800" b="1" noProof="1">
              <a:solidFill>
                <a:srgbClr val="080808"/>
              </a:solidFill>
              <a:latin typeface="Calibri" pitchFamily="34" charset="0"/>
              <a:cs typeface="Arial" charset="0"/>
            </a:endParaRPr>
          </a:p>
        </p:txBody>
      </p:sp>
    </p:spTree>
    <p:extLst>
      <p:ext uri="{BB962C8B-B14F-4D97-AF65-F5344CB8AC3E}">
        <p14:creationId xmlns:p14="http://schemas.microsoft.com/office/powerpoint/2010/main" val="3222463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20295446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76"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Presenting style: tips</a:t>
            </a:r>
            <a:endParaRPr lang="en-US" sz="4000" dirty="0">
              <a:latin typeface="+mn-lt"/>
            </a:endParaRPr>
          </a:p>
        </p:txBody>
      </p:sp>
      <p:pic>
        <p:nvPicPr>
          <p:cNvPr id="24" name="Picture 4" descr="X:\07 Produktion\05_Vorlagen_und_Designs\Templates-Designs\Lizenzierte Original-Bilder (charteo)\Fotolia_32187259_X_2.png"/>
          <p:cNvPicPr>
            <a:picLocks noGrp="1" noSelect="1" noRot="1" noMove="1" noResize="1" noEditPoints="1" noAdjustHandles="1" noChangeArrowheads="1" noChangeShapeType="1"/>
          </p:cNvPicPr>
          <p:nvPr>
            <p:custDataLst>
              <p:tags r:id="rId3"/>
            </p:custDataLst>
          </p:nvPr>
        </p:nvPicPr>
        <p:blipFill rotWithShape="1">
          <a:blip r:embed="rId12" cstate="screen">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a:ext>
            </a:extLst>
          </a:blip>
          <a:srcRect/>
          <a:stretch/>
        </p:blipFill>
        <p:spPr bwMode="gray">
          <a:xfrm>
            <a:off x="107950" y="998730"/>
            <a:ext cx="8928100" cy="55360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3992" y="1844824"/>
            <a:ext cx="7787459" cy="14401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3992" y="4390208"/>
            <a:ext cx="7787459" cy="19191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627784" y="1844824"/>
            <a:ext cx="5796644" cy="936104"/>
          </a:xfrm>
          <a:prstGeom prst="roundRect">
            <a:avLst>
              <a:gd name="adj" fmla="val 4269"/>
            </a:avLst>
          </a:prstGeom>
          <a:solidFill>
            <a:srgbClr val="92D050">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Throw away the script: </a:t>
            </a:r>
            <a:r>
              <a:rPr lang="en-US" dirty="0"/>
              <a:t>Memorize your opening to make a good start. Memorize your conclusion to make a good finish</a:t>
            </a:r>
            <a:endParaRPr lang="en-IN" dirty="0" smtClean="0">
              <a:solidFill>
                <a:schemeClr val="tx1"/>
              </a:solidFill>
            </a:endParaRPr>
          </a:p>
        </p:txBody>
      </p:sp>
      <p:pic>
        <p:nvPicPr>
          <p:cNvPr id="33794" name="Picture 2" descr="http://joyinthisjourney.com/wp-content/uploads/2011/03/notebook.jpg"/>
          <p:cNvPicPr>
            <a:picLocks noGrp="1" noSelect="1" noRot="1" noMove="1" noResize="1" noEditPoints="1" noAdjustHandles="1" noChangeArrowheads="1" noChangeShapeType="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27584" y="1844824"/>
            <a:ext cx="1728192" cy="97162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2627784" y="2804931"/>
            <a:ext cx="5796644" cy="1440160"/>
          </a:xfrm>
          <a:prstGeom prst="roundRect">
            <a:avLst>
              <a:gd name="adj" fmla="val 4269"/>
            </a:avLst>
          </a:prstGeom>
          <a:solidFill>
            <a:srgbClr val="92D050">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Avoid complicated slide presentations: </a:t>
            </a:r>
            <a:r>
              <a:rPr lang="en-US" b="1" dirty="0" smtClean="0"/>
              <a:t/>
            </a:r>
            <a:br>
              <a:rPr lang="en-US" b="1" dirty="0" smtClean="0"/>
            </a:br>
            <a:r>
              <a:rPr lang="en-US" dirty="0" smtClean="0"/>
              <a:t>If </a:t>
            </a:r>
            <a:r>
              <a:rPr lang="en-US" dirty="0"/>
              <a:t>you have slides, the principle is to have stupid slides but a smart presenter. The slide might have three or four key words to help the audience anchor where you are, you provide the commentary</a:t>
            </a:r>
            <a:endParaRPr lang="en-IN" dirty="0" smtClean="0">
              <a:solidFill>
                <a:schemeClr val="tx1"/>
              </a:solidFill>
            </a:endParaRPr>
          </a:p>
        </p:txBody>
      </p:sp>
      <p:pic>
        <p:nvPicPr>
          <p:cNvPr id="33796" name="Picture 4" descr="http://t1.gstatic.com/images?q=tbn:ANd9GcSZbWtGnJyN6qVpROsT686SaMrzB5_4HVlJt_RaWiKAe9vsH8m0cnQDWir45w"/>
          <p:cNvPicPr>
            <a:picLocks noGrp="1" noSelect="1" noRot="1" noMove="1" noResize="1" noEditPoints="1" noAdjustHandles="1" noChangeArrowheads="1" noChangeShapeType="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827584" y="2780928"/>
            <a:ext cx="1728191" cy="144016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2627784" y="4269094"/>
            <a:ext cx="5796644" cy="936104"/>
          </a:xfrm>
          <a:prstGeom prst="roundRect">
            <a:avLst>
              <a:gd name="adj" fmla="val 4269"/>
            </a:avLst>
          </a:prstGeom>
          <a:solidFill>
            <a:srgbClr val="92D050">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Stand on the front of your feet: </a:t>
            </a:r>
            <a:r>
              <a:rPr lang="en-US" dirty="0"/>
              <a:t>Weight on the back of the foot encourages slouching and down energy</a:t>
            </a:r>
            <a:endParaRPr lang="en-IN" dirty="0" smtClean="0">
              <a:solidFill>
                <a:schemeClr val="tx1"/>
              </a:solidFill>
            </a:endParaRPr>
          </a:p>
        </p:txBody>
      </p:sp>
      <p:pic>
        <p:nvPicPr>
          <p:cNvPr id="33798" name="Picture 6" descr="http://smallbusiness.chron.com/DM-Resize/photos.demandstudios.com/getty/article/251/45/86804349.jpg?w=600&amp;h=600&amp;keep_ratio=1"/>
          <p:cNvPicPr>
            <a:picLocks noGrp="1" noSelect="1" noRot="1" noMove="1" noResize="1" noEditPoints="1" noAdjustHandles="1" noChangeArrowheads="1" noChangeShapeType="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888553" y="4221088"/>
            <a:ext cx="1667222" cy="936104"/>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2627784" y="5229200"/>
            <a:ext cx="5796644" cy="936104"/>
          </a:xfrm>
          <a:prstGeom prst="roundRect">
            <a:avLst>
              <a:gd name="adj" fmla="val 4269"/>
            </a:avLst>
          </a:prstGeom>
          <a:solidFill>
            <a:srgbClr val="92D050">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Engage the audience:  </a:t>
            </a:r>
            <a:r>
              <a:rPr lang="en-US" dirty="0"/>
              <a:t>Look individuals in the eye, rather than gazing into the middle distance. Do not stare at one person the whole time</a:t>
            </a:r>
            <a:endParaRPr lang="en-IN" dirty="0" smtClean="0">
              <a:solidFill>
                <a:schemeClr val="tx1"/>
              </a:solidFill>
            </a:endParaRPr>
          </a:p>
        </p:txBody>
      </p:sp>
      <p:pic>
        <p:nvPicPr>
          <p:cNvPr id="33800" name="Picture 8" descr="http://www.presentationmagazine.com/newimages/engage-audience-v2-510.jpg"/>
          <p:cNvPicPr>
            <a:picLocks noGrp="1" noSelect="1" noRot="1" noMove="1" noResize="1" noEditPoints="1" noAdjustHandles="1" noChangeArrowheads="1" noChangeShapeType="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827584" y="5095260"/>
            <a:ext cx="1728192" cy="114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41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776864" cy="1231106"/>
          </a:xfrm>
          <a:prstGeom prst="rect">
            <a:avLst/>
          </a:prstGeom>
          <a:noFill/>
        </p:spPr>
        <p:txBody>
          <a:bodyPr wrap="square" lIns="0" tIns="0" rIns="0" bIns="0" rtlCol="0">
            <a:spAutoFit/>
          </a:bodyPr>
          <a:lstStyle/>
          <a:p>
            <a:pPr algn="ctr"/>
            <a:r>
              <a:rPr lang="en-US" sz="4000" dirty="0">
                <a:latin typeface="+mn-lt"/>
              </a:rPr>
              <a:t>Problem solving process and techniques</a:t>
            </a:r>
          </a:p>
        </p:txBody>
      </p:sp>
      <p:grpSp>
        <p:nvGrpSpPr>
          <p:cNvPr id="13" name="Gruppe 32"/>
          <p:cNvGrpSpPr/>
          <p:nvPr/>
        </p:nvGrpSpPr>
        <p:grpSpPr>
          <a:xfrm>
            <a:off x="5770389" y="1756212"/>
            <a:ext cx="2687811" cy="3103515"/>
            <a:chOff x="2663826" y="1604963"/>
            <a:chExt cx="3530600" cy="3533775"/>
          </a:xfrm>
          <a:scene3d>
            <a:camera prst="perspectiveHeroicExtremeLeftFacing"/>
            <a:lightRig rig="threePt" dir="t">
              <a:rot lat="0" lon="0" rev="4800000"/>
            </a:lightRig>
          </a:scene3d>
        </p:grpSpPr>
        <p:grpSp>
          <p:nvGrpSpPr>
            <p:cNvPr id="14" name="Gruppe 28"/>
            <p:cNvGrpSpPr/>
            <p:nvPr/>
          </p:nvGrpSpPr>
          <p:grpSpPr>
            <a:xfrm>
              <a:off x="2663826" y="1604963"/>
              <a:ext cx="3530600" cy="3533775"/>
              <a:chOff x="2663826" y="1604963"/>
              <a:chExt cx="3530600" cy="3533775"/>
            </a:xfrm>
          </p:grpSpPr>
          <p:sp>
            <p:nvSpPr>
              <p:cNvPr id="18" name="Freeform 9"/>
              <p:cNvSpPr>
                <a:spLocks/>
              </p:cNvSpPr>
              <p:nvPr/>
            </p:nvSpPr>
            <p:spPr bwMode="auto">
              <a:xfrm>
                <a:off x="3746501" y="3371850"/>
                <a:ext cx="2447925" cy="1766888"/>
              </a:xfrm>
              <a:custGeom>
                <a:avLst/>
                <a:gdLst/>
                <a:ahLst/>
                <a:cxnLst>
                  <a:cxn ang="0">
                    <a:pos x="418" y="635"/>
                  </a:cxn>
                  <a:cxn ang="0">
                    <a:pos x="427" y="649"/>
                  </a:cxn>
                  <a:cxn ang="0">
                    <a:pos x="429" y="1104"/>
                  </a:cxn>
                  <a:cxn ang="0">
                    <a:pos x="442" y="1113"/>
                  </a:cxn>
                  <a:cxn ang="0">
                    <a:pos x="1533" y="1111"/>
                  </a:cxn>
                  <a:cxn ang="0">
                    <a:pos x="1542" y="1098"/>
                  </a:cxn>
                  <a:cxn ang="0">
                    <a:pos x="1540" y="9"/>
                  </a:cxn>
                  <a:cxn ang="0">
                    <a:pos x="1527" y="0"/>
                  </a:cxn>
                  <a:cxn ang="0">
                    <a:pos x="1073" y="0"/>
                  </a:cxn>
                  <a:cxn ang="0">
                    <a:pos x="1064" y="14"/>
                  </a:cxn>
                  <a:cxn ang="0">
                    <a:pos x="1064" y="111"/>
                  </a:cxn>
                  <a:cxn ang="0">
                    <a:pos x="1073" y="132"/>
                  </a:cxn>
                  <a:cxn ang="0">
                    <a:pos x="1109" y="175"/>
                  </a:cxn>
                  <a:cxn ang="0">
                    <a:pos x="1141" y="240"/>
                  </a:cxn>
                  <a:cxn ang="0">
                    <a:pos x="1146" y="265"/>
                  </a:cxn>
                  <a:cxn ang="0">
                    <a:pos x="1136" y="315"/>
                  </a:cxn>
                  <a:cxn ang="0">
                    <a:pos x="1118" y="358"/>
                  </a:cxn>
                  <a:cxn ang="0">
                    <a:pos x="1087" y="395"/>
                  </a:cxn>
                  <a:cxn ang="0">
                    <a:pos x="1048" y="420"/>
                  </a:cxn>
                  <a:cxn ang="0">
                    <a:pos x="1003" y="431"/>
                  </a:cxn>
                  <a:cxn ang="0">
                    <a:pos x="971" y="431"/>
                  </a:cxn>
                  <a:cxn ang="0">
                    <a:pos x="923" y="420"/>
                  </a:cxn>
                  <a:cxn ang="0">
                    <a:pos x="885" y="395"/>
                  </a:cxn>
                  <a:cxn ang="0">
                    <a:pos x="855" y="358"/>
                  </a:cxn>
                  <a:cxn ang="0">
                    <a:pos x="835" y="315"/>
                  </a:cxn>
                  <a:cxn ang="0">
                    <a:pos x="828" y="265"/>
                  </a:cxn>
                  <a:cxn ang="0">
                    <a:pos x="830" y="240"/>
                  </a:cxn>
                  <a:cxn ang="0">
                    <a:pos x="862" y="175"/>
                  </a:cxn>
                  <a:cxn ang="0">
                    <a:pos x="898" y="132"/>
                  </a:cxn>
                  <a:cxn ang="0">
                    <a:pos x="910" y="104"/>
                  </a:cxn>
                  <a:cxn ang="0">
                    <a:pos x="907" y="9"/>
                  </a:cxn>
                  <a:cxn ang="0">
                    <a:pos x="894" y="0"/>
                  </a:cxn>
                  <a:cxn ang="0">
                    <a:pos x="436" y="0"/>
                  </a:cxn>
                  <a:cxn ang="0">
                    <a:pos x="427" y="14"/>
                  </a:cxn>
                  <a:cxn ang="0">
                    <a:pos x="427" y="469"/>
                  </a:cxn>
                  <a:cxn ang="0">
                    <a:pos x="413" y="478"/>
                  </a:cxn>
                  <a:cxn ang="0">
                    <a:pos x="334" y="478"/>
                  </a:cxn>
                  <a:cxn ang="0">
                    <a:pos x="315" y="467"/>
                  </a:cxn>
                  <a:cxn ang="0">
                    <a:pos x="272" y="433"/>
                  </a:cxn>
                  <a:cxn ang="0">
                    <a:pos x="209" y="401"/>
                  </a:cxn>
                  <a:cxn ang="0">
                    <a:pos x="188" y="397"/>
                  </a:cxn>
                  <a:cxn ang="0">
                    <a:pos x="139" y="406"/>
                  </a:cxn>
                  <a:cxn ang="0">
                    <a:pos x="89" y="424"/>
                  </a:cxn>
                  <a:cxn ang="0">
                    <a:pos x="48" y="456"/>
                  </a:cxn>
                  <a:cxn ang="0">
                    <a:pos x="16" y="497"/>
                  </a:cxn>
                  <a:cxn ang="0">
                    <a:pos x="0" y="542"/>
                  </a:cxn>
                  <a:cxn ang="0">
                    <a:pos x="0" y="574"/>
                  </a:cxn>
                  <a:cxn ang="0">
                    <a:pos x="14" y="619"/>
                  </a:cxn>
                  <a:cxn ang="0">
                    <a:pos x="39" y="658"/>
                  </a:cxn>
                  <a:cxn ang="0">
                    <a:pos x="75" y="689"/>
                  </a:cxn>
                  <a:cxn ang="0">
                    <a:pos x="118" y="710"/>
                  </a:cxn>
                  <a:cxn ang="0">
                    <a:pos x="166" y="717"/>
                  </a:cxn>
                  <a:cxn ang="0">
                    <a:pos x="188" y="714"/>
                  </a:cxn>
                  <a:cxn ang="0">
                    <a:pos x="263" y="680"/>
                  </a:cxn>
                  <a:cxn ang="0">
                    <a:pos x="315" y="644"/>
                  </a:cxn>
                  <a:cxn ang="0">
                    <a:pos x="334" y="635"/>
                  </a:cxn>
                </a:cxnLst>
                <a:rect l="0" t="0" r="r" b="b"/>
                <a:pathLst>
                  <a:path w="1542" h="1113">
                    <a:moveTo>
                      <a:pt x="413" y="633"/>
                    </a:moveTo>
                    <a:lnTo>
                      <a:pt x="413" y="633"/>
                    </a:lnTo>
                    <a:lnTo>
                      <a:pt x="418" y="635"/>
                    </a:lnTo>
                    <a:lnTo>
                      <a:pt x="422" y="637"/>
                    </a:lnTo>
                    <a:lnTo>
                      <a:pt x="427" y="642"/>
                    </a:lnTo>
                    <a:lnTo>
                      <a:pt x="427" y="649"/>
                    </a:lnTo>
                    <a:lnTo>
                      <a:pt x="427" y="1098"/>
                    </a:lnTo>
                    <a:lnTo>
                      <a:pt x="427" y="1098"/>
                    </a:lnTo>
                    <a:lnTo>
                      <a:pt x="429" y="1104"/>
                    </a:lnTo>
                    <a:lnTo>
                      <a:pt x="431" y="1109"/>
                    </a:lnTo>
                    <a:lnTo>
                      <a:pt x="436" y="1111"/>
                    </a:lnTo>
                    <a:lnTo>
                      <a:pt x="442" y="1113"/>
                    </a:lnTo>
                    <a:lnTo>
                      <a:pt x="1527" y="1113"/>
                    </a:lnTo>
                    <a:lnTo>
                      <a:pt x="1527" y="1113"/>
                    </a:lnTo>
                    <a:lnTo>
                      <a:pt x="1533" y="1111"/>
                    </a:lnTo>
                    <a:lnTo>
                      <a:pt x="1538" y="1109"/>
                    </a:lnTo>
                    <a:lnTo>
                      <a:pt x="1540" y="1104"/>
                    </a:lnTo>
                    <a:lnTo>
                      <a:pt x="1542" y="1098"/>
                    </a:lnTo>
                    <a:lnTo>
                      <a:pt x="1542" y="14"/>
                    </a:lnTo>
                    <a:lnTo>
                      <a:pt x="1542" y="14"/>
                    </a:lnTo>
                    <a:lnTo>
                      <a:pt x="1540" y="9"/>
                    </a:lnTo>
                    <a:lnTo>
                      <a:pt x="1538" y="2"/>
                    </a:lnTo>
                    <a:lnTo>
                      <a:pt x="1533" y="0"/>
                    </a:lnTo>
                    <a:lnTo>
                      <a:pt x="1527" y="0"/>
                    </a:lnTo>
                    <a:lnTo>
                      <a:pt x="1078" y="0"/>
                    </a:lnTo>
                    <a:lnTo>
                      <a:pt x="1078" y="0"/>
                    </a:lnTo>
                    <a:lnTo>
                      <a:pt x="1073" y="0"/>
                    </a:lnTo>
                    <a:lnTo>
                      <a:pt x="1068" y="2"/>
                    </a:lnTo>
                    <a:lnTo>
                      <a:pt x="1064" y="9"/>
                    </a:lnTo>
                    <a:lnTo>
                      <a:pt x="1064" y="14"/>
                    </a:lnTo>
                    <a:lnTo>
                      <a:pt x="1064" y="104"/>
                    </a:lnTo>
                    <a:lnTo>
                      <a:pt x="1064" y="104"/>
                    </a:lnTo>
                    <a:lnTo>
                      <a:pt x="1064" y="111"/>
                    </a:lnTo>
                    <a:lnTo>
                      <a:pt x="1066" y="120"/>
                    </a:lnTo>
                    <a:lnTo>
                      <a:pt x="1071" y="125"/>
                    </a:lnTo>
                    <a:lnTo>
                      <a:pt x="1073" y="132"/>
                    </a:lnTo>
                    <a:lnTo>
                      <a:pt x="1073" y="132"/>
                    </a:lnTo>
                    <a:lnTo>
                      <a:pt x="1084" y="143"/>
                    </a:lnTo>
                    <a:lnTo>
                      <a:pt x="1109" y="175"/>
                    </a:lnTo>
                    <a:lnTo>
                      <a:pt x="1123" y="195"/>
                    </a:lnTo>
                    <a:lnTo>
                      <a:pt x="1134" y="218"/>
                    </a:lnTo>
                    <a:lnTo>
                      <a:pt x="1141" y="240"/>
                    </a:lnTo>
                    <a:lnTo>
                      <a:pt x="1143" y="254"/>
                    </a:lnTo>
                    <a:lnTo>
                      <a:pt x="1146" y="265"/>
                    </a:lnTo>
                    <a:lnTo>
                      <a:pt x="1146" y="265"/>
                    </a:lnTo>
                    <a:lnTo>
                      <a:pt x="1143" y="281"/>
                    </a:lnTo>
                    <a:lnTo>
                      <a:pt x="1141" y="299"/>
                    </a:lnTo>
                    <a:lnTo>
                      <a:pt x="1136" y="315"/>
                    </a:lnTo>
                    <a:lnTo>
                      <a:pt x="1132" y="329"/>
                    </a:lnTo>
                    <a:lnTo>
                      <a:pt x="1125" y="345"/>
                    </a:lnTo>
                    <a:lnTo>
                      <a:pt x="1118" y="358"/>
                    </a:lnTo>
                    <a:lnTo>
                      <a:pt x="1109" y="372"/>
                    </a:lnTo>
                    <a:lnTo>
                      <a:pt x="1098" y="383"/>
                    </a:lnTo>
                    <a:lnTo>
                      <a:pt x="1087" y="395"/>
                    </a:lnTo>
                    <a:lnTo>
                      <a:pt x="1075" y="404"/>
                    </a:lnTo>
                    <a:lnTo>
                      <a:pt x="1062" y="410"/>
                    </a:lnTo>
                    <a:lnTo>
                      <a:pt x="1048" y="420"/>
                    </a:lnTo>
                    <a:lnTo>
                      <a:pt x="1034" y="424"/>
                    </a:lnTo>
                    <a:lnTo>
                      <a:pt x="1019" y="429"/>
                    </a:lnTo>
                    <a:lnTo>
                      <a:pt x="1003" y="431"/>
                    </a:lnTo>
                    <a:lnTo>
                      <a:pt x="987" y="431"/>
                    </a:lnTo>
                    <a:lnTo>
                      <a:pt x="987" y="431"/>
                    </a:lnTo>
                    <a:lnTo>
                      <a:pt x="971" y="431"/>
                    </a:lnTo>
                    <a:lnTo>
                      <a:pt x="955" y="429"/>
                    </a:lnTo>
                    <a:lnTo>
                      <a:pt x="939" y="424"/>
                    </a:lnTo>
                    <a:lnTo>
                      <a:pt x="923" y="420"/>
                    </a:lnTo>
                    <a:lnTo>
                      <a:pt x="910" y="410"/>
                    </a:lnTo>
                    <a:lnTo>
                      <a:pt x="898" y="404"/>
                    </a:lnTo>
                    <a:lnTo>
                      <a:pt x="885" y="395"/>
                    </a:lnTo>
                    <a:lnTo>
                      <a:pt x="873" y="383"/>
                    </a:lnTo>
                    <a:lnTo>
                      <a:pt x="864" y="372"/>
                    </a:lnTo>
                    <a:lnTo>
                      <a:pt x="855" y="358"/>
                    </a:lnTo>
                    <a:lnTo>
                      <a:pt x="846" y="345"/>
                    </a:lnTo>
                    <a:lnTo>
                      <a:pt x="839" y="329"/>
                    </a:lnTo>
                    <a:lnTo>
                      <a:pt x="835" y="315"/>
                    </a:lnTo>
                    <a:lnTo>
                      <a:pt x="830" y="299"/>
                    </a:lnTo>
                    <a:lnTo>
                      <a:pt x="828" y="281"/>
                    </a:lnTo>
                    <a:lnTo>
                      <a:pt x="828" y="265"/>
                    </a:lnTo>
                    <a:lnTo>
                      <a:pt x="828" y="265"/>
                    </a:lnTo>
                    <a:lnTo>
                      <a:pt x="828" y="254"/>
                    </a:lnTo>
                    <a:lnTo>
                      <a:pt x="830" y="240"/>
                    </a:lnTo>
                    <a:lnTo>
                      <a:pt x="839" y="218"/>
                    </a:lnTo>
                    <a:lnTo>
                      <a:pt x="851" y="195"/>
                    </a:lnTo>
                    <a:lnTo>
                      <a:pt x="862" y="175"/>
                    </a:lnTo>
                    <a:lnTo>
                      <a:pt x="887" y="143"/>
                    </a:lnTo>
                    <a:lnTo>
                      <a:pt x="898" y="132"/>
                    </a:lnTo>
                    <a:lnTo>
                      <a:pt x="898" y="132"/>
                    </a:lnTo>
                    <a:lnTo>
                      <a:pt x="903" y="125"/>
                    </a:lnTo>
                    <a:lnTo>
                      <a:pt x="905" y="120"/>
                    </a:lnTo>
                    <a:lnTo>
                      <a:pt x="910" y="104"/>
                    </a:lnTo>
                    <a:lnTo>
                      <a:pt x="910" y="14"/>
                    </a:lnTo>
                    <a:lnTo>
                      <a:pt x="910" y="14"/>
                    </a:lnTo>
                    <a:lnTo>
                      <a:pt x="907" y="9"/>
                    </a:lnTo>
                    <a:lnTo>
                      <a:pt x="905" y="2"/>
                    </a:lnTo>
                    <a:lnTo>
                      <a:pt x="901" y="0"/>
                    </a:lnTo>
                    <a:lnTo>
                      <a:pt x="894" y="0"/>
                    </a:lnTo>
                    <a:lnTo>
                      <a:pt x="442" y="0"/>
                    </a:lnTo>
                    <a:lnTo>
                      <a:pt x="442" y="0"/>
                    </a:lnTo>
                    <a:lnTo>
                      <a:pt x="436" y="0"/>
                    </a:lnTo>
                    <a:lnTo>
                      <a:pt x="431" y="2"/>
                    </a:lnTo>
                    <a:lnTo>
                      <a:pt x="429" y="9"/>
                    </a:lnTo>
                    <a:lnTo>
                      <a:pt x="427" y="14"/>
                    </a:lnTo>
                    <a:lnTo>
                      <a:pt x="427" y="465"/>
                    </a:lnTo>
                    <a:lnTo>
                      <a:pt x="427" y="465"/>
                    </a:lnTo>
                    <a:lnTo>
                      <a:pt x="427" y="469"/>
                    </a:lnTo>
                    <a:lnTo>
                      <a:pt x="422" y="474"/>
                    </a:lnTo>
                    <a:lnTo>
                      <a:pt x="418" y="478"/>
                    </a:lnTo>
                    <a:lnTo>
                      <a:pt x="413" y="478"/>
                    </a:lnTo>
                    <a:lnTo>
                      <a:pt x="340" y="478"/>
                    </a:lnTo>
                    <a:lnTo>
                      <a:pt x="340" y="478"/>
                    </a:lnTo>
                    <a:lnTo>
                      <a:pt x="334" y="478"/>
                    </a:lnTo>
                    <a:lnTo>
                      <a:pt x="327" y="476"/>
                    </a:lnTo>
                    <a:lnTo>
                      <a:pt x="320" y="472"/>
                    </a:lnTo>
                    <a:lnTo>
                      <a:pt x="315" y="467"/>
                    </a:lnTo>
                    <a:lnTo>
                      <a:pt x="315" y="467"/>
                    </a:lnTo>
                    <a:lnTo>
                      <a:pt x="304" y="458"/>
                    </a:lnTo>
                    <a:lnTo>
                      <a:pt x="272" y="433"/>
                    </a:lnTo>
                    <a:lnTo>
                      <a:pt x="254" y="420"/>
                    </a:lnTo>
                    <a:lnTo>
                      <a:pt x="232" y="408"/>
                    </a:lnTo>
                    <a:lnTo>
                      <a:pt x="209" y="401"/>
                    </a:lnTo>
                    <a:lnTo>
                      <a:pt x="200" y="399"/>
                    </a:lnTo>
                    <a:lnTo>
                      <a:pt x="188" y="397"/>
                    </a:lnTo>
                    <a:lnTo>
                      <a:pt x="188" y="397"/>
                    </a:lnTo>
                    <a:lnTo>
                      <a:pt x="170" y="399"/>
                    </a:lnTo>
                    <a:lnTo>
                      <a:pt x="154" y="401"/>
                    </a:lnTo>
                    <a:lnTo>
                      <a:pt x="139" y="406"/>
                    </a:lnTo>
                    <a:lnTo>
                      <a:pt x="120" y="410"/>
                    </a:lnTo>
                    <a:lnTo>
                      <a:pt x="105" y="417"/>
                    </a:lnTo>
                    <a:lnTo>
                      <a:pt x="89" y="424"/>
                    </a:lnTo>
                    <a:lnTo>
                      <a:pt x="75" y="435"/>
                    </a:lnTo>
                    <a:lnTo>
                      <a:pt x="61" y="444"/>
                    </a:lnTo>
                    <a:lnTo>
                      <a:pt x="48" y="456"/>
                    </a:lnTo>
                    <a:lnTo>
                      <a:pt x="36" y="469"/>
                    </a:lnTo>
                    <a:lnTo>
                      <a:pt x="25" y="481"/>
                    </a:lnTo>
                    <a:lnTo>
                      <a:pt x="16" y="497"/>
                    </a:lnTo>
                    <a:lnTo>
                      <a:pt x="9" y="510"/>
                    </a:lnTo>
                    <a:lnTo>
                      <a:pt x="5" y="526"/>
                    </a:lnTo>
                    <a:lnTo>
                      <a:pt x="0" y="542"/>
                    </a:lnTo>
                    <a:lnTo>
                      <a:pt x="0" y="558"/>
                    </a:lnTo>
                    <a:lnTo>
                      <a:pt x="0" y="558"/>
                    </a:lnTo>
                    <a:lnTo>
                      <a:pt x="0" y="574"/>
                    </a:lnTo>
                    <a:lnTo>
                      <a:pt x="2" y="590"/>
                    </a:lnTo>
                    <a:lnTo>
                      <a:pt x="7" y="605"/>
                    </a:lnTo>
                    <a:lnTo>
                      <a:pt x="14" y="619"/>
                    </a:lnTo>
                    <a:lnTo>
                      <a:pt x="21" y="633"/>
                    </a:lnTo>
                    <a:lnTo>
                      <a:pt x="30" y="646"/>
                    </a:lnTo>
                    <a:lnTo>
                      <a:pt x="39" y="658"/>
                    </a:lnTo>
                    <a:lnTo>
                      <a:pt x="50" y="669"/>
                    </a:lnTo>
                    <a:lnTo>
                      <a:pt x="61" y="680"/>
                    </a:lnTo>
                    <a:lnTo>
                      <a:pt x="75" y="689"/>
                    </a:lnTo>
                    <a:lnTo>
                      <a:pt x="89" y="696"/>
                    </a:lnTo>
                    <a:lnTo>
                      <a:pt x="102" y="703"/>
                    </a:lnTo>
                    <a:lnTo>
                      <a:pt x="118" y="710"/>
                    </a:lnTo>
                    <a:lnTo>
                      <a:pt x="134" y="712"/>
                    </a:lnTo>
                    <a:lnTo>
                      <a:pt x="150" y="717"/>
                    </a:lnTo>
                    <a:lnTo>
                      <a:pt x="166" y="717"/>
                    </a:lnTo>
                    <a:lnTo>
                      <a:pt x="166" y="717"/>
                    </a:lnTo>
                    <a:lnTo>
                      <a:pt x="177" y="717"/>
                    </a:lnTo>
                    <a:lnTo>
                      <a:pt x="188" y="714"/>
                    </a:lnTo>
                    <a:lnTo>
                      <a:pt x="213" y="705"/>
                    </a:lnTo>
                    <a:lnTo>
                      <a:pt x="238" y="694"/>
                    </a:lnTo>
                    <a:lnTo>
                      <a:pt x="263" y="680"/>
                    </a:lnTo>
                    <a:lnTo>
                      <a:pt x="300" y="655"/>
                    </a:lnTo>
                    <a:lnTo>
                      <a:pt x="315" y="644"/>
                    </a:lnTo>
                    <a:lnTo>
                      <a:pt x="315" y="644"/>
                    </a:lnTo>
                    <a:lnTo>
                      <a:pt x="320" y="640"/>
                    </a:lnTo>
                    <a:lnTo>
                      <a:pt x="327" y="637"/>
                    </a:lnTo>
                    <a:lnTo>
                      <a:pt x="334" y="635"/>
                    </a:lnTo>
                    <a:lnTo>
                      <a:pt x="340" y="633"/>
                    </a:lnTo>
                    <a:lnTo>
                      <a:pt x="413" y="633"/>
                    </a:lnTo>
                    <a:close/>
                  </a:path>
                </a:pathLst>
              </a:custGeom>
              <a:solidFill>
                <a:srgbClr val="999999"/>
              </a:solidFill>
              <a:ln w="9">
                <a:solidFill>
                  <a:srgbClr val="B3B3B3"/>
                </a:solidFill>
                <a:prstDash val="solid"/>
                <a:round/>
                <a:headEnd/>
                <a:tailEnd/>
              </a:ln>
              <a:sp3d extrusionH="635000"/>
            </p:spPr>
            <p:txBody>
              <a:bodyPr/>
              <a:lstStyle/>
              <a:p>
                <a:pPr>
                  <a:defRPr/>
                </a:pPr>
                <a:endParaRPr lang="da-DK">
                  <a:latin typeface="Arial" pitchFamily="34" charset="0"/>
                  <a:ea typeface="ＭＳ Ｐゴシック" pitchFamily="-97" charset="-128"/>
                </a:endParaRPr>
              </a:p>
            </p:txBody>
          </p:sp>
          <p:sp>
            <p:nvSpPr>
              <p:cNvPr id="19" name="Freeform 10"/>
              <p:cNvSpPr>
                <a:spLocks/>
              </p:cNvSpPr>
              <p:nvPr/>
            </p:nvSpPr>
            <p:spPr bwMode="auto">
              <a:xfrm>
                <a:off x="2663826" y="2687638"/>
                <a:ext cx="1766888" cy="2451100"/>
              </a:xfrm>
              <a:custGeom>
                <a:avLst/>
                <a:gdLst/>
                <a:ahLst/>
                <a:cxnLst>
                  <a:cxn ang="0">
                    <a:pos x="859" y="830"/>
                  </a:cxn>
                  <a:cxn ang="0">
                    <a:pos x="918" y="853"/>
                  </a:cxn>
                  <a:cxn ang="0">
                    <a:pos x="982" y="900"/>
                  </a:cxn>
                  <a:cxn ang="0">
                    <a:pos x="1002" y="912"/>
                  </a:cxn>
                  <a:cxn ang="0">
                    <a:pos x="1100" y="912"/>
                  </a:cxn>
                  <a:cxn ang="0">
                    <a:pos x="1113" y="903"/>
                  </a:cxn>
                  <a:cxn ang="0">
                    <a:pos x="1113" y="445"/>
                  </a:cxn>
                  <a:cxn ang="0">
                    <a:pos x="1104" y="431"/>
                  </a:cxn>
                  <a:cxn ang="0">
                    <a:pos x="648" y="431"/>
                  </a:cxn>
                  <a:cxn ang="0">
                    <a:pos x="635" y="413"/>
                  </a:cxn>
                  <a:cxn ang="0">
                    <a:pos x="635" y="336"/>
                  </a:cxn>
                  <a:cxn ang="0">
                    <a:pos x="646" y="318"/>
                  </a:cxn>
                  <a:cxn ang="0">
                    <a:pos x="680" y="277"/>
                  </a:cxn>
                  <a:cxn ang="0">
                    <a:pos x="712" y="213"/>
                  </a:cxn>
                  <a:cxn ang="0">
                    <a:pos x="716" y="191"/>
                  </a:cxn>
                  <a:cxn ang="0">
                    <a:pos x="707" y="141"/>
                  </a:cxn>
                  <a:cxn ang="0">
                    <a:pos x="687" y="91"/>
                  </a:cxn>
                  <a:cxn ang="0">
                    <a:pos x="657" y="48"/>
                  </a:cxn>
                  <a:cxn ang="0">
                    <a:pos x="616" y="16"/>
                  </a:cxn>
                  <a:cxn ang="0">
                    <a:pos x="571" y="0"/>
                  </a:cxn>
                  <a:cxn ang="0">
                    <a:pos x="535" y="2"/>
                  </a:cxn>
                  <a:cxn ang="0">
                    <a:pos x="483" y="21"/>
                  </a:cxn>
                  <a:cxn ang="0">
                    <a:pos x="444" y="52"/>
                  </a:cxn>
                  <a:cxn ang="0">
                    <a:pos x="417" y="93"/>
                  </a:cxn>
                  <a:cxn ang="0">
                    <a:pos x="399" y="191"/>
                  </a:cxn>
                  <a:cxn ang="0">
                    <a:pos x="401" y="213"/>
                  </a:cxn>
                  <a:cxn ang="0">
                    <a:pos x="433" y="277"/>
                  </a:cxn>
                  <a:cxn ang="0">
                    <a:pos x="469" y="318"/>
                  </a:cxn>
                  <a:cxn ang="0">
                    <a:pos x="478" y="336"/>
                  </a:cxn>
                  <a:cxn ang="0">
                    <a:pos x="480" y="413"/>
                  </a:cxn>
                  <a:cxn ang="0">
                    <a:pos x="464" y="431"/>
                  </a:cxn>
                  <a:cxn ang="0">
                    <a:pos x="9" y="431"/>
                  </a:cxn>
                  <a:cxn ang="0">
                    <a:pos x="0" y="445"/>
                  </a:cxn>
                  <a:cxn ang="0">
                    <a:pos x="2" y="1535"/>
                  </a:cxn>
                  <a:cxn ang="0">
                    <a:pos x="15" y="1544"/>
                  </a:cxn>
                  <a:cxn ang="0">
                    <a:pos x="1104" y="1542"/>
                  </a:cxn>
                  <a:cxn ang="0">
                    <a:pos x="1113" y="1529"/>
                  </a:cxn>
                  <a:cxn ang="0">
                    <a:pos x="1113" y="1075"/>
                  </a:cxn>
                  <a:cxn ang="0">
                    <a:pos x="1100" y="1066"/>
                  </a:cxn>
                  <a:cxn ang="0">
                    <a:pos x="1002" y="1066"/>
                  </a:cxn>
                  <a:cxn ang="0">
                    <a:pos x="982" y="1077"/>
                  </a:cxn>
                  <a:cxn ang="0">
                    <a:pos x="918" y="1125"/>
                  </a:cxn>
                  <a:cxn ang="0">
                    <a:pos x="859" y="1148"/>
                  </a:cxn>
                  <a:cxn ang="0">
                    <a:pos x="832" y="1148"/>
                  </a:cxn>
                  <a:cxn ang="0">
                    <a:pos x="784" y="1134"/>
                  </a:cxn>
                  <a:cxn ang="0">
                    <a:pos x="741" y="1111"/>
                  </a:cxn>
                  <a:cxn ang="0">
                    <a:pos x="709" y="1077"/>
                  </a:cxn>
                  <a:cxn ang="0">
                    <a:pos x="689" y="1036"/>
                  </a:cxn>
                  <a:cxn ang="0">
                    <a:pos x="682" y="989"/>
                  </a:cxn>
                  <a:cxn ang="0">
                    <a:pos x="684" y="957"/>
                  </a:cxn>
                  <a:cxn ang="0">
                    <a:pos x="703" y="914"/>
                  </a:cxn>
                  <a:cxn ang="0">
                    <a:pos x="730" y="878"/>
                  </a:cxn>
                  <a:cxn ang="0">
                    <a:pos x="768" y="848"/>
                  </a:cxn>
                  <a:cxn ang="0">
                    <a:pos x="814" y="832"/>
                  </a:cxn>
                  <a:cxn ang="0">
                    <a:pos x="848" y="830"/>
                  </a:cxn>
                </a:cxnLst>
                <a:rect l="0" t="0" r="r" b="b"/>
                <a:pathLst>
                  <a:path w="1113" h="1544">
                    <a:moveTo>
                      <a:pt x="848" y="830"/>
                    </a:moveTo>
                    <a:lnTo>
                      <a:pt x="848" y="830"/>
                    </a:lnTo>
                    <a:lnTo>
                      <a:pt x="859" y="830"/>
                    </a:lnTo>
                    <a:lnTo>
                      <a:pt x="873" y="832"/>
                    </a:lnTo>
                    <a:lnTo>
                      <a:pt x="895" y="841"/>
                    </a:lnTo>
                    <a:lnTo>
                      <a:pt x="918" y="853"/>
                    </a:lnTo>
                    <a:lnTo>
                      <a:pt x="938" y="866"/>
                    </a:lnTo>
                    <a:lnTo>
                      <a:pt x="970" y="889"/>
                    </a:lnTo>
                    <a:lnTo>
                      <a:pt x="982" y="900"/>
                    </a:lnTo>
                    <a:lnTo>
                      <a:pt x="982" y="900"/>
                    </a:lnTo>
                    <a:lnTo>
                      <a:pt x="993" y="909"/>
                    </a:lnTo>
                    <a:lnTo>
                      <a:pt x="1002" y="912"/>
                    </a:lnTo>
                    <a:lnTo>
                      <a:pt x="1009" y="912"/>
                    </a:lnTo>
                    <a:lnTo>
                      <a:pt x="1100" y="912"/>
                    </a:lnTo>
                    <a:lnTo>
                      <a:pt x="1100" y="912"/>
                    </a:lnTo>
                    <a:lnTo>
                      <a:pt x="1104" y="909"/>
                    </a:lnTo>
                    <a:lnTo>
                      <a:pt x="1111" y="907"/>
                    </a:lnTo>
                    <a:lnTo>
                      <a:pt x="1113" y="903"/>
                    </a:lnTo>
                    <a:lnTo>
                      <a:pt x="1113" y="896"/>
                    </a:lnTo>
                    <a:lnTo>
                      <a:pt x="1113" y="445"/>
                    </a:lnTo>
                    <a:lnTo>
                      <a:pt x="1113" y="445"/>
                    </a:lnTo>
                    <a:lnTo>
                      <a:pt x="1113" y="440"/>
                    </a:lnTo>
                    <a:lnTo>
                      <a:pt x="1111" y="433"/>
                    </a:lnTo>
                    <a:lnTo>
                      <a:pt x="1104" y="431"/>
                    </a:lnTo>
                    <a:lnTo>
                      <a:pt x="1100" y="431"/>
                    </a:lnTo>
                    <a:lnTo>
                      <a:pt x="648" y="431"/>
                    </a:lnTo>
                    <a:lnTo>
                      <a:pt x="648" y="431"/>
                    </a:lnTo>
                    <a:lnTo>
                      <a:pt x="635" y="429"/>
                    </a:lnTo>
                    <a:lnTo>
                      <a:pt x="635" y="429"/>
                    </a:lnTo>
                    <a:lnTo>
                      <a:pt x="635" y="413"/>
                    </a:lnTo>
                    <a:lnTo>
                      <a:pt x="635" y="343"/>
                    </a:lnTo>
                    <a:lnTo>
                      <a:pt x="635" y="343"/>
                    </a:lnTo>
                    <a:lnTo>
                      <a:pt x="635" y="336"/>
                    </a:lnTo>
                    <a:lnTo>
                      <a:pt x="637" y="329"/>
                    </a:lnTo>
                    <a:lnTo>
                      <a:pt x="641" y="322"/>
                    </a:lnTo>
                    <a:lnTo>
                      <a:pt x="646" y="318"/>
                    </a:lnTo>
                    <a:lnTo>
                      <a:pt x="646" y="318"/>
                    </a:lnTo>
                    <a:lnTo>
                      <a:pt x="655" y="306"/>
                    </a:lnTo>
                    <a:lnTo>
                      <a:pt x="680" y="277"/>
                    </a:lnTo>
                    <a:lnTo>
                      <a:pt x="694" y="256"/>
                    </a:lnTo>
                    <a:lnTo>
                      <a:pt x="705" y="236"/>
                    </a:lnTo>
                    <a:lnTo>
                      <a:pt x="712" y="213"/>
                    </a:lnTo>
                    <a:lnTo>
                      <a:pt x="714" y="202"/>
                    </a:lnTo>
                    <a:lnTo>
                      <a:pt x="716" y="191"/>
                    </a:lnTo>
                    <a:lnTo>
                      <a:pt x="716" y="191"/>
                    </a:lnTo>
                    <a:lnTo>
                      <a:pt x="714" y="172"/>
                    </a:lnTo>
                    <a:lnTo>
                      <a:pt x="712" y="157"/>
                    </a:lnTo>
                    <a:lnTo>
                      <a:pt x="707" y="141"/>
                    </a:lnTo>
                    <a:lnTo>
                      <a:pt x="703" y="123"/>
                    </a:lnTo>
                    <a:lnTo>
                      <a:pt x="696" y="107"/>
                    </a:lnTo>
                    <a:lnTo>
                      <a:pt x="687" y="91"/>
                    </a:lnTo>
                    <a:lnTo>
                      <a:pt x="678" y="75"/>
                    </a:lnTo>
                    <a:lnTo>
                      <a:pt x="669" y="61"/>
                    </a:lnTo>
                    <a:lnTo>
                      <a:pt x="657" y="48"/>
                    </a:lnTo>
                    <a:lnTo>
                      <a:pt x="644" y="34"/>
                    </a:lnTo>
                    <a:lnTo>
                      <a:pt x="630" y="25"/>
                    </a:lnTo>
                    <a:lnTo>
                      <a:pt x="616" y="16"/>
                    </a:lnTo>
                    <a:lnTo>
                      <a:pt x="603" y="9"/>
                    </a:lnTo>
                    <a:lnTo>
                      <a:pt x="587" y="2"/>
                    </a:lnTo>
                    <a:lnTo>
                      <a:pt x="571" y="0"/>
                    </a:lnTo>
                    <a:lnTo>
                      <a:pt x="555" y="0"/>
                    </a:lnTo>
                    <a:lnTo>
                      <a:pt x="555" y="0"/>
                    </a:lnTo>
                    <a:lnTo>
                      <a:pt x="535" y="2"/>
                    </a:lnTo>
                    <a:lnTo>
                      <a:pt x="517" y="7"/>
                    </a:lnTo>
                    <a:lnTo>
                      <a:pt x="499" y="11"/>
                    </a:lnTo>
                    <a:lnTo>
                      <a:pt x="483" y="21"/>
                    </a:lnTo>
                    <a:lnTo>
                      <a:pt x="469" y="30"/>
                    </a:lnTo>
                    <a:lnTo>
                      <a:pt x="455" y="39"/>
                    </a:lnTo>
                    <a:lnTo>
                      <a:pt x="444" y="52"/>
                    </a:lnTo>
                    <a:lnTo>
                      <a:pt x="435" y="64"/>
                    </a:lnTo>
                    <a:lnTo>
                      <a:pt x="426" y="77"/>
                    </a:lnTo>
                    <a:lnTo>
                      <a:pt x="417" y="93"/>
                    </a:lnTo>
                    <a:lnTo>
                      <a:pt x="408" y="125"/>
                    </a:lnTo>
                    <a:lnTo>
                      <a:pt x="401" y="157"/>
                    </a:lnTo>
                    <a:lnTo>
                      <a:pt x="399" y="191"/>
                    </a:lnTo>
                    <a:lnTo>
                      <a:pt x="399" y="191"/>
                    </a:lnTo>
                    <a:lnTo>
                      <a:pt x="399" y="202"/>
                    </a:lnTo>
                    <a:lnTo>
                      <a:pt x="401" y="213"/>
                    </a:lnTo>
                    <a:lnTo>
                      <a:pt x="410" y="236"/>
                    </a:lnTo>
                    <a:lnTo>
                      <a:pt x="421" y="256"/>
                    </a:lnTo>
                    <a:lnTo>
                      <a:pt x="433" y="277"/>
                    </a:lnTo>
                    <a:lnTo>
                      <a:pt x="458" y="306"/>
                    </a:lnTo>
                    <a:lnTo>
                      <a:pt x="469" y="318"/>
                    </a:lnTo>
                    <a:lnTo>
                      <a:pt x="469" y="318"/>
                    </a:lnTo>
                    <a:lnTo>
                      <a:pt x="474" y="322"/>
                    </a:lnTo>
                    <a:lnTo>
                      <a:pt x="476" y="329"/>
                    </a:lnTo>
                    <a:lnTo>
                      <a:pt x="478" y="336"/>
                    </a:lnTo>
                    <a:lnTo>
                      <a:pt x="480" y="343"/>
                    </a:lnTo>
                    <a:lnTo>
                      <a:pt x="480" y="413"/>
                    </a:lnTo>
                    <a:lnTo>
                      <a:pt x="480" y="413"/>
                    </a:lnTo>
                    <a:lnTo>
                      <a:pt x="480" y="429"/>
                    </a:lnTo>
                    <a:lnTo>
                      <a:pt x="480" y="429"/>
                    </a:lnTo>
                    <a:lnTo>
                      <a:pt x="464" y="431"/>
                    </a:lnTo>
                    <a:lnTo>
                      <a:pt x="15" y="431"/>
                    </a:lnTo>
                    <a:lnTo>
                      <a:pt x="15" y="431"/>
                    </a:lnTo>
                    <a:lnTo>
                      <a:pt x="9" y="431"/>
                    </a:lnTo>
                    <a:lnTo>
                      <a:pt x="4" y="433"/>
                    </a:lnTo>
                    <a:lnTo>
                      <a:pt x="2" y="440"/>
                    </a:lnTo>
                    <a:lnTo>
                      <a:pt x="0" y="445"/>
                    </a:lnTo>
                    <a:lnTo>
                      <a:pt x="0" y="1529"/>
                    </a:lnTo>
                    <a:lnTo>
                      <a:pt x="0" y="1529"/>
                    </a:lnTo>
                    <a:lnTo>
                      <a:pt x="2" y="1535"/>
                    </a:lnTo>
                    <a:lnTo>
                      <a:pt x="4" y="1540"/>
                    </a:lnTo>
                    <a:lnTo>
                      <a:pt x="9" y="1542"/>
                    </a:lnTo>
                    <a:lnTo>
                      <a:pt x="15" y="1544"/>
                    </a:lnTo>
                    <a:lnTo>
                      <a:pt x="1100" y="1544"/>
                    </a:lnTo>
                    <a:lnTo>
                      <a:pt x="1100" y="1544"/>
                    </a:lnTo>
                    <a:lnTo>
                      <a:pt x="1104" y="1542"/>
                    </a:lnTo>
                    <a:lnTo>
                      <a:pt x="1111" y="1540"/>
                    </a:lnTo>
                    <a:lnTo>
                      <a:pt x="1113" y="1535"/>
                    </a:lnTo>
                    <a:lnTo>
                      <a:pt x="1113" y="1529"/>
                    </a:lnTo>
                    <a:lnTo>
                      <a:pt x="1113" y="1082"/>
                    </a:lnTo>
                    <a:lnTo>
                      <a:pt x="1113" y="1082"/>
                    </a:lnTo>
                    <a:lnTo>
                      <a:pt x="1113" y="1075"/>
                    </a:lnTo>
                    <a:lnTo>
                      <a:pt x="1111" y="1071"/>
                    </a:lnTo>
                    <a:lnTo>
                      <a:pt x="1104" y="1068"/>
                    </a:lnTo>
                    <a:lnTo>
                      <a:pt x="1100" y="1066"/>
                    </a:lnTo>
                    <a:lnTo>
                      <a:pt x="1009" y="1066"/>
                    </a:lnTo>
                    <a:lnTo>
                      <a:pt x="1009" y="1066"/>
                    </a:lnTo>
                    <a:lnTo>
                      <a:pt x="1002" y="1066"/>
                    </a:lnTo>
                    <a:lnTo>
                      <a:pt x="993" y="1068"/>
                    </a:lnTo>
                    <a:lnTo>
                      <a:pt x="982" y="1077"/>
                    </a:lnTo>
                    <a:lnTo>
                      <a:pt x="982" y="1077"/>
                    </a:lnTo>
                    <a:lnTo>
                      <a:pt x="970" y="1089"/>
                    </a:lnTo>
                    <a:lnTo>
                      <a:pt x="938" y="1111"/>
                    </a:lnTo>
                    <a:lnTo>
                      <a:pt x="918" y="1125"/>
                    </a:lnTo>
                    <a:lnTo>
                      <a:pt x="895" y="1136"/>
                    </a:lnTo>
                    <a:lnTo>
                      <a:pt x="873" y="1145"/>
                    </a:lnTo>
                    <a:lnTo>
                      <a:pt x="859" y="1148"/>
                    </a:lnTo>
                    <a:lnTo>
                      <a:pt x="848" y="1148"/>
                    </a:lnTo>
                    <a:lnTo>
                      <a:pt x="848" y="1148"/>
                    </a:lnTo>
                    <a:lnTo>
                      <a:pt x="832" y="1148"/>
                    </a:lnTo>
                    <a:lnTo>
                      <a:pt x="814" y="1143"/>
                    </a:lnTo>
                    <a:lnTo>
                      <a:pt x="798" y="1141"/>
                    </a:lnTo>
                    <a:lnTo>
                      <a:pt x="784" y="1134"/>
                    </a:lnTo>
                    <a:lnTo>
                      <a:pt x="768" y="1127"/>
                    </a:lnTo>
                    <a:lnTo>
                      <a:pt x="755" y="1120"/>
                    </a:lnTo>
                    <a:lnTo>
                      <a:pt x="741" y="1111"/>
                    </a:lnTo>
                    <a:lnTo>
                      <a:pt x="730" y="1100"/>
                    </a:lnTo>
                    <a:lnTo>
                      <a:pt x="718" y="1089"/>
                    </a:lnTo>
                    <a:lnTo>
                      <a:pt x="709" y="1077"/>
                    </a:lnTo>
                    <a:lnTo>
                      <a:pt x="703" y="1064"/>
                    </a:lnTo>
                    <a:lnTo>
                      <a:pt x="694" y="1050"/>
                    </a:lnTo>
                    <a:lnTo>
                      <a:pt x="689" y="1036"/>
                    </a:lnTo>
                    <a:lnTo>
                      <a:pt x="684" y="1021"/>
                    </a:lnTo>
                    <a:lnTo>
                      <a:pt x="682" y="1005"/>
                    </a:lnTo>
                    <a:lnTo>
                      <a:pt x="682" y="989"/>
                    </a:lnTo>
                    <a:lnTo>
                      <a:pt x="682" y="989"/>
                    </a:lnTo>
                    <a:lnTo>
                      <a:pt x="682" y="973"/>
                    </a:lnTo>
                    <a:lnTo>
                      <a:pt x="684" y="957"/>
                    </a:lnTo>
                    <a:lnTo>
                      <a:pt x="689" y="941"/>
                    </a:lnTo>
                    <a:lnTo>
                      <a:pt x="694" y="928"/>
                    </a:lnTo>
                    <a:lnTo>
                      <a:pt x="703" y="914"/>
                    </a:lnTo>
                    <a:lnTo>
                      <a:pt x="709" y="900"/>
                    </a:lnTo>
                    <a:lnTo>
                      <a:pt x="718" y="887"/>
                    </a:lnTo>
                    <a:lnTo>
                      <a:pt x="730" y="878"/>
                    </a:lnTo>
                    <a:lnTo>
                      <a:pt x="741" y="866"/>
                    </a:lnTo>
                    <a:lnTo>
                      <a:pt x="755" y="857"/>
                    </a:lnTo>
                    <a:lnTo>
                      <a:pt x="768" y="848"/>
                    </a:lnTo>
                    <a:lnTo>
                      <a:pt x="784" y="844"/>
                    </a:lnTo>
                    <a:lnTo>
                      <a:pt x="798" y="837"/>
                    </a:lnTo>
                    <a:lnTo>
                      <a:pt x="814" y="832"/>
                    </a:lnTo>
                    <a:lnTo>
                      <a:pt x="832" y="830"/>
                    </a:lnTo>
                    <a:lnTo>
                      <a:pt x="848" y="830"/>
                    </a:lnTo>
                    <a:lnTo>
                      <a:pt x="848" y="830"/>
                    </a:lnTo>
                    <a:close/>
                  </a:path>
                </a:pathLst>
              </a:custGeom>
              <a:solidFill>
                <a:srgbClr val="999999"/>
              </a:solidFill>
              <a:ln w="9">
                <a:solidFill>
                  <a:srgbClr val="B3B3B3"/>
                </a:solidFill>
                <a:prstDash val="solid"/>
                <a:round/>
                <a:headEnd/>
                <a:tailEnd/>
              </a:ln>
              <a:sp3d extrusionH="635000"/>
            </p:spPr>
            <p:txBody>
              <a:bodyPr/>
              <a:lstStyle/>
              <a:p>
                <a:pPr>
                  <a:defRPr/>
                </a:pPr>
                <a:endParaRPr lang="da-DK">
                  <a:latin typeface="Arial" pitchFamily="34" charset="0"/>
                  <a:ea typeface="ＭＳ Ｐゴシック" pitchFamily="-97" charset="-128"/>
                </a:endParaRPr>
              </a:p>
            </p:txBody>
          </p:sp>
          <p:sp>
            <p:nvSpPr>
              <p:cNvPr id="20" name="Freeform 11"/>
              <p:cNvSpPr>
                <a:spLocks/>
              </p:cNvSpPr>
              <p:nvPr/>
            </p:nvSpPr>
            <p:spPr bwMode="auto">
              <a:xfrm>
                <a:off x="4424363" y="1604963"/>
                <a:ext cx="1770063" cy="2451100"/>
              </a:xfrm>
              <a:custGeom>
                <a:avLst/>
                <a:gdLst/>
                <a:ahLst/>
                <a:cxnLst>
                  <a:cxn ang="0">
                    <a:pos x="254" y="399"/>
                  </a:cxn>
                  <a:cxn ang="0">
                    <a:pos x="197" y="419"/>
                  </a:cxn>
                  <a:cxn ang="0">
                    <a:pos x="131" y="469"/>
                  </a:cxn>
                  <a:cxn ang="0">
                    <a:pos x="120" y="476"/>
                  </a:cxn>
                  <a:cxn ang="0">
                    <a:pos x="15" y="478"/>
                  </a:cxn>
                  <a:cxn ang="0">
                    <a:pos x="4" y="473"/>
                  </a:cxn>
                  <a:cxn ang="0">
                    <a:pos x="0" y="15"/>
                  </a:cxn>
                  <a:cxn ang="0">
                    <a:pos x="4" y="4"/>
                  </a:cxn>
                  <a:cxn ang="0">
                    <a:pos x="1100" y="0"/>
                  </a:cxn>
                  <a:cxn ang="0">
                    <a:pos x="1111" y="4"/>
                  </a:cxn>
                  <a:cxn ang="0">
                    <a:pos x="1115" y="1099"/>
                  </a:cxn>
                  <a:cxn ang="0">
                    <a:pos x="1111" y="1111"/>
                  </a:cxn>
                  <a:cxn ang="0">
                    <a:pos x="651" y="1115"/>
                  </a:cxn>
                  <a:cxn ang="0">
                    <a:pos x="639" y="1120"/>
                  </a:cxn>
                  <a:cxn ang="0">
                    <a:pos x="635" y="1201"/>
                  </a:cxn>
                  <a:cxn ang="0">
                    <a:pos x="637" y="1215"/>
                  </a:cxn>
                  <a:cxn ang="0">
                    <a:pos x="646" y="1226"/>
                  </a:cxn>
                  <a:cxn ang="0">
                    <a:pos x="691" y="1288"/>
                  </a:cxn>
                  <a:cxn ang="0">
                    <a:pos x="716" y="1353"/>
                  </a:cxn>
                  <a:cxn ang="0">
                    <a:pos x="716" y="1394"/>
                  </a:cxn>
                  <a:cxn ang="0">
                    <a:pos x="703" y="1446"/>
                  </a:cxn>
                  <a:cxn ang="0">
                    <a:pos x="675" y="1489"/>
                  </a:cxn>
                  <a:cxn ang="0">
                    <a:pos x="637" y="1521"/>
                  </a:cxn>
                  <a:cxn ang="0">
                    <a:pos x="592" y="1542"/>
                  </a:cxn>
                  <a:cxn ang="0">
                    <a:pos x="560" y="1544"/>
                  </a:cxn>
                  <a:cxn ang="0">
                    <a:pos x="510" y="1535"/>
                  </a:cxn>
                  <a:cxn ang="0">
                    <a:pos x="465" y="1510"/>
                  </a:cxn>
                  <a:cxn ang="0">
                    <a:pos x="428" y="1474"/>
                  </a:cxn>
                  <a:cxn ang="0">
                    <a:pos x="406" y="1426"/>
                  </a:cxn>
                  <a:cxn ang="0">
                    <a:pos x="397" y="1374"/>
                  </a:cxn>
                  <a:cxn ang="0">
                    <a:pos x="406" y="1333"/>
                  </a:cxn>
                  <a:cxn ang="0">
                    <a:pos x="437" y="1269"/>
                  </a:cxn>
                  <a:cxn ang="0">
                    <a:pos x="469" y="1226"/>
                  </a:cxn>
                  <a:cxn ang="0">
                    <a:pos x="480" y="1208"/>
                  </a:cxn>
                  <a:cxn ang="0">
                    <a:pos x="480" y="1129"/>
                  </a:cxn>
                  <a:cxn ang="0">
                    <a:pos x="471" y="1115"/>
                  </a:cxn>
                  <a:cxn ang="0">
                    <a:pos x="15" y="1115"/>
                  </a:cxn>
                  <a:cxn ang="0">
                    <a:pos x="2" y="1106"/>
                  </a:cxn>
                  <a:cxn ang="0">
                    <a:pos x="0" y="648"/>
                  </a:cxn>
                  <a:cxn ang="0">
                    <a:pos x="9" y="635"/>
                  </a:cxn>
                  <a:cxn ang="0">
                    <a:pos x="106" y="632"/>
                  </a:cxn>
                  <a:cxn ang="0">
                    <a:pos x="127" y="639"/>
                  </a:cxn>
                  <a:cxn ang="0">
                    <a:pos x="145" y="655"/>
                  </a:cxn>
                  <a:cxn ang="0">
                    <a:pos x="220" y="703"/>
                  </a:cxn>
                  <a:cxn ang="0">
                    <a:pos x="267" y="714"/>
                  </a:cxn>
                  <a:cxn ang="0">
                    <a:pos x="299" y="712"/>
                  </a:cxn>
                  <a:cxn ang="0">
                    <a:pos x="347" y="696"/>
                  </a:cxn>
                  <a:cxn ang="0">
                    <a:pos x="385" y="669"/>
                  </a:cxn>
                  <a:cxn ang="0">
                    <a:pos x="412" y="632"/>
                  </a:cxn>
                  <a:cxn ang="0">
                    <a:pos x="431" y="587"/>
                  </a:cxn>
                  <a:cxn ang="0">
                    <a:pos x="433" y="555"/>
                  </a:cxn>
                  <a:cxn ang="0">
                    <a:pos x="426" y="508"/>
                  </a:cxn>
                  <a:cxn ang="0">
                    <a:pos x="403" y="467"/>
                  </a:cxn>
                  <a:cxn ang="0">
                    <a:pos x="372" y="433"/>
                  </a:cxn>
                  <a:cxn ang="0">
                    <a:pos x="331" y="410"/>
                  </a:cxn>
                  <a:cxn ang="0">
                    <a:pos x="283" y="399"/>
                  </a:cxn>
                </a:cxnLst>
                <a:rect l="0" t="0" r="r" b="b"/>
                <a:pathLst>
                  <a:path w="1115" h="1544">
                    <a:moveTo>
                      <a:pt x="267" y="396"/>
                    </a:moveTo>
                    <a:lnTo>
                      <a:pt x="267" y="396"/>
                    </a:lnTo>
                    <a:lnTo>
                      <a:pt x="254" y="399"/>
                    </a:lnTo>
                    <a:lnTo>
                      <a:pt x="242" y="401"/>
                    </a:lnTo>
                    <a:lnTo>
                      <a:pt x="220" y="408"/>
                    </a:lnTo>
                    <a:lnTo>
                      <a:pt x="197" y="419"/>
                    </a:lnTo>
                    <a:lnTo>
                      <a:pt x="177" y="433"/>
                    </a:lnTo>
                    <a:lnTo>
                      <a:pt x="145" y="458"/>
                    </a:lnTo>
                    <a:lnTo>
                      <a:pt x="131" y="469"/>
                    </a:lnTo>
                    <a:lnTo>
                      <a:pt x="131" y="469"/>
                    </a:lnTo>
                    <a:lnTo>
                      <a:pt x="127" y="471"/>
                    </a:lnTo>
                    <a:lnTo>
                      <a:pt x="120" y="476"/>
                    </a:lnTo>
                    <a:lnTo>
                      <a:pt x="113" y="478"/>
                    </a:lnTo>
                    <a:lnTo>
                      <a:pt x="106" y="478"/>
                    </a:lnTo>
                    <a:lnTo>
                      <a:pt x="15" y="478"/>
                    </a:lnTo>
                    <a:lnTo>
                      <a:pt x="15" y="478"/>
                    </a:lnTo>
                    <a:lnTo>
                      <a:pt x="9" y="478"/>
                    </a:lnTo>
                    <a:lnTo>
                      <a:pt x="4" y="473"/>
                    </a:lnTo>
                    <a:lnTo>
                      <a:pt x="2" y="469"/>
                    </a:lnTo>
                    <a:lnTo>
                      <a:pt x="0" y="464"/>
                    </a:lnTo>
                    <a:lnTo>
                      <a:pt x="0" y="15"/>
                    </a:lnTo>
                    <a:lnTo>
                      <a:pt x="0" y="15"/>
                    </a:lnTo>
                    <a:lnTo>
                      <a:pt x="2" y="9"/>
                    </a:lnTo>
                    <a:lnTo>
                      <a:pt x="4" y="4"/>
                    </a:lnTo>
                    <a:lnTo>
                      <a:pt x="9" y="2"/>
                    </a:lnTo>
                    <a:lnTo>
                      <a:pt x="15" y="0"/>
                    </a:lnTo>
                    <a:lnTo>
                      <a:pt x="1100" y="0"/>
                    </a:lnTo>
                    <a:lnTo>
                      <a:pt x="1100" y="0"/>
                    </a:lnTo>
                    <a:lnTo>
                      <a:pt x="1106" y="2"/>
                    </a:lnTo>
                    <a:lnTo>
                      <a:pt x="1111" y="4"/>
                    </a:lnTo>
                    <a:lnTo>
                      <a:pt x="1113" y="9"/>
                    </a:lnTo>
                    <a:lnTo>
                      <a:pt x="1115" y="15"/>
                    </a:lnTo>
                    <a:lnTo>
                      <a:pt x="1115" y="1099"/>
                    </a:lnTo>
                    <a:lnTo>
                      <a:pt x="1115" y="1099"/>
                    </a:lnTo>
                    <a:lnTo>
                      <a:pt x="1113" y="1106"/>
                    </a:lnTo>
                    <a:lnTo>
                      <a:pt x="1111" y="1111"/>
                    </a:lnTo>
                    <a:lnTo>
                      <a:pt x="1106" y="1113"/>
                    </a:lnTo>
                    <a:lnTo>
                      <a:pt x="1100" y="1115"/>
                    </a:lnTo>
                    <a:lnTo>
                      <a:pt x="651" y="1115"/>
                    </a:lnTo>
                    <a:lnTo>
                      <a:pt x="651" y="1115"/>
                    </a:lnTo>
                    <a:lnTo>
                      <a:pt x="644" y="1115"/>
                    </a:lnTo>
                    <a:lnTo>
                      <a:pt x="639" y="1120"/>
                    </a:lnTo>
                    <a:lnTo>
                      <a:pt x="635" y="1124"/>
                    </a:lnTo>
                    <a:lnTo>
                      <a:pt x="635" y="1129"/>
                    </a:lnTo>
                    <a:lnTo>
                      <a:pt x="635" y="1201"/>
                    </a:lnTo>
                    <a:lnTo>
                      <a:pt x="635" y="1201"/>
                    </a:lnTo>
                    <a:lnTo>
                      <a:pt x="635" y="1208"/>
                    </a:lnTo>
                    <a:lnTo>
                      <a:pt x="637" y="1215"/>
                    </a:lnTo>
                    <a:lnTo>
                      <a:pt x="641" y="1222"/>
                    </a:lnTo>
                    <a:lnTo>
                      <a:pt x="646" y="1226"/>
                    </a:lnTo>
                    <a:lnTo>
                      <a:pt x="646" y="1226"/>
                    </a:lnTo>
                    <a:lnTo>
                      <a:pt x="655" y="1238"/>
                    </a:lnTo>
                    <a:lnTo>
                      <a:pt x="678" y="1269"/>
                    </a:lnTo>
                    <a:lnTo>
                      <a:pt x="691" y="1288"/>
                    </a:lnTo>
                    <a:lnTo>
                      <a:pt x="703" y="1310"/>
                    </a:lnTo>
                    <a:lnTo>
                      <a:pt x="712" y="1333"/>
                    </a:lnTo>
                    <a:lnTo>
                      <a:pt x="716" y="1353"/>
                    </a:lnTo>
                    <a:lnTo>
                      <a:pt x="716" y="1353"/>
                    </a:lnTo>
                    <a:lnTo>
                      <a:pt x="716" y="1374"/>
                    </a:lnTo>
                    <a:lnTo>
                      <a:pt x="716" y="1394"/>
                    </a:lnTo>
                    <a:lnTo>
                      <a:pt x="714" y="1412"/>
                    </a:lnTo>
                    <a:lnTo>
                      <a:pt x="709" y="1428"/>
                    </a:lnTo>
                    <a:lnTo>
                      <a:pt x="703" y="1446"/>
                    </a:lnTo>
                    <a:lnTo>
                      <a:pt x="696" y="1462"/>
                    </a:lnTo>
                    <a:lnTo>
                      <a:pt x="685" y="1476"/>
                    </a:lnTo>
                    <a:lnTo>
                      <a:pt x="675" y="1489"/>
                    </a:lnTo>
                    <a:lnTo>
                      <a:pt x="664" y="1501"/>
                    </a:lnTo>
                    <a:lnTo>
                      <a:pt x="651" y="1512"/>
                    </a:lnTo>
                    <a:lnTo>
                      <a:pt x="637" y="1521"/>
                    </a:lnTo>
                    <a:lnTo>
                      <a:pt x="623" y="1530"/>
                    </a:lnTo>
                    <a:lnTo>
                      <a:pt x="607" y="1537"/>
                    </a:lnTo>
                    <a:lnTo>
                      <a:pt x="592" y="1542"/>
                    </a:lnTo>
                    <a:lnTo>
                      <a:pt x="576" y="1544"/>
                    </a:lnTo>
                    <a:lnTo>
                      <a:pt x="560" y="1544"/>
                    </a:lnTo>
                    <a:lnTo>
                      <a:pt x="560" y="1544"/>
                    </a:lnTo>
                    <a:lnTo>
                      <a:pt x="542" y="1544"/>
                    </a:lnTo>
                    <a:lnTo>
                      <a:pt x="526" y="1542"/>
                    </a:lnTo>
                    <a:lnTo>
                      <a:pt x="510" y="1535"/>
                    </a:lnTo>
                    <a:lnTo>
                      <a:pt x="494" y="1528"/>
                    </a:lnTo>
                    <a:lnTo>
                      <a:pt x="480" y="1521"/>
                    </a:lnTo>
                    <a:lnTo>
                      <a:pt x="465" y="1510"/>
                    </a:lnTo>
                    <a:lnTo>
                      <a:pt x="453" y="1501"/>
                    </a:lnTo>
                    <a:lnTo>
                      <a:pt x="440" y="1487"/>
                    </a:lnTo>
                    <a:lnTo>
                      <a:pt x="428" y="1474"/>
                    </a:lnTo>
                    <a:lnTo>
                      <a:pt x="419" y="1458"/>
                    </a:lnTo>
                    <a:lnTo>
                      <a:pt x="410" y="1444"/>
                    </a:lnTo>
                    <a:lnTo>
                      <a:pt x="406" y="1426"/>
                    </a:lnTo>
                    <a:lnTo>
                      <a:pt x="401" y="1410"/>
                    </a:lnTo>
                    <a:lnTo>
                      <a:pt x="397" y="1392"/>
                    </a:lnTo>
                    <a:lnTo>
                      <a:pt x="397" y="1374"/>
                    </a:lnTo>
                    <a:lnTo>
                      <a:pt x="399" y="1353"/>
                    </a:lnTo>
                    <a:lnTo>
                      <a:pt x="399" y="1353"/>
                    </a:lnTo>
                    <a:lnTo>
                      <a:pt x="406" y="1333"/>
                    </a:lnTo>
                    <a:lnTo>
                      <a:pt x="415" y="1310"/>
                    </a:lnTo>
                    <a:lnTo>
                      <a:pt x="426" y="1288"/>
                    </a:lnTo>
                    <a:lnTo>
                      <a:pt x="437" y="1269"/>
                    </a:lnTo>
                    <a:lnTo>
                      <a:pt x="460" y="1238"/>
                    </a:lnTo>
                    <a:lnTo>
                      <a:pt x="469" y="1226"/>
                    </a:lnTo>
                    <a:lnTo>
                      <a:pt x="469" y="1226"/>
                    </a:lnTo>
                    <a:lnTo>
                      <a:pt x="474" y="1222"/>
                    </a:lnTo>
                    <a:lnTo>
                      <a:pt x="478" y="1215"/>
                    </a:lnTo>
                    <a:lnTo>
                      <a:pt x="480" y="1208"/>
                    </a:lnTo>
                    <a:lnTo>
                      <a:pt x="480" y="1201"/>
                    </a:lnTo>
                    <a:lnTo>
                      <a:pt x="480" y="1129"/>
                    </a:lnTo>
                    <a:lnTo>
                      <a:pt x="480" y="1129"/>
                    </a:lnTo>
                    <a:lnTo>
                      <a:pt x="478" y="1124"/>
                    </a:lnTo>
                    <a:lnTo>
                      <a:pt x="476" y="1120"/>
                    </a:lnTo>
                    <a:lnTo>
                      <a:pt x="471" y="1115"/>
                    </a:lnTo>
                    <a:lnTo>
                      <a:pt x="465" y="1115"/>
                    </a:lnTo>
                    <a:lnTo>
                      <a:pt x="15" y="1115"/>
                    </a:lnTo>
                    <a:lnTo>
                      <a:pt x="15" y="1115"/>
                    </a:lnTo>
                    <a:lnTo>
                      <a:pt x="9" y="1113"/>
                    </a:lnTo>
                    <a:lnTo>
                      <a:pt x="4" y="1111"/>
                    </a:lnTo>
                    <a:lnTo>
                      <a:pt x="2" y="1106"/>
                    </a:lnTo>
                    <a:lnTo>
                      <a:pt x="0" y="1099"/>
                    </a:lnTo>
                    <a:lnTo>
                      <a:pt x="0" y="648"/>
                    </a:lnTo>
                    <a:lnTo>
                      <a:pt x="0" y="648"/>
                    </a:lnTo>
                    <a:lnTo>
                      <a:pt x="2" y="641"/>
                    </a:lnTo>
                    <a:lnTo>
                      <a:pt x="4" y="637"/>
                    </a:lnTo>
                    <a:lnTo>
                      <a:pt x="9" y="635"/>
                    </a:lnTo>
                    <a:lnTo>
                      <a:pt x="15" y="632"/>
                    </a:lnTo>
                    <a:lnTo>
                      <a:pt x="106" y="632"/>
                    </a:lnTo>
                    <a:lnTo>
                      <a:pt x="106" y="632"/>
                    </a:lnTo>
                    <a:lnTo>
                      <a:pt x="113" y="635"/>
                    </a:lnTo>
                    <a:lnTo>
                      <a:pt x="120" y="637"/>
                    </a:lnTo>
                    <a:lnTo>
                      <a:pt x="127" y="639"/>
                    </a:lnTo>
                    <a:lnTo>
                      <a:pt x="131" y="644"/>
                    </a:lnTo>
                    <a:lnTo>
                      <a:pt x="131" y="644"/>
                    </a:lnTo>
                    <a:lnTo>
                      <a:pt x="145" y="655"/>
                    </a:lnTo>
                    <a:lnTo>
                      <a:pt x="177" y="680"/>
                    </a:lnTo>
                    <a:lnTo>
                      <a:pt x="197" y="691"/>
                    </a:lnTo>
                    <a:lnTo>
                      <a:pt x="220" y="703"/>
                    </a:lnTo>
                    <a:lnTo>
                      <a:pt x="242" y="712"/>
                    </a:lnTo>
                    <a:lnTo>
                      <a:pt x="254" y="714"/>
                    </a:lnTo>
                    <a:lnTo>
                      <a:pt x="267" y="714"/>
                    </a:lnTo>
                    <a:lnTo>
                      <a:pt x="267" y="714"/>
                    </a:lnTo>
                    <a:lnTo>
                      <a:pt x="283" y="714"/>
                    </a:lnTo>
                    <a:lnTo>
                      <a:pt x="299" y="712"/>
                    </a:lnTo>
                    <a:lnTo>
                      <a:pt x="315" y="707"/>
                    </a:lnTo>
                    <a:lnTo>
                      <a:pt x="331" y="703"/>
                    </a:lnTo>
                    <a:lnTo>
                      <a:pt x="347" y="696"/>
                    </a:lnTo>
                    <a:lnTo>
                      <a:pt x="360" y="687"/>
                    </a:lnTo>
                    <a:lnTo>
                      <a:pt x="372" y="678"/>
                    </a:lnTo>
                    <a:lnTo>
                      <a:pt x="385" y="669"/>
                    </a:lnTo>
                    <a:lnTo>
                      <a:pt x="394" y="657"/>
                    </a:lnTo>
                    <a:lnTo>
                      <a:pt x="403" y="644"/>
                    </a:lnTo>
                    <a:lnTo>
                      <a:pt x="412" y="632"/>
                    </a:lnTo>
                    <a:lnTo>
                      <a:pt x="419" y="619"/>
                    </a:lnTo>
                    <a:lnTo>
                      <a:pt x="426" y="603"/>
                    </a:lnTo>
                    <a:lnTo>
                      <a:pt x="431" y="587"/>
                    </a:lnTo>
                    <a:lnTo>
                      <a:pt x="433" y="571"/>
                    </a:lnTo>
                    <a:lnTo>
                      <a:pt x="433" y="555"/>
                    </a:lnTo>
                    <a:lnTo>
                      <a:pt x="433" y="555"/>
                    </a:lnTo>
                    <a:lnTo>
                      <a:pt x="433" y="539"/>
                    </a:lnTo>
                    <a:lnTo>
                      <a:pt x="431" y="523"/>
                    </a:lnTo>
                    <a:lnTo>
                      <a:pt x="426" y="508"/>
                    </a:lnTo>
                    <a:lnTo>
                      <a:pt x="419" y="494"/>
                    </a:lnTo>
                    <a:lnTo>
                      <a:pt x="412" y="480"/>
                    </a:lnTo>
                    <a:lnTo>
                      <a:pt x="403" y="467"/>
                    </a:lnTo>
                    <a:lnTo>
                      <a:pt x="394" y="455"/>
                    </a:lnTo>
                    <a:lnTo>
                      <a:pt x="385" y="444"/>
                    </a:lnTo>
                    <a:lnTo>
                      <a:pt x="372" y="433"/>
                    </a:lnTo>
                    <a:lnTo>
                      <a:pt x="360" y="424"/>
                    </a:lnTo>
                    <a:lnTo>
                      <a:pt x="347" y="417"/>
                    </a:lnTo>
                    <a:lnTo>
                      <a:pt x="331" y="410"/>
                    </a:lnTo>
                    <a:lnTo>
                      <a:pt x="315" y="405"/>
                    </a:lnTo>
                    <a:lnTo>
                      <a:pt x="299" y="401"/>
                    </a:lnTo>
                    <a:lnTo>
                      <a:pt x="283" y="399"/>
                    </a:lnTo>
                    <a:lnTo>
                      <a:pt x="267" y="396"/>
                    </a:lnTo>
                    <a:lnTo>
                      <a:pt x="267" y="396"/>
                    </a:lnTo>
                    <a:close/>
                  </a:path>
                </a:pathLst>
              </a:custGeom>
              <a:solidFill>
                <a:srgbClr val="999999"/>
              </a:solidFill>
              <a:ln w="9">
                <a:solidFill>
                  <a:srgbClr val="B3B3B3"/>
                </a:solidFill>
                <a:prstDash val="solid"/>
                <a:round/>
                <a:headEnd/>
                <a:tailEnd/>
              </a:ln>
              <a:sp3d extrusionH="635000"/>
            </p:spPr>
            <p:txBody>
              <a:bodyPr/>
              <a:lstStyle/>
              <a:p>
                <a:pPr>
                  <a:defRPr/>
                </a:pPr>
                <a:endParaRPr lang="da-DK">
                  <a:latin typeface="Arial" pitchFamily="34" charset="0"/>
                  <a:ea typeface="ＭＳ Ｐゴシック" pitchFamily="-97" charset="-128"/>
                </a:endParaRPr>
              </a:p>
            </p:txBody>
          </p:sp>
        </p:grpSp>
        <p:sp>
          <p:nvSpPr>
            <p:cNvPr id="15" name="Tekstboks 28"/>
            <p:cNvSpPr txBox="1"/>
            <p:nvPr/>
          </p:nvSpPr>
          <p:spPr>
            <a:xfrm>
              <a:off x="5210493" y="2240280"/>
              <a:ext cx="248786" cy="369332"/>
            </a:xfrm>
            <a:prstGeom prst="rect">
              <a:avLst/>
            </a:prstGeom>
            <a:noFill/>
            <a:sp3d extrusionH="635000"/>
          </p:spPr>
          <p:txBody>
            <a:bodyPr wrap="none">
              <a:spAutoFit/>
            </a:bodyPr>
            <a:lstStyle/>
            <a:p>
              <a:pPr>
                <a:defRPr/>
              </a:pPr>
              <a:r>
                <a:rPr lang="da-DK" dirty="0" smtClean="0">
                  <a:latin typeface="Arial" pitchFamily="34" charset="0"/>
                  <a:ea typeface="ＭＳ Ｐゴシック" pitchFamily="-97" charset="-128"/>
                </a:rPr>
                <a:t> </a:t>
              </a:r>
              <a:endParaRPr lang="da-DK" dirty="0">
                <a:latin typeface="Arial" pitchFamily="34" charset="0"/>
                <a:ea typeface="ＭＳ Ｐゴシック" pitchFamily="-97" charset="-128"/>
              </a:endParaRPr>
            </a:p>
          </p:txBody>
        </p:sp>
        <p:sp>
          <p:nvSpPr>
            <p:cNvPr id="16" name="Tekstboks 30"/>
            <p:cNvSpPr txBox="1"/>
            <p:nvPr/>
          </p:nvSpPr>
          <p:spPr>
            <a:xfrm>
              <a:off x="5195253" y="4069080"/>
              <a:ext cx="248786" cy="369332"/>
            </a:xfrm>
            <a:prstGeom prst="rect">
              <a:avLst/>
            </a:prstGeom>
            <a:noFill/>
            <a:sp3d extrusionH="635000"/>
          </p:spPr>
          <p:txBody>
            <a:bodyPr wrap="none">
              <a:spAutoFit/>
            </a:bodyPr>
            <a:lstStyle/>
            <a:p>
              <a:pPr>
                <a:defRPr/>
              </a:pPr>
              <a:r>
                <a:rPr lang="da-DK" dirty="0" smtClean="0">
                  <a:latin typeface="Arial" pitchFamily="34" charset="0"/>
                  <a:ea typeface="ＭＳ Ｐゴシック" pitchFamily="-97" charset="-128"/>
                </a:rPr>
                <a:t> </a:t>
              </a:r>
              <a:endParaRPr lang="da-DK" dirty="0">
                <a:latin typeface="Arial" pitchFamily="34" charset="0"/>
                <a:ea typeface="ＭＳ Ｐゴシック" pitchFamily="-97" charset="-128"/>
              </a:endParaRPr>
            </a:p>
          </p:txBody>
        </p:sp>
        <p:sp>
          <p:nvSpPr>
            <p:cNvPr id="17" name="Tekstboks 31"/>
            <p:cNvSpPr txBox="1"/>
            <p:nvPr/>
          </p:nvSpPr>
          <p:spPr>
            <a:xfrm>
              <a:off x="3092133" y="4069080"/>
              <a:ext cx="248786" cy="369332"/>
            </a:xfrm>
            <a:prstGeom prst="rect">
              <a:avLst/>
            </a:prstGeom>
            <a:noFill/>
            <a:sp3d extrusionH="635000"/>
          </p:spPr>
          <p:txBody>
            <a:bodyPr wrap="none">
              <a:spAutoFit/>
            </a:bodyPr>
            <a:lstStyle/>
            <a:p>
              <a:pPr>
                <a:defRPr/>
              </a:pPr>
              <a:r>
                <a:rPr lang="da-DK" dirty="0" smtClean="0">
                  <a:latin typeface="Arial" pitchFamily="34" charset="0"/>
                  <a:ea typeface="ＭＳ Ｐゴシック" pitchFamily="-97" charset="-128"/>
                </a:rPr>
                <a:t> </a:t>
              </a:r>
              <a:endParaRPr lang="da-DK" dirty="0">
                <a:latin typeface="Arial" pitchFamily="34" charset="0"/>
                <a:ea typeface="ＭＳ Ｐゴシック" pitchFamily="-97" charset="-128"/>
              </a:endParaRPr>
            </a:p>
          </p:txBody>
        </p:sp>
      </p:grpSp>
      <p:grpSp>
        <p:nvGrpSpPr>
          <p:cNvPr id="21" name="Gruppe 44"/>
          <p:cNvGrpSpPr>
            <a:grpSpLocks/>
          </p:cNvGrpSpPr>
          <p:nvPr/>
        </p:nvGrpSpPr>
        <p:grpSpPr bwMode="auto">
          <a:xfrm>
            <a:off x="3962400" y="1611727"/>
            <a:ext cx="3234075" cy="4191000"/>
            <a:chOff x="289560" y="1493520"/>
            <a:chExt cx="4247853" cy="4772355"/>
          </a:xfrm>
        </p:grpSpPr>
        <p:grpSp>
          <p:nvGrpSpPr>
            <p:cNvPr id="22" name="Gruppe 38"/>
            <p:cNvGrpSpPr>
              <a:grpSpLocks/>
            </p:cNvGrpSpPr>
            <p:nvPr/>
          </p:nvGrpSpPr>
          <p:grpSpPr bwMode="auto">
            <a:xfrm>
              <a:off x="650509" y="1493520"/>
              <a:ext cx="3886904" cy="4651058"/>
              <a:chOff x="650509" y="1813560"/>
              <a:chExt cx="3886904" cy="4651058"/>
            </a:xfrm>
          </p:grpSpPr>
          <p:grpSp>
            <p:nvGrpSpPr>
              <p:cNvPr id="29" name="Gruppe 23"/>
              <p:cNvGrpSpPr>
                <a:grpSpLocks/>
              </p:cNvGrpSpPr>
              <p:nvPr/>
            </p:nvGrpSpPr>
            <p:grpSpPr bwMode="auto">
              <a:xfrm rot="-312696">
                <a:off x="1770076" y="2157277"/>
                <a:ext cx="2767337" cy="2039451"/>
                <a:chOff x="2792412" y="3856039"/>
                <a:chExt cx="1279525" cy="942975"/>
              </a:xfrm>
            </p:grpSpPr>
            <p:sp>
              <p:nvSpPr>
                <p:cNvPr id="35" name="Freeform 5"/>
                <p:cNvSpPr>
                  <a:spLocks/>
                </p:cNvSpPr>
                <p:nvPr/>
              </p:nvSpPr>
              <p:spPr bwMode="auto">
                <a:xfrm rot="16200000">
                  <a:off x="2960687" y="3687764"/>
                  <a:ext cx="942975" cy="1279525"/>
                </a:xfrm>
                <a:custGeom>
                  <a:avLst/>
                  <a:gdLst/>
                  <a:ahLst/>
                  <a:cxnLst>
                    <a:cxn ang="0">
                      <a:pos x="466" y="212"/>
                    </a:cxn>
                    <a:cxn ang="0">
                      <a:pos x="500" y="230"/>
                    </a:cxn>
                    <a:cxn ang="0">
                      <a:pos x="524" y="248"/>
                    </a:cxn>
                    <a:cxn ang="0">
                      <a:pos x="586" y="254"/>
                    </a:cxn>
                    <a:cxn ang="0">
                      <a:pos x="592" y="252"/>
                    </a:cxn>
                    <a:cxn ang="0">
                      <a:pos x="594" y="8"/>
                    </a:cxn>
                    <a:cxn ang="0">
                      <a:pos x="592" y="2"/>
                    </a:cxn>
                    <a:cxn ang="0">
                      <a:pos x="8" y="0"/>
                    </a:cxn>
                    <a:cxn ang="0">
                      <a:pos x="2" y="2"/>
                    </a:cxn>
                    <a:cxn ang="0">
                      <a:pos x="0" y="586"/>
                    </a:cxn>
                    <a:cxn ang="0">
                      <a:pos x="2" y="592"/>
                    </a:cxn>
                    <a:cxn ang="0">
                      <a:pos x="248" y="594"/>
                    </a:cxn>
                    <a:cxn ang="0">
                      <a:pos x="254" y="596"/>
                    </a:cxn>
                    <a:cxn ang="0">
                      <a:pos x="256" y="640"/>
                    </a:cxn>
                    <a:cxn ang="0">
                      <a:pos x="250" y="654"/>
                    </a:cxn>
                    <a:cxn ang="0">
                      <a:pos x="232" y="676"/>
                    </a:cxn>
                    <a:cxn ang="0">
                      <a:pos x="214" y="710"/>
                    </a:cxn>
                    <a:cxn ang="0">
                      <a:pos x="214" y="738"/>
                    </a:cxn>
                    <a:cxn ang="0">
                      <a:pos x="238" y="782"/>
                    </a:cxn>
                    <a:cxn ang="0">
                      <a:pos x="280" y="804"/>
                    </a:cxn>
                    <a:cxn ang="0">
                      <a:pos x="314" y="804"/>
                    </a:cxn>
                    <a:cxn ang="0">
                      <a:pos x="358" y="782"/>
                    </a:cxn>
                    <a:cxn ang="0">
                      <a:pos x="380" y="738"/>
                    </a:cxn>
                    <a:cxn ang="0">
                      <a:pos x="380" y="710"/>
                    </a:cxn>
                    <a:cxn ang="0">
                      <a:pos x="364" y="676"/>
                    </a:cxn>
                    <a:cxn ang="0">
                      <a:pos x="344" y="654"/>
                    </a:cxn>
                    <a:cxn ang="0">
                      <a:pos x="338" y="602"/>
                    </a:cxn>
                    <a:cxn ang="0">
                      <a:pos x="340" y="596"/>
                    </a:cxn>
                    <a:cxn ang="0">
                      <a:pos x="586" y="594"/>
                    </a:cxn>
                    <a:cxn ang="0">
                      <a:pos x="592" y="592"/>
                    </a:cxn>
                    <a:cxn ang="0">
                      <a:pos x="594" y="344"/>
                    </a:cxn>
                    <a:cxn ang="0">
                      <a:pos x="592" y="340"/>
                    </a:cxn>
                    <a:cxn ang="0">
                      <a:pos x="538" y="336"/>
                    </a:cxn>
                    <a:cxn ang="0">
                      <a:pos x="524" y="342"/>
                    </a:cxn>
                    <a:cxn ang="0">
                      <a:pos x="500" y="362"/>
                    </a:cxn>
                    <a:cxn ang="0">
                      <a:pos x="466" y="378"/>
                    </a:cxn>
                    <a:cxn ang="0">
                      <a:pos x="434" y="378"/>
                    </a:cxn>
                    <a:cxn ang="0">
                      <a:pos x="390" y="356"/>
                    </a:cxn>
                    <a:cxn ang="0">
                      <a:pos x="366" y="312"/>
                    </a:cxn>
                    <a:cxn ang="0">
                      <a:pos x="366" y="278"/>
                    </a:cxn>
                    <a:cxn ang="0">
                      <a:pos x="390" y="236"/>
                    </a:cxn>
                    <a:cxn ang="0">
                      <a:pos x="434" y="212"/>
                    </a:cxn>
                  </a:cxnLst>
                  <a:rect l="0" t="0" r="r" b="b"/>
                  <a:pathLst>
                    <a:path w="594" h="806">
                      <a:moveTo>
                        <a:pt x="452" y="212"/>
                      </a:moveTo>
                      <a:lnTo>
                        <a:pt x="452" y="212"/>
                      </a:lnTo>
                      <a:lnTo>
                        <a:pt x="466" y="212"/>
                      </a:lnTo>
                      <a:lnTo>
                        <a:pt x="478" y="216"/>
                      </a:lnTo>
                      <a:lnTo>
                        <a:pt x="490" y="222"/>
                      </a:lnTo>
                      <a:lnTo>
                        <a:pt x="500" y="230"/>
                      </a:lnTo>
                      <a:lnTo>
                        <a:pt x="518" y="242"/>
                      </a:lnTo>
                      <a:lnTo>
                        <a:pt x="524" y="248"/>
                      </a:lnTo>
                      <a:lnTo>
                        <a:pt x="524" y="248"/>
                      </a:lnTo>
                      <a:lnTo>
                        <a:pt x="530" y="252"/>
                      </a:lnTo>
                      <a:lnTo>
                        <a:pt x="538" y="254"/>
                      </a:lnTo>
                      <a:lnTo>
                        <a:pt x="586" y="254"/>
                      </a:lnTo>
                      <a:lnTo>
                        <a:pt x="586" y="254"/>
                      </a:lnTo>
                      <a:lnTo>
                        <a:pt x="590" y="254"/>
                      </a:lnTo>
                      <a:lnTo>
                        <a:pt x="592" y="252"/>
                      </a:lnTo>
                      <a:lnTo>
                        <a:pt x="594" y="250"/>
                      </a:lnTo>
                      <a:lnTo>
                        <a:pt x="594" y="246"/>
                      </a:lnTo>
                      <a:lnTo>
                        <a:pt x="594" y="8"/>
                      </a:lnTo>
                      <a:lnTo>
                        <a:pt x="594" y="8"/>
                      </a:lnTo>
                      <a:lnTo>
                        <a:pt x="594" y="4"/>
                      </a:lnTo>
                      <a:lnTo>
                        <a:pt x="592" y="2"/>
                      </a:lnTo>
                      <a:lnTo>
                        <a:pt x="590" y="0"/>
                      </a:lnTo>
                      <a:lnTo>
                        <a:pt x="586" y="0"/>
                      </a:lnTo>
                      <a:lnTo>
                        <a:pt x="8" y="0"/>
                      </a:lnTo>
                      <a:lnTo>
                        <a:pt x="8" y="0"/>
                      </a:lnTo>
                      <a:lnTo>
                        <a:pt x="6" y="0"/>
                      </a:lnTo>
                      <a:lnTo>
                        <a:pt x="2" y="2"/>
                      </a:lnTo>
                      <a:lnTo>
                        <a:pt x="0" y="4"/>
                      </a:lnTo>
                      <a:lnTo>
                        <a:pt x="0" y="8"/>
                      </a:lnTo>
                      <a:lnTo>
                        <a:pt x="0" y="586"/>
                      </a:lnTo>
                      <a:lnTo>
                        <a:pt x="0" y="586"/>
                      </a:lnTo>
                      <a:lnTo>
                        <a:pt x="0" y="588"/>
                      </a:lnTo>
                      <a:lnTo>
                        <a:pt x="2" y="592"/>
                      </a:lnTo>
                      <a:lnTo>
                        <a:pt x="6" y="594"/>
                      </a:lnTo>
                      <a:lnTo>
                        <a:pt x="8" y="594"/>
                      </a:lnTo>
                      <a:lnTo>
                        <a:pt x="248" y="594"/>
                      </a:lnTo>
                      <a:lnTo>
                        <a:pt x="248" y="594"/>
                      </a:lnTo>
                      <a:lnTo>
                        <a:pt x="252" y="594"/>
                      </a:lnTo>
                      <a:lnTo>
                        <a:pt x="254" y="596"/>
                      </a:lnTo>
                      <a:lnTo>
                        <a:pt x="256" y="598"/>
                      </a:lnTo>
                      <a:lnTo>
                        <a:pt x="256" y="602"/>
                      </a:lnTo>
                      <a:lnTo>
                        <a:pt x="256" y="640"/>
                      </a:lnTo>
                      <a:lnTo>
                        <a:pt x="256" y="640"/>
                      </a:lnTo>
                      <a:lnTo>
                        <a:pt x="254" y="648"/>
                      </a:lnTo>
                      <a:lnTo>
                        <a:pt x="250" y="654"/>
                      </a:lnTo>
                      <a:lnTo>
                        <a:pt x="250" y="654"/>
                      </a:lnTo>
                      <a:lnTo>
                        <a:pt x="244" y="660"/>
                      </a:lnTo>
                      <a:lnTo>
                        <a:pt x="232" y="676"/>
                      </a:lnTo>
                      <a:lnTo>
                        <a:pt x="224" y="686"/>
                      </a:lnTo>
                      <a:lnTo>
                        <a:pt x="218" y="698"/>
                      </a:lnTo>
                      <a:lnTo>
                        <a:pt x="214" y="710"/>
                      </a:lnTo>
                      <a:lnTo>
                        <a:pt x="212" y="722"/>
                      </a:lnTo>
                      <a:lnTo>
                        <a:pt x="212" y="722"/>
                      </a:lnTo>
                      <a:lnTo>
                        <a:pt x="214" y="738"/>
                      </a:lnTo>
                      <a:lnTo>
                        <a:pt x="220" y="754"/>
                      </a:lnTo>
                      <a:lnTo>
                        <a:pt x="228" y="768"/>
                      </a:lnTo>
                      <a:lnTo>
                        <a:pt x="238" y="782"/>
                      </a:lnTo>
                      <a:lnTo>
                        <a:pt x="250" y="792"/>
                      </a:lnTo>
                      <a:lnTo>
                        <a:pt x="264" y="800"/>
                      </a:lnTo>
                      <a:lnTo>
                        <a:pt x="280" y="804"/>
                      </a:lnTo>
                      <a:lnTo>
                        <a:pt x="298" y="806"/>
                      </a:lnTo>
                      <a:lnTo>
                        <a:pt x="298" y="806"/>
                      </a:lnTo>
                      <a:lnTo>
                        <a:pt x="314" y="804"/>
                      </a:lnTo>
                      <a:lnTo>
                        <a:pt x="330" y="800"/>
                      </a:lnTo>
                      <a:lnTo>
                        <a:pt x="344" y="792"/>
                      </a:lnTo>
                      <a:lnTo>
                        <a:pt x="358" y="782"/>
                      </a:lnTo>
                      <a:lnTo>
                        <a:pt x="368" y="768"/>
                      </a:lnTo>
                      <a:lnTo>
                        <a:pt x="376" y="754"/>
                      </a:lnTo>
                      <a:lnTo>
                        <a:pt x="380" y="738"/>
                      </a:lnTo>
                      <a:lnTo>
                        <a:pt x="382" y="722"/>
                      </a:lnTo>
                      <a:lnTo>
                        <a:pt x="382" y="722"/>
                      </a:lnTo>
                      <a:lnTo>
                        <a:pt x="380" y="710"/>
                      </a:lnTo>
                      <a:lnTo>
                        <a:pt x="376" y="698"/>
                      </a:lnTo>
                      <a:lnTo>
                        <a:pt x="370" y="686"/>
                      </a:lnTo>
                      <a:lnTo>
                        <a:pt x="364" y="676"/>
                      </a:lnTo>
                      <a:lnTo>
                        <a:pt x="350" y="660"/>
                      </a:lnTo>
                      <a:lnTo>
                        <a:pt x="344" y="654"/>
                      </a:lnTo>
                      <a:lnTo>
                        <a:pt x="344" y="654"/>
                      </a:lnTo>
                      <a:lnTo>
                        <a:pt x="340" y="648"/>
                      </a:lnTo>
                      <a:lnTo>
                        <a:pt x="338" y="640"/>
                      </a:lnTo>
                      <a:lnTo>
                        <a:pt x="338" y="602"/>
                      </a:lnTo>
                      <a:lnTo>
                        <a:pt x="338" y="602"/>
                      </a:lnTo>
                      <a:lnTo>
                        <a:pt x="340" y="598"/>
                      </a:lnTo>
                      <a:lnTo>
                        <a:pt x="340" y="596"/>
                      </a:lnTo>
                      <a:lnTo>
                        <a:pt x="344" y="594"/>
                      </a:lnTo>
                      <a:lnTo>
                        <a:pt x="346" y="594"/>
                      </a:lnTo>
                      <a:lnTo>
                        <a:pt x="586" y="594"/>
                      </a:lnTo>
                      <a:lnTo>
                        <a:pt x="586" y="594"/>
                      </a:lnTo>
                      <a:lnTo>
                        <a:pt x="590" y="594"/>
                      </a:lnTo>
                      <a:lnTo>
                        <a:pt x="592" y="592"/>
                      </a:lnTo>
                      <a:lnTo>
                        <a:pt x="594" y="588"/>
                      </a:lnTo>
                      <a:lnTo>
                        <a:pt x="594" y="586"/>
                      </a:lnTo>
                      <a:lnTo>
                        <a:pt x="594" y="344"/>
                      </a:lnTo>
                      <a:lnTo>
                        <a:pt x="594" y="344"/>
                      </a:lnTo>
                      <a:lnTo>
                        <a:pt x="594" y="342"/>
                      </a:lnTo>
                      <a:lnTo>
                        <a:pt x="592" y="340"/>
                      </a:lnTo>
                      <a:lnTo>
                        <a:pt x="590" y="338"/>
                      </a:lnTo>
                      <a:lnTo>
                        <a:pt x="586" y="336"/>
                      </a:lnTo>
                      <a:lnTo>
                        <a:pt x="538" y="336"/>
                      </a:lnTo>
                      <a:lnTo>
                        <a:pt x="538" y="336"/>
                      </a:lnTo>
                      <a:lnTo>
                        <a:pt x="530" y="338"/>
                      </a:lnTo>
                      <a:lnTo>
                        <a:pt x="524" y="342"/>
                      </a:lnTo>
                      <a:lnTo>
                        <a:pt x="524" y="342"/>
                      </a:lnTo>
                      <a:lnTo>
                        <a:pt x="518" y="348"/>
                      </a:lnTo>
                      <a:lnTo>
                        <a:pt x="500" y="362"/>
                      </a:lnTo>
                      <a:lnTo>
                        <a:pt x="490" y="368"/>
                      </a:lnTo>
                      <a:lnTo>
                        <a:pt x="478" y="374"/>
                      </a:lnTo>
                      <a:lnTo>
                        <a:pt x="466" y="378"/>
                      </a:lnTo>
                      <a:lnTo>
                        <a:pt x="452" y="380"/>
                      </a:lnTo>
                      <a:lnTo>
                        <a:pt x="452" y="380"/>
                      </a:lnTo>
                      <a:lnTo>
                        <a:pt x="434" y="378"/>
                      </a:lnTo>
                      <a:lnTo>
                        <a:pt x="418" y="374"/>
                      </a:lnTo>
                      <a:lnTo>
                        <a:pt x="404" y="366"/>
                      </a:lnTo>
                      <a:lnTo>
                        <a:pt x="390" y="356"/>
                      </a:lnTo>
                      <a:lnTo>
                        <a:pt x="380" y="342"/>
                      </a:lnTo>
                      <a:lnTo>
                        <a:pt x="370" y="328"/>
                      </a:lnTo>
                      <a:lnTo>
                        <a:pt x="366" y="312"/>
                      </a:lnTo>
                      <a:lnTo>
                        <a:pt x="364" y="296"/>
                      </a:lnTo>
                      <a:lnTo>
                        <a:pt x="364" y="296"/>
                      </a:lnTo>
                      <a:lnTo>
                        <a:pt x="366" y="278"/>
                      </a:lnTo>
                      <a:lnTo>
                        <a:pt x="370" y="262"/>
                      </a:lnTo>
                      <a:lnTo>
                        <a:pt x="380" y="248"/>
                      </a:lnTo>
                      <a:lnTo>
                        <a:pt x="390" y="236"/>
                      </a:lnTo>
                      <a:lnTo>
                        <a:pt x="404" y="226"/>
                      </a:lnTo>
                      <a:lnTo>
                        <a:pt x="418" y="218"/>
                      </a:lnTo>
                      <a:lnTo>
                        <a:pt x="434" y="212"/>
                      </a:lnTo>
                      <a:lnTo>
                        <a:pt x="452" y="212"/>
                      </a:lnTo>
                      <a:lnTo>
                        <a:pt x="452" y="212"/>
                      </a:ln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5400000" scaled="1"/>
                  <a:tileRect/>
                </a:gradFill>
                <a:ln w="16">
                  <a:solidFill>
                    <a:srgbClr val="B3B3B3"/>
                  </a:solidFill>
                  <a:prstDash val="solid"/>
                  <a:round/>
                  <a:headEnd/>
                  <a:tailEnd/>
                </a:ln>
                <a:scene3d>
                  <a:camera prst="perspectiveLeft">
                    <a:rot lat="20399999" lon="0" rev="0"/>
                  </a:camera>
                  <a:lightRig rig="threePt" dir="t"/>
                </a:scene3d>
                <a:sp3d extrusionH="254000">
                  <a:extrusionClr>
                    <a:schemeClr val="accent4">
                      <a:lumMod val="75000"/>
                    </a:schemeClr>
                  </a:extrusionClr>
                </a:sp3d>
              </p:spPr>
              <p:txBody>
                <a:bodyPr/>
                <a:lstStyle/>
                <a:p>
                  <a:pPr>
                    <a:defRPr/>
                  </a:pPr>
                  <a:endParaRPr lang="da-DK">
                    <a:latin typeface="Arial" pitchFamily="34" charset="0"/>
                    <a:ea typeface="ＭＳ Ｐゴシック" pitchFamily="-97" charset="-128"/>
                  </a:endParaRPr>
                </a:p>
              </p:txBody>
            </p:sp>
            <p:sp>
              <p:nvSpPr>
                <p:cNvPr id="36" name="Rektangel 24"/>
                <p:cNvSpPr>
                  <a:spLocks noChangeArrowheads="1"/>
                </p:cNvSpPr>
                <p:nvPr/>
              </p:nvSpPr>
              <p:spPr bwMode="auto">
                <a:xfrm>
                  <a:off x="2969556" y="4250204"/>
                  <a:ext cx="667166" cy="4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801688">
                    <a:spcBef>
                      <a:spcPct val="20000"/>
                    </a:spcBef>
                  </a:pPr>
                  <a:r>
                    <a:rPr lang="en-US" b="1" noProof="1" smtClean="0">
                      <a:solidFill>
                        <a:srgbClr val="FFFFFF"/>
                      </a:solidFill>
                      <a:latin typeface="+mn-lt"/>
                      <a:cs typeface="Arial" charset="0"/>
                    </a:rPr>
                    <a:t>Under-stand the problem</a:t>
                  </a:r>
                  <a:endParaRPr lang="en-US" b="1" noProof="1">
                    <a:solidFill>
                      <a:srgbClr val="FFFFFF"/>
                    </a:solidFill>
                    <a:latin typeface="+mn-lt"/>
                    <a:cs typeface="Arial" charset="0"/>
                  </a:endParaRPr>
                </a:p>
              </p:txBody>
            </p:sp>
          </p:grpSp>
          <p:grpSp>
            <p:nvGrpSpPr>
              <p:cNvPr id="31" name="Gruppe 25"/>
              <p:cNvGrpSpPr>
                <a:grpSpLocks/>
              </p:cNvGrpSpPr>
              <p:nvPr/>
            </p:nvGrpSpPr>
            <p:grpSpPr bwMode="auto">
              <a:xfrm>
                <a:off x="650509" y="1813560"/>
                <a:ext cx="2350501" cy="4651058"/>
                <a:chOff x="3241675" y="1449388"/>
                <a:chExt cx="2390775" cy="4730750"/>
              </a:xfrm>
            </p:grpSpPr>
            <p:sp>
              <p:nvSpPr>
                <p:cNvPr id="32" name="Freeform 51"/>
                <p:cNvSpPr>
                  <a:spLocks/>
                </p:cNvSpPr>
                <p:nvPr/>
              </p:nvSpPr>
              <p:spPr bwMode="auto">
                <a:xfrm>
                  <a:off x="4610100" y="3678238"/>
                  <a:ext cx="9525" cy="73025"/>
                </a:xfrm>
                <a:custGeom>
                  <a:avLst/>
                  <a:gdLst>
                    <a:gd name="T0" fmla="*/ 2147483647 w 6"/>
                    <a:gd name="T1" fmla="*/ 2147483647 h 46"/>
                    <a:gd name="T2" fmla="*/ 0 w 6"/>
                    <a:gd name="T3" fmla="*/ 0 h 46"/>
                    <a:gd name="T4" fmla="*/ 2147483647 w 6"/>
                    <a:gd name="T5" fmla="*/ 2147483647 h 46"/>
                    <a:gd name="T6" fmla="*/ 2147483647 w 6"/>
                    <a:gd name="T7" fmla="*/ 2147483647 h 46"/>
                    <a:gd name="T8" fmla="*/ 0 60000 65536"/>
                    <a:gd name="T9" fmla="*/ 0 60000 65536"/>
                    <a:gd name="T10" fmla="*/ 0 60000 65536"/>
                    <a:gd name="T11" fmla="*/ 0 60000 65536"/>
                    <a:gd name="T12" fmla="*/ 0 w 6"/>
                    <a:gd name="T13" fmla="*/ 0 h 46"/>
                    <a:gd name="T14" fmla="*/ 6 w 6"/>
                    <a:gd name="T15" fmla="*/ 46 h 46"/>
                  </a:gdLst>
                  <a:ahLst/>
                  <a:cxnLst>
                    <a:cxn ang="T8">
                      <a:pos x="T0" y="T1"/>
                    </a:cxn>
                    <a:cxn ang="T9">
                      <a:pos x="T2" y="T3"/>
                    </a:cxn>
                    <a:cxn ang="T10">
                      <a:pos x="T4" y="T5"/>
                    </a:cxn>
                    <a:cxn ang="T11">
                      <a:pos x="T6" y="T7"/>
                    </a:cxn>
                  </a:cxnLst>
                  <a:rect l="T12" t="T13" r="T14" b="T15"/>
                  <a:pathLst>
                    <a:path w="6" h="46">
                      <a:moveTo>
                        <a:pt x="6" y="46"/>
                      </a:moveTo>
                      <a:lnTo>
                        <a:pt x="0" y="0"/>
                      </a:lnTo>
                      <a:lnTo>
                        <a:pt x="2" y="18"/>
                      </a:lnTo>
                      <a:lnTo>
                        <a:pt x="6"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3" name="Freeform 52"/>
                <p:cNvSpPr>
                  <a:spLocks/>
                </p:cNvSpPr>
                <p:nvPr/>
              </p:nvSpPr>
              <p:spPr bwMode="auto">
                <a:xfrm>
                  <a:off x="3917950" y="2243138"/>
                  <a:ext cx="180975" cy="742950"/>
                </a:xfrm>
                <a:custGeom>
                  <a:avLst/>
                  <a:gdLst>
                    <a:gd name="T0" fmla="*/ 2147483647 w 114"/>
                    <a:gd name="T1" fmla="*/ 2147483647 h 468"/>
                    <a:gd name="T2" fmla="*/ 2147483647 w 114"/>
                    <a:gd name="T3" fmla="*/ 2147483647 h 468"/>
                    <a:gd name="T4" fmla="*/ 2147483647 w 114"/>
                    <a:gd name="T5" fmla="*/ 2147483647 h 468"/>
                    <a:gd name="T6" fmla="*/ 2147483647 w 114"/>
                    <a:gd name="T7" fmla="*/ 2147483647 h 468"/>
                    <a:gd name="T8" fmla="*/ 2147483647 w 114"/>
                    <a:gd name="T9" fmla="*/ 2147483647 h 468"/>
                    <a:gd name="T10" fmla="*/ 2147483647 w 114"/>
                    <a:gd name="T11" fmla="*/ 2147483647 h 468"/>
                    <a:gd name="T12" fmla="*/ 2147483647 w 114"/>
                    <a:gd name="T13" fmla="*/ 2147483647 h 468"/>
                    <a:gd name="T14" fmla="*/ 2147483647 w 114"/>
                    <a:gd name="T15" fmla="*/ 2147483647 h 468"/>
                    <a:gd name="T16" fmla="*/ 2147483647 w 114"/>
                    <a:gd name="T17" fmla="*/ 2147483647 h 468"/>
                    <a:gd name="T18" fmla="*/ 2147483647 w 114"/>
                    <a:gd name="T19" fmla="*/ 2147483647 h 468"/>
                    <a:gd name="T20" fmla="*/ 2147483647 w 114"/>
                    <a:gd name="T21" fmla="*/ 2147483647 h 468"/>
                    <a:gd name="T22" fmla="*/ 2147483647 w 114"/>
                    <a:gd name="T23" fmla="*/ 2147483647 h 468"/>
                    <a:gd name="T24" fmla="*/ 2147483647 w 114"/>
                    <a:gd name="T25" fmla="*/ 0 h 468"/>
                    <a:gd name="T26" fmla="*/ 2147483647 w 114"/>
                    <a:gd name="T27" fmla="*/ 2147483647 h 468"/>
                    <a:gd name="T28" fmla="*/ 2147483647 w 114"/>
                    <a:gd name="T29" fmla="*/ 2147483647 h 468"/>
                    <a:gd name="T30" fmla="*/ 0 w 114"/>
                    <a:gd name="T31" fmla="*/ 2147483647 h 468"/>
                    <a:gd name="T32" fmla="*/ 2147483647 w 114"/>
                    <a:gd name="T33" fmla="*/ 2147483647 h 468"/>
                    <a:gd name="T34" fmla="*/ 2147483647 w 114"/>
                    <a:gd name="T35" fmla="*/ 2147483647 h 468"/>
                    <a:gd name="T36" fmla="*/ 2147483647 w 114"/>
                    <a:gd name="T37" fmla="*/ 2147483647 h 468"/>
                    <a:gd name="T38" fmla="*/ 2147483647 w 114"/>
                    <a:gd name="T39" fmla="*/ 2147483647 h 468"/>
                    <a:gd name="T40" fmla="*/ 2147483647 w 114"/>
                    <a:gd name="T41" fmla="*/ 2147483647 h 468"/>
                    <a:gd name="T42" fmla="*/ 2147483647 w 114"/>
                    <a:gd name="T43" fmla="*/ 2147483647 h 468"/>
                    <a:gd name="T44" fmla="*/ 2147483647 w 114"/>
                    <a:gd name="T45" fmla="*/ 2147483647 h 468"/>
                    <a:gd name="T46" fmla="*/ 2147483647 w 114"/>
                    <a:gd name="T47" fmla="*/ 2147483647 h 468"/>
                    <a:gd name="T48" fmla="*/ 2147483647 w 114"/>
                    <a:gd name="T49" fmla="*/ 2147483647 h 468"/>
                    <a:gd name="T50" fmla="*/ 2147483647 w 114"/>
                    <a:gd name="T51" fmla="*/ 2147483647 h 468"/>
                    <a:gd name="T52" fmla="*/ 2147483647 w 114"/>
                    <a:gd name="T53" fmla="*/ 2147483647 h 468"/>
                    <a:gd name="T54" fmla="*/ 2147483647 w 114"/>
                    <a:gd name="T55" fmla="*/ 2147483647 h 468"/>
                    <a:gd name="T56" fmla="*/ 2147483647 w 114"/>
                    <a:gd name="T57" fmla="*/ 2147483647 h 468"/>
                    <a:gd name="T58" fmla="*/ 2147483647 w 114"/>
                    <a:gd name="T59" fmla="*/ 2147483647 h 468"/>
                    <a:gd name="T60" fmla="*/ 2147483647 w 114"/>
                    <a:gd name="T61" fmla="*/ 2147483647 h 468"/>
                    <a:gd name="T62" fmla="*/ 2147483647 w 114"/>
                    <a:gd name="T63" fmla="*/ 2147483647 h 468"/>
                    <a:gd name="T64" fmla="*/ 2147483647 w 114"/>
                    <a:gd name="T65" fmla="*/ 2147483647 h 468"/>
                    <a:gd name="T66" fmla="*/ 2147483647 w 114"/>
                    <a:gd name="T67" fmla="*/ 2147483647 h 468"/>
                    <a:gd name="T68" fmla="*/ 2147483647 w 114"/>
                    <a:gd name="T69" fmla="*/ 2147483647 h 468"/>
                    <a:gd name="T70" fmla="*/ 2147483647 w 114"/>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468"/>
                    <a:gd name="T110" fmla="*/ 114 w 114"/>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468">
                      <a:moveTo>
                        <a:pt x="96" y="360"/>
                      </a:moveTo>
                      <a:lnTo>
                        <a:pt x="96" y="360"/>
                      </a:lnTo>
                      <a:lnTo>
                        <a:pt x="92" y="330"/>
                      </a:lnTo>
                      <a:lnTo>
                        <a:pt x="88" y="300"/>
                      </a:lnTo>
                      <a:lnTo>
                        <a:pt x="76" y="242"/>
                      </a:lnTo>
                      <a:lnTo>
                        <a:pt x="72" y="214"/>
                      </a:lnTo>
                      <a:lnTo>
                        <a:pt x="70" y="186"/>
                      </a:lnTo>
                      <a:lnTo>
                        <a:pt x="68" y="160"/>
                      </a:lnTo>
                      <a:lnTo>
                        <a:pt x="64" y="134"/>
                      </a:lnTo>
                      <a:lnTo>
                        <a:pt x="64" y="126"/>
                      </a:lnTo>
                      <a:lnTo>
                        <a:pt x="64" y="118"/>
                      </a:lnTo>
                      <a:lnTo>
                        <a:pt x="64" y="110"/>
                      </a:lnTo>
                      <a:lnTo>
                        <a:pt x="64" y="104"/>
                      </a:lnTo>
                      <a:lnTo>
                        <a:pt x="52" y="80"/>
                      </a:lnTo>
                      <a:lnTo>
                        <a:pt x="36" y="56"/>
                      </a:lnTo>
                      <a:lnTo>
                        <a:pt x="32" y="48"/>
                      </a:lnTo>
                      <a:lnTo>
                        <a:pt x="30" y="40"/>
                      </a:lnTo>
                      <a:lnTo>
                        <a:pt x="30" y="24"/>
                      </a:lnTo>
                      <a:lnTo>
                        <a:pt x="30" y="16"/>
                      </a:lnTo>
                      <a:lnTo>
                        <a:pt x="28" y="10"/>
                      </a:lnTo>
                      <a:lnTo>
                        <a:pt x="22" y="4"/>
                      </a:lnTo>
                      <a:lnTo>
                        <a:pt x="14" y="0"/>
                      </a:lnTo>
                      <a:lnTo>
                        <a:pt x="14" y="16"/>
                      </a:lnTo>
                      <a:lnTo>
                        <a:pt x="10" y="34"/>
                      </a:lnTo>
                      <a:lnTo>
                        <a:pt x="2" y="62"/>
                      </a:lnTo>
                      <a:lnTo>
                        <a:pt x="0" y="74"/>
                      </a:lnTo>
                      <a:lnTo>
                        <a:pt x="4" y="82"/>
                      </a:lnTo>
                      <a:lnTo>
                        <a:pt x="8" y="90"/>
                      </a:lnTo>
                      <a:lnTo>
                        <a:pt x="14" y="96"/>
                      </a:lnTo>
                      <a:lnTo>
                        <a:pt x="16" y="100"/>
                      </a:lnTo>
                      <a:lnTo>
                        <a:pt x="16" y="106"/>
                      </a:lnTo>
                      <a:lnTo>
                        <a:pt x="16" y="112"/>
                      </a:lnTo>
                      <a:lnTo>
                        <a:pt x="18" y="116"/>
                      </a:lnTo>
                      <a:lnTo>
                        <a:pt x="26" y="132"/>
                      </a:lnTo>
                      <a:lnTo>
                        <a:pt x="32" y="150"/>
                      </a:lnTo>
                      <a:lnTo>
                        <a:pt x="36" y="164"/>
                      </a:lnTo>
                      <a:lnTo>
                        <a:pt x="40" y="180"/>
                      </a:lnTo>
                      <a:lnTo>
                        <a:pt x="44" y="196"/>
                      </a:lnTo>
                      <a:lnTo>
                        <a:pt x="48" y="212"/>
                      </a:lnTo>
                      <a:lnTo>
                        <a:pt x="60" y="238"/>
                      </a:lnTo>
                      <a:lnTo>
                        <a:pt x="70" y="266"/>
                      </a:lnTo>
                      <a:lnTo>
                        <a:pt x="76" y="296"/>
                      </a:lnTo>
                      <a:lnTo>
                        <a:pt x="80" y="312"/>
                      </a:lnTo>
                      <a:lnTo>
                        <a:pt x="80" y="328"/>
                      </a:lnTo>
                      <a:lnTo>
                        <a:pt x="82" y="342"/>
                      </a:lnTo>
                      <a:lnTo>
                        <a:pt x="84" y="356"/>
                      </a:lnTo>
                      <a:lnTo>
                        <a:pt x="88" y="388"/>
                      </a:lnTo>
                      <a:lnTo>
                        <a:pt x="92" y="418"/>
                      </a:lnTo>
                      <a:lnTo>
                        <a:pt x="96" y="432"/>
                      </a:lnTo>
                      <a:lnTo>
                        <a:pt x="100" y="446"/>
                      </a:lnTo>
                      <a:lnTo>
                        <a:pt x="106" y="458"/>
                      </a:lnTo>
                      <a:lnTo>
                        <a:pt x="114" y="468"/>
                      </a:lnTo>
                      <a:lnTo>
                        <a:pt x="110" y="430"/>
                      </a:lnTo>
                      <a:lnTo>
                        <a:pt x="108" y="410"/>
                      </a:lnTo>
                      <a:lnTo>
                        <a:pt x="104" y="392"/>
                      </a:lnTo>
                      <a:lnTo>
                        <a:pt x="98" y="376"/>
                      </a:lnTo>
                      <a:lnTo>
                        <a:pt x="96" y="368"/>
                      </a:lnTo>
                      <a:lnTo>
                        <a:pt x="96" y="3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4" name="Freeform 53"/>
                <p:cNvSpPr>
                  <a:spLocks noEditPoints="1"/>
                </p:cNvSpPr>
                <p:nvPr/>
              </p:nvSpPr>
              <p:spPr bwMode="auto">
                <a:xfrm>
                  <a:off x="3241675" y="1449388"/>
                  <a:ext cx="2390775" cy="4730750"/>
                </a:xfrm>
                <a:custGeom>
                  <a:avLst/>
                  <a:gdLst>
                    <a:gd name="T0" fmla="*/ 2147483647 w 1506"/>
                    <a:gd name="T1" fmla="*/ 2147483647 h 2980"/>
                    <a:gd name="T2" fmla="*/ 2147483647 w 1506"/>
                    <a:gd name="T3" fmla="*/ 2147483647 h 2980"/>
                    <a:gd name="T4" fmla="*/ 2147483647 w 1506"/>
                    <a:gd name="T5" fmla="*/ 2147483647 h 2980"/>
                    <a:gd name="T6" fmla="*/ 2147483647 w 1506"/>
                    <a:gd name="T7" fmla="*/ 2147483647 h 2980"/>
                    <a:gd name="T8" fmla="*/ 2147483647 w 1506"/>
                    <a:gd name="T9" fmla="*/ 2147483647 h 2980"/>
                    <a:gd name="T10" fmla="*/ 2147483647 w 1506"/>
                    <a:gd name="T11" fmla="*/ 2147483647 h 2980"/>
                    <a:gd name="T12" fmla="*/ 2147483647 w 1506"/>
                    <a:gd name="T13" fmla="*/ 2147483647 h 2980"/>
                    <a:gd name="T14" fmla="*/ 2147483647 w 1506"/>
                    <a:gd name="T15" fmla="*/ 2147483647 h 2980"/>
                    <a:gd name="T16" fmla="*/ 2147483647 w 1506"/>
                    <a:gd name="T17" fmla="*/ 2147483647 h 2980"/>
                    <a:gd name="T18" fmla="*/ 2147483647 w 1506"/>
                    <a:gd name="T19" fmla="*/ 2147483647 h 2980"/>
                    <a:gd name="T20" fmla="*/ 2147483647 w 1506"/>
                    <a:gd name="T21" fmla="*/ 2147483647 h 2980"/>
                    <a:gd name="T22" fmla="*/ 2147483647 w 1506"/>
                    <a:gd name="T23" fmla="*/ 2147483647 h 2980"/>
                    <a:gd name="T24" fmla="*/ 2147483647 w 1506"/>
                    <a:gd name="T25" fmla="*/ 2147483647 h 2980"/>
                    <a:gd name="T26" fmla="*/ 2147483647 w 1506"/>
                    <a:gd name="T27" fmla="*/ 2147483647 h 2980"/>
                    <a:gd name="T28" fmla="*/ 2147483647 w 1506"/>
                    <a:gd name="T29" fmla="*/ 2147483647 h 2980"/>
                    <a:gd name="T30" fmla="*/ 2147483647 w 1506"/>
                    <a:gd name="T31" fmla="*/ 2147483647 h 2980"/>
                    <a:gd name="T32" fmla="*/ 2147483647 w 1506"/>
                    <a:gd name="T33" fmla="*/ 2147483647 h 2980"/>
                    <a:gd name="T34" fmla="*/ 2147483647 w 1506"/>
                    <a:gd name="T35" fmla="*/ 2147483647 h 2980"/>
                    <a:gd name="T36" fmla="*/ 2147483647 w 1506"/>
                    <a:gd name="T37" fmla="*/ 2147483647 h 2980"/>
                    <a:gd name="T38" fmla="*/ 2147483647 w 1506"/>
                    <a:gd name="T39" fmla="*/ 2147483647 h 2980"/>
                    <a:gd name="T40" fmla="*/ 2147483647 w 1506"/>
                    <a:gd name="T41" fmla="*/ 2147483647 h 2980"/>
                    <a:gd name="T42" fmla="*/ 2147483647 w 1506"/>
                    <a:gd name="T43" fmla="*/ 2147483647 h 2980"/>
                    <a:gd name="T44" fmla="*/ 2147483647 w 1506"/>
                    <a:gd name="T45" fmla="*/ 2147483647 h 2980"/>
                    <a:gd name="T46" fmla="*/ 2147483647 w 1506"/>
                    <a:gd name="T47" fmla="*/ 2147483647 h 2980"/>
                    <a:gd name="T48" fmla="*/ 2147483647 w 1506"/>
                    <a:gd name="T49" fmla="*/ 2147483647 h 2980"/>
                    <a:gd name="T50" fmla="*/ 2147483647 w 1506"/>
                    <a:gd name="T51" fmla="*/ 2147483647 h 2980"/>
                    <a:gd name="T52" fmla="*/ 2147483647 w 1506"/>
                    <a:gd name="T53" fmla="*/ 2147483647 h 2980"/>
                    <a:gd name="T54" fmla="*/ 2147483647 w 1506"/>
                    <a:gd name="T55" fmla="*/ 2147483647 h 2980"/>
                    <a:gd name="T56" fmla="*/ 2147483647 w 1506"/>
                    <a:gd name="T57" fmla="*/ 2147483647 h 2980"/>
                    <a:gd name="T58" fmla="*/ 2147483647 w 1506"/>
                    <a:gd name="T59" fmla="*/ 2147483647 h 2980"/>
                    <a:gd name="T60" fmla="*/ 2147483647 w 1506"/>
                    <a:gd name="T61" fmla="*/ 2147483647 h 2980"/>
                    <a:gd name="T62" fmla="*/ 2147483647 w 1506"/>
                    <a:gd name="T63" fmla="*/ 2147483647 h 2980"/>
                    <a:gd name="T64" fmla="*/ 2147483647 w 1506"/>
                    <a:gd name="T65" fmla="*/ 2147483647 h 2980"/>
                    <a:gd name="T66" fmla="*/ 2147483647 w 1506"/>
                    <a:gd name="T67" fmla="*/ 2147483647 h 2980"/>
                    <a:gd name="T68" fmla="*/ 2147483647 w 1506"/>
                    <a:gd name="T69" fmla="*/ 2147483647 h 2980"/>
                    <a:gd name="T70" fmla="*/ 2147483647 w 1506"/>
                    <a:gd name="T71" fmla="*/ 2147483647 h 2980"/>
                    <a:gd name="T72" fmla="*/ 2147483647 w 1506"/>
                    <a:gd name="T73" fmla="*/ 2147483647 h 2980"/>
                    <a:gd name="T74" fmla="*/ 2147483647 w 1506"/>
                    <a:gd name="T75" fmla="*/ 2147483647 h 2980"/>
                    <a:gd name="T76" fmla="*/ 2147483647 w 1506"/>
                    <a:gd name="T77" fmla="*/ 2147483647 h 2980"/>
                    <a:gd name="T78" fmla="*/ 2147483647 w 1506"/>
                    <a:gd name="T79" fmla="*/ 2147483647 h 2980"/>
                    <a:gd name="T80" fmla="*/ 2147483647 w 1506"/>
                    <a:gd name="T81" fmla="*/ 2147483647 h 2980"/>
                    <a:gd name="T82" fmla="*/ 2147483647 w 1506"/>
                    <a:gd name="T83" fmla="*/ 2147483647 h 2980"/>
                    <a:gd name="T84" fmla="*/ 2147483647 w 1506"/>
                    <a:gd name="T85" fmla="*/ 2147483647 h 2980"/>
                    <a:gd name="T86" fmla="*/ 2147483647 w 1506"/>
                    <a:gd name="T87" fmla="*/ 2147483647 h 2980"/>
                    <a:gd name="T88" fmla="*/ 2147483647 w 1506"/>
                    <a:gd name="T89" fmla="*/ 2147483647 h 2980"/>
                    <a:gd name="T90" fmla="*/ 2147483647 w 1506"/>
                    <a:gd name="T91" fmla="*/ 2147483647 h 2980"/>
                    <a:gd name="T92" fmla="*/ 2147483647 w 1506"/>
                    <a:gd name="T93" fmla="*/ 2147483647 h 2980"/>
                    <a:gd name="T94" fmla="*/ 2147483647 w 1506"/>
                    <a:gd name="T95" fmla="*/ 2147483647 h 2980"/>
                    <a:gd name="T96" fmla="*/ 2147483647 w 1506"/>
                    <a:gd name="T97" fmla="*/ 2147483647 h 2980"/>
                    <a:gd name="T98" fmla="*/ 2147483647 w 1506"/>
                    <a:gd name="T99" fmla="*/ 2147483647 h 2980"/>
                    <a:gd name="T100" fmla="*/ 2147483647 w 1506"/>
                    <a:gd name="T101" fmla="*/ 2147483647 h 2980"/>
                    <a:gd name="T102" fmla="*/ 2147483647 w 1506"/>
                    <a:gd name="T103" fmla="*/ 2147483647 h 2980"/>
                    <a:gd name="T104" fmla="*/ 2147483647 w 1506"/>
                    <a:gd name="T105" fmla="*/ 2147483647 h 2980"/>
                    <a:gd name="T106" fmla="*/ 2147483647 w 1506"/>
                    <a:gd name="T107" fmla="*/ 2147483647 h 2980"/>
                    <a:gd name="T108" fmla="*/ 2147483647 w 1506"/>
                    <a:gd name="T109" fmla="*/ 2147483647 h 2980"/>
                    <a:gd name="T110" fmla="*/ 2147483647 w 1506"/>
                    <a:gd name="T111" fmla="*/ 2147483647 h 2980"/>
                    <a:gd name="T112" fmla="*/ 2147483647 w 1506"/>
                    <a:gd name="T113" fmla="*/ 2147483647 h 2980"/>
                    <a:gd name="T114" fmla="*/ 2147483647 w 1506"/>
                    <a:gd name="T115" fmla="*/ 2147483647 h 2980"/>
                    <a:gd name="T116" fmla="*/ 2147483647 w 1506"/>
                    <a:gd name="T117" fmla="*/ 2147483647 h 2980"/>
                    <a:gd name="T118" fmla="*/ 2147483647 w 1506"/>
                    <a:gd name="T119" fmla="*/ 2147483647 h 2980"/>
                    <a:gd name="T120" fmla="*/ 2147483647 w 1506"/>
                    <a:gd name="T121" fmla="*/ 2147483647 h 2980"/>
                    <a:gd name="T122" fmla="*/ 2147483647 w 1506"/>
                    <a:gd name="T123" fmla="*/ 2147483647 h 2980"/>
                    <a:gd name="T124" fmla="*/ 2147483647 w 1506"/>
                    <a:gd name="T125" fmla="*/ 2147483647 h 29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2980"/>
                    <a:gd name="T191" fmla="*/ 1506 w 1506"/>
                    <a:gd name="T192" fmla="*/ 2980 h 29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2980">
                      <a:moveTo>
                        <a:pt x="926" y="1508"/>
                      </a:moveTo>
                      <a:lnTo>
                        <a:pt x="868" y="1450"/>
                      </a:lnTo>
                      <a:lnTo>
                        <a:pt x="872" y="1468"/>
                      </a:lnTo>
                      <a:lnTo>
                        <a:pt x="864" y="1462"/>
                      </a:lnTo>
                      <a:lnTo>
                        <a:pt x="860" y="1458"/>
                      </a:lnTo>
                      <a:lnTo>
                        <a:pt x="856" y="1454"/>
                      </a:lnTo>
                      <a:lnTo>
                        <a:pt x="852" y="1450"/>
                      </a:lnTo>
                      <a:lnTo>
                        <a:pt x="848" y="1446"/>
                      </a:lnTo>
                      <a:lnTo>
                        <a:pt x="844" y="1442"/>
                      </a:lnTo>
                      <a:lnTo>
                        <a:pt x="840" y="1438"/>
                      </a:lnTo>
                      <a:lnTo>
                        <a:pt x="832" y="1434"/>
                      </a:lnTo>
                      <a:lnTo>
                        <a:pt x="828" y="1430"/>
                      </a:lnTo>
                      <a:lnTo>
                        <a:pt x="824" y="1426"/>
                      </a:lnTo>
                      <a:lnTo>
                        <a:pt x="820" y="1422"/>
                      </a:lnTo>
                      <a:lnTo>
                        <a:pt x="816" y="1418"/>
                      </a:lnTo>
                      <a:lnTo>
                        <a:pt x="812" y="1414"/>
                      </a:lnTo>
                      <a:lnTo>
                        <a:pt x="808" y="1410"/>
                      </a:lnTo>
                      <a:lnTo>
                        <a:pt x="804" y="1406"/>
                      </a:lnTo>
                      <a:lnTo>
                        <a:pt x="800" y="1402"/>
                      </a:lnTo>
                      <a:lnTo>
                        <a:pt x="792" y="1398"/>
                      </a:lnTo>
                      <a:lnTo>
                        <a:pt x="788" y="1394"/>
                      </a:lnTo>
                      <a:lnTo>
                        <a:pt x="784" y="1390"/>
                      </a:lnTo>
                      <a:lnTo>
                        <a:pt x="780" y="1386"/>
                      </a:lnTo>
                      <a:lnTo>
                        <a:pt x="776" y="1382"/>
                      </a:lnTo>
                      <a:lnTo>
                        <a:pt x="772" y="1378"/>
                      </a:lnTo>
                      <a:lnTo>
                        <a:pt x="760" y="1374"/>
                      </a:lnTo>
                      <a:lnTo>
                        <a:pt x="756" y="1366"/>
                      </a:lnTo>
                      <a:lnTo>
                        <a:pt x="752" y="1358"/>
                      </a:lnTo>
                      <a:lnTo>
                        <a:pt x="748" y="1354"/>
                      </a:lnTo>
                      <a:lnTo>
                        <a:pt x="744" y="1346"/>
                      </a:lnTo>
                      <a:lnTo>
                        <a:pt x="740" y="1338"/>
                      </a:lnTo>
                      <a:lnTo>
                        <a:pt x="736" y="1334"/>
                      </a:lnTo>
                      <a:lnTo>
                        <a:pt x="732" y="1330"/>
                      </a:lnTo>
                      <a:lnTo>
                        <a:pt x="728" y="1322"/>
                      </a:lnTo>
                      <a:lnTo>
                        <a:pt x="724" y="1318"/>
                      </a:lnTo>
                      <a:lnTo>
                        <a:pt x="720" y="1310"/>
                      </a:lnTo>
                      <a:lnTo>
                        <a:pt x="716" y="1302"/>
                      </a:lnTo>
                      <a:lnTo>
                        <a:pt x="712" y="1294"/>
                      </a:lnTo>
                      <a:lnTo>
                        <a:pt x="708" y="1286"/>
                      </a:lnTo>
                      <a:lnTo>
                        <a:pt x="704" y="1282"/>
                      </a:lnTo>
                      <a:lnTo>
                        <a:pt x="700" y="1274"/>
                      </a:lnTo>
                      <a:lnTo>
                        <a:pt x="696" y="1266"/>
                      </a:lnTo>
                      <a:lnTo>
                        <a:pt x="692" y="1262"/>
                      </a:lnTo>
                      <a:lnTo>
                        <a:pt x="688" y="1254"/>
                      </a:lnTo>
                      <a:lnTo>
                        <a:pt x="684" y="1250"/>
                      </a:lnTo>
                      <a:lnTo>
                        <a:pt x="680" y="1242"/>
                      </a:lnTo>
                      <a:lnTo>
                        <a:pt x="676" y="1234"/>
                      </a:lnTo>
                      <a:lnTo>
                        <a:pt x="672" y="1230"/>
                      </a:lnTo>
                      <a:lnTo>
                        <a:pt x="668" y="1222"/>
                      </a:lnTo>
                      <a:lnTo>
                        <a:pt x="664" y="1218"/>
                      </a:lnTo>
                      <a:lnTo>
                        <a:pt x="660" y="1210"/>
                      </a:lnTo>
                      <a:lnTo>
                        <a:pt x="656" y="1202"/>
                      </a:lnTo>
                      <a:lnTo>
                        <a:pt x="652" y="1198"/>
                      </a:lnTo>
                      <a:lnTo>
                        <a:pt x="648" y="1190"/>
                      </a:lnTo>
                      <a:lnTo>
                        <a:pt x="644" y="1186"/>
                      </a:lnTo>
                      <a:lnTo>
                        <a:pt x="640" y="1178"/>
                      </a:lnTo>
                      <a:lnTo>
                        <a:pt x="636" y="1174"/>
                      </a:lnTo>
                      <a:lnTo>
                        <a:pt x="632" y="1170"/>
                      </a:lnTo>
                      <a:lnTo>
                        <a:pt x="628" y="1166"/>
                      </a:lnTo>
                      <a:lnTo>
                        <a:pt x="624" y="1158"/>
                      </a:lnTo>
                      <a:lnTo>
                        <a:pt x="620" y="1152"/>
                      </a:lnTo>
                      <a:lnTo>
                        <a:pt x="616" y="1148"/>
                      </a:lnTo>
                      <a:lnTo>
                        <a:pt x="608" y="1140"/>
                      </a:lnTo>
                      <a:lnTo>
                        <a:pt x="604" y="1136"/>
                      </a:lnTo>
                      <a:lnTo>
                        <a:pt x="604" y="1128"/>
                      </a:lnTo>
                      <a:lnTo>
                        <a:pt x="604" y="1112"/>
                      </a:lnTo>
                      <a:lnTo>
                        <a:pt x="600" y="1104"/>
                      </a:lnTo>
                      <a:lnTo>
                        <a:pt x="596" y="1092"/>
                      </a:lnTo>
                      <a:lnTo>
                        <a:pt x="592" y="1088"/>
                      </a:lnTo>
                      <a:lnTo>
                        <a:pt x="588" y="1080"/>
                      </a:lnTo>
                      <a:lnTo>
                        <a:pt x="584" y="1072"/>
                      </a:lnTo>
                      <a:lnTo>
                        <a:pt x="580" y="1064"/>
                      </a:lnTo>
                      <a:lnTo>
                        <a:pt x="572" y="1060"/>
                      </a:lnTo>
                      <a:lnTo>
                        <a:pt x="564" y="1056"/>
                      </a:lnTo>
                      <a:lnTo>
                        <a:pt x="560" y="1052"/>
                      </a:lnTo>
                      <a:lnTo>
                        <a:pt x="560" y="1028"/>
                      </a:lnTo>
                      <a:lnTo>
                        <a:pt x="560" y="1000"/>
                      </a:lnTo>
                      <a:lnTo>
                        <a:pt x="556" y="984"/>
                      </a:lnTo>
                      <a:lnTo>
                        <a:pt x="552" y="976"/>
                      </a:lnTo>
                      <a:lnTo>
                        <a:pt x="548" y="972"/>
                      </a:lnTo>
                      <a:lnTo>
                        <a:pt x="544" y="968"/>
                      </a:lnTo>
                      <a:lnTo>
                        <a:pt x="540" y="940"/>
                      </a:lnTo>
                      <a:lnTo>
                        <a:pt x="536" y="920"/>
                      </a:lnTo>
                      <a:lnTo>
                        <a:pt x="532" y="900"/>
                      </a:lnTo>
                      <a:lnTo>
                        <a:pt x="528" y="856"/>
                      </a:lnTo>
                      <a:lnTo>
                        <a:pt x="524" y="832"/>
                      </a:lnTo>
                      <a:lnTo>
                        <a:pt x="520" y="812"/>
                      </a:lnTo>
                      <a:lnTo>
                        <a:pt x="516" y="788"/>
                      </a:lnTo>
                      <a:lnTo>
                        <a:pt x="512" y="764"/>
                      </a:lnTo>
                      <a:lnTo>
                        <a:pt x="508" y="740"/>
                      </a:lnTo>
                      <a:lnTo>
                        <a:pt x="512" y="736"/>
                      </a:lnTo>
                      <a:lnTo>
                        <a:pt x="524" y="740"/>
                      </a:lnTo>
                      <a:lnTo>
                        <a:pt x="536" y="744"/>
                      </a:lnTo>
                      <a:lnTo>
                        <a:pt x="548" y="748"/>
                      </a:lnTo>
                      <a:lnTo>
                        <a:pt x="568" y="752"/>
                      </a:lnTo>
                      <a:lnTo>
                        <a:pt x="588" y="756"/>
                      </a:lnTo>
                      <a:lnTo>
                        <a:pt x="604" y="760"/>
                      </a:lnTo>
                      <a:lnTo>
                        <a:pt x="620" y="764"/>
                      </a:lnTo>
                      <a:lnTo>
                        <a:pt x="636" y="768"/>
                      </a:lnTo>
                      <a:lnTo>
                        <a:pt x="648" y="772"/>
                      </a:lnTo>
                      <a:lnTo>
                        <a:pt x="656" y="776"/>
                      </a:lnTo>
                      <a:lnTo>
                        <a:pt x="668" y="780"/>
                      </a:lnTo>
                      <a:lnTo>
                        <a:pt x="680" y="784"/>
                      </a:lnTo>
                      <a:lnTo>
                        <a:pt x="736" y="784"/>
                      </a:lnTo>
                      <a:lnTo>
                        <a:pt x="752" y="780"/>
                      </a:lnTo>
                      <a:lnTo>
                        <a:pt x="764" y="776"/>
                      </a:lnTo>
                      <a:lnTo>
                        <a:pt x="772" y="772"/>
                      </a:lnTo>
                      <a:lnTo>
                        <a:pt x="784" y="768"/>
                      </a:lnTo>
                      <a:lnTo>
                        <a:pt x="788" y="764"/>
                      </a:lnTo>
                      <a:lnTo>
                        <a:pt x="790" y="766"/>
                      </a:lnTo>
                      <a:lnTo>
                        <a:pt x="744" y="364"/>
                      </a:lnTo>
                      <a:lnTo>
                        <a:pt x="800" y="310"/>
                      </a:lnTo>
                      <a:lnTo>
                        <a:pt x="928" y="276"/>
                      </a:lnTo>
                      <a:lnTo>
                        <a:pt x="916" y="272"/>
                      </a:lnTo>
                      <a:lnTo>
                        <a:pt x="912" y="264"/>
                      </a:lnTo>
                      <a:lnTo>
                        <a:pt x="908" y="260"/>
                      </a:lnTo>
                      <a:lnTo>
                        <a:pt x="884" y="260"/>
                      </a:lnTo>
                      <a:lnTo>
                        <a:pt x="880" y="264"/>
                      </a:lnTo>
                      <a:lnTo>
                        <a:pt x="876" y="268"/>
                      </a:lnTo>
                      <a:lnTo>
                        <a:pt x="872" y="276"/>
                      </a:lnTo>
                      <a:lnTo>
                        <a:pt x="868" y="268"/>
                      </a:lnTo>
                      <a:lnTo>
                        <a:pt x="864" y="252"/>
                      </a:lnTo>
                      <a:lnTo>
                        <a:pt x="860" y="244"/>
                      </a:lnTo>
                      <a:lnTo>
                        <a:pt x="856" y="240"/>
                      </a:lnTo>
                      <a:lnTo>
                        <a:pt x="852" y="236"/>
                      </a:lnTo>
                      <a:lnTo>
                        <a:pt x="832" y="236"/>
                      </a:lnTo>
                      <a:lnTo>
                        <a:pt x="828" y="240"/>
                      </a:lnTo>
                      <a:lnTo>
                        <a:pt x="824" y="240"/>
                      </a:lnTo>
                      <a:lnTo>
                        <a:pt x="820" y="236"/>
                      </a:lnTo>
                      <a:lnTo>
                        <a:pt x="816" y="232"/>
                      </a:lnTo>
                      <a:lnTo>
                        <a:pt x="800" y="232"/>
                      </a:lnTo>
                      <a:lnTo>
                        <a:pt x="792" y="236"/>
                      </a:lnTo>
                      <a:lnTo>
                        <a:pt x="788" y="244"/>
                      </a:lnTo>
                      <a:lnTo>
                        <a:pt x="788" y="252"/>
                      </a:lnTo>
                      <a:lnTo>
                        <a:pt x="784" y="256"/>
                      </a:lnTo>
                      <a:lnTo>
                        <a:pt x="780" y="252"/>
                      </a:lnTo>
                      <a:lnTo>
                        <a:pt x="764" y="252"/>
                      </a:lnTo>
                      <a:lnTo>
                        <a:pt x="760" y="256"/>
                      </a:lnTo>
                      <a:lnTo>
                        <a:pt x="756" y="260"/>
                      </a:lnTo>
                      <a:lnTo>
                        <a:pt x="752" y="264"/>
                      </a:lnTo>
                      <a:lnTo>
                        <a:pt x="748" y="272"/>
                      </a:lnTo>
                      <a:lnTo>
                        <a:pt x="744" y="288"/>
                      </a:lnTo>
                      <a:lnTo>
                        <a:pt x="744" y="300"/>
                      </a:lnTo>
                      <a:lnTo>
                        <a:pt x="744" y="304"/>
                      </a:lnTo>
                      <a:lnTo>
                        <a:pt x="732" y="304"/>
                      </a:lnTo>
                      <a:lnTo>
                        <a:pt x="728" y="300"/>
                      </a:lnTo>
                      <a:lnTo>
                        <a:pt x="724" y="296"/>
                      </a:lnTo>
                      <a:lnTo>
                        <a:pt x="720" y="292"/>
                      </a:lnTo>
                      <a:lnTo>
                        <a:pt x="712" y="288"/>
                      </a:lnTo>
                      <a:lnTo>
                        <a:pt x="704" y="288"/>
                      </a:lnTo>
                      <a:lnTo>
                        <a:pt x="700" y="292"/>
                      </a:lnTo>
                      <a:lnTo>
                        <a:pt x="700" y="316"/>
                      </a:lnTo>
                      <a:lnTo>
                        <a:pt x="700" y="328"/>
                      </a:lnTo>
                      <a:lnTo>
                        <a:pt x="700" y="360"/>
                      </a:lnTo>
                      <a:lnTo>
                        <a:pt x="704" y="368"/>
                      </a:lnTo>
                      <a:lnTo>
                        <a:pt x="708" y="376"/>
                      </a:lnTo>
                      <a:lnTo>
                        <a:pt x="712" y="384"/>
                      </a:lnTo>
                      <a:lnTo>
                        <a:pt x="716" y="392"/>
                      </a:lnTo>
                      <a:lnTo>
                        <a:pt x="720" y="404"/>
                      </a:lnTo>
                      <a:lnTo>
                        <a:pt x="724" y="412"/>
                      </a:lnTo>
                      <a:lnTo>
                        <a:pt x="728" y="420"/>
                      </a:lnTo>
                      <a:lnTo>
                        <a:pt x="732" y="424"/>
                      </a:lnTo>
                      <a:lnTo>
                        <a:pt x="736" y="436"/>
                      </a:lnTo>
                      <a:lnTo>
                        <a:pt x="740" y="452"/>
                      </a:lnTo>
                      <a:lnTo>
                        <a:pt x="744" y="472"/>
                      </a:lnTo>
                      <a:lnTo>
                        <a:pt x="748" y="488"/>
                      </a:lnTo>
                      <a:lnTo>
                        <a:pt x="752" y="508"/>
                      </a:lnTo>
                      <a:lnTo>
                        <a:pt x="756" y="532"/>
                      </a:lnTo>
                      <a:lnTo>
                        <a:pt x="756" y="544"/>
                      </a:lnTo>
                      <a:lnTo>
                        <a:pt x="752" y="548"/>
                      </a:lnTo>
                      <a:lnTo>
                        <a:pt x="744" y="552"/>
                      </a:lnTo>
                      <a:lnTo>
                        <a:pt x="740" y="560"/>
                      </a:lnTo>
                      <a:lnTo>
                        <a:pt x="736" y="568"/>
                      </a:lnTo>
                      <a:lnTo>
                        <a:pt x="724" y="572"/>
                      </a:lnTo>
                      <a:lnTo>
                        <a:pt x="720" y="576"/>
                      </a:lnTo>
                      <a:lnTo>
                        <a:pt x="716" y="580"/>
                      </a:lnTo>
                      <a:lnTo>
                        <a:pt x="700" y="584"/>
                      </a:lnTo>
                      <a:lnTo>
                        <a:pt x="696" y="584"/>
                      </a:lnTo>
                      <a:lnTo>
                        <a:pt x="688" y="580"/>
                      </a:lnTo>
                      <a:lnTo>
                        <a:pt x="676" y="576"/>
                      </a:lnTo>
                      <a:lnTo>
                        <a:pt x="664" y="572"/>
                      </a:lnTo>
                      <a:lnTo>
                        <a:pt x="656" y="568"/>
                      </a:lnTo>
                      <a:lnTo>
                        <a:pt x="644" y="564"/>
                      </a:lnTo>
                      <a:lnTo>
                        <a:pt x="632" y="560"/>
                      </a:lnTo>
                      <a:lnTo>
                        <a:pt x="612" y="556"/>
                      </a:lnTo>
                      <a:lnTo>
                        <a:pt x="608" y="552"/>
                      </a:lnTo>
                      <a:lnTo>
                        <a:pt x="604" y="548"/>
                      </a:lnTo>
                      <a:lnTo>
                        <a:pt x="596" y="544"/>
                      </a:lnTo>
                      <a:lnTo>
                        <a:pt x="592" y="540"/>
                      </a:lnTo>
                      <a:lnTo>
                        <a:pt x="580" y="536"/>
                      </a:lnTo>
                      <a:lnTo>
                        <a:pt x="576" y="532"/>
                      </a:lnTo>
                      <a:lnTo>
                        <a:pt x="572" y="528"/>
                      </a:lnTo>
                      <a:lnTo>
                        <a:pt x="564" y="524"/>
                      </a:lnTo>
                      <a:lnTo>
                        <a:pt x="560" y="520"/>
                      </a:lnTo>
                      <a:lnTo>
                        <a:pt x="556" y="516"/>
                      </a:lnTo>
                      <a:lnTo>
                        <a:pt x="542" y="518"/>
                      </a:lnTo>
                      <a:lnTo>
                        <a:pt x="536" y="508"/>
                      </a:lnTo>
                      <a:lnTo>
                        <a:pt x="532" y="504"/>
                      </a:lnTo>
                      <a:lnTo>
                        <a:pt x="528" y="500"/>
                      </a:lnTo>
                      <a:lnTo>
                        <a:pt x="512" y="496"/>
                      </a:lnTo>
                      <a:lnTo>
                        <a:pt x="508" y="492"/>
                      </a:lnTo>
                      <a:lnTo>
                        <a:pt x="504" y="488"/>
                      </a:lnTo>
                      <a:lnTo>
                        <a:pt x="500" y="484"/>
                      </a:lnTo>
                      <a:lnTo>
                        <a:pt x="504" y="476"/>
                      </a:lnTo>
                      <a:lnTo>
                        <a:pt x="508" y="472"/>
                      </a:lnTo>
                      <a:lnTo>
                        <a:pt x="512" y="468"/>
                      </a:lnTo>
                      <a:lnTo>
                        <a:pt x="516" y="460"/>
                      </a:lnTo>
                      <a:lnTo>
                        <a:pt x="524" y="456"/>
                      </a:lnTo>
                      <a:lnTo>
                        <a:pt x="528" y="452"/>
                      </a:lnTo>
                      <a:lnTo>
                        <a:pt x="532" y="448"/>
                      </a:lnTo>
                      <a:lnTo>
                        <a:pt x="536" y="444"/>
                      </a:lnTo>
                      <a:lnTo>
                        <a:pt x="540" y="436"/>
                      </a:lnTo>
                      <a:lnTo>
                        <a:pt x="544" y="432"/>
                      </a:lnTo>
                      <a:lnTo>
                        <a:pt x="548" y="424"/>
                      </a:lnTo>
                      <a:lnTo>
                        <a:pt x="552" y="420"/>
                      </a:lnTo>
                      <a:lnTo>
                        <a:pt x="556" y="412"/>
                      </a:lnTo>
                      <a:lnTo>
                        <a:pt x="560" y="404"/>
                      </a:lnTo>
                      <a:lnTo>
                        <a:pt x="564" y="400"/>
                      </a:lnTo>
                      <a:lnTo>
                        <a:pt x="568" y="396"/>
                      </a:lnTo>
                      <a:lnTo>
                        <a:pt x="572" y="388"/>
                      </a:lnTo>
                      <a:lnTo>
                        <a:pt x="576" y="384"/>
                      </a:lnTo>
                      <a:lnTo>
                        <a:pt x="580" y="376"/>
                      </a:lnTo>
                      <a:lnTo>
                        <a:pt x="584" y="372"/>
                      </a:lnTo>
                      <a:lnTo>
                        <a:pt x="588" y="364"/>
                      </a:lnTo>
                      <a:lnTo>
                        <a:pt x="592" y="352"/>
                      </a:lnTo>
                      <a:lnTo>
                        <a:pt x="596" y="336"/>
                      </a:lnTo>
                      <a:lnTo>
                        <a:pt x="600" y="308"/>
                      </a:lnTo>
                      <a:lnTo>
                        <a:pt x="604" y="300"/>
                      </a:lnTo>
                      <a:lnTo>
                        <a:pt x="608" y="296"/>
                      </a:lnTo>
                      <a:lnTo>
                        <a:pt x="612" y="292"/>
                      </a:lnTo>
                      <a:lnTo>
                        <a:pt x="616" y="288"/>
                      </a:lnTo>
                      <a:lnTo>
                        <a:pt x="616" y="280"/>
                      </a:lnTo>
                      <a:lnTo>
                        <a:pt x="616" y="256"/>
                      </a:lnTo>
                      <a:lnTo>
                        <a:pt x="620" y="244"/>
                      </a:lnTo>
                      <a:lnTo>
                        <a:pt x="624" y="236"/>
                      </a:lnTo>
                      <a:lnTo>
                        <a:pt x="628" y="232"/>
                      </a:lnTo>
                      <a:lnTo>
                        <a:pt x="632" y="228"/>
                      </a:lnTo>
                      <a:lnTo>
                        <a:pt x="636" y="216"/>
                      </a:lnTo>
                      <a:lnTo>
                        <a:pt x="640" y="204"/>
                      </a:lnTo>
                      <a:lnTo>
                        <a:pt x="644" y="192"/>
                      </a:lnTo>
                      <a:lnTo>
                        <a:pt x="648" y="180"/>
                      </a:lnTo>
                      <a:lnTo>
                        <a:pt x="648" y="156"/>
                      </a:lnTo>
                      <a:lnTo>
                        <a:pt x="644" y="136"/>
                      </a:lnTo>
                      <a:lnTo>
                        <a:pt x="640" y="124"/>
                      </a:lnTo>
                      <a:lnTo>
                        <a:pt x="636" y="108"/>
                      </a:lnTo>
                      <a:lnTo>
                        <a:pt x="632" y="96"/>
                      </a:lnTo>
                      <a:lnTo>
                        <a:pt x="628" y="92"/>
                      </a:lnTo>
                      <a:lnTo>
                        <a:pt x="624" y="88"/>
                      </a:lnTo>
                      <a:lnTo>
                        <a:pt x="620" y="84"/>
                      </a:lnTo>
                      <a:lnTo>
                        <a:pt x="616" y="80"/>
                      </a:lnTo>
                      <a:lnTo>
                        <a:pt x="612" y="72"/>
                      </a:lnTo>
                      <a:lnTo>
                        <a:pt x="604" y="64"/>
                      </a:lnTo>
                      <a:lnTo>
                        <a:pt x="600" y="60"/>
                      </a:lnTo>
                      <a:lnTo>
                        <a:pt x="596" y="52"/>
                      </a:lnTo>
                      <a:lnTo>
                        <a:pt x="592" y="48"/>
                      </a:lnTo>
                      <a:lnTo>
                        <a:pt x="588" y="40"/>
                      </a:lnTo>
                      <a:lnTo>
                        <a:pt x="584" y="36"/>
                      </a:lnTo>
                      <a:lnTo>
                        <a:pt x="580" y="32"/>
                      </a:lnTo>
                      <a:lnTo>
                        <a:pt x="576" y="28"/>
                      </a:lnTo>
                      <a:lnTo>
                        <a:pt x="572" y="24"/>
                      </a:lnTo>
                      <a:lnTo>
                        <a:pt x="568" y="20"/>
                      </a:lnTo>
                      <a:lnTo>
                        <a:pt x="560" y="16"/>
                      </a:lnTo>
                      <a:lnTo>
                        <a:pt x="552" y="12"/>
                      </a:lnTo>
                      <a:lnTo>
                        <a:pt x="548" y="8"/>
                      </a:lnTo>
                      <a:lnTo>
                        <a:pt x="536" y="4"/>
                      </a:lnTo>
                      <a:lnTo>
                        <a:pt x="532" y="0"/>
                      </a:lnTo>
                      <a:lnTo>
                        <a:pt x="528" y="0"/>
                      </a:lnTo>
                      <a:lnTo>
                        <a:pt x="528" y="10"/>
                      </a:lnTo>
                      <a:lnTo>
                        <a:pt x="512" y="4"/>
                      </a:lnTo>
                      <a:lnTo>
                        <a:pt x="492" y="4"/>
                      </a:lnTo>
                      <a:lnTo>
                        <a:pt x="484" y="8"/>
                      </a:lnTo>
                      <a:lnTo>
                        <a:pt x="480" y="8"/>
                      </a:lnTo>
                      <a:lnTo>
                        <a:pt x="448" y="4"/>
                      </a:lnTo>
                      <a:lnTo>
                        <a:pt x="424" y="4"/>
                      </a:lnTo>
                      <a:lnTo>
                        <a:pt x="412" y="8"/>
                      </a:lnTo>
                      <a:lnTo>
                        <a:pt x="408" y="12"/>
                      </a:lnTo>
                      <a:lnTo>
                        <a:pt x="400" y="16"/>
                      </a:lnTo>
                      <a:lnTo>
                        <a:pt x="388" y="20"/>
                      </a:lnTo>
                      <a:lnTo>
                        <a:pt x="380" y="24"/>
                      </a:lnTo>
                      <a:lnTo>
                        <a:pt x="372" y="28"/>
                      </a:lnTo>
                      <a:lnTo>
                        <a:pt x="364" y="32"/>
                      </a:lnTo>
                      <a:lnTo>
                        <a:pt x="356" y="40"/>
                      </a:lnTo>
                      <a:lnTo>
                        <a:pt x="348" y="44"/>
                      </a:lnTo>
                      <a:lnTo>
                        <a:pt x="344" y="48"/>
                      </a:lnTo>
                      <a:lnTo>
                        <a:pt x="340" y="60"/>
                      </a:lnTo>
                      <a:lnTo>
                        <a:pt x="336" y="68"/>
                      </a:lnTo>
                      <a:lnTo>
                        <a:pt x="332" y="80"/>
                      </a:lnTo>
                      <a:lnTo>
                        <a:pt x="328" y="88"/>
                      </a:lnTo>
                      <a:lnTo>
                        <a:pt x="324" y="104"/>
                      </a:lnTo>
                      <a:lnTo>
                        <a:pt x="320" y="116"/>
                      </a:lnTo>
                      <a:lnTo>
                        <a:pt x="316" y="132"/>
                      </a:lnTo>
                      <a:lnTo>
                        <a:pt x="312" y="152"/>
                      </a:lnTo>
                      <a:lnTo>
                        <a:pt x="308" y="164"/>
                      </a:lnTo>
                      <a:lnTo>
                        <a:pt x="304" y="172"/>
                      </a:lnTo>
                      <a:lnTo>
                        <a:pt x="300" y="176"/>
                      </a:lnTo>
                      <a:lnTo>
                        <a:pt x="296" y="200"/>
                      </a:lnTo>
                      <a:lnTo>
                        <a:pt x="292" y="224"/>
                      </a:lnTo>
                      <a:lnTo>
                        <a:pt x="288" y="260"/>
                      </a:lnTo>
                      <a:lnTo>
                        <a:pt x="288" y="268"/>
                      </a:lnTo>
                      <a:lnTo>
                        <a:pt x="288" y="280"/>
                      </a:lnTo>
                      <a:lnTo>
                        <a:pt x="284" y="292"/>
                      </a:lnTo>
                      <a:lnTo>
                        <a:pt x="276" y="300"/>
                      </a:lnTo>
                      <a:lnTo>
                        <a:pt x="272" y="304"/>
                      </a:lnTo>
                      <a:lnTo>
                        <a:pt x="268" y="312"/>
                      </a:lnTo>
                      <a:lnTo>
                        <a:pt x="264" y="316"/>
                      </a:lnTo>
                      <a:lnTo>
                        <a:pt x="260" y="324"/>
                      </a:lnTo>
                      <a:lnTo>
                        <a:pt x="256" y="332"/>
                      </a:lnTo>
                      <a:lnTo>
                        <a:pt x="252" y="340"/>
                      </a:lnTo>
                      <a:lnTo>
                        <a:pt x="248" y="344"/>
                      </a:lnTo>
                      <a:lnTo>
                        <a:pt x="244" y="352"/>
                      </a:lnTo>
                      <a:lnTo>
                        <a:pt x="240" y="356"/>
                      </a:lnTo>
                      <a:lnTo>
                        <a:pt x="228" y="360"/>
                      </a:lnTo>
                      <a:lnTo>
                        <a:pt x="224" y="364"/>
                      </a:lnTo>
                      <a:lnTo>
                        <a:pt x="220" y="376"/>
                      </a:lnTo>
                      <a:lnTo>
                        <a:pt x="212" y="380"/>
                      </a:lnTo>
                      <a:lnTo>
                        <a:pt x="208" y="384"/>
                      </a:lnTo>
                      <a:lnTo>
                        <a:pt x="200" y="388"/>
                      </a:lnTo>
                      <a:lnTo>
                        <a:pt x="196" y="392"/>
                      </a:lnTo>
                      <a:lnTo>
                        <a:pt x="188" y="396"/>
                      </a:lnTo>
                      <a:lnTo>
                        <a:pt x="184" y="400"/>
                      </a:lnTo>
                      <a:lnTo>
                        <a:pt x="180" y="404"/>
                      </a:lnTo>
                      <a:lnTo>
                        <a:pt x="172" y="408"/>
                      </a:lnTo>
                      <a:lnTo>
                        <a:pt x="168" y="412"/>
                      </a:lnTo>
                      <a:lnTo>
                        <a:pt x="160" y="416"/>
                      </a:lnTo>
                      <a:lnTo>
                        <a:pt x="156" y="420"/>
                      </a:lnTo>
                      <a:lnTo>
                        <a:pt x="148" y="424"/>
                      </a:lnTo>
                      <a:lnTo>
                        <a:pt x="144" y="428"/>
                      </a:lnTo>
                      <a:lnTo>
                        <a:pt x="140" y="432"/>
                      </a:lnTo>
                      <a:lnTo>
                        <a:pt x="136" y="436"/>
                      </a:lnTo>
                      <a:lnTo>
                        <a:pt x="132" y="440"/>
                      </a:lnTo>
                      <a:lnTo>
                        <a:pt x="128" y="444"/>
                      </a:lnTo>
                      <a:lnTo>
                        <a:pt x="124" y="448"/>
                      </a:lnTo>
                      <a:lnTo>
                        <a:pt x="120" y="452"/>
                      </a:lnTo>
                      <a:lnTo>
                        <a:pt x="116" y="456"/>
                      </a:lnTo>
                      <a:lnTo>
                        <a:pt x="112" y="460"/>
                      </a:lnTo>
                      <a:lnTo>
                        <a:pt x="108" y="464"/>
                      </a:lnTo>
                      <a:lnTo>
                        <a:pt x="104" y="472"/>
                      </a:lnTo>
                      <a:lnTo>
                        <a:pt x="100" y="476"/>
                      </a:lnTo>
                      <a:lnTo>
                        <a:pt x="96" y="484"/>
                      </a:lnTo>
                      <a:lnTo>
                        <a:pt x="92" y="492"/>
                      </a:lnTo>
                      <a:lnTo>
                        <a:pt x="88" y="500"/>
                      </a:lnTo>
                      <a:lnTo>
                        <a:pt x="84" y="512"/>
                      </a:lnTo>
                      <a:lnTo>
                        <a:pt x="80" y="524"/>
                      </a:lnTo>
                      <a:lnTo>
                        <a:pt x="76" y="540"/>
                      </a:lnTo>
                      <a:lnTo>
                        <a:pt x="72" y="552"/>
                      </a:lnTo>
                      <a:lnTo>
                        <a:pt x="68" y="564"/>
                      </a:lnTo>
                      <a:lnTo>
                        <a:pt x="64" y="576"/>
                      </a:lnTo>
                      <a:lnTo>
                        <a:pt x="60" y="584"/>
                      </a:lnTo>
                      <a:lnTo>
                        <a:pt x="56" y="596"/>
                      </a:lnTo>
                      <a:lnTo>
                        <a:pt x="52" y="608"/>
                      </a:lnTo>
                      <a:lnTo>
                        <a:pt x="48" y="616"/>
                      </a:lnTo>
                      <a:lnTo>
                        <a:pt x="44" y="628"/>
                      </a:lnTo>
                      <a:lnTo>
                        <a:pt x="40" y="636"/>
                      </a:lnTo>
                      <a:lnTo>
                        <a:pt x="36" y="648"/>
                      </a:lnTo>
                      <a:lnTo>
                        <a:pt x="32" y="664"/>
                      </a:lnTo>
                      <a:lnTo>
                        <a:pt x="28" y="676"/>
                      </a:lnTo>
                      <a:lnTo>
                        <a:pt x="24" y="688"/>
                      </a:lnTo>
                      <a:lnTo>
                        <a:pt x="20" y="696"/>
                      </a:lnTo>
                      <a:lnTo>
                        <a:pt x="16" y="708"/>
                      </a:lnTo>
                      <a:lnTo>
                        <a:pt x="12" y="716"/>
                      </a:lnTo>
                      <a:lnTo>
                        <a:pt x="8" y="732"/>
                      </a:lnTo>
                      <a:lnTo>
                        <a:pt x="4" y="744"/>
                      </a:lnTo>
                      <a:lnTo>
                        <a:pt x="0" y="768"/>
                      </a:lnTo>
                      <a:lnTo>
                        <a:pt x="0" y="820"/>
                      </a:lnTo>
                      <a:lnTo>
                        <a:pt x="4" y="836"/>
                      </a:lnTo>
                      <a:lnTo>
                        <a:pt x="8" y="976"/>
                      </a:lnTo>
                      <a:lnTo>
                        <a:pt x="12" y="992"/>
                      </a:lnTo>
                      <a:lnTo>
                        <a:pt x="16" y="1008"/>
                      </a:lnTo>
                      <a:lnTo>
                        <a:pt x="20" y="1052"/>
                      </a:lnTo>
                      <a:lnTo>
                        <a:pt x="24" y="1064"/>
                      </a:lnTo>
                      <a:lnTo>
                        <a:pt x="24" y="1088"/>
                      </a:lnTo>
                      <a:lnTo>
                        <a:pt x="20" y="1100"/>
                      </a:lnTo>
                      <a:lnTo>
                        <a:pt x="20" y="1144"/>
                      </a:lnTo>
                      <a:lnTo>
                        <a:pt x="20" y="1148"/>
                      </a:lnTo>
                      <a:lnTo>
                        <a:pt x="16" y="1158"/>
                      </a:lnTo>
                      <a:lnTo>
                        <a:pt x="16" y="1218"/>
                      </a:lnTo>
                      <a:lnTo>
                        <a:pt x="20" y="1230"/>
                      </a:lnTo>
                      <a:lnTo>
                        <a:pt x="24" y="1238"/>
                      </a:lnTo>
                      <a:lnTo>
                        <a:pt x="28" y="1242"/>
                      </a:lnTo>
                      <a:lnTo>
                        <a:pt x="32" y="1246"/>
                      </a:lnTo>
                      <a:lnTo>
                        <a:pt x="32" y="1250"/>
                      </a:lnTo>
                      <a:lnTo>
                        <a:pt x="32" y="1258"/>
                      </a:lnTo>
                      <a:lnTo>
                        <a:pt x="36" y="1286"/>
                      </a:lnTo>
                      <a:lnTo>
                        <a:pt x="36" y="1318"/>
                      </a:lnTo>
                      <a:lnTo>
                        <a:pt x="32" y="1330"/>
                      </a:lnTo>
                      <a:lnTo>
                        <a:pt x="32" y="1346"/>
                      </a:lnTo>
                      <a:lnTo>
                        <a:pt x="32" y="1362"/>
                      </a:lnTo>
                      <a:lnTo>
                        <a:pt x="32" y="1442"/>
                      </a:lnTo>
                      <a:lnTo>
                        <a:pt x="36" y="1462"/>
                      </a:lnTo>
                      <a:lnTo>
                        <a:pt x="40" y="1478"/>
                      </a:lnTo>
                      <a:lnTo>
                        <a:pt x="44" y="1490"/>
                      </a:lnTo>
                      <a:lnTo>
                        <a:pt x="48" y="1506"/>
                      </a:lnTo>
                      <a:lnTo>
                        <a:pt x="52" y="1522"/>
                      </a:lnTo>
                      <a:lnTo>
                        <a:pt x="56" y="1534"/>
                      </a:lnTo>
                      <a:lnTo>
                        <a:pt x="60" y="1546"/>
                      </a:lnTo>
                      <a:lnTo>
                        <a:pt x="64" y="1558"/>
                      </a:lnTo>
                      <a:lnTo>
                        <a:pt x="68" y="1566"/>
                      </a:lnTo>
                      <a:lnTo>
                        <a:pt x="72" y="1574"/>
                      </a:lnTo>
                      <a:lnTo>
                        <a:pt x="76" y="1586"/>
                      </a:lnTo>
                      <a:lnTo>
                        <a:pt x="80" y="1594"/>
                      </a:lnTo>
                      <a:lnTo>
                        <a:pt x="84" y="1602"/>
                      </a:lnTo>
                      <a:lnTo>
                        <a:pt x="88" y="1610"/>
                      </a:lnTo>
                      <a:lnTo>
                        <a:pt x="92" y="1618"/>
                      </a:lnTo>
                      <a:lnTo>
                        <a:pt x="96" y="1626"/>
                      </a:lnTo>
                      <a:lnTo>
                        <a:pt x="100" y="1634"/>
                      </a:lnTo>
                      <a:lnTo>
                        <a:pt x="104" y="1638"/>
                      </a:lnTo>
                      <a:lnTo>
                        <a:pt x="108" y="1646"/>
                      </a:lnTo>
                      <a:lnTo>
                        <a:pt x="112" y="1654"/>
                      </a:lnTo>
                      <a:lnTo>
                        <a:pt x="116" y="1658"/>
                      </a:lnTo>
                      <a:lnTo>
                        <a:pt x="120" y="1666"/>
                      </a:lnTo>
                      <a:lnTo>
                        <a:pt x="124" y="1670"/>
                      </a:lnTo>
                      <a:lnTo>
                        <a:pt x="128" y="1678"/>
                      </a:lnTo>
                      <a:lnTo>
                        <a:pt x="132" y="1686"/>
                      </a:lnTo>
                      <a:lnTo>
                        <a:pt x="136" y="1694"/>
                      </a:lnTo>
                      <a:lnTo>
                        <a:pt x="140" y="1698"/>
                      </a:lnTo>
                      <a:lnTo>
                        <a:pt x="144" y="1714"/>
                      </a:lnTo>
                      <a:lnTo>
                        <a:pt x="148" y="1726"/>
                      </a:lnTo>
                      <a:lnTo>
                        <a:pt x="152" y="1734"/>
                      </a:lnTo>
                      <a:lnTo>
                        <a:pt x="156" y="1746"/>
                      </a:lnTo>
                      <a:lnTo>
                        <a:pt x="160" y="1750"/>
                      </a:lnTo>
                      <a:lnTo>
                        <a:pt x="164" y="1758"/>
                      </a:lnTo>
                      <a:lnTo>
                        <a:pt x="168" y="1766"/>
                      </a:lnTo>
                      <a:lnTo>
                        <a:pt x="172" y="1774"/>
                      </a:lnTo>
                      <a:lnTo>
                        <a:pt x="176" y="1782"/>
                      </a:lnTo>
                      <a:lnTo>
                        <a:pt x="180" y="1798"/>
                      </a:lnTo>
                      <a:lnTo>
                        <a:pt x="184" y="1810"/>
                      </a:lnTo>
                      <a:lnTo>
                        <a:pt x="188" y="1822"/>
                      </a:lnTo>
                      <a:lnTo>
                        <a:pt x="192" y="1830"/>
                      </a:lnTo>
                      <a:lnTo>
                        <a:pt x="196" y="1838"/>
                      </a:lnTo>
                      <a:lnTo>
                        <a:pt x="200" y="1846"/>
                      </a:lnTo>
                      <a:lnTo>
                        <a:pt x="204" y="1854"/>
                      </a:lnTo>
                      <a:lnTo>
                        <a:pt x="208" y="1870"/>
                      </a:lnTo>
                      <a:lnTo>
                        <a:pt x="212" y="1886"/>
                      </a:lnTo>
                      <a:lnTo>
                        <a:pt x="216" y="1894"/>
                      </a:lnTo>
                      <a:lnTo>
                        <a:pt x="220" y="1902"/>
                      </a:lnTo>
                      <a:lnTo>
                        <a:pt x="224" y="1910"/>
                      </a:lnTo>
                      <a:lnTo>
                        <a:pt x="228" y="1914"/>
                      </a:lnTo>
                      <a:lnTo>
                        <a:pt x="232" y="1922"/>
                      </a:lnTo>
                      <a:lnTo>
                        <a:pt x="236" y="1930"/>
                      </a:lnTo>
                      <a:lnTo>
                        <a:pt x="240" y="1942"/>
                      </a:lnTo>
                      <a:lnTo>
                        <a:pt x="244" y="1954"/>
                      </a:lnTo>
                      <a:lnTo>
                        <a:pt x="248" y="1966"/>
                      </a:lnTo>
                      <a:lnTo>
                        <a:pt x="252" y="1982"/>
                      </a:lnTo>
                      <a:lnTo>
                        <a:pt x="252" y="2010"/>
                      </a:lnTo>
                      <a:lnTo>
                        <a:pt x="252" y="2058"/>
                      </a:lnTo>
                      <a:lnTo>
                        <a:pt x="256" y="2066"/>
                      </a:lnTo>
                      <a:lnTo>
                        <a:pt x="260" y="2070"/>
                      </a:lnTo>
                      <a:lnTo>
                        <a:pt x="264" y="2074"/>
                      </a:lnTo>
                      <a:lnTo>
                        <a:pt x="268" y="2082"/>
                      </a:lnTo>
                      <a:lnTo>
                        <a:pt x="272" y="2086"/>
                      </a:lnTo>
                      <a:lnTo>
                        <a:pt x="276" y="2090"/>
                      </a:lnTo>
                      <a:lnTo>
                        <a:pt x="240" y="2094"/>
                      </a:lnTo>
                      <a:lnTo>
                        <a:pt x="236" y="2098"/>
                      </a:lnTo>
                      <a:lnTo>
                        <a:pt x="232" y="2102"/>
                      </a:lnTo>
                      <a:lnTo>
                        <a:pt x="228" y="2106"/>
                      </a:lnTo>
                      <a:lnTo>
                        <a:pt x="224" y="2110"/>
                      </a:lnTo>
                      <a:lnTo>
                        <a:pt x="220" y="2114"/>
                      </a:lnTo>
                      <a:lnTo>
                        <a:pt x="216" y="2122"/>
                      </a:lnTo>
                      <a:lnTo>
                        <a:pt x="216" y="2142"/>
                      </a:lnTo>
                      <a:lnTo>
                        <a:pt x="220" y="2150"/>
                      </a:lnTo>
                      <a:lnTo>
                        <a:pt x="220" y="2154"/>
                      </a:lnTo>
                      <a:lnTo>
                        <a:pt x="216" y="2162"/>
                      </a:lnTo>
                      <a:lnTo>
                        <a:pt x="212" y="2170"/>
                      </a:lnTo>
                      <a:lnTo>
                        <a:pt x="208" y="2178"/>
                      </a:lnTo>
                      <a:lnTo>
                        <a:pt x="204" y="2186"/>
                      </a:lnTo>
                      <a:lnTo>
                        <a:pt x="200" y="2194"/>
                      </a:lnTo>
                      <a:lnTo>
                        <a:pt x="196" y="2206"/>
                      </a:lnTo>
                      <a:lnTo>
                        <a:pt x="192" y="2218"/>
                      </a:lnTo>
                      <a:lnTo>
                        <a:pt x="188" y="2234"/>
                      </a:lnTo>
                      <a:lnTo>
                        <a:pt x="184" y="2246"/>
                      </a:lnTo>
                      <a:lnTo>
                        <a:pt x="180" y="2262"/>
                      </a:lnTo>
                      <a:lnTo>
                        <a:pt x="176" y="2274"/>
                      </a:lnTo>
                      <a:lnTo>
                        <a:pt x="172" y="2286"/>
                      </a:lnTo>
                      <a:lnTo>
                        <a:pt x="168" y="2294"/>
                      </a:lnTo>
                      <a:lnTo>
                        <a:pt x="164" y="2306"/>
                      </a:lnTo>
                      <a:lnTo>
                        <a:pt x="160" y="2314"/>
                      </a:lnTo>
                      <a:lnTo>
                        <a:pt x="156" y="2326"/>
                      </a:lnTo>
                      <a:lnTo>
                        <a:pt x="156" y="2362"/>
                      </a:lnTo>
                      <a:lnTo>
                        <a:pt x="156" y="2378"/>
                      </a:lnTo>
                      <a:lnTo>
                        <a:pt x="152" y="2402"/>
                      </a:lnTo>
                      <a:lnTo>
                        <a:pt x="148" y="2410"/>
                      </a:lnTo>
                      <a:lnTo>
                        <a:pt x="144" y="2414"/>
                      </a:lnTo>
                      <a:lnTo>
                        <a:pt x="140" y="2422"/>
                      </a:lnTo>
                      <a:lnTo>
                        <a:pt x="136" y="2430"/>
                      </a:lnTo>
                      <a:lnTo>
                        <a:pt x="132" y="2438"/>
                      </a:lnTo>
                      <a:lnTo>
                        <a:pt x="128" y="2446"/>
                      </a:lnTo>
                      <a:lnTo>
                        <a:pt x="124" y="2454"/>
                      </a:lnTo>
                      <a:lnTo>
                        <a:pt x="120" y="2470"/>
                      </a:lnTo>
                      <a:lnTo>
                        <a:pt x="116" y="2482"/>
                      </a:lnTo>
                      <a:lnTo>
                        <a:pt x="112" y="2498"/>
                      </a:lnTo>
                      <a:lnTo>
                        <a:pt x="108" y="2514"/>
                      </a:lnTo>
                      <a:lnTo>
                        <a:pt x="104" y="2526"/>
                      </a:lnTo>
                      <a:lnTo>
                        <a:pt x="100" y="2542"/>
                      </a:lnTo>
                      <a:lnTo>
                        <a:pt x="96" y="2578"/>
                      </a:lnTo>
                      <a:lnTo>
                        <a:pt x="92" y="2594"/>
                      </a:lnTo>
                      <a:lnTo>
                        <a:pt x="88" y="2614"/>
                      </a:lnTo>
                      <a:lnTo>
                        <a:pt x="84" y="2630"/>
                      </a:lnTo>
                      <a:lnTo>
                        <a:pt x="80" y="2642"/>
                      </a:lnTo>
                      <a:lnTo>
                        <a:pt x="76" y="2654"/>
                      </a:lnTo>
                      <a:lnTo>
                        <a:pt x="72" y="2666"/>
                      </a:lnTo>
                      <a:lnTo>
                        <a:pt x="68" y="2678"/>
                      </a:lnTo>
                      <a:lnTo>
                        <a:pt x="64" y="2690"/>
                      </a:lnTo>
                      <a:lnTo>
                        <a:pt x="52" y="2698"/>
                      </a:lnTo>
                      <a:lnTo>
                        <a:pt x="48" y="2714"/>
                      </a:lnTo>
                      <a:lnTo>
                        <a:pt x="44" y="2728"/>
                      </a:lnTo>
                      <a:lnTo>
                        <a:pt x="40" y="2748"/>
                      </a:lnTo>
                      <a:lnTo>
                        <a:pt x="36" y="2764"/>
                      </a:lnTo>
                      <a:lnTo>
                        <a:pt x="32" y="2812"/>
                      </a:lnTo>
                      <a:lnTo>
                        <a:pt x="28" y="2820"/>
                      </a:lnTo>
                      <a:lnTo>
                        <a:pt x="28" y="2828"/>
                      </a:lnTo>
                      <a:lnTo>
                        <a:pt x="32" y="2888"/>
                      </a:lnTo>
                      <a:lnTo>
                        <a:pt x="60" y="2892"/>
                      </a:lnTo>
                      <a:lnTo>
                        <a:pt x="128" y="2892"/>
                      </a:lnTo>
                      <a:lnTo>
                        <a:pt x="164" y="2888"/>
                      </a:lnTo>
                      <a:lnTo>
                        <a:pt x="180" y="2884"/>
                      </a:lnTo>
                      <a:lnTo>
                        <a:pt x="192" y="2880"/>
                      </a:lnTo>
                      <a:lnTo>
                        <a:pt x="200" y="2876"/>
                      </a:lnTo>
                      <a:lnTo>
                        <a:pt x="204" y="2872"/>
                      </a:lnTo>
                      <a:lnTo>
                        <a:pt x="208" y="2868"/>
                      </a:lnTo>
                      <a:lnTo>
                        <a:pt x="208" y="2844"/>
                      </a:lnTo>
                      <a:lnTo>
                        <a:pt x="232" y="2844"/>
                      </a:lnTo>
                      <a:lnTo>
                        <a:pt x="248" y="2848"/>
                      </a:lnTo>
                      <a:lnTo>
                        <a:pt x="276" y="2848"/>
                      </a:lnTo>
                      <a:lnTo>
                        <a:pt x="320" y="2844"/>
                      </a:lnTo>
                      <a:lnTo>
                        <a:pt x="340" y="2840"/>
                      </a:lnTo>
                      <a:lnTo>
                        <a:pt x="352" y="2836"/>
                      </a:lnTo>
                      <a:lnTo>
                        <a:pt x="364" y="2832"/>
                      </a:lnTo>
                      <a:lnTo>
                        <a:pt x="372" y="2828"/>
                      </a:lnTo>
                      <a:lnTo>
                        <a:pt x="380" y="2824"/>
                      </a:lnTo>
                      <a:lnTo>
                        <a:pt x="388" y="2820"/>
                      </a:lnTo>
                      <a:lnTo>
                        <a:pt x="392" y="2816"/>
                      </a:lnTo>
                      <a:lnTo>
                        <a:pt x="396" y="2808"/>
                      </a:lnTo>
                      <a:lnTo>
                        <a:pt x="396" y="2780"/>
                      </a:lnTo>
                      <a:lnTo>
                        <a:pt x="392" y="2776"/>
                      </a:lnTo>
                      <a:lnTo>
                        <a:pt x="384" y="2768"/>
                      </a:lnTo>
                      <a:lnTo>
                        <a:pt x="384" y="2758"/>
                      </a:lnTo>
                      <a:lnTo>
                        <a:pt x="380" y="2744"/>
                      </a:lnTo>
                      <a:lnTo>
                        <a:pt x="376" y="2740"/>
                      </a:lnTo>
                      <a:lnTo>
                        <a:pt x="372" y="2736"/>
                      </a:lnTo>
                      <a:lnTo>
                        <a:pt x="364" y="2732"/>
                      </a:lnTo>
                      <a:lnTo>
                        <a:pt x="340" y="2728"/>
                      </a:lnTo>
                      <a:lnTo>
                        <a:pt x="324" y="2728"/>
                      </a:lnTo>
                      <a:lnTo>
                        <a:pt x="312" y="2728"/>
                      </a:lnTo>
                      <a:lnTo>
                        <a:pt x="308" y="2724"/>
                      </a:lnTo>
                      <a:lnTo>
                        <a:pt x="304" y="2720"/>
                      </a:lnTo>
                      <a:lnTo>
                        <a:pt x="300" y="2718"/>
                      </a:lnTo>
                      <a:lnTo>
                        <a:pt x="296" y="2714"/>
                      </a:lnTo>
                      <a:lnTo>
                        <a:pt x="292" y="2710"/>
                      </a:lnTo>
                      <a:lnTo>
                        <a:pt x="284" y="2706"/>
                      </a:lnTo>
                      <a:lnTo>
                        <a:pt x="284" y="2702"/>
                      </a:lnTo>
                      <a:lnTo>
                        <a:pt x="288" y="2698"/>
                      </a:lnTo>
                      <a:lnTo>
                        <a:pt x="292" y="2694"/>
                      </a:lnTo>
                      <a:lnTo>
                        <a:pt x="296" y="2686"/>
                      </a:lnTo>
                      <a:lnTo>
                        <a:pt x="300" y="2682"/>
                      </a:lnTo>
                      <a:lnTo>
                        <a:pt x="304" y="2678"/>
                      </a:lnTo>
                      <a:lnTo>
                        <a:pt x="308" y="2674"/>
                      </a:lnTo>
                      <a:lnTo>
                        <a:pt x="312" y="2670"/>
                      </a:lnTo>
                      <a:lnTo>
                        <a:pt x="316" y="2662"/>
                      </a:lnTo>
                      <a:lnTo>
                        <a:pt x="320" y="2658"/>
                      </a:lnTo>
                      <a:lnTo>
                        <a:pt x="324" y="2650"/>
                      </a:lnTo>
                      <a:lnTo>
                        <a:pt x="328" y="2646"/>
                      </a:lnTo>
                      <a:lnTo>
                        <a:pt x="332" y="2642"/>
                      </a:lnTo>
                      <a:lnTo>
                        <a:pt x="336" y="2634"/>
                      </a:lnTo>
                      <a:lnTo>
                        <a:pt x="340" y="2630"/>
                      </a:lnTo>
                      <a:lnTo>
                        <a:pt x="344" y="2622"/>
                      </a:lnTo>
                      <a:lnTo>
                        <a:pt x="348" y="2614"/>
                      </a:lnTo>
                      <a:lnTo>
                        <a:pt x="352" y="2606"/>
                      </a:lnTo>
                      <a:lnTo>
                        <a:pt x="356" y="2594"/>
                      </a:lnTo>
                      <a:lnTo>
                        <a:pt x="360" y="2586"/>
                      </a:lnTo>
                      <a:lnTo>
                        <a:pt x="364" y="2578"/>
                      </a:lnTo>
                      <a:lnTo>
                        <a:pt x="368" y="2566"/>
                      </a:lnTo>
                      <a:lnTo>
                        <a:pt x="372" y="2554"/>
                      </a:lnTo>
                      <a:lnTo>
                        <a:pt x="376" y="2542"/>
                      </a:lnTo>
                      <a:lnTo>
                        <a:pt x="380" y="2530"/>
                      </a:lnTo>
                      <a:lnTo>
                        <a:pt x="384" y="2514"/>
                      </a:lnTo>
                      <a:lnTo>
                        <a:pt x="388" y="2502"/>
                      </a:lnTo>
                      <a:lnTo>
                        <a:pt x="392" y="2494"/>
                      </a:lnTo>
                      <a:lnTo>
                        <a:pt x="396" y="2482"/>
                      </a:lnTo>
                      <a:lnTo>
                        <a:pt x="400" y="2470"/>
                      </a:lnTo>
                      <a:lnTo>
                        <a:pt x="404" y="2458"/>
                      </a:lnTo>
                      <a:lnTo>
                        <a:pt x="408" y="2446"/>
                      </a:lnTo>
                      <a:lnTo>
                        <a:pt x="412" y="2434"/>
                      </a:lnTo>
                      <a:lnTo>
                        <a:pt x="416" y="2422"/>
                      </a:lnTo>
                      <a:lnTo>
                        <a:pt x="420" y="2406"/>
                      </a:lnTo>
                      <a:lnTo>
                        <a:pt x="424" y="2390"/>
                      </a:lnTo>
                      <a:lnTo>
                        <a:pt x="428" y="2378"/>
                      </a:lnTo>
                      <a:lnTo>
                        <a:pt x="432" y="2358"/>
                      </a:lnTo>
                      <a:lnTo>
                        <a:pt x="436" y="2342"/>
                      </a:lnTo>
                      <a:lnTo>
                        <a:pt x="440" y="2330"/>
                      </a:lnTo>
                      <a:lnTo>
                        <a:pt x="444" y="2318"/>
                      </a:lnTo>
                      <a:lnTo>
                        <a:pt x="448" y="2306"/>
                      </a:lnTo>
                      <a:lnTo>
                        <a:pt x="452" y="2298"/>
                      </a:lnTo>
                      <a:lnTo>
                        <a:pt x="456" y="2286"/>
                      </a:lnTo>
                      <a:lnTo>
                        <a:pt x="460" y="2270"/>
                      </a:lnTo>
                      <a:lnTo>
                        <a:pt x="464" y="2258"/>
                      </a:lnTo>
                      <a:lnTo>
                        <a:pt x="468" y="2246"/>
                      </a:lnTo>
                      <a:lnTo>
                        <a:pt x="472" y="2230"/>
                      </a:lnTo>
                      <a:lnTo>
                        <a:pt x="476" y="2214"/>
                      </a:lnTo>
                      <a:lnTo>
                        <a:pt x="480" y="2202"/>
                      </a:lnTo>
                      <a:lnTo>
                        <a:pt x="484" y="2194"/>
                      </a:lnTo>
                      <a:lnTo>
                        <a:pt x="488" y="2186"/>
                      </a:lnTo>
                      <a:lnTo>
                        <a:pt x="492" y="2182"/>
                      </a:lnTo>
                      <a:lnTo>
                        <a:pt x="496" y="2174"/>
                      </a:lnTo>
                      <a:lnTo>
                        <a:pt x="500" y="2166"/>
                      </a:lnTo>
                      <a:lnTo>
                        <a:pt x="504" y="2154"/>
                      </a:lnTo>
                      <a:lnTo>
                        <a:pt x="508" y="2142"/>
                      </a:lnTo>
                      <a:lnTo>
                        <a:pt x="512" y="2130"/>
                      </a:lnTo>
                      <a:lnTo>
                        <a:pt x="516" y="2118"/>
                      </a:lnTo>
                      <a:lnTo>
                        <a:pt x="520" y="2102"/>
                      </a:lnTo>
                      <a:lnTo>
                        <a:pt x="524" y="2074"/>
                      </a:lnTo>
                      <a:lnTo>
                        <a:pt x="528" y="2026"/>
                      </a:lnTo>
                      <a:lnTo>
                        <a:pt x="528" y="2022"/>
                      </a:lnTo>
                      <a:lnTo>
                        <a:pt x="528" y="1998"/>
                      </a:lnTo>
                      <a:lnTo>
                        <a:pt x="532" y="2006"/>
                      </a:lnTo>
                      <a:lnTo>
                        <a:pt x="536" y="2010"/>
                      </a:lnTo>
                      <a:lnTo>
                        <a:pt x="540" y="2014"/>
                      </a:lnTo>
                      <a:lnTo>
                        <a:pt x="544" y="2022"/>
                      </a:lnTo>
                      <a:lnTo>
                        <a:pt x="548" y="2026"/>
                      </a:lnTo>
                      <a:lnTo>
                        <a:pt x="552" y="2034"/>
                      </a:lnTo>
                      <a:lnTo>
                        <a:pt x="556" y="2042"/>
                      </a:lnTo>
                      <a:lnTo>
                        <a:pt x="560" y="2046"/>
                      </a:lnTo>
                      <a:lnTo>
                        <a:pt x="564" y="2054"/>
                      </a:lnTo>
                      <a:lnTo>
                        <a:pt x="568" y="2062"/>
                      </a:lnTo>
                      <a:lnTo>
                        <a:pt x="572" y="2066"/>
                      </a:lnTo>
                      <a:lnTo>
                        <a:pt x="576" y="2074"/>
                      </a:lnTo>
                      <a:lnTo>
                        <a:pt x="580" y="2078"/>
                      </a:lnTo>
                      <a:lnTo>
                        <a:pt x="584" y="2086"/>
                      </a:lnTo>
                      <a:lnTo>
                        <a:pt x="588" y="2090"/>
                      </a:lnTo>
                      <a:lnTo>
                        <a:pt x="592" y="2098"/>
                      </a:lnTo>
                      <a:lnTo>
                        <a:pt x="596" y="2102"/>
                      </a:lnTo>
                      <a:lnTo>
                        <a:pt x="600" y="2106"/>
                      </a:lnTo>
                      <a:lnTo>
                        <a:pt x="604" y="2114"/>
                      </a:lnTo>
                      <a:lnTo>
                        <a:pt x="608" y="2118"/>
                      </a:lnTo>
                      <a:lnTo>
                        <a:pt x="612" y="2126"/>
                      </a:lnTo>
                      <a:lnTo>
                        <a:pt x="616" y="2130"/>
                      </a:lnTo>
                      <a:lnTo>
                        <a:pt x="620" y="2138"/>
                      </a:lnTo>
                      <a:lnTo>
                        <a:pt x="624" y="2142"/>
                      </a:lnTo>
                      <a:lnTo>
                        <a:pt x="628" y="2150"/>
                      </a:lnTo>
                      <a:lnTo>
                        <a:pt x="632" y="2154"/>
                      </a:lnTo>
                      <a:lnTo>
                        <a:pt x="636" y="2162"/>
                      </a:lnTo>
                      <a:lnTo>
                        <a:pt x="640" y="2166"/>
                      </a:lnTo>
                      <a:lnTo>
                        <a:pt x="644" y="2170"/>
                      </a:lnTo>
                      <a:lnTo>
                        <a:pt x="648" y="2178"/>
                      </a:lnTo>
                      <a:lnTo>
                        <a:pt x="652" y="2182"/>
                      </a:lnTo>
                      <a:lnTo>
                        <a:pt x="656" y="2186"/>
                      </a:lnTo>
                      <a:lnTo>
                        <a:pt x="660" y="2198"/>
                      </a:lnTo>
                      <a:lnTo>
                        <a:pt x="664" y="2210"/>
                      </a:lnTo>
                      <a:lnTo>
                        <a:pt x="668" y="2222"/>
                      </a:lnTo>
                      <a:lnTo>
                        <a:pt x="672" y="2238"/>
                      </a:lnTo>
                      <a:lnTo>
                        <a:pt x="676" y="2246"/>
                      </a:lnTo>
                      <a:lnTo>
                        <a:pt x="680" y="2254"/>
                      </a:lnTo>
                      <a:lnTo>
                        <a:pt x="684" y="2266"/>
                      </a:lnTo>
                      <a:lnTo>
                        <a:pt x="688" y="2274"/>
                      </a:lnTo>
                      <a:lnTo>
                        <a:pt x="692" y="2282"/>
                      </a:lnTo>
                      <a:lnTo>
                        <a:pt x="696" y="2290"/>
                      </a:lnTo>
                      <a:lnTo>
                        <a:pt x="700" y="2294"/>
                      </a:lnTo>
                      <a:lnTo>
                        <a:pt x="704" y="2302"/>
                      </a:lnTo>
                      <a:lnTo>
                        <a:pt x="708" y="2310"/>
                      </a:lnTo>
                      <a:lnTo>
                        <a:pt x="712" y="2318"/>
                      </a:lnTo>
                      <a:lnTo>
                        <a:pt x="716" y="2326"/>
                      </a:lnTo>
                      <a:lnTo>
                        <a:pt x="720" y="2334"/>
                      </a:lnTo>
                      <a:lnTo>
                        <a:pt x="724" y="2342"/>
                      </a:lnTo>
                      <a:lnTo>
                        <a:pt x="728" y="2350"/>
                      </a:lnTo>
                      <a:lnTo>
                        <a:pt x="732" y="2358"/>
                      </a:lnTo>
                      <a:lnTo>
                        <a:pt x="736" y="2366"/>
                      </a:lnTo>
                      <a:lnTo>
                        <a:pt x="740" y="2374"/>
                      </a:lnTo>
                      <a:lnTo>
                        <a:pt x="744" y="2382"/>
                      </a:lnTo>
                      <a:lnTo>
                        <a:pt x="748" y="2390"/>
                      </a:lnTo>
                      <a:lnTo>
                        <a:pt x="752" y="2394"/>
                      </a:lnTo>
                      <a:lnTo>
                        <a:pt x="756" y="2402"/>
                      </a:lnTo>
                      <a:lnTo>
                        <a:pt x="760" y="2410"/>
                      </a:lnTo>
                      <a:lnTo>
                        <a:pt x="764" y="2418"/>
                      </a:lnTo>
                      <a:lnTo>
                        <a:pt x="768" y="2426"/>
                      </a:lnTo>
                      <a:lnTo>
                        <a:pt x="772" y="2434"/>
                      </a:lnTo>
                      <a:lnTo>
                        <a:pt x="776" y="2442"/>
                      </a:lnTo>
                      <a:lnTo>
                        <a:pt x="780" y="2450"/>
                      </a:lnTo>
                      <a:lnTo>
                        <a:pt x="784" y="2458"/>
                      </a:lnTo>
                      <a:lnTo>
                        <a:pt x="788" y="2462"/>
                      </a:lnTo>
                      <a:lnTo>
                        <a:pt x="792" y="2470"/>
                      </a:lnTo>
                      <a:lnTo>
                        <a:pt x="796" y="2482"/>
                      </a:lnTo>
                      <a:lnTo>
                        <a:pt x="800" y="2498"/>
                      </a:lnTo>
                      <a:lnTo>
                        <a:pt x="804" y="2510"/>
                      </a:lnTo>
                      <a:lnTo>
                        <a:pt x="808" y="2522"/>
                      </a:lnTo>
                      <a:lnTo>
                        <a:pt x="812" y="2534"/>
                      </a:lnTo>
                      <a:lnTo>
                        <a:pt x="816" y="2542"/>
                      </a:lnTo>
                      <a:lnTo>
                        <a:pt x="820" y="2554"/>
                      </a:lnTo>
                      <a:lnTo>
                        <a:pt x="824" y="2562"/>
                      </a:lnTo>
                      <a:lnTo>
                        <a:pt x="828" y="2574"/>
                      </a:lnTo>
                      <a:lnTo>
                        <a:pt x="832" y="2582"/>
                      </a:lnTo>
                      <a:lnTo>
                        <a:pt x="836" y="2590"/>
                      </a:lnTo>
                      <a:lnTo>
                        <a:pt x="840" y="2602"/>
                      </a:lnTo>
                      <a:lnTo>
                        <a:pt x="844" y="2610"/>
                      </a:lnTo>
                      <a:lnTo>
                        <a:pt x="848" y="2618"/>
                      </a:lnTo>
                      <a:lnTo>
                        <a:pt x="852" y="2626"/>
                      </a:lnTo>
                      <a:lnTo>
                        <a:pt x="856" y="2634"/>
                      </a:lnTo>
                      <a:lnTo>
                        <a:pt x="860" y="2642"/>
                      </a:lnTo>
                      <a:lnTo>
                        <a:pt x="864" y="2650"/>
                      </a:lnTo>
                      <a:lnTo>
                        <a:pt x="868" y="2654"/>
                      </a:lnTo>
                      <a:lnTo>
                        <a:pt x="872" y="2662"/>
                      </a:lnTo>
                      <a:lnTo>
                        <a:pt x="876" y="2670"/>
                      </a:lnTo>
                      <a:lnTo>
                        <a:pt x="880" y="2674"/>
                      </a:lnTo>
                      <a:lnTo>
                        <a:pt x="884" y="2682"/>
                      </a:lnTo>
                      <a:lnTo>
                        <a:pt x="888" y="2686"/>
                      </a:lnTo>
                      <a:lnTo>
                        <a:pt x="892" y="2694"/>
                      </a:lnTo>
                      <a:lnTo>
                        <a:pt x="896" y="2698"/>
                      </a:lnTo>
                      <a:lnTo>
                        <a:pt x="900" y="2702"/>
                      </a:lnTo>
                      <a:lnTo>
                        <a:pt x="904" y="2714"/>
                      </a:lnTo>
                      <a:lnTo>
                        <a:pt x="908" y="2724"/>
                      </a:lnTo>
                      <a:lnTo>
                        <a:pt x="912" y="2732"/>
                      </a:lnTo>
                      <a:lnTo>
                        <a:pt x="916" y="2740"/>
                      </a:lnTo>
                      <a:lnTo>
                        <a:pt x="920" y="2754"/>
                      </a:lnTo>
                      <a:lnTo>
                        <a:pt x="924" y="2762"/>
                      </a:lnTo>
                      <a:lnTo>
                        <a:pt x="928" y="2768"/>
                      </a:lnTo>
                      <a:lnTo>
                        <a:pt x="932" y="2780"/>
                      </a:lnTo>
                      <a:lnTo>
                        <a:pt x="936" y="2788"/>
                      </a:lnTo>
                      <a:lnTo>
                        <a:pt x="940" y="2796"/>
                      </a:lnTo>
                      <a:lnTo>
                        <a:pt x="944" y="2804"/>
                      </a:lnTo>
                      <a:lnTo>
                        <a:pt x="948" y="2812"/>
                      </a:lnTo>
                      <a:lnTo>
                        <a:pt x="952" y="2816"/>
                      </a:lnTo>
                      <a:lnTo>
                        <a:pt x="956" y="2864"/>
                      </a:lnTo>
                      <a:lnTo>
                        <a:pt x="956" y="2880"/>
                      </a:lnTo>
                      <a:lnTo>
                        <a:pt x="952" y="2884"/>
                      </a:lnTo>
                      <a:lnTo>
                        <a:pt x="948" y="2892"/>
                      </a:lnTo>
                      <a:lnTo>
                        <a:pt x="948" y="2900"/>
                      </a:lnTo>
                      <a:lnTo>
                        <a:pt x="952" y="2968"/>
                      </a:lnTo>
                      <a:lnTo>
                        <a:pt x="960" y="2972"/>
                      </a:lnTo>
                      <a:lnTo>
                        <a:pt x="972" y="2976"/>
                      </a:lnTo>
                      <a:lnTo>
                        <a:pt x="992" y="2980"/>
                      </a:lnTo>
                      <a:lnTo>
                        <a:pt x="1080" y="2980"/>
                      </a:lnTo>
                      <a:lnTo>
                        <a:pt x="1120" y="2976"/>
                      </a:lnTo>
                      <a:lnTo>
                        <a:pt x="1148" y="2972"/>
                      </a:lnTo>
                      <a:lnTo>
                        <a:pt x="1152" y="2932"/>
                      </a:lnTo>
                      <a:lnTo>
                        <a:pt x="1184" y="2936"/>
                      </a:lnTo>
                      <a:lnTo>
                        <a:pt x="1204" y="2940"/>
                      </a:lnTo>
                      <a:lnTo>
                        <a:pt x="1216" y="2944"/>
                      </a:lnTo>
                      <a:lnTo>
                        <a:pt x="1228" y="2948"/>
                      </a:lnTo>
                      <a:lnTo>
                        <a:pt x="1238" y="2952"/>
                      </a:lnTo>
                      <a:lnTo>
                        <a:pt x="1252" y="2956"/>
                      </a:lnTo>
                      <a:lnTo>
                        <a:pt x="1264" y="2960"/>
                      </a:lnTo>
                      <a:lnTo>
                        <a:pt x="1326" y="2960"/>
                      </a:lnTo>
                      <a:lnTo>
                        <a:pt x="1350" y="2956"/>
                      </a:lnTo>
                      <a:lnTo>
                        <a:pt x="1370" y="2952"/>
                      </a:lnTo>
                      <a:lnTo>
                        <a:pt x="1390" y="2948"/>
                      </a:lnTo>
                      <a:lnTo>
                        <a:pt x="1406" y="2944"/>
                      </a:lnTo>
                      <a:lnTo>
                        <a:pt x="1426" y="2940"/>
                      </a:lnTo>
                      <a:lnTo>
                        <a:pt x="1442" y="2936"/>
                      </a:lnTo>
                      <a:lnTo>
                        <a:pt x="1454" y="2932"/>
                      </a:lnTo>
                      <a:lnTo>
                        <a:pt x="1466" y="2928"/>
                      </a:lnTo>
                      <a:lnTo>
                        <a:pt x="1478" y="2924"/>
                      </a:lnTo>
                      <a:lnTo>
                        <a:pt x="1486" y="2920"/>
                      </a:lnTo>
                      <a:lnTo>
                        <a:pt x="1494" y="2916"/>
                      </a:lnTo>
                      <a:lnTo>
                        <a:pt x="1502" y="2912"/>
                      </a:lnTo>
                      <a:lnTo>
                        <a:pt x="1506" y="2892"/>
                      </a:lnTo>
                      <a:lnTo>
                        <a:pt x="1506" y="2888"/>
                      </a:lnTo>
                      <a:lnTo>
                        <a:pt x="1502" y="2872"/>
                      </a:lnTo>
                      <a:lnTo>
                        <a:pt x="1494" y="2868"/>
                      </a:lnTo>
                      <a:lnTo>
                        <a:pt x="1490" y="2860"/>
                      </a:lnTo>
                      <a:lnTo>
                        <a:pt x="1486" y="2848"/>
                      </a:lnTo>
                      <a:lnTo>
                        <a:pt x="1482" y="2840"/>
                      </a:lnTo>
                      <a:lnTo>
                        <a:pt x="1478" y="2836"/>
                      </a:lnTo>
                      <a:lnTo>
                        <a:pt x="1474" y="2832"/>
                      </a:lnTo>
                      <a:lnTo>
                        <a:pt x="1470" y="2828"/>
                      </a:lnTo>
                      <a:lnTo>
                        <a:pt x="1466" y="2824"/>
                      </a:lnTo>
                      <a:lnTo>
                        <a:pt x="1458" y="2820"/>
                      </a:lnTo>
                      <a:lnTo>
                        <a:pt x="1450" y="2816"/>
                      </a:lnTo>
                      <a:lnTo>
                        <a:pt x="1438" y="2812"/>
                      </a:lnTo>
                      <a:lnTo>
                        <a:pt x="1414" y="2808"/>
                      </a:lnTo>
                      <a:lnTo>
                        <a:pt x="1358" y="2808"/>
                      </a:lnTo>
                      <a:lnTo>
                        <a:pt x="1338" y="2808"/>
                      </a:lnTo>
                      <a:lnTo>
                        <a:pt x="1326" y="2804"/>
                      </a:lnTo>
                      <a:lnTo>
                        <a:pt x="1314" y="2800"/>
                      </a:lnTo>
                      <a:lnTo>
                        <a:pt x="1310" y="2796"/>
                      </a:lnTo>
                      <a:lnTo>
                        <a:pt x="1306" y="2792"/>
                      </a:lnTo>
                      <a:lnTo>
                        <a:pt x="1302" y="2788"/>
                      </a:lnTo>
                      <a:lnTo>
                        <a:pt x="1298" y="2784"/>
                      </a:lnTo>
                      <a:lnTo>
                        <a:pt x="1294" y="2780"/>
                      </a:lnTo>
                      <a:lnTo>
                        <a:pt x="1294" y="2772"/>
                      </a:lnTo>
                      <a:lnTo>
                        <a:pt x="1294" y="2762"/>
                      </a:lnTo>
                      <a:lnTo>
                        <a:pt x="1290" y="2754"/>
                      </a:lnTo>
                      <a:lnTo>
                        <a:pt x="1286" y="2748"/>
                      </a:lnTo>
                      <a:lnTo>
                        <a:pt x="1282" y="2744"/>
                      </a:lnTo>
                      <a:lnTo>
                        <a:pt x="1278" y="2740"/>
                      </a:lnTo>
                      <a:lnTo>
                        <a:pt x="1272" y="2736"/>
                      </a:lnTo>
                      <a:lnTo>
                        <a:pt x="1242" y="2732"/>
                      </a:lnTo>
                      <a:lnTo>
                        <a:pt x="1238" y="2728"/>
                      </a:lnTo>
                      <a:lnTo>
                        <a:pt x="1234" y="2724"/>
                      </a:lnTo>
                      <a:lnTo>
                        <a:pt x="1228" y="2720"/>
                      </a:lnTo>
                      <a:lnTo>
                        <a:pt x="1224" y="2718"/>
                      </a:lnTo>
                      <a:lnTo>
                        <a:pt x="1220" y="2710"/>
                      </a:lnTo>
                      <a:lnTo>
                        <a:pt x="1208" y="2706"/>
                      </a:lnTo>
                      <a:lnTo>
                        <a:pt x="1204" y="2702"/>
                      </a:lnTo>
                      <a:lnTo>
                        <a:pt x="1200" y="2698"/>
                      </a:lnTo>
                      <a:lnTo>
                        <a:pt x="1196" y="2694"/>
                      </a:lnTo>
                      <a:lnTo>
                        <a:pt x="1192" y="2690"/>
                      </a:lnTo>
                      <a:lnTo>
                        <a:pt x="1188" y="2686"/>
                      </a:lnTo>
                      <a:lnTo>
                        <a:pt x="1184" y="2682"/>
                      </a:lnTo>
                      <a:lnTo>
                        <a:pt x="1180" y="2678"/>
                      </a:lnTo>
                      <a:lnTo>
                        <a:pt x="1176" y="2674"/>
                      </a:lnTo>
                      <a:lnTo>
                        <a:pt x="1172" y="2666"/>
                      </a:lnTo>
                      <a:lnTo>
                        <a:pt x="1168" y="2662"/>
                      </a:lnTo>
                      <a:lnTo>
                        <a:pt x="1164" y="2658"/>
                      </a:lnTo>
                      <a:lnTo>
                        <a:pt x="1160" y="2654"/>
                      </a:lnTo>
                      <a:lnTo>
                        <a:pt x="1156" y="2650"/>
                      </a:lnTo>
                      <a:lnTo>
                        <a:pt x="1152" y="2642"/>
                      </a:lnTo>
                      <a:lnTo>
                        <a:pt x="1148" y="2638"/>
                      </a:lnTo>
                      <a:lnTo>
                        <a:pt x="1144" y="2634"/>
                      </a:lnTo>
                      <a:lnTo>
                        <a:pt x="1140" y="2630"/>
                      </a:lnTo>
                      <a:lnTo>
                        <a:pt x="1136" y="2622"/>
                      </a:lnTo>
                      <a:lnTo>
                        <a:pt x="1132" y="2618"/>
                      </a:lnTo>
                      <a:lnTo>
                        <a:pt x="1128" y="2614"/>
                      </a:lnTo>
                      <a:lnTo>
                        <a:pt x="1124" y="2606"/>
                      </a:lnTo>
                      <a:lnTo>
                        <a:pt x="1120" y="2598"/>
                      </a:lnTo>
                      <a:lnTo>
                        <a:pt x="1112" y="2594"/>
                      </a:lnTo>
                      <a:lnTo>
                        <a:pt x="1108" y="2590"/>
                      </a:lnTo>
                      <a:lnTo>
                        <a:pt x="1104" y="2586"/>
                      </a:lnTo>
                      <a:lnTo>
                        <a:pt x="1100" y="2582"/>
                      </a:lnTo>
                      <a:lnTo>
                        <a:pt x="1096" y="2578"/>
                      </a:lnTo>
                      <a:lnTo>
                        <a:pt x="1092" y="2574"/>
                      </a:lnTo>
                      <a:lnTo>
                        <a:pt x="1088" y="2570"/>
                      </a:lnTo>
                      <a:lnTo>
                        <a:pt x="1084" y="2566"/>
                      </a:lnTo>
                      <a:lnTo>
                        <a:pt x="1080" y="2562"/>
                      </a:lnTo>
                      <a:lnTo>
                        <a:pt x="1076" y="2558"/>
                      </a:lnTo>
                      <a:lnTo>
                        <a:pt x="1072" y="2554"/>
                      </a:lnTo>
                      <a:lnTo>
                        <a:pt x="1068" y="2550"/>
                      </a:lnTo>
                      <a:lnTo>
                        <a:pt x="1064" y="2546"/>
                      </a:lnTo>
                      <a:lnTo>
                        <a:pt x="1060" y="2542"/>
                      </a:lnTo>
                      <a:lnTo>
                        <a:pt x="1056" y="2538"/>
                      </a:lnTo>
                      <a:lnTo>
                        <a:pt x="1052" y="2530"/>
                      </a:lnTo>
                      <a:lnTo>
                        <a:pt x="1048" y="2522"/>
                      </a:lnTo>
                      <a:lnTo>
                        <a:pt x="1044" y="2514"/>
                      </a:lnTo>
                      <a:lnTo>
                        <a:pt x="1040" y="2506"/>
                      </a:lnTo>
                      <a:lnTo>
                        <a:pt x="1036" y="2498"/>
                      </a:lnTo>
                      <a:lnTo>
                        <a:pt x="1032" y="2490"/>
                      </a:lnTo>
                      <a:lnTo>
                        <a:pt x="1028" y="2478"/>
                      </a:lnTo>
                      <a:lnTo>
                        <a:pt x="1024" y="2470"/>
                      </a:lnTo>
                      <a:lnTo>
                        <a:pt x="1020" y="2458"/>
                      </a:lnTo>
                      <a:lnTo>
                        <a:pt x="1016" y="2446"/>
                      </a:lnTo>
                      <a:lnTo>
                        <a:pt x="1012" y="2434"/>
                      </a:lnTo>
                      <a:lnTo>
                        <a:pt x="1008" y="2422"/>
                      </a:lnTo>
                      <a:lnTo>
                        <a:pt x="1004" y="2410"/>
                      </a:lnTo>
                      <a:lnTo>
                        <a:pt x="1000" y="2402"/>
                      </a:lnTo>
                      <a:lnTo>
                        <a:pt x="996" y="2390"/>
                      </a:lnTo>
                      <a:lnTo>
                        <a:pt x="992" y="2382"/>
                      </a:lnTo>
                      <a:lnTo>
                        <a:pt x="988" y="2374"/>
                      </a:lnTo>
                      <a:lnTo>
                        <a:pt x="984" y="2362"/>
                      </a:lnTo>
                      <a:lnTo>
                        <a:pt x="980" y="2354"/>
                      </a:lnTo>
                      <a:lnTo>
                        <a:pt x="976" y="2342"/>
                      </a:lnTo>
                      <a:lnTo>
                        <a:pt x="972" y="2330"/>
                      </a:lnTo>
                      <a:lnTo>
                        <a:pt x="968" y="2318"/>
                      </a:lnTo>
                      <a:lnTo>
                        <a:pt x="964" y="2306"/>
                      </a:lnTo>
                      <a:lnTo>
                        <a:pt x="960" y="2298"/>
                      </a:lnTo>
                      <a:lnTo>
                        <a:pt x="956" y="2286"/>
                      </a:lnTo>
                      <a:lnTo>
                        <a:pt x="952" y="2278"/>
                      </a:lnTo>
                      <a:lnTo>
                        <a:pt x="948" y="2266"/>
                      </a:lnTo>
                      <a:lnTo>
                        <a:pt x="944" y="2258"/>
                      </a:lnTo>
                      <a:lnTo>
                        <a:pt x="940" y="2246"/>
                      </a:lnTo>
                      <a:lnTo>
                        <a:pt x="936" y="2238"/>
                      </a:lnTo>
                      <a:lnTo>
                        <a:pt x="932" y="2226"/>
                      </a:lnTo>
                      <a:lnTo>
                        <a:pt x="928" y="2214"/>
                      </a:lnTo>
                      <a:lnTo>
                        <a:pt x="924" y="2206"/>
                      </a:lnTo>
                      <a:lnTo>
                        <a:pt x="920" y="2198"/>
                      </a:lnTo>
                      <a:lnTo>
                        <a:pt x="916" y="2190"/>
                      </a:lnTo>
                      <a:lnTo>
                        <a:pt x="912" y="2178"/>
                      </a:lnTo>
                      <a:lnTo>
                        <a:pt x="908" y="2170"/>
                      </a:lnTo>
                      <a:lnTo>
                        <a:pt x="904" y="2162"/>
                      </a:lnTo>
                      <a:lnTo>
                        <a:pt x="900" y="2154"/>
                      </a:lnTo>
                      <a:lnTo>
                        <a:pt x="896" y="2110"/>
                      </a:lnTo>
                      <a:lnTo>
                        <a:pt x="892" y="2094"/>
                      </a:lnTo>
                      <a:lnTo>
                        <a:pt x="888" y="2086"/>
                      </a:lnTo>
                      <a:lnTo>
                        <a:pt x="884" y="2078"/>
                      </a:lnTo>
                      <a:lnTo>
                        <a:pt x="880" y="2070"/>
                      </a:lnTo>
                      <a:lnTo>
                        <a:pt x="876" y="2058"/>
                      </a:lnTo>
                      <a:lnTo>
                        <a:pt x="872" y="1998"/>
                      </a:lnTo>
                      <a:lnTo>
                        <a:pt x="868" y="1982"/>
                      </a:lnTo>
                      <a:lnTo>
                        <a:pt x="864" y="1970"/>
                      </a:lnTo>
                      <a:lnTo>
                        <a:pt x="860" y="1954"/>
                      </a:lnTo>
                      <a:lnTo>
                        <a:pt x="856" y="1946"/>
                      </a:lnTo>
                      <a:lnTo>
                        <a:pt x="852" y="1934"/>
                      </a:lnTo>
                      <a:lnTo>
                        <a:pt x="848" y="1926"/>
                      </a:lnTo>
                      <a:lnTo>
                        <a:pt x="844" y="1914"/>
                      </a:lnTo>
                      <a:lnTo>
                        <a:pt x="840" y="1902"/>
                      </a:lnTo>
                      <a:lnTo>
                        <a:pt x="836" y="1874"/>
                      </a:lnTo>
                      <a:lnTo>
                        <a:pt x="832" y="1854"/>
                      </a:lnTo>
                      <a:lnTo>
                        <a:pt x="828" y="1846"/>
                      </a:lnTo>
                      <a:lnTo>
                        <a:pt x="824" y="1842"/>
                      </a:lnTo>
                      <a:lnTo>
                        <a:pt x="820" y="1838"/>
                      </a:lnTo>
                      <a:lnTo>
                        <a:pt x="816" y="1814"/>
                      </a:lnTo>
                      <a:lnTo>
                        <a:pt x="812" y="1810"/>
                      </a:lnTo>
                      <a:lnTo>
                        <a:pt x="808" y="1806"/>
                      </a:lnTo>
                      <a:lnTo>
                        <a:pt x="804" y="1802"/>
                      </a:lnTo>
                      <a:lnTo>
                        <a:pt x="800" y="1798"/>
                      </a:lnTo>
                      <a:lnTo>
                        <a:pt x="796" y="1774"/>
                      </a:lnTo>
                      <a:lnTo>
                        <a:pt x="792" y="1766"/>
                      </a:lnTo>
                      <a:lnTo>
                        <a:pt x="788" y="1754"/>
                      </a:lnTo>
                      <a:lnTo>
                        <a:pt x="784" y="1742"/>
                      </a:lnTo>
                      <a:lnTo>
                        <a:pt x="780" y="1730"/>
                      </a:lnTo>
                      <a:lnTo>
                        <a:pt x="776" y="1718"/>
                      </a:lnTo>
                      <a:lnTo>
                        <a:pt x="772" y="1706"/>
                      </a:lnTo>
                      <a:lnTo>
                        <a:pt x="768" y="1694"/>
                      </a:lnTo>
                      <a:lnTo>
                        <a:pt x="764" y="1682"/>
                      </a:lnTo>
                      <a:lnTo>
                        <a:pt x="760" y="1674"/>
                      </a:lnTo>
                      <a:lnTo>
                        <a:pt x="756" y="1662"/>
                      </a:lnTo>
                      <a:lnTo>
                        <a:pt x="752" y="1654"/>
                      </a:lnTo>
                      <a:lnTo>
                        <a:pt x="748" y="1642"/>
                      </a:lnTo>
                      <a:lnTo>
                        <a:pt x="744" y="1634"/>
                      </a:lnTo>
                      <a:lnTo>
                        <a:pt x="740" y="1622"/>
                      </a:lnTo>
                      <a:lnTo>
                        <a:pt x="736" y="1614"/>
                      </a:lnTo>
                      <a:lnTo>
                        <a:pt x="732" y="1602"/>
                      </a:lnTo>
                      <a:lnTo>
                        <a:pt x="728" y="1594"/>
                      </a:lnTo>
                      <a:lnTo>
                        <a:pt x="724" y="1586"/>
                      </a:lnTo>
                      <a:lnTo>
                        <a:pt x="720" y="1578"/>
                      </a:lnTo>
                      <a:lnTo>
                        <a:pt x="716" y="1570"/>
                      </a:lnTo>
                      <a:lnTo>
                        <a:pt x="712" y="1562"/>
                      </a:lnTo>
                      <a:lnTo>
                        <a:pt x="708" y="1554"/>
                      </a:lnTo>
                      <a:lnTo>
                        <a:pt x="704" y="1546"/>
                      </a:lnTo>
                      <a:lnTo>
                        <a:pt x="700" y="1542"/>
                      </a:lnTo>
                      <a:lnTo>
                        <a:pt x="696" y="1534"/>
                      </a:lnTo>
                      <a:lnTo>
                        <a:pt x="692" y="1526"/>
                      </a:lnTo>
                      <a:lnTo>
                        <a:pt x="688" y="1518"/>
                      </a:lnTo>
                      <a:lnTo>
                        <a:pt x="684" y="1514"/>
                      </a:lnTo>
                      <a:lnTo>
                        <a:pt x="680" y="1506"/>
                      </a:lnTo>
                      <a:lnTo>
                        <a:pt x="676" y="1498"/>
                      </a:lnTo>
                      <a:lnTo>
                        <a:pt x="672" y="1494"/>
                      </a:lnTo>
                      <a:lnTo>
                        <a:pt x="668" y="1486"/>
                      </a:lnTo>
                      <a:lnTo>
                        <a:pt x="664" y="1478"/>
                      </a:lnTo>
                      <a:lnTo>
                        <a:pt x="660" y="1470"/>
                      </a:lnTo>
                      <a:lnTo>
                        <a:pt x="656" y="1466"/>
                      </a:lnTo>
                      <a:lnTo>
                        <a:pt x="660" y="1466"/>
                      </a:lnTo>
                      <a:lnTo>
                        <a:pt x="668" y="1470"/>
                      </a:lnTo>
                      <a:lnTo>
                        <a:pt x="672" y="1474"/>
                      </a:lnTo>
                      <a:lnTo>
                        <a:pt x="684" y="1482"/>
                      </a:lnTo>
                      <a:lnTo>
                        <a:pt x="692" y="1486"/>
                      </a:lnTo>
                      <a:lnTo>
                        <a:pt x="696" y="1490"/>
                      </a:lnTo>
                      <a:lnTo>
                        <a:pt x="704" y="1494"/>
                      </a:lnTo>
                      <a:lnTo>
                        <a:pt x="708" y="1498"/>
                      </a:lnTo>
                      <a:lnTo>
                        <a:pt x="712" y="1502"/>
                      </a:lnTo>
                      <a:lnTo>
                        <a:pt x="716" y="1506"/>
                      </a:lnTo>
                      <a:lnTo>
                        <a:pt x="720" y="1510"/>
                      </a:lnTo>
                      <a:lnTo>
                        <a:pt x="724" y="1514"/>
                      </a:lnTo>
                      <a:lnTo>
                        <a:pt x="728" y="1518"/>
                      </a:lnTo>
                      <a:lnTo>
                        <a:pt x="732" y="1522"/>
                      </a:lnTo>
                      <a:lnTo>
                        <a:pt x="736" y="1530"/>
                      </a:lnTo>
                      <a:lnTo>
                        <a:pt x="744" y="1534"/>
                      </a:lnTo>
                      <a:lnTo>
                        <a:pt x="748" y="1538"/>
                      </a:lnTo>
                      <a:lnTo>
                        <a:pt x="752" y="1542"/>
                      </a:lnTo>
                      <a:lnTo>
                        <a:pt x="756" y="1546"/>
                      </a:lnTo>
                      <a:lnTo>
                        <a:pt x="760" y="1554"/>
                      </a:lnTo>
                      <a:lnTo>
                        <a:pt x="764" y="1558"/>
                      </a:lnTo>
                      <a:lnTo>
                        <a:pt x="768" y="1562"/>
                      </a:lnTo>
                      <a:lnTo>
                        <a:pt x="776" y="1566"/>
                      </a:lnTo>
                      <a:lnTo>
                        <a:pt x="780" y="1570"/>
                      </a:lnTo>
                      <a:lnTo>
                        <a:pt x="784" y="1574"/>
                      </a:lnTo>
                      <a:lnTo>
                        <a:pt x="796" y="1574"/>
                      </a:lnTo>
                      <a:lnTo>
                        <a:pt x="800" y="1570"/>
                      </a:lnTo>
                      <a:lnTo>
                        <a:pt x="804" y="1570"/>
                      </a:lnTo>
                      <a:lnTo>
                        <a:pt x="812" y="1574"/>
                      </a:lnTo>
                      <a:lnTo>
                        <a:pt x="820" y="1578"/>
                      </a:lnTo>
                      <a:lnTo>
                        <a:pt x="824" y="1582"/>
                      </a:lnTo>
                      <a:lnTo>
                        <a:pt x="832" y="1586"/>
                      </a:lnTo>
                      <a:lnTo>
                        <a:pt x="840" y="1590"/>
                      </a:lnTo>
                      <a:lnTo>
                        <a:pt x="848" y="1594"/>
                      </a:lnTo>
                      <a:lnTo>
                        <a:pt x="856" y="1598"/>
                      </a:lnTo>
                      <a:lnTo>
                        <a:pt x="868" y="1602"/>
                      </a:lnTo>
                      <a:lnTo>
                        <a:pt x="876" y="1606"/>
                      </a:lnTo>
                      <a:lnTo>
                        <a:pt x="884" y="1610"/>
                      </a:lnTo>
                      <a:lnTo>
                        <a:pt x="896" y="1614"/>
                      </a:lnTo>
                      <a:lnTo>
                        <a:pt x="904" y="1618"/>
                      </a:lnTo>
                      <a:lnTo>
                        <a:pt x="912" y="1622"/>
                      </a:lnTo>
                      <a:lnTo>
                        <a:pt x="924" y="1626"/>
                      </a:lnTo>
                      <a:lnTo>
                        <a:pt x="932" y="1630"/>
                      </a:lnTo>
                      <a:lnTo>
                        <a:pt x="940" y="1634"/>
                      </a:lnTo>
                      <a:lnTo>
                        <a:pt x="964" y="1634"/>
                      </a:lnTo>
                      <a:lnTo>
                        <a:pt x="968" y="1630"/>
                      </a:lnTo>
                      <a:lnTo>
                        <a:pt x="972" y="1626"/>
                      </a:lnTo>
                      <a:lnTo>
                        <a:pt x="976" y="1622"/>
                      </a:lnTo>
                      <a:lnTo>
                        <a:pt x="984" y="1618"/>
                      </a:lnTo>
                      <a:lnTo>
                        <a:pt x="988" y="1614"/>
                      </a:lnTo>
                      <a:lnTo>
                        <a:pt x="992" y="1610"/>
                      </a:lnTo>
                      <a:lnTo>
                        <a:pt x="1000" y="1606"/>
                      </a:lnTo>
                      <a:lnTo>
                        <a:pt x="1008" y="1602"/>
                      </a:lnTo>
                      <a:lnTo>
                        <a:pt x="1016" y="1598"/>
                      </a:lnTo>
                      <a:lnTo>
                        <a:pt x="1024" y="1594"/>
                      </a:lnTo>
                      <a:lnTo>
                        <a:pt x="1028" y="1590"/>
                      </a:lnTo>
                      <a:lnTo>
                        <a:pt x="1036" y="1586"/>
                      </a:lnTo>
                      <a:lnTo>
                        <a:pt x="1044" y="1582"/>
                      </a:lnTo>
                      <a:lnTo>
                        <a:pt x="1052" y="1578"/>
                      </a:lnTo>
                      <a:lnTo>
                        <a:pt x="1060" y="1574"/>
                      </a:lnTo>
                      <a:lnTo>
                        <a:pt x="1064" y="1570"/>
                      </a:lnTo>
                      <a:lnTo>
                        <a:pt x="1072" y="1566"/>
                      </a:lnTo>
                      <a:lnTo>
                        <a:pt x="1076" y="1562"/>
                      </a:lnTo>
                      <a:lnTo>
                        <a:pt x="1084" y="1558"/>
                      </a:lnTo>
                      <a:lnTo>
                        <a:pt x="1092" y="1554"/>
                      </a:lnTo>
                      <a:lnTo>
                        <a:pt x="1100" y="1550"/>
                      </a:lnTo>
                      <a:lnTo>
                        <a:pt x="1108" y="1546"/>
                      </a:lnTo>
                      <a:lnTo>
                        <a:pt x="1120" y="1542"/>
                      </a:lnTo>
                      <a:lnTo>
                        <a:pt x="1134" y="1482"/>
                      </a:lnTo>
                      <a:lnTo>
                        <a:pt x="926" y="1508"/>
                      </a:lnTo>
                      <a:close/>
                      <a:moveTo>
                        <a:pt x="510" y="856"/>
                      </a:moveTo>
                      <a:lnTo>
                        <a:pt x="510" y="856"/>
                      </a:lnTo>
                      <a:lnTo>
                        <a:pt x="508" y="842"/>
                      </a:lnTo>
                      <a:lnTo>
                        <a:pt x="506" y="828"/>
                      </a:lnTo>
                      <a:lnTo>
                        <a:pt x="506" y="812"/>
                      </a:lnTo>
                      <a:lnTo>
                        <a:pt x="502" y="796"/>
                      </a:lnTo>
                      <a:lnTo>
                        <a:pt x="496" y="766"/>
                      </a:lnTo>
                      <a:lnTo>
                        <a:pt x="486" y="738"/>
                      </a:lnTo>
                      <a:lnTo>
                        <a:pt x="474" y="712"/>
                      </a:lnTo>
                      <a:lnTo>
                        <a:pt x="470" y="696"/>
                      </a:lnTo>
                      <a:lnTo>
                        <a:pt x="466" y="680"/>
                      </a:lnTo>
                      <a:lnTo>
                        <a:pt x="462" y="664"/>
                      </a:lnTo>
                      <a:lnTo>
                        <a:pt x="458" y="650"/>
                      </a:lnTo>
                      <a:lnTo>
                        <a:pt x="452" y="632"/>
                      </a:lnTo>
                      <a:lnTo>
                        <a:pt x="444" y="616"/>
                      </a:lnTo>
                      <a:lnTo>
                        <a:pt x="442" y="612"/>
                      </a:lnTo>
                      <a:lnTo>
                        <a:pt x="442" y="606"/>
                      </a:lnTo>
                      <a:lnTo>
                        <a:pt x="442" y="600"/>
                      </a:lnTo>
                      <a:lnTo>
                        <a:pt x="440" y="596"/>
                      </a:lnTo>
                      <a:lnTo>
                        <a:pt x="434" y="590"/>
                      </a:lnTo>
                      <a:lnTo>
                        <a:pt x="430" y="582"/>
                      </a:lnTo>
                      <a:lnTo>
                        <a:pt x="426" y="574"/>
                      </a:lnTo>
                      <a:lnTo>
                        <a:pt x="428" y="562"/>
                      </a:lnTo>
                      <a:lnTo>
                        <a:pt x="436" y="534"/>
                      </a:lnTo>
                      <a:lnTo>
                        <a:pt x="440" y="516"/>
                      </a:lnTo>
                      <a:lnTo>
                        <a:pt x="440" y="500"/>
                      </a:lnTo>
                      <a:lnTo>
                        <a:pt x="448" y="504"/>
                      </a:lnTo>
                      <a:lnTo>
                        <a:pt x="454" y="510"/>
                      </a:lnTo>
                      <a:lnTo>
                        <a:pt x="456" y="516"/>
                      </a:lnTo>
                      <a:lnTo>
                        <a:pt x="456" y="524"/>
                      </a:lnTo>
                      <a:lnTo>
                        <a:pt x="456" y="540"/>
                      </a:lnTo>
                      <a:lnTo>
                        <a:pt x="458" y="548"/>
                      </a:lnTo>
                      <a:lnTo>
                        <a:pt x="462" y="556"/>
                      </a:lnTo>
                      <a:lnTo>
                        <a:pt x="478" y="580"/>
                      </a:lnTo>
                      <a:lnTo>
                        <a:pt x="490" y="604"/>
                      </a:lnTo>
                      <a:lnTo>
                        <a:pt x="490" y="610"/>
                      </a:lnTo>
                      <a:lnTo>
                        <a:pt x="490" y="618"/>
                      </a:lnTo>
                      <a:lnTo>
                        <a:pt x="490" y="626"/>
                      </a:lnTo>
                      <a:lnTo>
                        <a:pt x="490" y="634"/>
                      </a:lnTo>
                      <a:lnTo>
                        <a:pt x="494" y="660"/>
                      </a:lnTo>
                      <a:lnTo>
                        <a:pt x="496" y="686"/>
                      </a:lnTo>
                      <a:lnTo>
                        <a:pt x="498" y="714"/>
                      </a:lnTo>
                      <a:lnTo>
                        <a:pt x="502" y="742"/>
                      </a:lnTo>
                      <a:lnTo>
                        <a:pt x="514" y="800"/>
                      </a:lnTo>
                      <a:lnTo>
                        <a:pt x="518" y="830"/>
                      </a:lnTo>
                      <a:lnTo>
                        <a:pt x="522" y="860"/>
                      </a:lnTo>
                      <a:lnTo>
                        <a:pt x="522" y="868"/>
                      </a:lnTo>
                      <a:lnTo>
                        <a:pt x="524" y="876"/>
                      </a:lnTo>
                      <a:lnTo>
                        <a:pt x="530" y="892"/>
                      </a:lnTo>
                      <a:lnTo>
                        <a:pt x="534" y="910"/>
                      </a:lnTo>
                      <a:lnTo>
                        <a:pt x="536" y="930"/>
                      </a:lnTo>
                      <a:lnTo>
                        <a:pt x="540" y="968"/>
                      </a:lnTo>
                      <a:lnTo>
                        <a:pt x="532" y="958"/>
                      </a:lnTo>
                      <a:lnTo>
                        <a:pt x="526" y="946"/>
                      </a:lnTo>
                      <a:lnTo>
                        <a:pt x="522" y="932"/>
                      </a:lnTo>
                      <a:lnTo>
                        <a:pt x="518" y="918"/>
                      </a:lnTo>
                      <a:lnTo>
                        <a:pt x="514" y="888"/>
                      </a:lnTo>
                      <a:lnTo>
                        <a:pt x="510" y="856"/>
                      </a:lnTo>
                      <a:close/>
                      <a:moveTo>
                        <a:pt x="1264" y="2744"/>
                      </a:moveTo>
                      <a:lnTo>
                        <a:pt x="1272" y="2748"/>
                      </a:lnTo>
                      <a:lnTo>
                        <a:pt x="1274" y="2754"/>
                      </a:lnTo>
                      <a:lnTo>
                        <a:pt x="1278" y="2758"/>
                      </a:lnTo>
                      <a:lnTo>
                        <a:pt x="1282" y="2762"/>
                      </a:lnTo>
                      <a:lnTo>
                        <a:pt x="1282" y="2764"/>
                      </a:lnTo>
                      <a:lnTo>
                        <a:pt x="1274" y="2762"/>
                      </a:lnTo>
                      <a:lnTo>
                        <a:pt x="1272" y="2758"/>
                      </a:lnTo>
                      <a:lnTo>
                        <a:pt x="1264" y="2754"/>
                      </a:lnTo>
                      <a:lnTo>
                        <a:pt x="1260" y="2748"/>
                      </a:lnTo>
                      <a:lnTo>
                        <a:pt x="1256" y="2744"/>
                      </a:lnTo>
                      <a:lnTo>
                        <a:pt x="1264" y="27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sp>
          <p:nvSpPr>
            <p:cNvPr id="23" name="Ellipse 42"/>
            <p:cNvSpPr/>
            <p:nvPr/>
          </p:nvSpPr>
          <p:spPr bwMode="auto">
            <a:xfrm>
              <a:off x="289560" y="5838173"/>
              <a:ext cx="1449711" cy="260062"/>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ndParaRPr>
            </a:p>
          </p:txBody>
        </p:sp>
        <p:sp>
          <p:nvSpPr>
            <p:cNvPr id="27" name="Ellipse 43"/>
            <p:cNvSpPr/>
            <p:nvPr/>
          </p:nvSpPr>
          <p:spPr bwMode="auto">
            <a:xfrm>
              <a:off x="1676400" y="6005813"/>
              <a:ext cx="1449711" cy="260062"/>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ndParaRPr>
            </a:p>
          </p:txBody>
        </p:sp>
      </p:grpSp>
      <p:grpSp>
        <p:nvGrpSpPr>
          <p:cNvPr id="37" name="Group 36"/>
          <p:cNvGrpSpPr/>
          <p:nvPr/>
        </p:nvGrpSpPr>
        <p:grpSpPr>
          <a:xfrm>
            <a:off x="460722" y="2528260"/>
            <a:ext cx="3131313" cy="1392047"/>
            <a:chOff x="490884" y="2537360"/>
            <a:chExt cx="3131313" cy="1639396"/>
          </a:xfrm>
        </p:grpSpPr>
        <p:sp>
          <p:nvSpPr>
            <p:cNvPr id="38" name="Rectangle 27"/>
            <p:cNvSpPr>
              <a:spLocks noChangeArrowheads="1"/>
            </p:cNvSpPr>
            <p:nvPr/>
          </p:nvSpPr>
          <p:spPr bwMode="auto">
            <a:xfrm>
              <a:off x="490884" y="2537360"/>
              <a:ext cx="3131313" cy="1639396"/>
            </a:xfrm>
            <a:prstGeom prst="rect">
              <a:avLst/>
            </a:prstGeom>
            <a:gradFill rotWithShape="1">
              <a:gsLst>
                <a:gs pos="0">
                  <a:srgbClr val="E6E6E6"/>
                </a:gs>
                <a:gs pos="100000">
                  <a:sysClr val="window" lastClr="FFFFFF"/>
                </a:gs>
              </a:gsLst>
              <a:lin ang="16200000"/>
            </a:gradFill>
            <a:ln w="9525">
              <a:solidFill>
                <a:sysClr val="window" lastClr="FFFFFF">
                  <a:lumMod val="85000"/>
                </a:sysClr>
              </a:solidFill>
              <a:miter lim="800000"/>
              <a:headEnd/>
              <a:tailEnd/>
            </a:ln>
            <a:effectLst/>
          </p:spPr>
          <p:txBody>
            <a:bodyPr anchor="ctr"/>
            <a:lstStyle/>
            <a:p>
              <a:pPr marL="342900" indent="-342900" defTabSz="914400" fontAlgn="auto">
                <a:spcBef>
                  <a:spcPts val="0"/>
                </a:spcBef>
                <a:spcAft>
                  <a:spcPts val="0"/>
                </a:spcAft>
                <a:defRPr/>
              </a:pPr>
              <a:endParaRPr lang="de-DE" sz="1600" kern="0" dirty="0">
                <a:solidFill>
                  <a:sysClr val="windowText" lastClr="000000"/>
                </a:solidFill>
                <a:ea typeface="ＭＳ Ｐゴシック" pitchFamily="-97" charset="-128"/>
              </a:endParaRPr>
            </a:p>
          </p:txBody>
        </p:sp>
        <p:sp>
          <p:nvSpPr>
            <p:cNvPr id="40" name="TextBox 39"/>
            <p:cNvSpPr txBox="1"/>
            <p:nvPr/>
          </p:nvSpPr>
          <p:spPr>
            <a:xfrm>
              <a:off x="609601" y="2636758"/>
              <a:ext cx="3012596" cy="1304873"/>
            </a:xfrm>
            <a:prstGeom prst="rect">
              <a:avLst/>
            </a:prstGeom>
            <a:noFill/>
          </p:spPr>
          <p:txBody>
            <a:bodyPr wrap="square" rtlCol="0">
              <a:spAutoFit/>
            </a:bodyPr>
            <a:lstStyle/>
            <a:p>
              <a:pPr>
                <a:spcAft>
                  <a:spcPts val="1200"/>
                </a:spcAft>
              </a:pPr>
              <a:r>
                <a:rPr lang="en-US" sz="2200" dirty="0">
                  <a:latin typeface="+mn-lt"/>
                </a:rPr>
                <a:t>Be clear who has the problem and the consequences of fixing </a:t>
              </a:r>
              <a:r>
                <a:rPr lang="en-US" sz="2200" dirty="0" smtClean="0">
                  <a:latin typeface="+mn-lt"/>
                </a:rPr>
                <a:t>it</a:t>
              </a:r>
              <a:endParaRPr lang="en-US" sz="2200" dirty="0">
                <a:solidFill>
                  <a:schemeClr val="tx1">
                    <a:lumMod val="75000"/>
                    <a:lumOff val="25000"/>
                  </a:schemeClr>
                </a:solidFill>
                <a:latin typeface="+mn-lt"/>
                <a:cs typeface="Arial" pitchFamily="34" charset="0"/>
              </a:endParaRPr>
            </a:p>
          </p:txBody>
        </p:sp>
      </p:grpSp>
    </p:spTree>
    <p:extLst>
      <p:ext uri="{BB962C8B-B14F-4D97-AF65-F5344CB8AC3E}">
        <p14:creationId xmlns:p14="http://schemas.microsoft.com/office/powerpoint/2010/main" val="22446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05556E-6 5.57817E-6 L 0.02083 -0.02196 L 0.03871 -0.01988 " pathEditMode="relative" ptsTypes="AAA">
                                      <p:cBhvr>
                                        <p:cTn id="6" dur="2000" fill="hold"/>
                                        <p:tgtEl>
                                          <p:spTgt spid="21"/>
                                        </p:tgtEl>
                                        <p:attrNameLst>
                                          <p:attrName>ppt_x</p:attrName>
                                          <p:attrName>ppt_y</p:attrName>
                                        </p:attrNameLst>
                                      </p:cBhvr>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776864" cy="1231106"/>
          </a:xfrm>
          <a:prstGeom prst="rect">
            <a:avLst/>
          </a:prstGeom>
          <a:noFill/>
        </p:spPr>
        <p:txBody>
          <a:bodyPr wrap="square" lIns="0" tIns="0" rIns="0" bIns="0" rtlCol="0">
            <a:spAutoFit/>
          </a:bodyPr>
          <a:lstStyle/>
          <a:p>
            <a:pPr algn="ctr"/>
            <a:r>
              <a:rPr lang="en-US" sz="4000" dirty="0">
                <a:latin typeface="+mn-lt"/>
              </a:rPr>
              <a:t>Problem solving process and techniques</a:t>
            </a:r>
          </a:p>
        </p:txBody>
      </p:sp>
      <p:grpSp>
        <p:nvGrpSpPr>
          <p:cNvPr id="37" name="Group 36"/>
          <p:cNvGrpSpPr/>
          <p:nvPr/>
        </p:nvGrpSpPr>
        <p:grpSpPr>
          <a:xfrm>
            <a:off x="460722" y="2528260"/>
            <a:ext cx="3131313" cy="2340900"/>
            <a:chOff x="490884" y="2537360"/>
            <a:chExt cx="3131313" cy="2756847"/>
          </a:xfrm>
        </p:grpSpPr>
        <p:sp>
          <p:nvSpPr>
            <p:cNvPr id="38" name="Rectangle 27"/>
            <p:cNvSpPr>
              <a:spLocks noChangeArrowheads="1"/>
            </p:cNvSpPr>
            <p:nvPr/>
          </p:nvSpPr>
          <p:spPr bwMode="auto">
            <a:xfrm>
              <a:off x="490884" y="2537360"/>
              <a:ext cx="3131313" cy="2756847"/>
            </a:xfrm>
            <a:prstGeom prst="rect">
              <a:avLst/>
            </a:prstGeom>
            <a:gradFill rotWithShape="1">
              <a:gsLst>
                <a:gs pos="0">
                  <a:srgbClr val="E6E6E6"/>
                </a:gs>
                <a:gs pos="100000">
                  <a:sysClr val="window" lastClr="FFFFFF"/>
                </a:gs>
              </a:gsLst>
              <a:lin ang="16200000"/>
            </a:gradFill>
            <a:ln w="9525">
              <a:solidFill>
                <a:sysClr val="window" lastClr="FFFFFF">
                  <a:lumMod val="85000"/>
                </a:sysClr>
              </a:solidFill>
              <a:miter lim="800000"/>
              <a:headEnd/>
              <a:tailEnd/>
            </a:ln>
            <a:effectLst/>
          </p:spPr>
          <p:txBody>
            <a:bodyPr anchor="ctr"/>
            <a:lstStyle/>
            <a:p>
              <a:pPr marL="342900" indent="-342900" defTabSz="914400" fontAlgn="auto">
                <a:spcBef>
                  <a:spcPts val="0"/>
                </a:spcBef>
                <a:spcAft>
                  <a:spcPts val="0"/>
                </a:spcAft>
                <a:defRPr/>
              </a:pPr>
              <a:endParaRPr lang="de-DE" sz="1600" kern="0" dirty="0">
                <a:solidFill>
                  <a:sysClr val="windowText" lastClr="000000"/>
                </a:solidFill>
                <a:ea typeface="ＭＳ Ｐゴシック" pitchFamily="-97" charset="-128"/>
              </a:endParaRPr>
            </a:p>
          </p:txBody>
        </p:sp>
        <p:sp>
          <p:nvSpPr>
            <p:cNvPr id="40" name="TextBox 39"/>
            <p:cNvSpPr txBox="1"/>
            <p:nvPr/>
          </p:nvSpPr>
          <p:spPr>
            <a:xfrm>
              <a:off x="609601" y="2636758"/>
              <a:ext cx="3012596" cy="2501004"/>
            </a:xfrm>
            <a:prstGeom prst="rect">
              <a:avLst/>
            </a:prstGeom>
            <a:noFill/>
          </p:spPr>
          <p:txBody>
            <a:bodyPr wrap="square" rtlCol="0">
              <a:spAutoFit/>
            </a:bodyPr>
            <a:lstStyle/>
            <a:p>
              <a:pPr>
                <a:spcAft>
                  <a:spcPts val="1200"/>
                </a:spcAft>
              </a:pPr>
              <a:r>
                <a:rPr lang="en-US" sz="2200" dirty="0">
                  <a:latin typeface="+mn-lt"/>
                </a:rPr>
                <a:t>Some people advocate complete brainstorming. But if you have really understood the problem, the answer is often not far away</a:t>
              </a:r>
              <a:endParaRPr lang="en-US" sz="2200" dirty="0">
                <a:solidFill>
                  <a:schemeClr val="tx1">
                    <a:lumMod val="75000"/>
                    <a:lumOff val="25000"/>
                  </a:schemeClr>
                </a:solidFill>
                <a:latin typeface="+mn-lt"/>
                <a:cs typeface="Arial" pitchFamily="34" charset="0"/>
              </a:endParaRPr>
            </a:p>
          </p:txBody>
        </p:sp>
      </p:grpSp>
      <p:sp>
        <p:nvSpPr>
          <p:cNvPr id="26" name="Kombinationstegning 32"/>
          <p:cNvSpPr/>
          <p:nvPr/>
        </p:nvSpPr>
        <p:spPr bwMode="auto">
          <a:xfrm>
            <a:off x="5211683" y="3549318"/>
            <a:ext cx="2879798" cy="1768125"/>
          </a:xfrm>
          <a:custGeom>
            <a:avLst/>
            <a:gdLst>
              <a:gd name="connsiteX0" fmla="*/ 38100 w 3505200"/>
              <a:gd name="connsiteY0" fmla="*/ 1104900 h 1390650"/>
              <a:gd name="connsiteX1" fmla="*/ 1619250 w 3505200"/>
              <a:gd name="connsiteY1" fmla="*/ 1390650 h 1390650"/>
              <a:gd name="connsiteX2" fmla="*/ 1771650 w 3505200"/>
              <a:gd name="connsiteY2" fmla="*/ 1352550 h 1390650"/>
              <a:gd name="connsiteX3" fmla="*/ 3505200 w 3505200"/>
              <a:gd name="connsiteY3" fmla="*/ 590550 h 1390650"/>
              <a:gd name="connsiteX4" fmla="*/ 1771650 w 3505200"/>
              <a:gd name="connsiteY4" fmla="*/ 0 h 1390650"/>
              <a:gd name="connsiteX5" fmla="*/ 0 w 3505200"/>
              <a:gd name="connsiteY5" fmla="*/ 590550 h 1390650"/>
              <a:gd name="connsiteX6" fmla="*/ 95250 w 3505200"/>
              <a:gd name="connsiteY6" fmla="*/ 1047750 h 1390650"/>
              <a:gd name="connsiteX7" fmla="*/ 76200 w 3505200"/>
              <a:gd name="connsiteY7" fmla="*/ 1047750 h 1390650"/>
              <a:gd name="connsiteX8" fmla="*/ 38100 w 3505200"/>
              <a:gd name="connsiteY8" fmla="*/ 1104900 h 1390650"/>
              <a:gd name="connsiteX0" fmla="*/ 38100 w 3505200"/>
              <a:gd name="connsiteY0" fmla="*/ 845820 h 1390650"/>
              <a:gd name="connsiteX1" fmla="*/ 1619250 w 3505200"/>
              <a:gd name="connsiteY1" fmla="*/ 1390650 h 1390650"/>
              <a:gd name="connsiteX2" fmla="*/ 1771650 w 3505200"/>
              <a:gd name="connsiteY2" fmla="*/ 1352550 h 1390650"/>
              <a:gd name="connsiteX3" fmla="*/ 3505200 w 3505200"/>
              <a:gd name="connsiteY3" fmla="*/ 590550 h 1390650"/>
              <a:gd name="connsiteX4" fmla="*/ 1771650 w 3505200"/>
              <a:gd name="connsiteY4" fmla="*/ 0 h 1390650"/>
              <a:gd name="connsiteX5" fmla="*/ 0 w 3505200"/>
              <a:gd name="connsiteY5" fmla="*/ 590550 h 1390650"/>
              <a:gd name="connsiteX6" fmla="*/ 95250 w 3505200"/>
              <a:gd name="connsiteY6" fmla="*/ 1047750 h 1390650"/>
              <a:gd name="connsiteX7" fmla="*/ 76200 w 3505200"/>
              <a:gd name="connsiteY7" fmla="*/ 1047750 h 1390650"/>
              <a:gd name="connsiteX8" fmla="*/ 38100 w 3505200"/>
              <a:gd name="connsiteY8" fmla="*/ 84582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00" h="1390650">
                <a:moveTo>
                  <a:pt x="38100" y="845820"/>
                </a:moveTo>
                <a:lnTo>
                  <a:pt x="1619250" y="1390650"/>
                </a:lnTo>
                <a:lnTo>
                  <a:pt x="1771650" y="1352550"/>
                </a:lnTo>
                <a:lnTo>
                  <a:pt x="3505200" y="590550"/>
                </a:lnTo>
                <a:lnTo>
                  <a:pt x="1771650" y="0"/>
                </a:lnTo>
                <a:lnTo>
                  <a:pt x="0" y="590550"/>
                </a:lnTo>
                <a:lnTo>
                  <a:pt x="95250" y="1047750"/>
                </a:lnTo>
                <a:lnTo>
                  <a:pt x="76200" y="1047750"/>
                </a:lnTo>
                <a:lnTo>
                  <a:pt x="38100" y="845820"/>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ndParaRPr>
          </a:p>
        </p:txBody>
      </p:sp>
      <p:sp>
        <p:nvSpPr>
          <p:cNvPr id="28" name="Freeform 9"/>
          <p:cNvSpPr>
            <a:spLocks/>
          </p:cNvSpPr>
          <p:nvPr/>
        </p:nvSpPr>
        <p:spPr bwMode="auto">
          <a:xfrm>
            <a:off x="4699503" y="3420668"/>
            <a:ext cx="2011163" cy="1529791"/>
          </a:xfrm>
          <a:custGeom>
            <a:avLst/>
            <a:gdLst/>
            <a:ahLst/>
            <a:cxnLst>
              <a:cxn ang="0">
                <a:pos x="418" y="635"/>
              </a:cxn>
              <a:cxn ang="0">
                <a:pos x="427" y="649"/>
              </a:cxn>
              <a:cxn ang="0">
                <a:pos x="429" y="1104"/>
              </a:cxn>
              <a:cxn ang="0">
                <a:pos x="442" y="1113"/>
              </a:cxn>
              <a:cxn ang="0">
                <a:pos x="1533" y="1111"/>
              </a:cxn>
              <a:cxn ang="0">
                <a:pos x="1542" y="1098"/>
              </a:cxn>
              <a:cxn ang="0">
                <a:pos x="1540" y="9"/>
              </a:cxn>
              <a:cxn ang="0">
                <a:pos x="1527" y="0"/>
              </a:cxn>
              <a:cxn ang="0">
                <a:pos x="1073" y="0"/>
              </a:cxn>
              <a:cxn ang="0">
                <a:pos x="1064" y="14"/>
              </a:cxn>
              <a:cxn ang="0">
                <a:pos x="1064" y="111"/>
              </a:cxn>
              <a:cxn ang="0">
                <a:pos x="1073" y="132"/>
              </a:cxn>
              <a:cxn ang="0">
                <a:pos x="1109" y="175"/>
              </a:cxn>
              <a:cxn ang="0">
                <a:pos x="1141" y="240"/>
              </a:cxn>
              <a:cxn ang="0">
                <a:pos x="1146" y="265"/>
              </a:cxn>
              <a:cxn ang="0">
                <a:pos x="1136" y="315"/>
              </a:cxn>
              <a:cxn ang="0">
                <a:pos x="1118" y="358"/>
              </a:cxn>
              <a:cxn ang="0">
                <a:pos x="1087" y="395"/>
              </a:cxn>
              <a:cxn ang="0">
                <a:pos x="1048" y="420"/>
              </a:cxn>
              <a:cxn ang="0">
                <a:pos x="1003" y="431"/>
              </a:cxn>
              <a:cxn ang="0">
                <a:pos x="971" y="431"/>
              </a:cxn>
              <a:cxn ang="0">
                <a:pos x="923" y="420"/>
              </a:cxn>
              <a:cxn ang="0">
                <a:pos x="885" y="395"/>
              </a:cxn>
              <a:cxn ang="0">
                <a:pos x="855" y="358"/>
              </a:cxn>
              <a:cxn ang="0">
                <a:pos x="835" y="315"/>
              </a:cxn>
              <a:cxn ang="0">
                <a:pos x="828" y="265"/>
              </a:cxn>
              <a:cxn ang="0">
                <a:pos x="830" y="240"/>
              </a:cxn>
              <a:cxn ang="0">
                <a:pos x="862" y="175"/>
              </a:cxn>
              <a:cxn ang="0">
                <a:pos x="898" y="132"/>
              </a:cxn>
              <a:cxn ang="0">
                <a:pos x="910" y="104"/>
              </a:cxn>
              <a:cxn ang="0">
                <a:pos x="907" y="9"/>
              </a:cxn>
              <a:cxn ang="0">
                <a:pos x="894" y="0"/>
              </a:cxn>
              <a:cxn ang="0">
                <a:pos x="436" y="0"/>
              </a:cxn>
              <a:cxn ang="0">
                <a:pos x="427" y="14"/>
              </a:cxn>
              <a:cxn ang="0">
                <a:pos x="427" y="469"/>
              </a:cxn>
              <a:cxn ang="0">
                <a:pos x="413" y="478"/>
              </a:cxn>
              <a:cxn ang="0">
                <a:pos x="334" y="478"/>
              </a:cxn>
              <a:cxn ang="0">
                <a:pos x="315" y="467"/>
              </a:cxn>
              <a:cxn ang="0">
                <a:pos x="272" y="433"/>
              </a:cxn>
              <a:cxn ang="0">
                <a:pos x="209" y="401"/>
              </a:cxn>
              <a:cxn ang="0">
                <a:pos x="188" y="397"/>
              </a:cxn>
              <a:cxn ang="0">
                <a:pos x="139" y="406"/>
              </a:cxn>
              <a:cxn ang="0">
                <a:pos x="89" y="424"/>
              </a:cxn>
              <a:cxn ang="0">
                <a:pos x="48" y="456"/>
              </a:cxn>
              <a:cxn ang="0">
                <a:pos x="16" y="497"/>
              </a:cxn>
              <a:cxn ang="0">
                <a:pos x="0" y="542"/>
              </a:cxn>
              <a:cxn ang="0">
                <a:pos x="0" y="574"/>
              </a:cxn>
              <a:cxn ang="0">
                <a:pos x="14" y="619"/>
              </a:cxn>
              <a:cxn ang="0">
                <a:pos x="39" y="658"/>
              </a:cxn>
              <a:cxn ang="0">
                <a:pos x="75" y="689"/>
              </a:cxn>
              <a:cxn ang="0">
                <a:pos x="118" y="710"/>
              </a:cxn>
              <a:cxn ang="0">
                <a:pos x="166" y="717"/>
              </a:cxn>
              <a:cxn ang="0">
                <a:pos x="188" y="714"/>
              </a:cxn>
              <a:cxn ang="0">
                <a:pos x="263" y="680"/>
              </a:cxn>
              <a:cxn ang="0">
                <a:pos x="315" y="644"/>
              </a:cxn>
              <a:cxn ang="0">
                <a:pos x="334" y="635"/>
              </a:cxn>
            </a:cxnLst>
            <a:rect l="0" t="0" r="r" b="b"/>
            <a:pathLst>
              <a:path w="1542" h="1113">
                <a:moveTo>
                  <a:pt x="413" y="633"/>
                </a:moveTo>
                <a:lnTo>
                  <a:pt x="413" y="633"/>
                </a:lnTo>
                <a:lnTo>
                  <a:pt x="418" y="635"/>
                </a:lnTo>
                <a:lnTo>
                  <a:pt x="422" y="637"/>
                </a:lnTo>
                <a:lnTo>
                  <a:pt x="427" y="642"/>
                </a:lnTo>
                <a:lnTo>
                  <a:pt x="427" y="649"/>
                </a:lnTo>
                <a:lnTo>
                  <a:pt x="427" y="1098"/>
                </a:lnTo>
                <a:lnTo>
                  <a:pt x="427" y="1098"/>
                </a:lnTo>
                <a:lnTo>
                  <a:pt x="429" y="1104"/>
                </a:lnTo>
                <a:lnTo>
                  <a:pt x="431" y="1109"/>
                </a:lnTo>
                <a:lnTo>
                  <a:pt x="436" y="1111"/>
                </a:lnTo>
                <a:lnTo>
                  <a:pt x="442" y="1113"/>
                </a:lnTo>
                <a:lnTo>
                  <a:pt x="1527" y="1113"/>
                </a:lnTo>
                <a:lnTo>
                  <a:pt x="1527" y="1113"/>
                </a:lnTo>
                <a:lnTo>
                  <a:pt x="1533" y="1111"/>
                </a:lnTo>
                <a:lnTo>
                  <a:pt x="1538" y="1109"/>
                </a:lnTo>
                <a:lnTo>
                  <a:pt x="1540" y="1104"/>
                </a:lnTo>
                <a:lnTo>
                  <a:pt x="1542" y="1098"/>
                </a:lnTo>
                <a:lnTo>
                  <a:pt x="1542" y="14"/>
                </a:lnTo>
                <a:lnTo>
                  <a:pt x="1542" y="14"/>
                </a:lnTo>
                <a:lnTo>
                  <a:pt x="1540" y="9"/>
                </a:lnTo>
                <a:lnTo>
                  <a:pt x="1538" y="2"/>
                </a:lnTo>
                <a:lnTo>
                  <a:pt x="1533" y="0"/>
                </a:lnTo>
                <a:lnTo>
                  <a:pt x="1527" y="0"/>
                </a:lnTo>
                <a:lnTo>
                  <a:pt x="1078" y="0"/>
                </a:lnTo>
                <a:lnTo>
                  <a:pt x="1078" y="0"/>
                </a:lnTo>
                <a:lnTo>
                  <a:pt x="1073" y="0"/>
                </a:lnTo>
                <a:lnTo>
                  <a:pt x="1068" y="2"/>
                </a:lnTo>
                <a:lnTo>
                  <a:pt x="1064" y="9"/>
                </a:lnTo>
                <a:lnTo>
                  <a:pt x="1064" y="14"/>
                </a:lnTo>
                <a:lnTo>
                  <a:pt x="1064" y="104"/>
                </a:lnTo>
                <a:lnTo>
                  <a:pt x="1064" y="104"/>
                </a:lnTo>
                <a:lnTo>
                  <a:pt x="1064" y="111"/>
                </a:lnTo>
                <a:lnTo>
                  <a:pt x="1066" y="120"/>
                </a:lnTo>
                <a:lnTo>
                  <a:pt x="1071" y="125"/>
                </a:lnTo>
                <a:lnTo>
                  <a:pt x="1073" y="132"/>
                </a:lnTo>
                <a:lnTo>
                  <a:pt x="1073" y="132"/>
                </a:lnTo>
                <a:lnTo>
                  <a:pt x="1084" y="143"/>
                </a:lnTo>
                <a:lnTo>
                  <a:pt x="1109" y="175"/>
                </a:lnTo>
                <a:lnTo>
                  <a:pt x="1123" y="195"/>
                </a:lnTo>
                <a:lnTo>
                  <a:pt x="1134" y="218"/>
                </a:lnTo>
                <a:lnTo>
                  <a:pt x="1141" y="240"/>
                </a:lnTo>
                <a:lnTo>
                  <a:pt x="1143" y="254"/>
                </a:lnTo>
                <a:lnTo>
                  <a:pt x="1146" y="265"/>
                </a:lnTo>
                <a:lnTo>
                  <a:pt x="1146" y="265"/>
                </a:lnTo>
                <a:lnTo>
                  <a:pt x="1143" y="281"/>
                </a:lnTo>
                <a:lnTo>
                  <a:pt x="1141" y="299"/>
                </a:lnTo>
                <a:lnTo>
                  <a:pt x="1136" y="315"/>
                </a:lnTo>
                <a:lnTo>
                  <a:pt x="1132" y="329"/>
                </a:lnTo>
                <a:lnTo>
                  <a:pt x="1125" y="345"/>
                </a:lnTo>
                <a:lnTo>
                  <a:pt x="1118" y="358"/>
                </a:lnTo>
                <a:lnTo>
                  <a:pt x="1109" y="372"/>
                </a:lnTo>
                <a:lnTo>
                  <a:pt x="1098" y="383"/>
                </a:lnTo>
                <a:lnTo>
                  <a:pt x="1087" y="395"/>
                </a:lnTo>
                <a:lnTo>
                  <a:pt x="1075" y="404"/>
                </a:lnTo>
                <a:lnTo>
                  <a:pt x="1062" y="410"/>
                </a:lnTo>
                <a:lnTo>
                  <a:pt x="1048" y="420"/>
                </a:lnTo>
                <a:lnTo>
                  <a:pt x="1034" y="424"/>
                </a:lnTo>
                <a:lnTo>
                  <a:pt x="1019" y="429"/>
                </a:lnTo>
                <a:lnTo>
                  <a:pt x="1003" y="431"/>
                </a:lnTo>
                <a:lnTo>
                  <a:pt x="987" y="431"/>
                </a:lnTo>
                <a:lnTo>
                  <a:pt x="987" y="431"/>
                </a:lnTo>
                <a:lnTo>
                  <a:pt x="971" y="431"/>
                </a:lnTo>
                <a:lnTo>
                  <a:pt x="955" y="429"/>
                </a:lnTo>
                <a:lnTo>
                  <a:pt x="939" y="424"/>
                </a:lnTo>
                <a:lnTo>
                  <a:pt x="923" y="420"/>
                </a:lnTo>
                <a:lnTo>
                  <a:pt x="910" y="410"/>
                </a:lnTo>
                <a:lnTo>
                  <a:pt x="898" y="404"/>
                </a:lnTo>
                <a:lnTo>
                  <a:pt x="885" y="395"/>
                </a:lnTo>
                <a:lnTo>
                  <a:pt x="873" y="383"/>
                </a:lnTo>
                <a:lnTo>
                  <a:pt x="864" y="372"/>
                </a:lnTo>
                <a:lnTo>
                  <a:pt x="855" y="358"/>
                </a:lnTo>
                <a:lnTo>
                  <a:pt x="846" y="345"/>
                </a:lnTo>
                <a:lnTo>
                  <a:pt x="839" y="329"/>
                </a:lnTo>
                <a:lnTo>
                  <a:pt x="835" y="315"/>
                </a:lnTo>
                <a:lnTo>
                  <a:pt x="830" y="299"/>
                </a:lnTo>
                <a:lnTo>
                  <a:pt x="828" y="281"/>
                </a:lnTo>
                <a:lnTo>
                  <a:pt x="828" y="265"/>
                </a:lnTo>
                <a:lnTo>
                  <a:pt x="828" y="265"/>
                </a:lnTo>
                <a:lnTo>
                  <a:pt x="828" y="254"/>
                </a:lnTo>
                <a:lnTo>
                  <a:pt x="830" y="240"/>
                </a:lnTo>
                <a:lnTo>
                  <a:pt x="839" y="218"/>
                </a:lnTo>
                <a:lnTo>
                  <a:pt x="851" y="195"/>
                </a:lnTo>
                <a:lnTo>
                  <a:pt x="862" y="175"/>
                </a:lnTo>
                <a:lnTo>
                  <a:pt x="887" y="143"/>
                </a:lnTo>
                <a:lnTo>
                  <a:pt x="898" y="132"/>
                </a:lnTo>
                <a:lnTo>
                  <a:pt x="898" y="132"/>
                </a:lnTo>
                <a:lnTo>
                  <a:pt x="903" y="125"/>
                </a:lnTo>
                <a:lnTo>
                  <a:pt x="905" y="120"/>
                </a:lnTo>
                <a:lnTo>
                  <a:pt x="910" y="104"/>
                </a:lnTo>
                <a:lnTo>
                  <a:pt x="910" y="14"/>
                </a:lnTo>
                <a:lnTo>
                  <a:pt x="910" y="14"/>
                </a:lnTo>
                <a:lnTo>
                  <a:pt x="907" y="9"/>
                </a:lnTo>
                <a:lnTo>
                  <a:pt x="905" y="2"/>
                </a:lnTo>
                <a:lnTo>
                  <a:pt x="901" y="0"/>
                </a:lnTo>
                <a:lnTo>
                  <a:pt x="894" y="0"/>
                </a:lnTo>
                <a:lnTo>
                  <a:pt x="442" y="0"/>
                </a:lnTo>
                <a:lnTo>
                  <a:pt x="442" y="0"/>
                </a:lnTo>
                <a:lnTo>
                  <a:pt x="436" y="0"/>
                </a:lnTo>
                <a:lnTo>
                  <a:pt x="431" y="2"/>
                </a:lnTo>
                <a:lnTo>
                  <a:pt x="429" y="9"/>
                </a:lnTo>
                <a:lnTo>
                  <a:pt x="427" y="14"/>
                </a:lnTo>
                <a:lnTo>
                  <a:pt x="427" y="465"/>
                </a:lnTo>
                <a:lnTo>
                  <a:pt x="427" y="465"/>
                </a:lnTo>
                <a:lnTo>
                  <a:pt x="427" y="469"/>
                </a:lnTo>
                <a:lnTo>
                  <a:pt x="422" y="474"/>
                </a:lnTo>
                <a:lnTo>
                  <a:pt x="418" y="478"/>
                </a:lnTo>
                <a:lnTo>
                  <a:pt x="413" y="478"/>
                </a:lnTo>
                <a:lnTo>
                  <a:pt x="340" y="478"/>
                </a:lnTo>
                <a:lnTo>
                  <a:pt x="340" y="478"/>
                </a:lnTo>
                <a:lnTo>
                  <a:pt x="334" y="478"/>
                </a:lnTo>
                <a:lnTo>
                  <a:pt x="327" y="476"/>
                </a:lnTo>
                <a:lnTo>
                  <a:pt x="320" y="472"/>
                </a:lnTo>
                <a:lnTo>
                  <a:pt x="315" y="467"/>
                </a:lnTo>
                <a:lnTo>
                  <a:pt x="315" y="467"/>
                </a:lnTo>
                <a:lnTo>
                  <a:pt x="304" y="458"/>
                </a:lnTo>
                <a:lnTo>
                  <a:pt x="272" y="433"/>
                </a:lnTo>
                <a:lnTo>
                  <a:pt x="254" y="420"/>
                </a:lnTo>
                <a:lnTo>
                  <a:pt x="232" y="408"/>
                </a:lnTo>
                <a:lnTo>
                  <a:pt x="209" y="401"/>
                </a:lnTo>
                <a:lnTo>
                  <a:pt x="200" y="399"/>
                </a:lnTo>
                <a:lnTo>
                  <a:pt x="188" y="397"/>
                </a:lnTo>
                <a:lnTo>
                  <a:pt x="188" y="397"/>
                </a:lnTo>
                <a:lnTo>
                  <a:pt x="170" y="399"/>
                </a:lnTo>
                <a:lnTo>
                  <a:pt x="154" y="401"/>
                </a:lnTo>
                <a:lnTo>
                  <a:pt x="139" y="406"/>
                </a:lnTo>
                <a:lnTo>
                  <a:pt x="120" y="410"/>
                </a:lnTo>
                <a:lnTo>
                  <a:pt x="105" y="417"/>
                </a:lnTo>
                <a:lnTo>
                  <a:pt x="89" y="424"/>
                </a:lnTo>
                <a:lnTo>
                  <a:pt x="75" y="435"/>
                </a:lnTo>
                <a:lnTo>
                  <a:pt x="61" y="444"/>
                </a:lnTo>
                <a:lnTo>
                  <a:pt x="48" y="456"/>
                </a:lnTo>
                <a:lnTo>
                  <a:pt x="36" y="469"/>
                </a:lnTo>
                <a:lnTo>
                  <a:pt x="25" y="481"/>
                </a:lnTo>
                <a:lnTo>
                  <a:pt x="16" y="497"/>
                </a:lnTo>
                <a:lnTo>
                  <a:pt x="9" y="510"/>
                </a:lnTo>
                <a:lnTo>
                  <a:pt x="5" y="526"/>
                </a:lnTo>
                <a:lnTo>
                  <a:pt x="0" y="542"/>
                </a:lnTo>
                <a:lnTo>
                  <a:pt x="0" y="558"/>
                </a:lnTo>
                <a:lnTo>
                  <a:pt x="0" y="558"/>
                </a:lnTo>
                <a:lnTo>
                  <a:pt x="0" y="574"/>
                </a:lnTo>
                <a:lnTo>
                  <a:pt x="2" y="590"/>
                </a:lnTo>
                <a:lnTo>
                  <a:pt x="7" y="605"/>
                </a:lnTo>
                <a:lnTo>
                  <a:pt x="14" y="619"/>
                </a:lnTo>
                <a:lnTo>
                  <a:pt x="21" y="633"/>
                </a:lnTo>
                <a:lnTo>
                  <a:pt x="30" y="646"/>
                </a:lnTo>
                <a:lnTo>
                  <a:pt x="39" y="658"/>
                </a:lnTo>
                <a:lnTo>
                  <a:pt x="50" y="669"/>
                </a:lnTo>
                <a:lnTo>
                  <a:pt x="61" y="680"/>
                </a:lnTo>
                <a:lnTo>
                  <a:pt x="75" y="689"/>
                </a:lnTo>
                <a:lnTo>
                  <a:pt x="89" y="696"/>
                </a:lnTo>
                <a:lnTo>
                  <a:pt x="102" y="703"/>
                </a:lnTo>
                <a:lnTo>
                  <a:pt x="118" y="710"/>
                </a:lnTo>
                <a:lnTo>
                  <a:pt x="134" y="712"/>
                </a:lnTo>
                <a:lnTo>
                  <a:pt x="150" y="717"/>
                </a:lnTo>
                <a:lnTo>
                  <a:pt x="166" y="717"/>
                </a:lnTo>
                <a:lnTo>
                  <a:pt x="166" y="717"/>
                </a:lnTo>
                <a:lnTo>
                  <a:pt x="177" y="717"/>
                </a:lnTo>
                <a:lnTo>
                  <a:pt x="188" y="714"/>
                </a:lnTo>
                <a:lnTo>
                  <a:pt x="213" y="705"/>
                </a:lnTo>
                <a:lnTo>
                  <a:pt x="238" y="694"/>
                </a:lnTo>
                <a:lnTo>
                  <a:pt x="263" y="680"/>
                </a:lnTo>
                <a:lnTo>
                  <a:pt x="300" y="655"/>
                </a:lnTo>
                <a:lnTo>
                  <a:pt x="315" y="644"/>
                </a:lnTo>
                <a:lnTo>
                  <a:pt x="315" y="644"/>
                </a:lnTo>
                <a:lnTo>
                  <a:pt x="320" y="640"/>
                </a:lnTo>
                <a:lnTo>
                  <a:pt x="327" y="637"/>
                </a:lnTo>
                <a:lnTo>
                  <a:pt x="334" y="635"/>
                </a:lnTo>
                <a:lnTo>
                  <a:pt x="340" y="633"/>
                </a:lnTo>
                <a:lnTo>
                  <a:pt x="413" y="633"/>
                </a:lnTo>
                <a:close/>
              </a:path>
            </a:pathLst>
          </a:cu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8900000" scaled="1"/>
            <a:tileRect/>
          </a:gradFill>
          <a:ln w="9">
            <a:solidFill>
              <a:schemeClr val="accent4">
                <a:lumMod val="60000"/>
                <a:lumOff val="40000"/>
              </a:schemeClr>
            </a:solidFill>
            <a:prstDash val="solid"/>
            <a:round/>
            <a:headEnd/>
            <a:tailEnd/>
          </a:ln>
          <a:scene3d>
            <a:camera prst="perspectiveHeroicExtremeLeftFacing"/>
            <a:lightRig rig="threePt" dir="t">
              <a:rot lat="0" lon="0" rev="4800000"/>
            </a:lightRig>
          </a:scene3d>
          <a:sp3d extrusionH="635000"/>
        </p:spPr>
        <p:txBody>
          <a:bodyPr/>
          <a:lstStyle/>
          <a:p>
            <a:pPr>
              <a:defRPr/>
            </a:pPr>
            <a:endParaRPr lang="da-DK">
              <a:latin typeface="Arial" pitchFamily="34" charset="0"/>
              <a:ea typeface="ＭＳ Ｐゴシック" pitchFamily="-97" charset="-128"/>
            </a:endParaRPr>
          </a:p>
        </p:txBody>
      </p:sp>
      <p:sp>
        <p:nvSpPr>
          <p:cNvPr id="30" name="Freeform 10"/>
          <p:cNvSpPr>
            <a:spLocks/>
          </p:cNvSpPr>
          <p:nvPr/>
        </p:nvSpPr>
        <p:spPr bwMode="auto">
          <a:xfrm>
            <a:off x="3810000" y="2828269"/>
            <a:ext cx="1451638" cy="2122190"/>
          </a:xfrm>
          <a:custGeom>
            <a:avLst/>
            <a:gdLst/>
            <a:ahLst/>
            <a:cxnLst>
              <a:cxn ang="0">
                <a:pos x="859" y="830"/>
              </a:cxn>
              <a:cxn ang="0">
                <a:pos x="918" y="853"/>
              </a:cxn>
              <a:cxn ang="0">
                <a:pos x="982" y="900"/>
              </a:cxn>
              <a:cxn ang="0">
                <a:pos x="1002" y="912"/>
              </a:cxn>
              <a:cxn ang="0">
                <a:pos x="1100" y="912"/>
              </a:cxn>
              <a:cxn ang="0">
                <a:pos x="1113" y="903"/>
              </a:cxn>
              <a:cxn ang="0">
                <a:pos x="1113" y="445"/>
              </a:cxn>
              <a:cxn ang="0">
                <a:pos x="1104" y="431"/>
              </a:cxn>
              <a:cxn ang="0">
                <a:pos x="648" y="431"/>
              </a:cxn>
              <a:cxn ang="0">
                <a:pos x="635" y="413"/>
              </a:cxn>
              <a:cxn ang="0">
                <a:pos x="635" y="336"/>
              </a:cxn>
              <a:cxn ang="0">
                <a:pos x="646" y="318"/>
              </a:cxn>
              <a:cxn ang="0">
                <a:pos x="680" y="277"/>
              </a:cxn>
              <a:cxn ang="0">
                <a:pos x="712" y="213"/>
              </a:cxn>
              <a:cxn ang="0">
                <a:pos x="716" y="191"/>
              </a:cxn>
              <a:cxn ang="0">
                <a:pos x="707" y="141"/>
              </a:cxn>
              <a:cxn ang="0">
                <a:pos x="687" y="91"/>
              </a:cxn>
              <a:cxn ang="0">
                <a:pos x="657" y="48"/>
              </a:cxn>
              <a:cxn ang="0">
                <a:pos x="616" y="16"/>
              </a:cxn>
              <a:cxn ang="0">
                <a:pos x="571" y="0"/>
              </a:cxn>
              <a:cxn ang="0">
                <a:pos x="535" y="2"/>
              </a:cxn>
              <a:cxn ang="0">
                <a:pos x="483" y="21"/>
              </a:cxn>
              <a:cxn ang="0">
                <a:pos x="444" y="52"/>
              </a:cxn>
              <a:cxn ang="0">
                <a:pos x="417" y="93"/>
              </a:cxn>
              <a:cxn ang="0">
                <a:pos x="399" y="191"/>
              </a:cxn>
              <a:cxn ang="0">
                <a:pos x="401" y="213"/>
              </a:cxn>
              <a:cxn ang="0">
                <a:pos x="433" y="277"/>
              </a:cxn>
              <a:cxn ang="0">
                <a:pos x="469" y="318"/>
              </a:cxn>
              <a:cxn ang="0">
                <a:pos x="478" y="336"/>
              </a:cxn>
              <a:cxn ang="0">
                <a:pos x="480" y="413"/>
              </a:cxn>
              <a:cxn ang="0">
                <a:pos x="464" y="431"/>
              </a:cxn>
              <a:cxn ang="0">
                <a:pos x="9" y="431"/>
              </a:cxn>
              <a:cxn ang="0">
                <a:pos x="0" y="445"/>
              </a:cxn>
              <a:cxn ang="0">
                <a:pos x="2" y="1535"/>
              </a:cxn>
              <a:cxn ang="0">
                <a:pos x="15" y="1544"/>
              </a:cxn>
              <a:cxn ang="0">
                <a:pos x="1104" y="1542"/>
              </a:cxn>
              <a:cxn ang="0">
                <a:pos x="1113" y="1529"/>
              </a:cxn>
              <a:cxn ang="0">
                <a:pos x="1113" y="1075"/>
              </a:cxn>
              <a:cxn ang="0">
                <a:pos x="1100" y="1066"/>
              </a:cxn>
              <a:cxn ang="0">
                <a:pos x="1002" y="1066"/>
              </a:cxn>
              <a:cxn ang="0">
                <a:pos x="982" y="1077"/>
              </a:cxn>
              <a:cxn ang="0">
                <a:pos x="918" y="1125"/>
              </a:cxn>
              <a:cxn ang="0">
                <a:pos x="859" y="1148"/>
              </a:cxn>
              <a:cxn ang="0">
                <a:pos x="832" y="1148"/>
              </a:cxn>
              <a:cxn ang="0">
                <a:pos x="784" y="1134"/>
              </a:cxn>
              <a:cxn ang="0">
                <a:pos x="741" y="1111"/>
              </a:cxn>
              <a:cxn ang="0">
                <a:pos x="709" y="1077"/>
              </a:cxn>
              <a:cxn ang="0">
                <a:pos x="689" y="1036"/>
              </a:cxn>
              <a:cxn ang="0">
                <a:pos x="682" y="989"/>
              </a:cxn>
              <a:cxn ang="0">
                <a:pos x="684" y="957"/>
              </a:cxn>
              <a:cxn ang="0">
                <a:pos x="703" y="914"/>
              </a:cxn>
              <a:cxn ang="0">
                <a:pos x="730" y="878"/>
              </a:cxn>
              <a:cxn ang="0">
                <a:pos x="768" y="848"/>
              </a:cxn>
              <a:cxn ang="0">
                <a:pos x="814" y="832"/>
              </a:cxn>
              <a:cxn ang="0">
                <a:pos x="848" y="830"/>
              </a:cxn>
            </a:cxnLst>
            <a:rect l="0" t="0" r="r" b="b"/>
            <a:pathLst>
              <a:path w="1113" h="1544">
                <a:moveTo>
                  <a:pt x="848" y="830"/>
                </a:moveTo>
                <a:lnTo>
                  <a:pt x="848" y="830"/>
                </a:lnTo>
                <a:lnTo>
                  <a:pt x="859" y="830"/>
                </a:lnTo>
                <a:lnTo>
                  <a:pt x="873" y="832"/>
                </a:lnTo>
                <a:lnTo>
                  <a:pt x="895" y="841"/>
                </a:lnTo>
                <a:lnTo>
                  <a:pt x="918" y="853"/>
                </a:lnTo>
                <a:lnTo>
                  <a:pt x="938" y="866"/>
                </a:lnTo>
                <a:lnTo>
                  <a:pt x="970" y="889"/>
                </a:lnTo>
                <a:lnTo>
                  <a:pt x="982" y="900"/>
                </a:lnTo>
                <a:lnTo>
                  <a:pt x="982" y="900"/>
                </a:lnTo>
                <a:lnTo>
                  <a:pt x="993" y="909"/>
                </a:lnTo>
                <a:lnTo>
                  <a:pt x="1002" y="912"/>
                </a:lnTo>
                <a:lnTo>
                  <a:pt x="1009" y="912"/>
                </a:lnTo>
                <a:lnTo>
                  <a:pt x="1100" y="912"/>
                </a:lnTo>
                <a:lnTo>
                  <a:pt x="1100" y="912"/>
                </a:lnTo>
                <a:lnTo>
                  <a:pt x="1104" y="909"/>
                </a:lnTo>
                <a:lnTo>
                  <a:pt x="1111" y="907"/>
                </a:lnTo>
                <a:lnTo>
                  <a:pt x="1113" y="903"/>
                </a:lnTo>
                <a:lnTo>
                  <a:pt x="1113" y="896"/>
                </a:lnTo>
                <a:lnTo>
                  <a:pt x="1113" y="445"/>
                </a:lnTo>
                <a:lnTo>
                  <a:pt x="1113" y="445"/>
                </a:lnTo>
                <a:lnTo>
                  <a:pt x="1113" y="440"/>
                </a:lnTo>
                <a:lnTo>
                  <a:pt x="1111" y="433"/>
                </a:lnTo>
                <a:lnTo>
                  <a:pt x="1104" y="431"/>
                </a:lnTo>
                <a:lnTo>
                  <a:pt x="1100" y="431"/>
                </a:lnTo>
                <a:lnTo>
                  <a:pt x="648" y="431"/>
                </a:lnTo>
                <a:lnTo>
                  <a:pt x="648" y="431"/>
                </a:lnTo>
                <a:lnTo>
                  <a:pt x="635" y="429"/>
                </a:lnTo>
                <a:lnTo>
                  <a:pt x="635" y="429"/>
                </a:lnTo>
                <a:lnTo>
                  <a:pt x="635" y="413"/>
                </a:lnTo>
                <a:lnTo>
                  <a:pt x="635" y="343"/>
                </a:lnTo>
                <a:lnTo>
                  <a:pt x="635" y="343"/>
                </a:lnTo>
                <a:lnTo>
                  <a:pt x="635" y="336"/>
                </a:lnTo>
                <a:lnTo>
                  <a:pt x="637" y="329"/>
                </a:lnTo>
                <a:lnTo>
                  <a:pt x="641" y="322"/>
                </a:lnTo>
                <a:lnTo>
                  <a:pt x="646" y="318"/>
                </a:lnTo>
                <a:lnTo>
                  <a:pt x="646" y="318"/>
                </a:lnTo>
                <a:lnTo>
                  <a:pt x="655" y="306"/>
                </a:lnTo>
                <a:lnTo>
                  <a:pt x="680" y="277"/>
                </a:lnTo>
                <a:lnTo>
                  <a:pt x="694" y="256"/>
                </a:lnTo>
                <a:lnTo>
                  <a:pt x="705" y="236"/>
                </a:lnTo>
                <a:lnTo>
                  <a:pt x="712" y="213"/>
                </a:lnTo>
                <a:lnTo>
                  <a:pt x="714" y="202"/>
                </a:lnTo>
                <a:lnTo>
                  <a:pt x="716" y="191"/>
                </a:lnTo>
                <a:lnTo>
                  <a:pt x="716" y="191"/>
                </a:lnTo>
                <a:lnTo>
                  <a:pt x="714" y="172"/>
                </a:lnTo>
                <a:lnTo>
                  <a:pt x="712" y="157"/>
                </a:lnTo>
                <a:lnTo>
                  <a:pt x="707" y="141"/>
                </a:lnTo>
                <a:lnTo>
                  <a:pt x="703" y="123"/>
                </a:lnTo>
                <a:lnTo>
                  <a:pt x="696" y="107"/>
                </a:lnTo>
                <a:lnTo>
                  <a:pt x="687" y="91"/>
                </a:lnTo>
                <a:lnTo>
                  <a:pt x="678" y="75"/>
                </a:lnTo>
                <a:lnTo>
                  <a:pt x="669" y="61"/>
                </a:lnTo>
                <a:lnTo>
                  <a:pt x="657" y="48"/>
                </a:lnTo>
                <a:lnTo>
                  <a:pt x="644" y="34"/>
                </a:lnTo>
                <a:lnTo>
                  <a:pt x="630" y="25"/>
                </a:lnTo>
                <a:lnTo>
                  <a:pt x="616" y="16"/>
                </a:lnTo>
                <a:lnTo>
                  <a:pt x="603" y="9"/>
                </a:lnTo>
                <a:lnTo>
                  <a:pt x="587" y="2"/>
                </a:lnTo>
                <a:lnTo>
                  <a:pt x="571" y="0"/>
                </a:lnTo>
                <a:lnTo>
                  <a:pt x="555" y="0"/>
                </a:lnTo>
                <a:lnTo>
                  <a:pt x="555" y="0"/>
                </a:lnTo>
                <a:lnTo>
                  <a:pt x="535" y="2"/>
                </a:lnTo>
                <a:lnTo>
                  <a:pt x="517" y="7"/>
                </a:lnTo>
                <a:lnTo>
                  <a:pt x="499" y="11"/>
                </a:lnTo>
                <a:lnTo>
                  <a:pt x="483" y="21"/>
                </a:lnTo>
                <a:lnTo>
                  <a:pt x="469" y="30"/>
                </a:lnTo>
                <a:lnTo>
                  <a:pt x="455" y="39"/>
                </a:lnTo>
                <a:lnTo>
                  <a:pt x="444" y="52"/>
                </a:lnTo>
                <a:lnTo>
                  <a:pt x="435" y="64"/>
                </a:lnTo>
                <a:lnTo>
                  <a:pt x="426" y="77"/>
                </a:lnTo>
                <a:lnTo>
                  <a:pt x="417" y="93"/>
                </a:lnTo>
                <a:lnTo>
                  <a:pt x="408" y="125"/>
                </a:lnTo>
                <a:lnTo>
                  <a:pt x="401" y="157"/>
                </a:lnTo>
                <a:lnTo>
                  <a:pt x="399" y="191"/>
                </a:lnTo>
                <a:lnTo>
                  <a:pt x="399" y="191"/>
                </a:lnTo>
                <a:lnTo>
                  <a:pt x="399" y="202"/>
                </a:lnTo>
                <a:lnTo>
                  <a:pt x="401" y="213"/>
                </a:lnTo>
                <a:lnTo>
                  <a:pt x="410" y="236"/>
                </a:lnTo>
                <a:lnTo>
                  <a:pt x="421" y="256"/>
                </a:lnTo>
                <a:lnTo>
                  <a:pt x="433" y="277"/>
                </a:lnTo>
                <a:lnTo>
                  <a:pt x="458" y="306"/>
                </a:lnTo>
                <a:lnTo>
                  <a:pt x="469" y="318"/>
                </a:lnTo>
                <a:lnTo>
                  <a:pt x="469" y="318"/>
                </a:lnTo>
                <a:lnTo>
                  <a:pt x="474" y="322"/>
                </a:lnTo>
                <a:lnTo>
                  <a:pt x="476" y="329"/>
                </a:lnTo>
                <a:lnTo>
                  <a:pt x="478" y="336"/>
                </a:lnTo>
                <a:lnTo>
                  <a:pt x="480" y="343"/>
                </a:lnTo>
                <a:lnTo>
                  <a:pt x="480" y="413"/>
                </a:lnTo>
                <a:lnTo>
                  <a:pt x="480" y="413"/>
                </a:lnTo>
                <a:lnTo>
                  <a:pt x="480" y="429"/>
                </a:lnTo>
                <a:lnTo>
                  <a:pt x="480" y="429"/>
                </a:lnTo>
                <a:lnTo>
                  <a:pt x="464" y="431"/>
                </a:lnTo>
                <a:lnTo>
                  <a:pt x="15" y="431"/>
                </a:lnTo>
                <a:lnTo>
                  <a:pt x="15" y="431"/>
                </a:lnTo>
                <a:lnTo>
                  <a:pt x="9" y="431"/>
                </a:lnTo>
                <a:lnTo>
                  <a:pt x="4" y="433"/>
                </a:lnTo>
                <a:lnTo>
                  <a:pt x="2" y="440"/>
                </a:lnTo>
                <a:lnTo>
                  <a:pt x="0" y="445"/>
                </a:lnTo>
                <a:lnTo>
                  <a:pt x="0" y="1529"/>
                </a:lnTo>
                <a:lnTo>
                  <a:pt x="0" y="1529"/>
                </a:lnTo>
                <a:lnTo>
                  <a:pt x="2" y="1535"/>
                </a:lnTo>
                <a:lnTo>
                  <a:pt x="4" y="1540"/>
                </a:lnTo>
                <a:lnTo>
                  <a:pt x="9" y="1542"/>
                </a:lnTo>
                <a:lnTo>
                  <a:pt x="15" y="1544"/>
                </a:lnTo>
                <a:lnTo>
                  <a:pt x="1100" y="1544"/>
                </a:lnTo>
                <a:lnTo>
                  <a:pt x="1100" y="1544"/>
                </a:lnTo>
                <a:lnTo>
                  <a:pt x="1104" y="1542"/>
                </a:lnTo>
                <a:lnTo>
                  <a:pt x="1111" y="1540"/>
                </a:lnTo>
                <a:lnTo>
                  <a:pt x="1113" y="1535"/>
                </a:lnTo>
                <a:lnTo>
                  <a:pt x="1113" y="1529"/>
                </a:lnTo>
                <a:lnTo>
                  <a:pt x="1113" y="1082"/>
                </a:lnTo>
                <a:lnTo>
                  <a:pt x="1113" y="1082"/>
                </a:lnTo>
                <a:lnTo>
                  <a:pt x="1113" y="1075"/>
                </a:lnTo>
                <a:lnTo>
                  <a:pt x="1111" y="1071"/>
                </a:lnTo>
                <a:lnTo>
                  <a:pt x="1104" y="1068"/>
                </a:lnTo>
                <a:lnTo>
                  <a:pt x="1100" y="1066"/>
                </a:lnTo>
                <a:lnTo>
                  <a:pt x="1009" y="1066"/>
                </a:lnTo>
                <a:lnTo>
                  <a:pt x="1009" y="1066"/>
                </a:lnTo>
                <a:lnTo>
                  <a:pt x="1002" y="1066"/>
                </a:lnTo>
                <a:lnTo>
                  <a:pt x="993" y="1068"/>
                </a:lnTo>
                <a:lnTo>
                  <a:pt x="982" y="1077"/>
                </a:lnTo>
                <a:lnTo>
                  <a:pt x="982" y="1077"/>
                </a:lnTo>
                <a:lnTo>
                  <a:pt x="970" y="1089"/>
                </a:lnTo>
                <a:lnTo>
                  <a:pt x="938" y="1111"/>
                </a:lnTo>
                <a:lnTo>
                  <a:pt x="918" y="1125"/>
                </a:lnTo>
                <a:lnTo>
                  <a:pt x="895" y="1136"/>
                </a:lnTo>
                <a:lnTo>
                  <a:pt x="873" y="1145"/>
                </a:lnTo>
                <a:lnTo>
                  <a:pt x="859" y="1148"/>
                </a:lnTo>
                <a:lnTo>
                  <a:pt x="848" y="1148"/>
                </a:lnTo>
                <a:lnTo>
                  <a:pt x="848" y="1148"/>
                </a:lnTo>
                <a:lnTo>
                  <a:pt x="832" y="1148"/>
                </a:lnTo>
                <a:lnTo>
                  <a:pt x="814" y="1143"/>
                </a:lnTo>
                <a:lnTo>
                  <a:pt x="798" y="1141"/>
                </a:lnTo>
                <a:lnTo>
                  <a:pt x="784" y="1134"/>
                </a:lnTo>
                <a:lnTo>
                  <a:pt x="768" y="1127"/>
                </a:lnTo>
                <a:lnTo>
                  <a:pt x="755" y="1120"/>
                </a:lnTo>
                <a:lnTo>
                  <a:pt x="741" y="1111"/>
                </a:lnTo>
                <a:lnTo>
                  <a:pt x="730" y="1100"/>
                </a:lnTo>
                <a:lnTo>
                  <a:pt x="718" y="1089"/>
                </a:lnTo>
                <a:lnTo>
                  <a:pt x="709" y="1077"/>
                </a:lnTo>
                <a:lnTo>
                  <a:pt x="703" y="1064"/>
                </a:lnTo>
                <a:lnTo>
                  <a:pt x="694" y="1050"/>
                </a:lnTo>
                <a:lnTo>
                  <a:pt x="689" y="1036"/>
                </a:lnTo>
                <a:lnTo>
                  <a:pt x="684" y="1021"/>
                </a:lnTo>
                <a:lnTo>
                  <a:pt x="682" y="1005"/>
                </a:lnTo>
                <a:lnTo>
                  <a:pt x="682" y="989"/>
                </a:lnTo>
                <a:lnTo>
                  <a:pt x="682" y="989"/>
                </a:lnTo>
                <a:lnTo>
                  <a:pt x="682" y="973"/>
                </a:lnTo>
                <a:lnTo>
                  <a:pt x="684" y="957"/>
                </a:lnTo>
                <a:lnTo>
                  <a:pt x="689" y="941"/>
                </a:lnTo>
                <a:lnTo>
                  <a:pt x="694" y="928"/>
                </a:lnTo>
                <a:lnTo>
                  <a:pt x="703" y="914"/>
                </a:lnTo>
                <a:lnTo>
                  <a:pt x="709" y="900"/>
                </a:lnTo>
                <a:lnTo>
                  <a:pt x="718" y="887"/>
                </a:lnTo>
                <a:lnTo>
                  <a:pt x="730" y="878"/>
                </a:lnTo>
                <a:lnTo>
                  <a:pt x="741" y="866"/>
                </a:lnTo>
                <a:lnTo>
                  <a:pt x="755" y="857"/>
                </a:lnTo>
                <a:lnTo>
                  <a:pt x="768" y="848"/>
                </a:lnTo>
                <a:lnTo>
                  <a:pt x="784" y="844"/>
                </a:lnTo>
                <a:lnTo>
                  <a:pt x="798" y="837"/>
                </a:lnTo>
                <a:lnTo>
                  <a:pt x="814" y="832"/>
                </a:lnTo>
                <a:lnTo>
                  <a:pt x="832" y="830"/>
                </a:lnTo>
                <a:lnTo>
                  <a:pt x="848" y="830"/>
                </a:lnTo>
                <a:lnTo>
                  <a:pt x="848" y="830"/>
                </a:lnTo>
                <a:close/>
              </a:path>
            </a:pathLst>
          </a:cu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8900000" scaled="1"/>
            <a:tileRect/>
          </a:gradFill>
          <a:ln w="9">
            <a:solidFill>
              <a:schemeClr val="accent4">
                <a:lumMod val="60000"/>
                <a:lumOff val="40000"/>
              </a:schemeClr>
            </a:solidFill>
            <a:prstDash val="solid"/>
            <a:round/>
            <a:headEnd/>
            <a:tailEnd/>
          </a:ln>
          <a:scene3d>
            <a:camera prst="perspectiveHeroicExtremeLeftFacing"/>
            <a:lightRig rig="threePt" dir="t">
              <a:rot lat="0" lon="0" rev="4800000"/>
            </a:lightRig>
          </a:scene3d>
          <a:sp3d extrusionH="635000"/>
        </p:spPr>
        <p:txBody>
          <a:bodyPr/>
          <a:lstStyle/>
          <a:p>
            <a:pPr>
              <a:defRPr/>
            </a:pPr>
            <a:endParaRPr lang="da-DK">
              <a:latin typeface="Arial" pitchFamily="34" charset="0"/>
              <a:ea typeface="ＭＳ Ｐゴシック" pitchFamily="-97" charset="-128"/>
            </a:endParaRPr>
          </a:p>
        </p:txBody>
      </p:sp>
      <p:sp>
        <p:nvSpPr>
          <p:cNvPr id="39" name="Freeform 12"/>
          <p:cNvSpPr>
            <a:spLocks/>
          </p:cNvSpPr>
          <p:nvPr/>
        </p:nvSpPr>
        <p:spPr bwMode="auto">
          <a:xfrm>
            <a:off x="3810000" y="1890877"/>
            <a:ext cx="2011163" cy="1532540"/>
          </a:xfrm>
          <a:custGeom>
            <a:avLst/>
            <a:gdLst/>
            <a:ahLst/>
            <a:cxnLst>
              <a:cxn ang="0">
                <a:pos x="396" y="861"/>
              </a:cxn>
              <a:cxn ang="0">
                <a:pos x="419" y="918"/>
              </a:cxn>
              <a:cxn ang="0">
                <a:pos x="467" y="984"/>
              </a:cxn>
              <a:cxn ang="0">
                <a:pos x="476" y="995"/>
              </a:cxn>
              <a:cxn ang="0">
                <a:pos x="478" y="1099"/>
              </a:cxn>
              <a:cxn ang="0">
                <a:pos x="474" y="1111"/>
              </a:cxn>
              <a:cxn ang="0">
                <a:pos x="15" y="1115"/>
              </a:cxn>
              <a:cxn ang="0">
                <a:pos x="4" y="1111"/>
              </a:cxn>
              <a:cxn ang="0">
                <a:pos x="0" y="15"/>
              </a:cxn>
              <a:cxn ang="0">
                <a:pos x="4" y="4"/>
              </a:cxn>
              <a:cxn ang="0">
                <a:pos x="1100" y="0"/>
              </a:cxn>
              <a:cxn ang="0">
                <a:pos x="1111" y="4"/>
              </a:cxn>
              <a:cxn ang="0">
                <a:pos x="1113" y="464"/>
              </a:cxn>
              <a:cxn ang="0">
                <a:pos x="1118" y="476"/>
              </a:cxn>
              <a:cxn ang="0">
                <a:pos x="1202" y="480"/>
              </a:cxn>
              <a:cxn ang="0">
                <a:pos x="1215" y="478"/>
              </a:cxn>
              <a:cxn ang="0">
                <a:pos x="1227" y="469"/>
              </a:cxn>
              <a:cxn ang="0">
                <a:pos x="1288" y="426"/>
              </a:cxn>
              <a:cxn ang="0">
                <a:pos x="1354" y="399"/>
              </a:cxn>
              <a:cxn ang="0">
                <a:pos x="1390" y="396"/>
              </a:cxn>
              <a:cxn ang="0">
                <a:pos x="1442" y="410"/>
              </a:cxn>
              <a:cxn ang="0">
                <a:pos x="1485" y="437"/>
              </a:cxn>
              <a:cxn ang="0">
                <a:pos x="1519" y="476"/>
              </a:cxn>
              <a:cxn ang="0">
                <a:pos x="1537" y="523"/>
              </a:cxn>
              <a:cxn ang="0">
                <a:pos x="1542" y="555"/>
              </a:cxn>
              <a:cxn ang="0">
                <a:pos x="1533" y="605"/>
              </a:cxn>
              <a:cxn ang="0">
                <a:pos x="1508" y="648"/>
              </a:cxn>
              <a:cxn ang="0">
                <a:pos x="1469" y="687"/>
              </a:cxn>
              <a:cxn ang="0">
                <a:pos x="1424" y="709"/>
              </a:cxn>
              <a:cxn ang="0">
                <a:pos x="1372" y="718"/>
              </a:cxn>
              <a:cxn ang="0">
                <a:pos x="1331" y="709"/>
              </a:cxn>
              <a:cxn ang="0">
                <a:pos x="1267" y="678"/>
              </a:cxn>
              <a:cxn ang="0">
                <a:pos x="1227" y="646"/>
              </a:cxn>
              <a:cxn ang="0">
                <a:pos x="1208" y="635"/>
              </a:cxn>
              <a:cxn ang="0">
                <a:pos x="1129" y="635"/>
              </a:cxn>
              <a:cxn ang="0">
                <a:pos x="1115" y="644"/>
              </a:cxn>
              <a:cxn ang="0">
                <a:pos x="1113" y="1099"/>
              </a:cxn>
              <a:cxn ang="0">
                <a:pos x="1104" y="1113"/>
              </a:cxn>
              <a:cxn ang="0">
                <a:pos x="648" y="1115"/>
              </a:cxn>
              <a:cxn ang="0">
                <a:pos x="635" y="1106"/>
              </a:cxn>
              <a:cxn ang="0">
                <a:pos x="632" y="1009"/>
              </a:cxn>
              <a:cxn ang="0">
                <a:pos x="639" y="988"/>
              </a:cxn>
              <a:cxn ang="0">
                <a:pos x="655" y="970"/>
              </a:cxn>
              <a:cxn ang="0">
                <a:pos x="703" y="895"/>
              </a:cxn>
              <a:cxn ang="0">
                <a:pos x="714" y="848"/>
              </a:cxn>
              <a:cxn ang="0">
                <a:pos x="712" y="816"/>
              </a:cxn>
              <a:cxn ang="0">
                <a:pos x="694" y="768"/>
              </a:cxn>
              <a:cxn ang="0">
                <a:pos x="666" y="730"/>
              </a:cxn>
              <a:cxn ang="0">
                <a:pos x="630" y="703"/>
              </a:cxn>
              <a:cxn ang="0">
                <a:pos x="587" y="684"/>
              </a:cxn>
              <a:cxn ang="0">
                <a:pos x="555" y="682"/>
              </a:cxn>
              <a:cxn ang="0">
                <a:pos x="508" y="689"/>
              </a:cxn>
              <a:cxn ang="0">
                <a:pos x="467" y="712"/>
              </a:cxn>
              <a:cxn ang="0">
                <a:pos x="433" y="743"/>
              </a:cxn>
              <a:cxn ang="0">
                <a:pos x="410" y="784"/>
              </a:cxn>
              <a:cxn ang="0">
                <a:pos x="396" y="832"/>
              </a:cxn>
            </a:cxnLst>
            <a:rect l="0" t="0" r="r" b="b"/>
            <a:pathLst>
              <a:path w="1542" h="1115">
                <a:moveTo>
                  <a:pt x="396" y="848"/>
                </a:moveTo>
                <a:lnTo>
                  <a:pt x="396" y="848"/>
                </a:lnTo>
                <a:lnTo>
                  <a:pt x="396" y="861"/>
                </a:lnTo>
                <a:lnTo>
                  <a:pt x="399" y="873"/>
                </a:lnTo>
                <a:lnTo>
                  <a:pt x="408" y="895"/>
                </a:lnTo>
                <a:lnTo>
                  <a:pt x="419" y="918"/>
                </a:lnTo>
                <a:lnTo>
                  <a:pt x="433" y="938"/>
                </a:lnTo>
                <a:lnTo>
                  <a:pt x="455" y="970"/>
                </a:lnTo>
                <a:lnTo>
                  <a:pt x="467" y="984"/>
                </a:lnTo>
                <a:lnTo>
                  <a:pt x="467" y="984"/>
                </a:lnTo>
                <a:lnTo>
                  <a:pt x="471" y="988"/>
                </a:lnTo>
                <a:lnTo>
                  <a:pt x="476" y="995"/>
                </a:lnTo>
                <a:lnTo>
                  <a:pt x="478" y="1002"/>
                </a:lnTo>
                <a:lnTo>
                  <a:pt x="478" y="1009"/>
                </a:lnTo>
                <a:lnTo>
                  <a:pt x="478" y="1099"/>
                </a:lnTo>
                <a:lnTo>
                  <a:pt x="478" y="1099"/>
                </a:lnTo>
                <a:lnTo>
                  <a:pt x="476" y="1106"/>
                </a:lnTo>
                <a:lnTo>
                  <a:pt x="474" y="1111"/>
                </a:lnTo>
                <a:lnTo>
                  <a:pt x="469" y="1113"/>
                </a:lnTo>
                <a:lnTo>
                  <a:pt x="462" y="1115"/>
                </a:lnTo>
                <a:lnTo>
                  <a:pt x="15" y="1115"/>
                </a:lnTo>
                <a:lnTo>
                  <a:pt x="15" y="1115"/>
                </a:lnTo>
                <a:lnTo>
                  <a:pt x="9" y="1113"/>
                </a:lnTo>
                <a:lnTo>
                  <a:pt x="4" y="1111"/>
                </a:lnTo>
                <a:lnTo>
                  <a:pt x="2" y="1106"/>
                </a:lnTo>
                <a:lnTo>
                  <a:pt x="0" y="1099"/>
                </a:lnTo>
                <a:lnTo>
                  <a:pt x="0" y="15"/>
                </a:lnTo>
                <a:lnTo>
                  <a:pt x="0" y="15"/>
                </a:lnTo>
                <a:lnTo>
                  <a:pt x="2" y="9"/>
                </a:lnTo>
                <a:lnTo>
                  <a:pt x="4" y="4"/>
                </a:lnTo>
                <a:lnTo>
                  <a:pt x="9" y="2"/>
                </a:lnTo>
                <a:lnTo>
                  <a:pt x="15" y="0"/>
                </a:lnTo>
                <a:lnTo>
                  <a:pt x="1100" y="0"/>
                </a:lnTo>
                <a:lnTo>
                  <a:pt x="1100" y="0"/>
                </a:lnTo>
                <a:lnTo>
                  <a:pt x="1104" y="2"/>
                </a:lnTo>
                <a:lnTo>
                  <a:pt x="1111" y="4"/>
                </a:lnTo>
                <a:lnTo>
                  <a:pt x="1113" y="9"/>
                </a:lnTo>
                <a:lnTo>
                  <a:pt x="1113" y="15"/>
                </a:lnTo>
                <a:lnTo>
                  <a:pt x="1113" y="464"/>
                </a:lnTo>
                <a:lnTo>
                  <a:pt x="1113" y="464"/>
                </a:lnTo>
                <a:lnTo>
                  <a:pt x="1115" y="471"/>
                </a:lnTo>
                <a:lnTo>
                  <a:pt x="1118" y="476"/>
                </a:lnTo>
                <a:lnTo>
                  <a:pt x="1122" y="480"/>
                </a:lnTo>
                <a:lnTo>
                  <a:pt x="1129" y="480"/>
                </a:lnTo>
                <a:lnTo>
                  <a:pt x="1202" y="480"/>
                </a:lnTo>
                <a:lnTo>
                  <a:pt x="1202" y="480"/>
                </a:lnTo>
                <a:lnTo>
                  <a:pt x="1208" y="480"/>
                </a:lnTo>
                <a:lnTo>
                  <a:pt x="1215" y="478"/>
                </a:lnTo>
                <a:lnTo>
                  <a:pt x="1222" y="473"/>
                </a:lnTo>
                <a:lnTo>
                  <a:pt x="1227" y="469"/>
                </a:lnTo>
                <a:lnTo>
                  <a:pt x="1227" y="469"/>
                </a:lnTo>
                <a:lnTo>
                  <a:pt x="1238" y="460"/>
                </a:lnTo>
                <a:lnTo>
                  <a:pt x="1267" y="439"/>
                </a:lnTo>
                <a:lnTo>
                  <a:pt x="1288" y="426"/>
                </a:lnTo>
                <a:lnTo>
                  <a:pt x="1310" y="415"/>
                </a:lnTo>
                <a:lnTo>
                  <a:pt x="1331" y="405"/>
                </a:lnTo>
                <a:lnTo>
                  <a:pt x="1354" y="399"/>
                </a:lnTo>
                <a:lnTo>
                  <a:pt x="1354" y="399"/>
                </a:lnTo>
                <a:lnTo>
                  <a:pt x="1372" y="396"/>
                </a:lnTo>
                <a:lnTo>
                  <a:pt x="1390" y="396"/>
                </a:lnTo>
                <a:lnTo>
                  <a:pt x="1408" y="399"/>
                </a:lnTo>
                <a:lnTo>
                  <a:pt x="1426" y="403"/>
                </a:lnTo>
                <a:lnTo>
                  <a:pt x="1442" y="410"/>
                </a:lnTo>
                <a:lnTo>
                  <a:pt x="1458" y="417"/>
                </a:lnTo>
                <a:lnTo>
                  <a:pt x="1471" y="426"/>
                </a:lnTo>
                <a:lnTo>
                  <a:pt x="1485" y="437"/>
                </a:lnTo>
                <a:lnTo>
                  <a:pt x="1499" y="449"/>
                </a:lnTo>
                <a:lnTo>
                  <a:pt x="1508" y="462"/>
                </a:lnTo>
                <a:lnTo>
                  <a:pt x="1519" y="476"/>
                </a:lnTo>
                <a:lnTo>
                  <a:pt x="1526" y="492"/>
                </a:lnTo>
                <a:lnTo>
                  <a:pt x="1533" y="508"/>
                </a:lnTo>
                <a:lnTo>
                  <a:pt x="1537" y="523"/>
                </a:lnTo>
                <a:lnTo>
                  <a:pt x="1542" y="539"/>
                </a:lnTo>
                <a:lnTo>
                  <a:pt x="1542" y="555"/>
                </a:lnTo>
                <a:lnTo>
                  <a:pt x="1542" y="555"/>
                </a:lnTo>
                <a:lnTo>
                  <a:pt x="1542" y="573"/>
                </a:lnTo>
                <a:lnTo>
                  <a:pt x="1537" y="589"/>
                </a:lnTo>
                <a:lnTo>
                  <a:pt x="1533" y="605"/>
                </a:lnTo>
                <a:lnTo>
                  <a:pt x="1526" y="621"/>
                </a:lnTo>
                <a:lnTo>
                  <a:pt x="1517" y="635"/>
                </a:lnTo>
                <a:lnTo>
                  <a:pt x="1508" y="648"/>
                </a:lnTo>
                <a:lnTo>
                  <a:pt x="1496" y="662"/>
                </a:lnTo>
                <a:lnTo>
                  <a:pt x="1483" y="675"/>
                </a:lnTo>
                <a:lnTo>
                  <a:pt x="1469" y="687"/>
                </a:lnTo>
                <a:lnTo>
                  <a:pt x="1456" y="696"/>
                </a:lnTo>
                <a:lnTo>
                  <a:pt x="1440" y="703"/>
                </a:lnTo>
                <a:lnTo>
                  <a:pt x="1424" y="709"/>
                </a:lnTo>
                <a:lnTo>
                  <a:pt x="1406" y="714"/>
                </a:lnTo>
                <a:lnTo>
                  <a:pt x="1390" y="718"/>
                </a:lnTo>
                <a:lnTo>
                  <a:pt x="1372" y="718"/>
                </a:lnTo>
                <a:lnTo>
                  <a:pt x="1354" y="716"/>
                </a:lnTo>
                <a:lnTo>
                  <a:pt x="1354" y="716"/>
                </a:lnTo>
                <a:lnTo>
                  <a:pt x="1331" y="709"/>
                </a:lnTo>
                <a:lnTo>
                  <a:pt x="1308" y="700"/>
                </a:lnTo>
                <a:lnTo>
                  <a:pt x="1288" y="689"/>
                </a:lnTo>
                <a:lnTo>
                  <a:pt x="1267" y="678"/>
                </a:lnTo>
                <a:lnTo>
                  <a:pt x="1238" y="655"/>
                </a:lnTo>
                <a:lnTo>
                  <a:pt x="1227" y="646"/>
                </a:lnTo>
                <a:lnTo>
                  <a:pt x="1227" y="646"/>
                </a:lnTo>
                <a:lnTo>
                  <a:pt x="1222" y="641"/>
                </a:lnTo>
                <a:lnTo>
                  <a:pt x="1215" y="637"/>
                </a:lnTo>
                <a:lnTo>
                  <a:pt x="1208" y="635"/>
                </a:lnTo>
                <a:lnTo>
                  <a:pt x="1202" y="635"/>
                </a:lnTo>
                <a:lnTo>
                  <a:pt x="1129" y="635"/>
                </a:lnTo>
                <a:lnTo>
                  <a:pt x="1129" y="635"/>
                </a:lnTo>
                <a:lnTo>
                  <a:pt x="1122" y="637"/>
                </a:lnTo>
                <a:lnTo>
                  <a:pt x="1118" y="639"/>
                </a:lnTo>
                <a:lnTo>
                  <a:pt x="1115" y="644"/>
                </a:lnTo>
                <a:lnTo>
                  <a:pt x="1113" y="650"/>
                </a:lnTo>
                <a:lnTo>
                  <a:pt x="1113" y="1099"/>
                </a:lnTo>
                <a:lnTo>
                  <a:pt x="1113" y="1099"/>
                </a:lnTo>
                <a:lnTo>
                  <a:pt x="1113" y="1106"/>
                </a:lnTo>
                <a:lnTo>
                  <a:pt x="1111" y="1111"/>
                </a:lnTo>
                <a:lnTo>
                  <a:pt x="1104" y="1113"/>
                </a:lnTo>
                <a:lnTo>
                  <a:pt x="1100" y="1115"/>
                </a:lnTo>
                <a:lnTo>
                  <a:pt x="648" y="1115"/>
                </a:lnTo>
                <a:lnTo>
                  <a:pt x="648" y="1115"/>
                </a:lnTo>
                <a:lnTo>
                  <a:pt x="641" y="1113"/>
                </a:lnTo>
                <a:lnTo>
                  <a:pt x="637" y="1111"/>
                </a:lnTo>
                <a:lnTo>
                  <a:pt x="635" y="1106"/>
                </a:lnTo>
                <a:lnTo>
                  <a:pt x="632" y="1099"/>
                </a:lnTo>
                <a:lnTo>
                  <a:pt x="632" y="1009"/>
                </a:lnTo>
                <a:lnTo>
                  <a:pt x="632" y="1009"/>
                </a:lnTo>
                <a:lnTo>
                  <a:pt x="632" y="1002"/>
                </a:lnTo>
                <a:lnTo>
                  <a:pt x="635" y="995"/>
                </a:lnTo>
                <a:lnTo>
                  <a:pt x="639" y="988"/>
                </a:lnTo>
                <a:lnTo>
                  <a:pt x="644" y="984"/>
                </a:lnTo>
                <a:lnTo>
                  <a:pt x="644" y="984"/>
                </a:lnTo>
                <a:lnTo>
                  <a:pt x="655" y="970"/>
                </a:lnTo>
                <a:lnTo>
                  <a:pt x="678" y="938"/>
                </a:lnTo>
                <a:lnTo>
                  <a:pt x="691" y="918"/>
                </a:lnTo>
                <a:lnTo>
                  <a:pt x="703" y="895"/>
                </a:lnTo>
                <a:lnTo>
                  <a:pt x="712" y="873"/>
                </a:lnTo>
                <a:lnTo>
                  <a:pt x="714" y="861"/>
                </a:lnTo>
                <a:lnTo>
                  <a:pt x="714" y="848"/>
                </a:lnTo>
                <a:lnTo>
                  <a:pt x="714" y="848"/>
                </a:lnTo>
                <a:lnTo>
                  <a:pt x="714" y="832"/>
                </a:lnTo>
                <a:lnTo>
                  <a:pt x="712" y="816"/>
                </a:lnTo>
                <a:lnTo>
                  <a:pt x="707" y="800"/>
                </a:lnTo>
                <a:lnTo>
                  <a:pt x="700" y="784"/>
                </a:lnTo>
                <a:lnTo>
                  <a:pt x="694" y="768"/>
                </a:lnTo>
                <a:lnTo>
                  <a:pt x="687" y="755"/>
                </a:lnTo>
                <a:lnTo>
                  <a:pt x="678" y="743"/>
                </a:lnTo>
                <a:lnTo>
                  <a:pt x="666" y="730"/>
                </a:lnTo>
                <a:lnTo>
                  <a:pt x="655" y="721"/>
                </a:lnTo>
                <a:lnTo>
                  <a:pt x="644" y="712"/>
                </a:lnTo>
                <a:lnTo>
                  <a:pt x="630" y="703"/>
                </a:lnTo>
                <a:lnTo>
                  <a:pt x="616" y="696"/>
                </a:lnTo>
                <a:lnTo>
                  <a:pt x="603" y="689"/>
                </a:lnTo>
                <a:lnTo>
                  <a:pt x="587" y="684"/>
                </a:lnTo>
                <a:lnTo>
                  <a:pt x="571" y="682"/>
                </a:lnTo>
                <a:lnTo>
                  <a:pt x="555" y="682"/>
                </a:lnTo>
                <a:lnTo>
                  <a:pt x="555" y="682"/>
                </a:lnTo>
                <a:lnTo>
                  <a:pt x="539" y="682"/>
                </a:lnTo>
                <a:lnTo>
                  <a:pt x="523" y="684"/>
                </a:lnTo>
                <a:lnTo>
                  <a:pt x="508" y="689"/>
                </a:lnTo>
                <a:lnTo>
                  <a:pt x="494" y="696"/>
                </a:lnTo>
                <a:lnTo>
                  <a:pt x="480" y="703"/>
                </a:lnTo>
                <a:lnTo>
                  <a:pt x="467" y="712"/>
                </a:lnTo>
                <a:lnTo>
                  <a:pt x="455" y="721"/>
                </a:lnTo>
                <a:lnTo>
                  <a:pt x="444" y="730"/>
                </a:lnTo>
                <a:lnTo>
                  <a:pt x="433" y="743"/>
                </a:lnTo>
                <a:lnTo>
                  <a:pt x="424" y="755"/>
                </a:lnTo>
                <a:lnTo>
                  <a:pt x="417" y="768"/>
                </a:lnTo>
                <a:lnTo>
                  <a:pt x="410" y="784"/>
                </a:lnTo>
                <a:lnTo>
                  <a:pt x="403" y="800"/>
                </a:lnTo>
                <a:lnTo>
                  <a:pt x="399" y="816"/>
                </a:lnTo>
                <a:lnTo>
                  <a:pt x="396" y="832"/>
                </a:lnTo>
                <a:lnTo>
                  <a:pt x="396" y="848"/>
                </a:lnTo>
                <a:lnTo>
                  <a:pt x="396" y="848"/>
                </a:lnTo>
                <a:close/>
              </a:path>
            </a:pathLst>
          </a:cu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8900000" scaled="1"/>
            <a:tileRect/>
          </a:gradFill>
          <a:ln w="16">
            <a:solidFill>
              <a:schemeClr val="accent4">
                <a:lumMod val="60000"/>
                <a:lumOff val="40000"/>
              </a:schemeClr>
            </a:solidFill>
            <a:prstDash val="solid"/>
            <a:round/>
            <a:headEnd/>
            <a:tailEnd/>
          </a:ln>
          <a:scene3d>
            <a:camera prst="perspectiveHeroicExtremeLeftFacing"/>
            <a:lightRig rig="threePt" dir="t">
              <a:rot lat="0" lon="0" rev="4800000"/>
            </a:lightRig>
          </a:scene3d>
          <a:sp3d extrusionH="635000"/>
        </p:spPr>
        <p:txBody>
          <a:bodyPr/>
          <a:lstStyle/>
          <a:p>
            <a:pPr>
              <a:defRPr/>
            </a:pPr>
            <a:endParaRPr lang="da-DK">
              <a:latin typeface="Arial" pitchFamily="34" charset="0"/>
              <a:ea typeface="ＭＳ Ｐゴシック" pitchFamily="-97" charset="-128"/>
            </a:endParaRPr>
          </a:p>
        </p:txBody>
      </p:sp>
      <p:grpSp>
        <p:nvGrpSpPr>
          <p:cNvPr id="41" name="Group 40"/>
          <p:cNvGrpSpPr/>
          <p:nvPr/>
        </p:nvGrpSpPr>
        <p:grpSpPr>
          <a:xfrm>
            <a:off x="5791200" y="1890877"/>
            <a:ext cx="3839990" cy="3533775"/>
            <a:chOff x="5181295" y="2486025"/>
            <a:chExt cx="3839990" cy="3533775"/>
          </a:xfrm>
        </p:grpSpPr>
        <p:sp>
          <p:nvSpPr>
            <p:cNvPr id="42" name="Freeform 11"/>
            <p:cNvSpPr>
              <a:spLocks/>
            </p:cNvSpPr>
            <p:nvPr/>
          </p:nvSpPr>
          <p:spPr bwMode="auto">
            <a:xfrm>
              <a:off x="5181295" y="2486025"/>
              <a:ext cx="1454246" cy="2122190"/>
            </a:xfrm>
            <a:custGeom>
              <a:avLst/>
              <a:gdLst/>
              <a:ahLst/>
              <a:cxnLst>
                <a:cxn ang="0">
                  <a:pos x="254" y="399"/>
                </a:cxn>
                <a:cxn ang="0">
                  <a:pos x="197" y="419"/>
                </a:cxn>
                <a:cxn ang="0">
                  <a:pos x="131" y="469"/>
                </a:cxn>
                <a:cxn ang="0">
                  <a:pos x="120" y="476"/>
                </a:cxn>
                <a:cxn ang="0">
                  <a:pos x="15" y="478"/>
                </a:cxn>
                <a:cxn ang="0">
                  <a:pos x="4" y="473"/>
                </a:cxn>
                <a:cxn ang="0">
                  <a:pos x="0" y="15"/>
                </a:cxn>
                <a:cxn ang="0">
                  <a:pos x="4" y="4"/>
                </a:cxn>
                <a:cxn ang="0">
                  <a:pos x="1100" y="0"/>
                </a:cxn>
                <a:cxn ang="0">
                  <a:pos x="1111" y="4"/>
                </a:cxn>
                <a:cxn ang="0">
                  <a:pos x="1115" y="1099"/>
                </a:cxn>
                <a:cxn ang="0">
                  <a:pos x="1111" y="1111"/>
                </a:cxn>
                <a:cxn ang="0">
                  <a:pos x="651" y="1115"/>
                </a:cxn>
                <a:cxn ang="0">
                  <a:pos x="639" y="1120"/>
                </a:cxn>
                <a:cxn ang="0">
                  <a:pos x="635" y="1201"/>
                </a:cxn>
                <a:cxn ang="0">
                  <a:pos x="637" y="1215"/>
                </a:cxn>
                <a:cxn ang="0">
                  <a:pos x="646" y="1226"/>
                </a:cxn>
                <a:cxn ang="0">
                  <a:pos x="691" y="1288"/>
                </a:cxn>
                <a:cxn ang="0">
                  <a:pos x="716" y="1353"/>
                </a:cxn>
                <a:cxn ang="0">
                  <a:pos x="716" y="1394"/>
                </a:cxn>
                <a:cxn ang="0">
                  <a:pos x="703" y="1446"/>
                </a:cxn>
                <a:cxn ang="0">
                  <a:pos x="675" y="1489"/>
                </a:cxn>
                <a:cxn ang="0">
                  <a:pos x="637" y="1521"/>
                </a:cxn>
                <a:cxn ang="0">
                  <a:pos x="592" y="1542"/>
                </a:cxn>
                <a:cxn ang="0">
                  <a:pos x="560" y="1544"/>
                </a:cxn>
                <a:cxn ang="0">
                  <a:pos x="510" y="1535"/>
                </a:cxn>
                <a:cxn ang="0">
                  <a:pos x="465" y="1510"/>
                </a:cxn>
                <a:cxn ang="0">
                  <a:pos x="428" y="1474"/>
                </a:cxn>
                <a:cxn ang="0">
                  <a:pos x="406" y="1426"/>
                </a:cxn>
                <a:cxn ang="0">
                  <a:pos x="397" y="1374"/>
                </a:cxn>
                <a:cxn ang="0">
                  <a:pos x="406" y="1333"/>
                </a:cxn>
                <a:cxn ang="0">
                  <a:pos x="437" y="1269"/>
                </a:cxn>
                <a:cxn ang="0">
                  <a:pos x="469" y="1226"/>
                </a:cxn>
                <a:cxn ang="0">
                  <a:pos x="480" y="1208"/>
                </a:cxn>
                <a:cxn ang="0">
                  <a:pos x="480" y="1129"/>
                </a:cxn>
                <a:cxn ang="0">
                  <a:pos x="471" y="1115"/>
                </a:cxn>
                <a:cxn ang="0">
                  <a:pos x="15" y="1115"/>
                </a:cxn>
                <a:cxn ang="0">
                  <a:pos x="2" y="1106"/>
                </a:cxn>
                <a:cxn ang="0">
                  <a:pos x="0" y="648"/>
                </a:cxn>
                <a:cxn ang="0">
                  <a:pos x="9" y="635"/>
                </a:cxn>
                <a:cxn ang="0">
                  <a:pos x="106" y="632"/>
                </a:cxn>
                <a:cxn ang="0">
                  <a:pos x="127" y="639"/>
                </a:cxn>
                <a:cxn ang="0">
                  <a:pos x="145" y="655"/>
                </a:cxn>
                <a:cxn ang="0">
                  <a:pos x="220" y="703"/>
                </a:cxn>
                <a:cxn ang="0">
                  <a:pos x="267" y="714"/>
                </a:cxn>
                <a:cxn ang="0">
                  <a:pos x="299" y="712"/>
                </a:cxn>
                <a:cxn ang="0">
                  <a:pos x="347" y="696"/>
                </a:cxn>
                <a:cxn ang="0">
                  <a:pos x="385" y="669"/>
                </a:cxn>
                <a:cxn ang="0">
                  <a:pos x="412" y="632"/>
                </a:cxn>
                <a:cxn ang="0">
                  <a:pos x="431" y="587"/>
                </a:cxn>
                <a:cxn ang="0">
                  <a:pos x="433" y="555"/>
                </a:cxn>
                <a:cxn ang="0">
                  <a:pos x="426" y="508"/>
                </a:cxn>
                <a:cxn ang="0">
                  <a:pos x="403" y="467"/>
                </a:cxn>
                <a:cxn ang="0">
                  <a:pos x="372" y="433"/>
                </a:cxn>
                <a:cxn ang="0">
                  <a:pos x="331" y="410"/>
                </a:cxn>
                <a:cxn ang="0">
                  <a:pos x="283" y="399"/>
                </a:cxn>
              </a:cxnLst>
              <a:rect l="0" t="0" r="r" b="b"/>
              <a:pathLst>
                <a:path w="1115" h="1544">
                  <a:moveTo>
                    <a:pt x="267" y="396"/>
                  </a:moveTo>
                  <a:lnTo>
                    <a:pt x="267" y="396"/>
                  </a:lnTo>
                  <a:lnTo>
                    <a:pt x="254" y="399"/>
                  </a:lnTo>
                  <a:lnTo>
                    <a:pt x="242" y="401"/>
                  </a:lnTo>
                  <a:lnTo>
                    <a:pt x="220" y="408"/>
                  </a:lnTo>
                  <a:lnTo>
                    <a:pt x="197" y="419"/>
                  </a:lnTo>
                  <a:lnTo>
                    <a:pt x="177" y="433"/>
                  </a:lnTo>
                  <a:lnTo>
                    <a:pt x="145" y="458"/>
                  </a:lnTo>
                  <a:lnTo>
                    <a:pt x="131" y="469"/>
                  </a:lnTo>
                  <a:lnTo>
                    <a:pt x="131" y="469"/>
                  </a:lnTo>
                  <a:lnTo>
                    <a:pt x="127" y="471"/>
                  </a:lnTo>
                  <a:lnTo>
                    <a:pt x="120" y="476"/>
                  </a:lnTo>
                  <a:lnTo>
                    <a:pt x="113" y="478"/>
                  </a:lnTo>
                  <a:lnTo>
                    <a:pt x="106" y="478"/>
                  </a:lnTo>
                  <a:lnTo>
                    <a:pt x="15" y="478"/>
                  </a:lnTo>
                  <a:lnTo>
                    <a:pt x="15" y="478"/>
                  </a:lnTo>
                  <a:lnTo>
                    <a:pt x="9" y="478"/>
                  </a:lnTo>
                  <a:lnTo>
                    <a:pt x="4" y="473"/>
                  </a:lnTo>
                  <a:lnTo>
                    <a:pt x="2" y="469"/>
                  </a:lnTo>
                  <a:lnTo>
                    <a:pt x="0" y="464"/>
                  </a:lnTo>
                  <a:lnTo>
                    <a:pt x="0" y="15"/>
                  </a:lnTo>
                  <a:lnTo>
                    <a:pt x="0" y="15"/>
                  </a:lnTo>
                  <a:lnTo>
                    <a:pt x="2" y="9"/>
                  </a:lnTo>
                  <a:lnTo>
                    <a:pt x="4" y="4"/>
                  </a:lnTo>
                  <a:lnTo>
                    <a:pt x="9" y="2"/>
                  </a:lnTo>
                  <a:lnTo>
                    <a:pt x="15" y="0"/>
                  </a:lnTo>
                  <a:lnTo>
                    <a:pt x="1100" y="0"/>
                  </a:lnTo>
                  <a:lnTo>
                    <a:pt x="1100" y="0"/>
                  </a:lnTo>
                  <a:lnTo>
                    <a:pt x="1106" y="2"/>
                  </a:lnTo>
                  <a:lnTo>
                    <a:pt x="1111" y="4"/>
                  </a:lnTo>
                  <a:lnTo>
                    <a:pt x="1113" y="9"/>
                  </a:lnTo>
                  <a:lnTo>
                    <a:pt x="1115" y="15"/>
                  </a:lnTo>
                  <a:lnTo>
                    <a:pt x="1115" y="1099"/>
                  </a:lnTo>
                  <a:lnTo>
                    <a:pt x="1115" y="1099"/>
                  </a:lnTo>
                  <a:lnTo>
                    <a:pt x="1113" y="1106"/>
                  </a:lnTo>
                  <a:lnTo>
                    <a:pt x="1111" y="1111"/>
                  </a:lnTo>
                  <a:lnTo>
                    <a:pt x="1106" y="1113"/>
                  </a:lnTo>
                  <a:lnTo>
                    <a:pt x="1100" y="1115"/>
                  </a:lnTo>
                  <a:lnTo>
                    <a:pt x="651" y="1115"/>
                  </a:lnTo>
                  <a:lnTo>
                    <a:pt x="651" y="1115"/>
                  </a:lnTo>
                  <a:lnTo>
                    <a:pt x="644" y="1115"/>
                  </a:lnTo>
                  <a:lnTo>
                    <a:pt x="639" y="1120"/>
                  </a:lnTo>
                  <a:lnTo>
                    <a:pt x="635" y="1124"/>
                  </a:lnTo>
                  <a:lnTo>
                    <a:pt x="635" y="1129"/>
                  </a:lnTo>
                  <a:lnTo>
                    <a:pt x="635" y="1201"/>
                  </a:lnTo>
                  <a:lnTo>
                    <a:pt x="635" y="1201"/>
                  </a:lnTo>
                  <a:lnTo>
                    <a:pt x="635" y="1208"/>
                  </a:lnTo>
                  <a:lnTo>
                    <a:pt x="637" y="1215"/>
                  </a:lnTo>
                  <a:lnTo>
                    <a:pt x="641" y="1222"/>
                  </a:lnTo>
                  <a:lnTo>
                    <a:pt x="646" y="1226"/>
                  </a:lnTo>
                  <a:lnTo>
                    <a:pt x="646" y="1226"/>
                  </a:lnTo>
                  <a:lnTo>
                    <a:pt x="655" y="1238"/>
                  </a:lnTo>
                  <a:lnTo>
                    <a:pt x="678" y="1269"/>
                  </a:lnTo>
                  <a:lnTo>
                    <a:pt x="691" y="1288"/>
                  </a:lnTo>
                  <a:lnTo>
                    <a:pt x="703" y="1310"/>
                  </a:lnTo>
                  <a:lnTo>
                    <a:pt x="712" y="1333"/>
                  </a:lnTo>
                  <a:lnTo>
                    <a:pt x="716" y="1353"/>
                  </a:lnTo>
                  <a:lnTo>
                    <a:pt x="716" y="1353"/>
                  </a:lnTo>
                  <a:lnTo>
                    <a:pt x="716" y="1374"/>
                  </a:lnTo>
                  <a:lnTo>
                    <a:pt x="716" y="1394"/>
                  </a:lnTo>
                  <a:lnTo>
                    <a:pt x="714" y="1412"/>
                  </a:lnTo>
                  <a:lnTo>
                    <a:pt x="709" y="1428"/>
                  </a:lnTo>
                  <a:lnTo>
                    <a:pt x="703" y="1446"/>
                  </a:lnTo>
                  <a:lnTo>
                    <a:pt x="696" y="1462"/>
                  </a:lnTo>
                  <a:lnTo>
                    <a:pt x="685" y="1476"/>
                  </a:lnTo>
                  <a:lnTo>
                    <a:pt x="675" y="1489"/>
                  </a:lnTo>
                  <a:lnTo>
                    <a:pt x="664" y="1501"/>
                  </a:lnTo>
                  <a:lnTo>
                    <a:pt x="651" y="1512"/>
                  </a:lnTo>
                  <a:lnTo>
                    <a:pt x="637" y="1521"/>
                  </a:lnTo>
                  <a:lnTo>
                    <a:pt x="623" y="1530"/>
                  </a:lnTo>
                  <a:lnTo>
                    <a:pt x="607" y="1537"/>
                  </a:lnTo>
                  <a:lnTo>
                    <a:pt x="592" y="1542"/>
                  </a:lnTo>
                  <a:lnTo>
                    <a:pt x="576" y="1544"/>
                  </a:lnTo>
                  <a:lnTo>
                    <a:pt x="560" y="1544"/>
                  </a:lnTo>
                  <a:lnTo>
                    <a:pt x="560" y="1544"/>
                  </a:lnTo>
                  <a:lnTo>
                    <a:pt x="542" y="1544"/>
                  </a:lnTo>
                  <a:lnTo>
                    <a:pt x="526" y="1542"/>
                  </a:lnTo>
                  <a:lnTo>
                    <a:pt x="510" y="1535"/>
                  </a:lnTo>
                  <a:lnTo>
                    <a:pt x="494" y="1528"/>
                  </a:lnTo>
                  <a:lnTo>
                    <a:pt x="480" y="1521"/>
                  </a:lnTo>
                  <a:lnTo>
                    <a:pt x="465" y="1510"/>
                  </a:lnTo>
                  <a:lnTo>
                    <a:pt x="453" y="1501"/>
                  </a:lnTo>
                  <a:lnTo>
                    <a:pt x="440" y="1487"/>
                  </a:lnTo>
                  <a:lnTo>
                    <a:pt x="428" y="1474"/>
                  </a:lnTo>
                  <a:lnTo>
                    <a:pt x="419" y="1458"/>
                  </a:lnTo>
                  <a:lnTo>
                    <a:pt x="410" y="1444"/>
                  </a:lnTo>
                  <a:lnTo>
                    <a:pt x="406" y="1426"/>
                  </a:lnTo>
                  <a:lnTo>
                    <a:pt x="401" y="1410"/>
                  </a:lnTo>
                  <a:lnTo>
                    <a:pt x="397" y="1392"/>
                  </a:lnTo>
                  <a:lnTo>
                    <a:pt x="397" y="1374"/>
                  </a:lnTo>
                  <a:lnTo>
                    <a:pt x="399" y="1353"/>
                  </a:lnTo>
                  <a:lnTo>
                    <a:pt x="399" y="1353"/>
                  </a:lnTo>
                  <a:lnTo>
                    <a:pt x="406" y="1333"/>
                  </a:lnTo>
                  <a:lnTo>
                    <a:pt x="415" y="1310"/>
                  </a:lnTo>
                  <a:lnTo>
                    <a:pt x="426" y="1288"/>
                  </a:lnTo>
                  <a:lnTo>
                    <a:pt x="437" y="1269"/>
                  </a:lnTo>
                  <a:lnTo>
                    <a:pt x="460" y="1238"/>
                  </a:lnTo>
                  <a:lnTo>
                    <a:pt x="469" y="1226"/>
                  </a:lnTo>
                  <a:lnTo>
                    <a:pt x="469" y="1226"/>
                  </a:lnTo>
                  <a:lnTo>
                    <a:pt x="474" y="1222"/>
                  </a:lnTo>
                  <a:lnTo>
                    <a:pt x="478" y="1215"/>
                  </a:lnTo>
                  <a:lnTo>
                    <a:pt x="480" y="1208"/>
                  </a:lnTo>
                  <a:lnTo>
                    <a:pt x="480" y="1201"/>
                  </a:lnTo>
                  <a:lnTo>
                    <a:pt x="480" y="1129"/>
                  </a:lnTo>
                  <a:lnTo>
                    <a:pt x="480" y="1129"/>
                  </a:lnTo>
                  <a:lnTo>
                    <a:pt x="478" y="1124"/>
                  </a:lnTo>
                  <a:lnTo>
                    <a:pt x="476" y="1120"/>
                  </a:lnTo>
                  <a:lnTo>
                    <a:pt x="471" y="1115"/>
                  </a:lnTo>
                  <a:lnTo>
                    <a:pt x="465" y="1115"/>
                  </a:lnTo>
                  <a:lnTo>
                    <a:pt x="15" y="1115"/>
                  </a:lnTo>
                  <a:lnTo>
                    <a:pt x="15" y="1115"/>
                  </a:lnTo>
                  <a:lnTo>
                    <a:pt x="9" y="1113"/>
                  </a:lnTo>
                  <a:lnTo>
                    <a:pt x="4" y="1111"/>
                  </a:lnTo>
                  <a:lnTo>
                    <a:pt x="2" y="1106"/>
                  </a:lnTo>
                  <a:lnTo>
                    <a:pt x="0" y="1099"/>
                  </a:lnTo>
                  <a:lnTo>
                    <a:pt x="0" y="648"/>
                  </a:lnTo>
                  <a:lnTo>
                    <a:pt x="0" y="648"/>
                  </a:lnTo>
                  <a:lnTo>
                    <a:pt x="2" y="641"/>
                  </a:lnTo>
                  <a:lnTo>
                    <a:pt x="4" y="637"/>
                  </a:lnTo>
                  <a:lnTo>
                    <a:pt x="9" y="635"/>
                  </a:lnTo>
                  <a:lnTo>
                    <a:pt x="15" y="632"/>
                  </a:lnTo>
                  <a:lnTo>
                    <a:pt x="106" y="632"/>
                  </a:lnTo>
                  <a:lnTo>
                    <a:pt x="106" y="632"/>
                  </a:lnTo>
                  <a:lnTo>
                    <a:pt x="113" y="635"/>
                  </a:lnTo>
                  <a:lnTo>
                    <a:pt x="120" y="637"/>
                  </a:lnTo>
                  <a:lnTo>
                    <a:pt x="127" y="639"/>
                  </a:lnTo>
                  <a:lnTo>
                    <a:pt x="131" y="644"/>
                  </a:lnTo>
                  <a:lnTo>
                    <a:pt x="131" y="644"/>
                  </a:lnTo>
                  <a:lnTo>
                    <a:pt x="145" y="655"/>
                  </a:lnTo>
                  <a:lnTo>
                    <a:pt x="177" y="680"/>
                  </a:lnTo>
                  <a:lnTo>
                    <a:pt x="197" y="691"/>
                  </a:lnTo>
                  <a:lnTo>
                    <a:pt x="220" y="703"/>
                  </a:lnTo>
                  <a:lnTo>
                    <a:pt x="242" y="712"/>
                  </a:lnTo>
                  <a:lnTo>
                    <a:pt x="254" y="714"/>
                  </a:lnTo>
                  <a:lnTo>
                    <a:pt x="267" y="714"/>
                  </a:lnTo>
                  <a:lnTo>
                    <a:pt x="267" y="714"/>
                  </a:lnTo>
                  <a:lnTo>
                    <a:pt x="283" y="714"/>
                  </a:lnTo>
                  <a:lnTo>
                    <a:pt x="299" y="712"/>
                  </a:lnTo>
                  <a:lnTo>
                    <a:pt x="315" y="707"/>
                  </a:lnTo>
                  <a:lnTo>
                    <a:pt x="331" y="703"/>
                  </a:lnTo>
                  <a:lnTo>
                    <a:pt x="347" y="696"/>
                  </a:lnTo>
                  <a:lnTo>
                    <a:pt x="360" y="687"/>
                  </a:lnTo>
                  <a:lnTo>
                    <a:pt x="372" y="678"/>
                  </a:lnTo>
                  <a:lnTo>
                    <a:pt x="385" y="669"/>
                  </a:lnTo>
                  <a:lnTo>
                    <a:pt x="394" y="657"/>
                  </a:lnTo>
                  <a:lnTo>
                    <a:pt x="403" y="644"/>
                  </a:lnTo>
                  <a:lnTo>
                    <a:pt x="412" y="632"/>
                  </a:lnTo>
                  <a:lnTo>
                    <a:pt x="419" y="619"/>
                  </a:lnTo>
                  <a:lnTo>
                    <a:pt x="426" y="603"/>
                  </a:lnTo>
                  <a:lnTo>
                    <a:pt x="431" y="587"/>
                  </a:lnTo>
                  <a:lnTo>
                    <a:pt x="433" y="571"/>
                  </a:lnTo>
                  <a:lnTo>
                    <a:pt x="433" y="555"/>
                  </a:lnTo>
                  <a:lnTo>
                    <a:pt x="433" y="555"/>
                  </a:lnTo>
                  <a:lnTo>
                    <a:pt x="433" y="539"/>
                  </a:lnTo>
                  <a:lnTo>
                    <a:pt x="431" y="523"/>
                  </a:lnTo>
                  <a:lnTo>
                    <a:pt x="426" y="508"/>
                  </a:lnTo>
                  <a:lnTo>
                    <a:pt x="419" y="494"/>
                  </a:lnTo>
                  <a:lnTo>
                    <a:pt x="412" y="480"/>
                  </a:lnTo>
                  <a:lnTo>
                    <a:pt x="403" y="467"/>
                  </a:lnTo>
                  <a:lnTo>
                    <a:pt x="394" y="455"/>
                  </a:lnTo>
                  <a:lnTo>
                    <a:pt x="385" y="444"/>
                  </a:lnTo>
                  <a:lnTo>
                    <a:pt x="372" y="433"/>
                  </a:lnTo>
                  <a:lnTo>
                    <a:pt x="360" y="424"/>
                  </a:lnTo>
                  <a:lnTo>
                    <a:pt x="347" y="417"/>
                  </a:lnTo>
                  <a:lnTo>
                    <a:pt x="331" y="410"/>
                  </a:lnTo>
                  <a:lnTo>
                    <a:pt x="315" y="405"/>
                  </a:lnTo>
                  <a:lnTo>
                    <a:pt x="299" y="401"/>
                  </a:lnTo>
                  <a:lnTo>
                    <a:pt x="283" y="399"/>
                  </a:lnTo>
                  <a:lnTo>
                    <a:pt x="267" y="396"/>
                  </a:lnTo>
                  <a:lnTo>
                    <a:pt x="267" y="396"/>
                  </a:lnTo>
                  <a:close/>
                </a:path>
              </a:pathLst>
            </a:custGeom>
            <a:gradFill flip="none" rotWithShape="1">
              <a:gsLst>
                <a:gs pos="0">
                  <a:srgbClr val="FF0000">
                    <a:shade val="30000"/>
                    <a:satMod val="115000"/>
                  </a:srgbClr>
                </a:gs>
                <a:gs pos="50000">
                  <a:srgbClr val="FF0000">
                    <a:shade val="67500"/>
                    <a:satMod val="115000"/>
                  </a:srgbClr>
                </a:gs>
                <a:gs pos="100000">
                  <a:srgbClr val="C00000"/>
                </a:gs>
              </a:gsLst>
              <a:lin ang="2700000" scaled="1"/>
              <a:tileRect/>
            </a:gradFill>
            <a:ln w="9">
              <a:solidFill>
                <a:srgbClr val="C00000"/>
              </a:solidFill>
              <a:prstDash val="solid"/>
              <a:round/>
              <a:headEnd/>
              <a:tailEnd/>
            </a:ln>
            <a:scene3d>
              <a:camera prst="perspectiveHeroicExtremeLeftFacing"/>
              <a:lightRig rig="threePt" dir="t">
                <a:rot lat="0" lon="0" rev="4800000"/>
              </a:lightRig>
            </a:scene3d>
            <a:sp3d extrusionH="635000"/>
          </p:spPr>
          <p:txBody>
            <a:bodyPr/>
            <a:lstStyle/>
            <a:p>
              <a:pPr>
                <a:defRPr/>
              </a:pPr>
              <a:endParaRPr lang="da-DK">
                <a:latin typeface="Arial" pitchFamily="34" charset="0"/>
                <a:ea typeface="ＭＳ Ｐゴシック" pitchFamily="-97" charset="-128"/>
              </a:endParaRPr>
            </a:p>
          </p:txBody>
        </p:sp>
        <p:sp>
          <p:nvSpPr>
            <p:cNvPr id="43" name="Tekstboks 28"/>
            <p:cNvSpPr txBox="1"/>
            <p:nvPr/>
          </p:nvSpPr>
          <p:spPr>
            <a:xfrm>
              <a:off x="5211258" y="3316262"/>
              <a:ext cx="1552718" cy="707886"/>
            </a:xfrm>
            <a:prstGeom prst="rect">
              <a:avLst/>
            </a:prstGeom>
            <a:noFill/>
            <a:scene3d>
              <a:camera prst="perspectiveHeroicExtremeLeftFacing"/>
              <a:lightRig rig="threePt" dir="t">
                <a:rot lat="0" lon="0" rev="4800000"/>
              </a:lightRig>
            </a:scene3d>
            <a:sp3d extrusionH="635000"/>
          </p:spPr>
          <p:txBody>
            <a:bodyPr wrap="square">
              <a:spAutoFit/>
            </a:bodyPr>
            <a:lstStyle/>
            <a:p>
              <a:pPr>
                <a:defRPr/>
              </a:pPr>
              <a:r>
                <a:rPr lang="da-DK" sz="2000" b="1" dirty="0" smtClean="0">
                  <a:solidFill>
                    <a:srgbClr val="FFFFFF"/>
                  </a:solidFill>
                  <a:latin typeface="+mn-lt"/>
                  <a:ea typeface="ＭＳ Ｐゴシック" pitchFamily="-97" charset="-128"/>
                </a:rPr>
                <a:t>Create hypotheses</a:t>
              </a:r>
              <a:endParaRPr lang="da-DK" sz="2000" b="1" dirty="0">
                <a:solidFill>
                  <a:srgbClr val="FFFFFF"/>
                </a:solidFill>
                <a:latin typeface="+mn-lt"/>
                <a:ea typeface="ＭＳ Ｐゴシック" pitchFamily="-97" charset="-128"/>
              </a:endParaRPr>
            </a:p>
          </p:txBody>
        </p:sp>
        <p:grpSp>
          <p:nvGrpSpPr>
            <p:cNvPr id="44" name="Group 43"/>
            <p:cNvGrpSpPr/>
            <p:nvPr/>
          </p:nvGrpSpPr>
          <p:grpSpPr>
            <a:xfrm>
              <a:off x="6685363" y="2785661"/>
              <a:ext cx="2335922" cy="3234139"/>
              <a:chOff x="6685363" y="2785661"/>
              <a:chExt cx="2335922" cy="3234139"/>
            </a:xfrm>
          </p:grpSpPr>
          <p:sp>
            <p:nvSpPr>
              <p:cNvPr id="45" name="Freeform 6"/>
              <p:cNvSpPr>
                <a:spLocks/>
              </p:cNvSpPr>
              <p:nvPr/>
            </p:nvSpPr>
            <p:spPr bwMode="auto">
              <a:xfrm flipH="1">
                <a:off x="6685363" y="2899293"/>
                <a:ext cx="157226" cy="435267"/>
              </a:xfrm>
              <a:custGeom>
                <a:avLst/>
                <a:gdLst>
                  <a:gd name="T0" fmla="*/ 2147483647 w 172"/>
                  <a:gd name="T1" fmla="*/ 2147483647 h 452"/>
                  <a:gd name="T2" fmla="*/ 2147483647 w 172"/>
                  <a:gd name="T3" fmla="*/ 2147483647 h 452"/>
                  <a:gd name="T4" fmla="*/ 2147483647 w 172"/>
                  <a:gd name="T5" fmla="*/ 2147483647 h 452"/>
                  <a:gd name="T6" fmla="*/ 2147483647 w 172"/>
                  <a:gd name="T7" fmla="*/ 2147483647 h 452"/>
                  <a:gd name="T8" fmla="*/ 2147483647 w 172"/>
                  <a:gd name="T9" fmla="*/ 2147483647 h 452"/>
                  <a:gd name="T10" fmla="*/ 2147483647 w 172"/>
                  <a:gd name="T11" fmla="*/ 2147483647 h 452"/>
                  <a:gd name="T12" fmla="*/ 2147483647 w 172"/>
                  <a:gd name="T13" fmla="*/ 2147483647 h 452"/>
                  <a:gd name="T14" fmla="*/ 2147483647 w 172"/>
                  <a:gd name="T15" fmla="*/ 2147483647 h 452"/>
                  <a:gd name="T16" fmla="*/ 2147483647 w 172"/>
                  <a:gd name="T17" fmla="*/ 2147483647 h 452"/>
                  <a:gd name="T18" fmla="*/ 2147483647 w 172"/>
                  <a:gd name="T19" fmla="*/ 2147483647 h 452"/>
                  <a:gd name="T20" fmla="*/ 2147483647 w 172"/>
                  <a:gd name="T21" fmla="*/ 2147483647 h 452"/>
                  <a:gd name="T22" fmla="*/ 2147483647 w 172"/>
                  <a:gd name="T23" fmla="*/ 2147483647 h 452"/>
                  <a:gd name="T24" fmla="*/ 2147483647 w 172"/>
                  <a:gd name="T25" fmla="*/ 2147483647 h 452"/>
                  <a:gd name="T26" fmla="*/ 2147483647 w 172"/>
                  <a:gd name="T27" fmla="*/ 2147483647 h 452"/>
                  <a:gd name="T28" fmla="*/ 2147483647 w 172"/>
                  <a:gd name="T29" fmla="*/ 0 h 452"/>
                  <a:gd name="T30" fmla="*/ 2147483647 w 172"/>
                  <a:gd name="T31" fmla="*/ 2147483647 h 452"/>
                  <a:gd name="T32" fmla="*/ 2147483647 w 172"/>
                  <a:gd name="T33" fmla="*/ 2147483647 h 452"/>
                  <a:gd name="T34" fmla="*/ 2147483647 w 172"/>
                  <a:gd name="T35" fmla="*/ 2147483647 h 452"/>
                  <a:gd name="T36" fmla="*/ 2147483647 w 172"/>
                  <a:gd name="T37" fmla="*/ 2147483647 h 452"/>
                  <a:gd name="T38" fmla="*/ 2147483647 w 172"/>
                  <a:gd name="T39" fmla="*/ 2147483647 h 452"/>
                  <a:gd name="T40" fmla="*/ 2147483647 w 172"/>
                  <a:gd name="T41" fmla="*/ 2147483647 h 452"/>
                  <a:gd name="T42" fmla="*/ 2147483647 w 172"/>
                  <a:gd name="T43" fmla="*/ 2147483647 h 452"/>
                  <a:gd name="T44" fmla="*/ 2147483647 w 172"/>
                  <a:gd name="T45" fmla="*/ 2147483647 h 452"/>
                  <a:gd name="T46" fmla="*/ 2147483647 w 172"/>
                  <a:gd name="T47" fmla="*/ 2147483647 h 452"/>
                  <a:gd name="T48" fmla="*/ 2147483647 w 172"/>
                  <a:gd name="T49" fmla="*/ 2147483647 h 452"/>
                  <a:gd name="T50" fmla="*/ 2147483647 w 172"/>
                  <a:gd name="T51" fmla="*/ 2147483647 h 452"/>
                  <a:gd name="T52" fmla="*/ 2147483647 w 172"/>
                  <a:gd name="T53" fmla="*/ 2147483647 h 452"/>
                  <a:gd name="T54" fmla="*/ 2147483647 w 172"/>
                  <a:gd name="T55" fmla="*/ 2147483647 h 452"/>
                  <a:gd name="T56" fmla="*/ 2147483647 w 172"/>
                  <a:gd name="T57" fmla="*/ 2147483647 h 452"/>
                  <a:gd name="T58" fmla="*/ 2147483647 w 172"/>
                  <a:gd name="T59" fmla="*/ 2147483647 h 452"/>
                  <a:gd name="T60" fmla="*/ 2147483647 w 172"/>
                  <a:gd name="T61" fmla="*/ 2147483647 h 452"/>
                  <a:gd name="T62" fmla="*/ 2147483647 w 172"/>
                  <a:gd name="T63" fmla="*/ 2147483647 h 452"/>
                  <a:gd name="T64" fmla="*/ 2147483647 w 172"/>
                  <a:gd name="T65" fmla="*/ 2147483647 h 452"/>
                  <a:gd name="T66" fmla="*/ 2147483647 w 172"/>
                  <a:gd name="T67" fmla="*/ 2147483647 h 452"/>
                  <a:gd name="T68" fmla="*/ 2147483647 w 172"/>
                  <a:gd name="T69" fmla="*/ 2147483647 h 452"/>
                  <a:gd name="T70" fmla="*/ 2147483647 w 172"/>
                  <a:gd name="T71" fmla="*/ 2147483647 h 452"/>
                  <a:gd name="T72" fmla="*/ 2147483647 w 172"/>
                  <a:gd name="T73" fmla="*/ 2147483647 h 452"/>
                  <a:gd name="T74" fmla="*/ 2147483647 w 172"/>
                  <a:gd name="T75" fmla="*/ 2147483647 h 452"/>
                  <a:gd name="T76" fmla="*/ 2147483647 w 172"/>
                  <a:gd name="T77" fmla="*/ 2147483647 h 452"/>
                  <a:gd name="T78" fmla="*/ 2147483647 w 172"/>
                  <a:gd name="T79" fmla="*/ 2147483647 h 452"/>
                  <a:gd name="T80" fmla="*/ 2147483647 w 172"/>
                  <a:gd name="T81" fmla="*/ 2147483647 h 452"/>
                  <a:gd name="T82" fmla="*/ 0 w 172"/>
                  <a:gd name="T83" fmla="*/ 2147483647 h 452"/>
                  <a:gd name="T84" fmla="*/ 2147483647 w 172"/>
                  <a:gd name="T85" fmla="*/ 2147483647 h 452"/>
                  <a:gd name="T86" fmla="*/ 2147483647 w 172"/>
                  <a:gd name="T87" fmla="*/ 2147483647 h 452"/>
                  <a:gd name="T88" fmla="*/ 2147483647 w 172"/>
                  <a:gd name="T89" fmla="*/ 2147483647 h 452"/>
                  <a:gd name="T90" fmla="*/ 2147483647 w 172"/>
                  <a:gd name="T91" fmla="*/ 2147483647 h 452"/>
                  <a:gd name="T92" fmla="*/ 2147483647 w 172"/>
                  <a:gd name="T93" fmla="*/ 2147483647 h 452"/>
                  <a:gd name="T94" fmla="*/ 2147483647 w 172"/>
                  <a:gd name="T95" fmla="*/ 2147483647 h 452"/>
                  <a:gd name="T96" fmla="*/ 2147483647 w 172"/>
                  <a:gd name="T97" fmla="*/ 2147483647 h 452"/>
                  <a:gd name="T98" fmla="*/ 2147483647 w 172"/>
                  <a:gd name="T99" fmla="*/ 2147483647 h 452"/>
                  <a:gd name="T100" fmla="*/ 2147483647 w 172"/>
                  <a:gd name="T101" fmla="*/ 2147483647 h 452"/>
                  <a:gd name="T102" fmla="*/ 2147483647 w 172"/>
                  <a:gd name="T103" fmla="*/ 2147483647 h 452"/>
                  <a:gd name="T104" fmla="*/ 2147483647 w 172"/>
                  <a:gd name="T105" fmla="*/ 2147483647 h 452"/>
                  <a:gd name="T106" fmla="*/ 2147483647 w 172"/>
                  <a:gd name="T107" fmla="*/ 2147483647 h 452"/>
                  <a:gd name="T108" fmla="*/ 2147483647 w 172"/>
                  <a:gd name="T109" fmla="*/ 2147483647 h 452"/>
                  <a:gd name="T110" fmla="*/ 2147483647 w 172"/>
                  <a:gd name="T111" fmla="*/ 2147483647 h 4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452"/>
                  <a:gd name="T170" fmla="*/ 172 w 172"/>
                  <a:gd name="T171" fmla="*/ 452 h 4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452">
                    <a:moveTo>
                      <a:pt x="160" y="310"/>
                    </a:moveTo>
                    <a:lnTo>
                      <a:pt x="160" y="310"/>
                    </a:lnTo>
                    <a:lnTo>
                      <a:pt x="166" y="286"/>
                    </a:lnTo>
                    <a:lnTo>
                      <a:pt x="168" y="272"/>
                    </a:lnTo>
                    <a:lnTo>
                      <a:pt x="170" y="254"/>
                    </a:lnTo>
                    <a:lnTo>
                      <a:pt x="172" y="228"/>
                    </a:lnTo>
                    <a:lnTo>
                      <a:pt x="170" y="204"/>
                    </a:lnTo>
                    <a:lnTo>
                      <a:pt x="168" y="186"/>
                    </a:lnTo>
                    <a:lnTo>
                      <a:pt x="168" y="168"/>
                    </a:lnTo>
                    <a:lnTo>
                      <a:pt x="168" y="146"/>
                    </a:lnTo>
                    <a:lnTo>
                      <a:pt x="168" y="112"/>
                    </a:lnTo>
                    <a:lnTo>
                      <a:pt x="166" y="72"/>
                    </a:lnTo>
                    <a:lnTo>
                      <a:pt x="162" y="52"/>
                    </a:lnTo>
                    <a:lnTo>
                      <a:pt x="160" y="44"/>
                    </a:lnTo>
                    <a:lnTo>
                      <a:pt x="156" y="36"/>
                    </a:lnTo>
                    <a:lnTo>
                      <a:pt x="150" y="22"/>
                    </a:lnTo>
                    <a:lnTo>
                      <a:pt x="142" y="8"/>
                    </a:lnTo>
                    <a:lnTo>
                      <a:pt x="140" y="4"/>
                    </a:lnTo>
                    <a:lnTo>
                      <a:pt x="136" y="0"/>
                    </a:lnTo>
                    <a:lnTo>
                      <a:pt x="132" y="0"/>
                    </a:lnTo>
                    <a:lnTo>
                      <a:pt x="128" y="2"/>
                    </a:lnTo>
                    <a:lnTo>
                      <a:pt x="126" y="6"/>
                    </a:lnTo>
                    <a:lnTo>
                      <a:pt x="124" y="12"/>
                    </a:lnTo>
                    <a:lnTo>
                      <a:pt x="122" y="18"/>
                    </a:lnTo>
                    <a:lnTo>
                      <a:pt x="122" y="24"/>
                    </a:lnTo>
                    <a:lnTo>
                      <a:pt x="124" y="54"/>
                    </a:lnTo>
                    <a:lnTo>
                      <a:pt x="126" y="80"/>
                    </a:lnTo>
                    <a:lnTo>
                      <a:pt x="128" y="98"/>
                    </a:lnTo>
                    <a:lnTo>
                      <a:pt x="128" y="122"/>
                    </a:lnTo>
                    <a:lnTo>
                      <a:pt x="130" y="150"/>
                    </a:lnTo>
                    <a:lnTo>
                      <a:pt x="130" y="154"/>
                    </a:lnTo>
                    <a:lnTo>
                      <a:pt x="128" y="160"/>
                    </a:lnTo>
                    <a:lnTo>
                      <a:pt x="120" y="172"/>
                    </a:lnTo>
                    <a:lnTo>
                      <a:pt x="120" y="186"/>
                    </a:lnTo>
                    <a:lnTo>
                      <a:pt x="120" y="200"/>
                    </a:lnTo>
                    <a:lnTo>
                      <a:pt x="116" y="210"/>
                    </a:lnTo>
                    <a:lnTo>
                      <a:pt x="110" y="228"/>
                    </a:lnTo>
                    <a:lnTo>
                      <a:pt x="102" y="248"/>
                    </a:lnTo>
                    <a:lnTo>
                      <a:pt x="98" y="258"/>
                    </a:lnTo>
                    <a:lnTo>
                      <a:pt x="94" y="266"/>
                    </a:lnTo>
                    <a:lnTo>
                      <a:pt x="90" y="274"/>
                    </a:lnTo>
                    <a:lnTo>
                      <a:pt x="86" y="286"/>
                    </a:lnTo>
                    <a:lnTo>
                      <a:pt x="80" y="306"/>
                    </a:lnTo>
                    <a:lnTo>
                      <a:pt x="74" y="322"/>
                    </a:lnTo>
                    <a:lnTo>
                      <a:pt x="66" y="332"/>
                    </a:lnTo>
                    <a:lnTo>
                      <a:pt x="56" y="344"/>
                    </a:lnTo>
                    <a:lnTo>
                      <a:pt x="44" y="352"/>
                    </a:lnTo>
                    <a:lnTo>
                      <a:pt x="34" y="358"/>
                    </a:lnTo>
                    <a:lnTo>
                      <a:pt x="24" y="364"/>
                    </a:lnTo>
                    <a:lnTo>
                      <a:pt x="16" y="370"/>
                    </a:lnTo>
                    <a:lnTo>
                      <a:pt x="4" y="384"/>
                    </a:lnTo>
                    <a:lnTo>
                      <a:pt x="0" y="394"/>
                    </a:lnTo>
                    <a:lnTo>
                      <a:pt x="0" y="402"/>
                    </a:lnTo>
                    <a:lnTo>
                      <a:pt x="6" y="420"/>
                    </a:lnTo>
                    <a:lnTo>
                      <a:pt x="16" y="442"/>
                    </a:lnTo>
                    <a:lnTo>
                      <a:pt x="20" y="448"/>
                    </a:lnTo>
                    <a:lnTo>
                      <a:pt x="24" y="450"/>
                    </a:lnTo>
                    <a:lnTo>
                      <a:pt x="30" y="452"/>
                    </a:lnTo>
                    <a:lnTo>
                      <a:pt x="36" y="452"/>
                    </a:lnTo>
                    <a:lnTo>
                      <a:pt x="42" y="448"/>
                    </a:lnTo>
                    <a:lnTo>
                      <a:pt x="50" y="440"/>
                    </a:lnTo>
                    <a:lnTo>
                      <a:pt x="60" y="430"/>
                    </a:lnTo>
                    <a:lnTo>
                      <a:pt x="68" y="416"/>
                    </a:lnTo>
                    <a:lnTo>
                      <a:pt x="86" y="390"/>
                    </a:lnTo>
                    <a:lnTo>
                      <a:pt x="94" y="380"/>
                    </a:lnTo>
                    <a:lnTo>
                      <a:pt x="102" y="374"/>
                    </a:lnTo>
                    <a:lnTo>
                      <a:pt x="124" y="358"/>
                    </a:lnTo>
                    <a:lnTo>
                      <a:pt x="134" y="350"/>
                    </a:lnTo>
                    <a:lnTo>
                      <a:pt x="142" y="346"/>
                    </a:lnTo>
                    <a:lnTo>
                      <a:pt x="146" y="342"/>
                    </a:lnTo>
                    <a:lnTo>
                      <a:pt x="152" y="334"/>
                    </a:lnTo>
                    <a:lnTo>
                      <a:pt x="160" y="3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6" name="Freeform 7"/>
              <p:cNvSpPr>
                <a:spLocks/>
              </p:cNvSpPr>
              <p:nvPr/>
            </p:nvSpPr>
            <p:spPr bwMode="auto">
              <a:xfrm flipH="1">
                <a:off x="6822478" y="2785661"/>
                <a:ext cx="1696575" cy="3131609"/>
              </a:xfrm>
              <a:custGeom>
                <a:avLst/>
                <a:gdLst>
                  <a:gd name="T0" fmla="*/ 2147483647 w 1856"/>
                  <a:gd name="T1" fmla="*/ 2147483647 h 3252"/>
                  <a:gd name="T2" fmla="*/ 2147483647 w 1856"/>
                  <a:gd name="T3" fmla="*/ 2147483647 h 3252"/>
                  <a:gd name="T4" fmla="*/ 2147483647 w 1856"/>
                  <a:gd name="T5" fmla="*/ 2147483647 h 3252"/>
                  <a:gd name="T6" fmla="*/ 2147483647 w 1856"/>
                  <a:gd name="T7" fmla="*/ 2147483647 h 3252"/>
                  <a:gd name="T8" fmla="*/ 2147483647 w 1856"/>
                  <a:gd name="T9" fmla="*/ 2147483647 h 3252"/>
                  <a:gd name="T10" fmla="*/ 2147483647 w 1856"/>
                  <a:gd name="T11" fmla="*/ 2147483647 h 3252"/>
                  <a:gd name="T12" fmla="*/ 2147483647 w 1856"/>
                  <a:gd name="T13" fmla="*/ 2147483647 h 3252"/>
                  <a:gd name="T14" fmla="*/ 2147483647 w 1856"/>
                  <a:gd name="T15" fmla="*/ 2147483647 h 3252"/>
                  <a:gd name="T16" fmla="*/ 2147483647 w 1856"/>
                  <a:gd name="T17" fmla="*/ 2147483647 h 3252"/>
                  <a:gd name="T18" fmla="*/ 2147483647 w 1856"/>
                  <a:gd name="T19" fmla="*/ 2147483647 h 3252"/>
                  <a:gd name="T20" fmla="*/ 2147483647 w 1856"/>
                  <a:gd name="T21" fmla="*/ 2147483647 h 3252"/>
                  <a:gd name="T22" fmla="*/ 2147483647 w 1856"/>
                  <a:gd name="T23" fmla="*/ 2147483647 h 3252"/>
                  <a:gd name="T24" fmla="*/ 2147483647 w 1856"/>
                  <a:gd name="T25" fmla="*/ 2147483647 h 3252"/>
                  <a:gd name="T26" fmla="*/ 2147483647 w 1856"/>
                  <a:gd name="T27" fmla="*/ 2147483647 h 3252"/>
                  <a:gd name="T28" fmla="*/ 2147483647 w 1856"/>
                  <a:gd name="T29" fmla="*/ 2147483647 h 3252"/>
                  <a:gd name="T30" fmla="*/ 2147483647 w 1856"/>
                  <a:gd name="T31" fmla="*/ 2147483647 h 3252"/>
                  <a:gd name="T32" fmla="*/ 2147483647 w 1856"/>
                  <a:gd name="T33" fmla="*/ 2147483647 h 3252"/>
                  <a:gd name="T34" fmla="*/ 2147483647 w 1856"/>
                  <a:gd name="T35" fmla="*/ 2147483647 h 3252"/>
                  <a:gd name="T36" fmla="*/ 2147483647 w 1856"/>
                  <a:gd name="T37" fmla="*/ 2147483647 h 3252"/>
                  <a:gd name="T38" fmla="*/ 2147483647 w 1856"/>
                  <a:gd name="T39" fmla="*/ 2147483647 h 3252"/>
                  <a:gd name="T40" fmla="*/ 2147483647 w 1856"/>
                  <a:gd name="T41" fmla="*/ 2147483647 h 3252"/>
                  <a:gd name="T42" fmla="*/ 2147483647 w 1856"/>
                  <a:gd name="T43" fmla="*/ 2147483647 h 3252"/>
                  <a:gd name="T44" fmla="*/ 2147483647 w 1856"/>
                  <a:gd name="T45" fmla="*/ 2147483647 h 3252"/>
                  <a:gd name="T46" fmla="*/ 2147483647 w 1856"/>
                  <a:gd name="T47" fmla="*/ 2147483647 h 3252"/>
                  <a:gd name="T48" fmla="*/ 2147483647 w 1856"/>
                  <a:gd name="T49" fmla="*/ 2147483647 h 3252"/>
                  <a:gd name="T50" fmla="*/ 2147483647 w 1856"/>
                  <a:gd name="T51" fmla="*/ 2147483647 h 3252"/>
                  <a:gd name="T52" fmla="*/ 2147483647 w 1856"/>
                  <a:gd name="T53" fmla="*/ 2147483647 h 3252"/>
                  <a:gd name="T54" fmla="*/ 2147483647 w 1856"/>
                  <a:gd name="T55" fmla="*/ 2147483647 h 3252"/>
                  <a:gd name="T56" fmla="*/ 2147483647 w 1856"/>
                  <a:gd name="T57" fmla="*/ 2147483647 h 3252"/>
                  <a:gd name="T58" fmla="*/ 2147483647 w 1856"/>
                  <a:gd name="T59" fmla="*/ 2147483647 h 3252"/>
                  <a:gd name="T60" fmla="*/ 2147483647 w 1856"/>
                  <a:gd name="T61" fmla="*/ 2147483647 h 3252"/>
                  <a:gd name="T62" fmla="*/ 2147483647 w 1856"/>
                  <a:gd name="T63" fmla="*/ 2147483647 h 3252"/>
                  <a:gd name="T64" fmla="*/ 2147483647 w 1856"/>
                  <a:gd name="T65" fmla="*/ 2147483647 h 3252"/>
                  <a:gd name="T66" fmla="*/ 2147483647 w 1856"/>
                  <a:gd name="T67" fmla="*/ 2147483647 h 3252"/>
                  <a:gd name="T68" fmla="*/ 2147483647 w 1856"/>
                  <a:gd name="T69" fmla="*/ 2147483647 h 3252"/>
                  <a:gd name="T70" fmla="*/ 2147483647 w 1856"/>
                  <a:gd name="T71" fmla="*/ 2147483647 h 3252"/>
                  <a:gd name="T72" fmla="*/ 2147483647 w 1856"/>
                  <a:gd name="T73" fmla="*/ 2147483647 h 3252"/>
                  <a:gd name="T74" fmla="*/ 2147483647 w 1856"/>
                  <a:gd name="T75" fmla="*/ 2147483647 h 3252"/>
                  <a:gd name="T76" fmla="*/ 2147483647 w 1856"/>
                  <a:gd name="T77" fmla="*/ 2147483647 h 3252"/>
                  <a:gd name="T78" fmla="*/ 2147483647 w 1856"/>
                  <a:gd name="T79" fmla="*/ 2147483647 h 3252"/>
                  <a:gd name="T80" fmla="*/ 2147483647 w 1856"/>
                  <a:gd name="T81" fmla="*/ 2147483647 h 3252"/>
                  <a:gd name="T82" fmla="*/ 2147483647 w 1856"/>
                  <a:gd name="T83" fmla="*/ 2147483647 h 3252"/>
                  <a:gd name="T84" fmla="*/ 2147483647 w 1856"/>
                  <a:gd name="T85" fmla="*/ 2147483647 h 3252"/>
                  <a:gd name="T86" fmla="*/ 2147483647 w 1856"/>
                  <a:gd name="T87" fmla="*/ 2147483647 h 3252"/>
                  <a:gd name="T88" fmla="*/ 2147483647 w 1856"/>
                  <a:gd name="T89" fmla="*/ 2147483647 h 3252"/>
                  <a:gd name="T90" fmla="*/ 2147483647 w 1856"/>
                  <a:gd name="T91" fmla="*/ 2147483647 h 3252"/>
                  <a:gd name="T92" fmla="*/ 2147483647 w 1856"/>
                  <a:gd name="T93" fmla="*/ 2147483647 h 3252"/>
                  <a:gd name="T94" fmla="*/ 2147483647 w 1856"/>
                  <a:gd name="T95" fmla="*/ 2147483647 h 3252"/>
                  <a:gd name="T96" fmla="*/ 2147483647 w 1856"/>
                  <a:gd name="T97" fmla="*/ 2147483647 h 3252"/>
                  <a:gd name="T98" fmla="*/ 2147483647 w 1856"/>
                  <a:gd name="T99" fmla="*/ 2147483647 h 3252"/>
                  <a:gd name="T100" fmla="*/ 2147483647 w 1856"/>
                  <a:gd name="T101" fmla="*/ 2147483647 h 3252"/>
                  <a:gd name="T102" fmla="*/ 2147483647 w 1856"/>
                  <a:gd name="T103" fmla="*/ 2147483647 h 3252"/>
                  <a:gd name="T104" fmla="*/ 2147483647 w 1856"/>
                  <a:gd name="T105" fmla="*/ 2147483647 h 3252"/>
                  <a:gd name="T106" fmla="*/ 2147483647 w 1856"/>
                  <a:gd name="T107" fmla="*/ 2147483647 h 3252"/>
                  <a:gd name="T108" fmla="*/ 2147483647 w 1856"/>
                  <a:gd name="T109" fmla="*/ 2147483647 h 3252"/>
                  <a:gd name="T110" fmla="*/ 2147483647 w 1856"/>
                  <a:gd name="T111" fmla="*/ 2147483647 h 3252"/>
                  <a:gd name="T112" fmla="*/ 2147483647 w 1856"/>
                  <a:gd name="T113" fmla="*/ 2147483647 h 3252"/>
                  <a:gd name="T114" fmla="*/ 2147483647 w 1856"/>
                  <a:gd name="T115" fmla="*/ 2147483647 h 3252"/>
                  <a:gd name="T116" fmla="*/ 2147483647 w 1856"/>
                  <a:gd name="T117" fmla="*/ 2147483647 h 3252"/>
                  <a:gd name="T118" fmla="*/ 2147483647 w 1856"/>
                  <a:gd name="T119" fmla="*/ 2147483647 h 3252"/>
                  <a:gd name="T120" fmla="*/ 2147483647 w 1856"/>
                  <a:gd name="T121" fmla="*/ 2147483647 h 3252"/>
                  <a:gd name="T122" fmla="*/ 2147483647 w 1856"/>
                  <a:gd name="T123" fmla="*/ 2147483647 h 32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56"/>
                  <a:gd name="T187" fmla="*/ 0 h 3252"/>
                  <a:gd name="T188" fmla="*/ 1856 w 1856"/>
                  <a:gd name="T189" fmla="*/ 3252 h 32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56" h="3252">
                    <a:moveTo>
                      <a:pt x="1232" y="3248"/>
                    </a:moveTo>
                    <a:lnTo>
                      <a:pt x="1232" y="3248"/>
                    </a:lnTo>
                    <a:lnTo>
                      <a:pt x="1266" y="3250"/>
                    </a:lnTo>
                    <a:lnTo>
                      <a:pt x="1290" y="3250"/>
                    </a:lnTo>
                    <a:lnTo>
                      <a:pt x="1306" y="3250"/>
                    </a:lnTo>
                    <a:lnTo>
                      <a:pt x="1334" y="3252"/>
                    </a:lnTo>
                    <a:lnTo>
                      <a:pt x="1366" y="3252"/>
                    </a:lnTo>
                    <a:lnTo>
                      <a:pt x="1372" y="3252"/>
                    </a:lnTo>
                    <a:lnTo>
                      <a:pt x="1378" y="3248"/>
                    </a:lnTo>
                    <a:lnTo>
                      <a:pt x="1382" y="3242"/>
                    </a:lnTo>
                    <a:lnTo>
                      <a:pt x="1386" y="3236"/>
                    </a:lnTo>
                    <a:lnTo>
                      <a:pt x="1388" y="3230"/>
                    </a:lnTo>
                    <a:lnTo>
                      <a:pt x="1390" y="3224"/>
                    </a:lnTo>
                    <a:lnTo>
                      <a:pt x="1388" y="3218"/>
                    </a:lnTo>
                    <a:lnTo>
                      <a:pt x="1386" y="3212"/>
                    </a:lnTo>
                    <a:lnTo>
                      <a:pt x="1380" y="3206"/>
                    </a:lnTo>
                    <a:lnTo>
                      <a:pt x="1370" y="3204"/>
                    </a:lnTo>
                    <a:lnTo>
                      <a:pt x="1346" y="3200"/>
                    </a:lnTo>
                    <a:lnTo>
                      <a:pt x="1332" y="3198"/>
                    </a:lnTo>
                    <a:lnTo>
                      <a:pt x="1320" y="3198"/>
                    </a:lnTo>
                    <a:lnTo>
                      <a:pt x="1292" y="3198"/>
                    </a:lnTo>
                    <a:lnTo>
                      <a:pt x="1260" y="3196"/>
                    </a:lnTo>
                    <a:lnTo>
                      <a:pt x="1246" y="3194"/>
                    </a:lnTo>
                    <a:lnTo>
                      <a:pt x="1236" y="3194"/>
                    </a:lnTo>
                    <a:lnTo>
                      <a:pt x="1230" y="3194"/>
                    </a:lnTo>
                    <a:lnTo>
                      <a:pt x="1224" y="3192"/>
                    </a:lnTo>
                    <a:lnTo>
                      <a:pt x="1220" y="3190"/>
                    </a:lnTo>
                    <a:lnTo>
                      <a:pt x="1210" y="3180"/>
                    </a:lnTo>
                    <a:lnTo>
                      <a:pt x="1198" y="3168"/>
                    </a:lnTo>
                    <a:lnTo>
                      <a:pt x="1174" y="3140"/>
                    </a:lnTo>
                    <a:lnTo>
                      <a:pt x="1158" y="3118"/>
                    </a:lnTo>
                    <a:lnTo>
                      <a:pt x="1148" y="3104"/>
                    </a:lnTo>
                    <a:lnTo>
                      <a:pt x="1144" y="3094"/>
                    </a:lnTo>
                    <a:lnTo>
                      <a:pt x="1142" y="3084"/>
                    </a:lnTo>
                    <a:lnTo>
                      <a:pt x="1136" y="3056"/>
                    </a:lnTo>
                    <a:lnTo>
                      <a:pt x="1136" y="3054"/>
                    </a:lnTo>
                    <a:lnTo>
                      <a:pt x="1138" y="3050"/>
                    </a:lnTo>
                    <a:lnTo>
                      <a:pt x="1146" y="3046"/>
                    </a:lnTo>
                    <a:lnTo>
                      <a:pt x="1158" y="3044"/>
                    </a:lnTo>
                    <a:lnTo>
                      <a:pt x="1174" y="3044"/>
                    </a:lnTo>
                    <a:lnTo>
                      <a:pt x="1184" y="3044"/>
                    </a:lnTo>
                    <a:lnTo>
                      <a:pt x="1192" y="3044"/>
                    </a:lnTo>
                    <a:lnTo>
                      <a:pt x="1200" y="3042"/>
                    </a:lnTo>
                    <a:lnTo>
                      <a:pt x="1206" y="3040"/>
                    </a:lnTo>
                    <a:lnTo>
                      <a:pt x="1212" y="3036"/>
                    </a:lnTo>
                    <a:lnTo>
                      <a:pt x="1218" y="3030"/>
                    </a:lnTo>
                    <a:lnTo>
                      <a:pt x="1222" y="3024"/>
                    </a:lnTo>
                    <a:lnTo>
                      <a:pt x="1224" y="3016"/>
                    </a:lnTo>
                    <a:lnTo>
                      <a:pt x="1226" y="3008"/>
                    </a:lnTo>
                    <a:lnTo>
                      <a:pt x="1228" y="2950"/>
                    </a:lnTo>
                    <a:lnTo>
                      <a:pt x="1230" y="2884"/>
                    </a:lnTo>
                    <a:lnTo>
                      <a:pt x="1232" y="2858"/>
                    </a:lnTo>
                    <a:lnTo>
                      <a:pt x="1234" y="2836"/>
                    </a:lnTo>
                    <a:lnTo>
                      <a:pt x="1240" y="2794"/>
                    </a:lnTo>
                    <a:lnTo>
                      <a:pt x="1242" y="2774"/>
                    </a:lnTo>
                    <a:lnTo>
                      <a:pt x="1246" y="2754"/>
                    </a:lnTo>
                    <a:lnTo>
                      <a:pt x="1250" y="2736"/>
                    </a:lnTo>
                    <a:lnTo>
                      <a:pt x="1254" y="2718"/>
                    </a:lnTo>
                    <a:lnTo>
                      <a:pt x="1258" y="2662"/>
                    </a:lnTo>
                    <a:lnTo>
                      <a:pt x="1262" y="2574"/>
                    </a:lnTo>
                    <a:lnTo>
                      <a:pt x="1266" y="2536"/>
                    </a:lnTo>
                    <a:lnTo>
                      <a:pt x="1272" y="2496"/>
                    </a:lnTo>
                    <a:lnTo>
                      <a:pt x="1276" y="2466"/>
                    </a:lnTo>
                    <a:lnTo>
                      <a:pt x="1280" y="2446"/>
                    </a:lnTo>
                    <a:lnTo>
                      <a:pt x="1280" y="2412"/>
                    </a:lnTo>
                    <a:lnTo>
                      <a:pt x="1284" y="2368"/>
                    </a:lnTo>
                    <a:lnTo>
                      <a:pt x="1288" y="2350"/>
                    </a:lnTo>
                    <a:lnTo>
                      <a:pt x="1292" y="2338"/>
                    </a:lnTo>
                    <a:lnTo>
                      <a:pt x="1296" y="2312"/>
                    </a:lnTo>
                    <a:lnTo>
                      <a:pt x="1300" y="2282"/>
                    </a:lnTo>
                    <a:lnTo>
                      <a:pt x="1300" y="2254"/>
                    </a:lnTo>
                    <a:lnTo>
                      <a:pt x="1300" y="2198"/>
                    </a:lnTo>
                    <a:lnTo>
                      <a:pt x="1298" y="2176"/>
                    </a:lnTo>
                    <a:lnTo>
                      <a:pt x="1292" y="2150"/>
                    </a:lnTo>
                    <a:lnTo>
                      <a:pt x="1282" y="2126"/>
                    </a:lnTo>
                    <a:lnTo>
                      <a:pt x="1276" y="2108"/>
                    </a:lnTo>
                    <a:lnTo>
                      <a:pt x="1270" y="2092"/>
                    </a:lnTo>
                    <a:lnTo>
                      <a:pt x="1264" y="2072"/>
                    </a:lnTo>
                    <a:lnTo>
                      <a:pt x="1254" y="2028"/>
                    </a:lnTo>
                    <a:lnTo>
                      <a:pt x="1250" y="2008"/>
                    </a:lnTo>
                    <a:lnTo>
                      <a:pt x="1242" y="1988"/>
                    </a:lnTo>
                    <a:lnTo>
                      <a:pt x="1234" y="1968"/>
                    </a:lnTo>
                    <a:lnTo>
                      <a:pt x="1228" y="1944"/>
                    </a:lnTo>
                    <a:lnTo>
                      <a:pt x="1214" y="1884"/>
                    </a:lnTo>
                    <a:lnTo>
                      <a:pt x="1200" y="1836"/>
                    </a:lnTo>
                    <a:lnTo>
                      <a:pt x="1190" y="1808"/>
                    </a:lnTo>
                    <a:lnTo>
                      <a:pt x="1180" y="1776"/>
                    </a:lnTo>
                    <a:lnTo>
                      <a:pt x="1178" y="1756"/>
                    </a:lnTo>
                    <a:lnTo>
                      <a:pt x="1178" y="1738"/>
                    </a:lnTo>
                    <a:lnTo>
                      <a:pt x="1186" y="1702"/>
                    </a:lnTo>
                    <a:lnTo>
                      <a:pt x="1192" y="1644"/>
                    </a:lnTo>
                    <a:lnTo>
                      <a:pt x="1200" y="1590"/>
                    </a:lnTo>
                    <a:lnTo>
                      <a:pt x="1204" y="1554"/>
                    </a:lnTo>
                    <a:lnTo>
                      <a:pt x="1208" y="1534"/>
                    </a:lnTo>
                    <a:lnTo>
                      <a:pt x="1212" y="1516"/>
                    </a:lnTo>
                    <a:lnTo>
                      <a:pt x="1216" y="1500"/>
                    </a:lnTo>
                    <a:lnTo>
                      <a:pt x="1216" y="1484"/>
                    </a:lnTo>
                    <a:lnTo>
                      <a:pt x="1218" y="1462"/>
                    </a:lnTo>
                    <a:lnTo>
                      <a:pt x="1222" y="1432"/>
                    </a:lnTo>
                    <a:lnTo>
                      <a:pt x="1232" y="1358"/>
                    </a:lnTo>
                    <a:lnTo>
                      <a:pt x="1236" y="1340"/>
                    </a:lnTo>
                    <a:lnTo>
                      <a:pt x="1242" y="1282"/>
                    </a:lnTo>
                    <a:lnTo>
                      <a:pt x="1244" y="1244"/>
                    </a:lnTo>
                    <a:lnTo>
                      <a:pt x="1244" y="1216"/>
                    </a:lnTo>
                    <a:lnTo>
                      <a:pt x="1246" y="1166"/>
                    </a:lnTo>
                    <a:lnTo>
                      <a:pt x="1246" y="1152"/>
                    </a:lnTo>
                    <a:lnTo>
                      <a:pt x="1248" y="1074"/>
                    </a:lnTo>
                    <a:lnTo>
                      <a:pt x="1250" y="1060"/>
                    </a:lnTo>
                    <a:lnTo>
                      <a:pt x="1254" y="1050"/>
                    </a:lnTo>
                    <a:lnTo>
                      <a:pt x="1258" y="1048"/>
                    </a:lnTo>
                    <a:lnTo>
                      <a:pt x="1260" y="1046"/>
                    </a:lnTo>
                    <a:lnTo>
                      <a:pt x="1264" y="1044"/>
                    </a:lnTo>
                    <a:lnTo>
                      <a:pt x="1268" y="1046"/>
                    </a:lnTo>
                    <a:lnTo>
                      <a:pt x="1286" y="1052"/>
                    </a:lnTo>
                    <a:lnTo>
                      <a:pt x="1302" y="1054"/>
                    </a:lnTo>
                    <a:lnTo>
                      <a:pt x="1314" y="1056"/>
                    </a:lnTo>
                    <a:lnTo>
                      <a:pt x="1328" y="1058"/>
                    </a:lnTo>
                    <a:lnTo>
                      <a:pt x="1380" y="1068"/>
                    </a:lnTo>
                    <a:lnTo>
                      <a:pt x="1428" y="1068"/>
                    </a:lnTo>
                    <a:lnTo>
                      <a:pt x="1462" y="1068"/>
                    </a:lnTo>
                    <a:lnTo>
                      <a:pt x="1494" y="1066"/>
                    </a:lnTo>
                    <a:lnTo>
                      <a:pt x="1516" y="1064"/>
                    </a:lnTo>
                    <a:lnTo>
                      <a:pt x="1546" y="1060"/>
                    </a:lnTo>
                    <a:lnTo>
                      <a:pt x="1576" y="1056"/>
                    </a:lnTo>
                    <a:lnTo>
                      <a:pt x="1604" y="1054"/>
                    </a:lnTo>
                    <a:lnTo>
                      <a:pt x="1630" y="1054"/>
                    </a:lnTo>
                    <a:lnTo>
                      <a:pt x="1656" y="1052"/>
                    </a:lnTo>
                    <a:lnTo>
                      <a:pt x="1690" y="1050"/>
                    </a:lnTo>
                    <a:lnTo>
                      <a:pt x="1706" y="1050"/>
                    </a:lnTo>
                    <a:lnTo>
                      <a:pt x="1724" y="1046"/>
                    </a:lnTo>
                    <a:lnTo>
                      <a:pt x="1732" y="1040"/>
                    </a:lnTo>
                    <a:lnTo>
                      <a:pt x="1740" y="1032"/>
                    </a:lnTo>
                    <a:lnTo>
                      <a:pt x="1744" y="1020"/>
                    </a:lnTo>
                    <a:lnTo>
                      <a:pt x="1748" y="1006"/>
                    </a:lnTo>
                    <a:lnTo>
                      <a:pt x="1750" y="974"/>
                    </a:lnTo>
                    <a:lnTo>
                      <a:pt x="1748" y="950"/>
                    </a:lnTo>
                    <a:lnTo>
                      <a:pt x="1748" y="918"/>
                    </a:lnTo>
                    <a:lnTo>
                      <a:pt x="1744" y="900"/>
                    </a:lnTo>
                    <a:lnTo>
                      <a:pt x="1738" y="870"/>
                    </a:lnTo>
                    <a:lnTo>
                      <a:pt x="1736" y="858"/>
                    </a:lnTo>
                    <a:lnTo>
                      <a:pt x="1730" y="842"/>
                    </a:lnTo>
                    <a:lnTo>
                      <a:pt x="1720" y="830"/>
                    </a:lnTo>
                    <a:lnTo>
                      <a:pt x="1710" y="822"/>
                    </a:lnTo>
                    <a:lnTo>
                      <a:pt x="1704" y="820"/>
                    </a:lnTo>
                    <a:lnTo>
                      <a:pt x="1698" y="818"/>
                    </a:lnTo>
                    <a:lnTo>
                      <a:pt x="1664" y="820"/>
                    </a:lnTo>
                    <a:lnTo>
                      <a:pt x="1632" y="826"/>
                    </a:lnTo>
                    <a:lnTo>
                      <a:pt x="1588" y="834"/>
                    </a:lnTo>
                    <a:lnTo>
                      <a:pt x="1540" y="842"/>
                    </a:lnTo>
                    <a:lnTo>
                      <a:pt x="1518" y="846"/>
                    </a:lnTo>
                    <a:lnTo>
                      <a:pt x="1500" y="852"/>
                    </a:lnTo>
                    <a:lnTo>
                      <a:pt x="1490" y="854"/>
                    </a:lnTo>
                    <a:lnTo>
                      <a:pt x="1480" y="856"/>
                    </a:lnTo>
                    <a:lnTo>
                      <a:pt x="1462" y="860"/>
                    </a:lnTo>
                    <a:lnTo>
                      <a:pt x="1446" y="864"/>
                    </a:lnTo>
                    <a:lnTo>
                      <a:pt x="1426" y="866"/>
                    </a:lnTo>
                    <a:lnTo>
                      <a:pt x="1410" y="866"/>
                    </a:lnTo>
                    <a:lnTo>
                      <a:pt x="1394" y="866"/>
                    </a:lnTo>
                    <a:lnTo>
                      <a:pt x="1380" y="862"/>
                    </a:lnTo>
                    <a:lnTo>
                      <a:pt x="1352" y="850"/>
                    </a:lnTo>
                    <a:lnTo>
                      <a:pt x="1338" y="840"/>
                    </a:lnTo>
                    <a:lnTo>
                      <a:pt x="1324" y="828"/>
                    </a:lnTo>
                    <a:lnTo>
                      <a:pt x="1320" y="822"/>
                    </a:lnTo>
                    <a:lnTo>
                      <a:pt x="1316" y="816"/>
                    </a:lnTo>
                    <a:lnTo>
                      <a:pt x="1316" y="808"/>
                    </a:lnTo>
                    <a:lnTo>
                      <a:pt x="1318" y="802"/>
                    </a:lnTo>
                    <a:lnTo>
                      <a:pt x="1322" y="800"/>
                    </a:lnTo>
                    <a:lnTo>
                      <a:pt x="1328" y="798"/>
                    </a:lnTo>
                    <a:lnTo>
                      <a:pt x="1334" y="800"/>
                    </a:lnTo>
                    <a:lnTo>
                      <a:pt x="1342" y="804"/>
                    </a:lnTo>
                    <a:lnTo>
                      <a:pt x="1348" y="808"/>
                    </a:lnTo>
                    <a:lnTo>
                      <a:pt x="1354" y="812"/>
                    </a:lnTo>
                    <a:lnTo>
                      <a:pt x="1358" y="810"/>
                    </a:lnTo>
                    <a:lnTo>
                      <a:pt x="1360" y="808"/>
                    </a:lnTo>
                    <a:lnTo>
                      <a:pt x="1364" y="788"/>
                    </a:lnTo>
                    <a:lnTo>
                      <a:pt x="1366" y="784"/>
                    </a:lnTo>
                    <a:lnTo>
                      <a:pt x="1372" y="780"/>
                    </a:lnTo>
                    <a:lnTo>
                      <a:pt x="1380" y="778"/>
                    </a:lnTo>
                    <a:lnTo>
                      <a:pt x="1390" y="778"/>
                    </a:lnTo>
                    <a:lnTo>
                      <a:pt x="1414" y="782"/>
                    </a:lnTo>
                    <a:lnTo>
                      <a:pt x="1438" y="786"/>
                    </a:lnTo>
                    <a:lnTo>
                      <a:pt x="1480" y="792"/>
                    </a:lnTo>
                    <a:lnTo>
                      <a:pt x="1514" y="796"/>
                    </a:lnTo>
                    <a:lnTo>
                      <a:pt x="1534" y="796"/>
                    </a:lnTo>
                    <a:lnTo>
                      <a:pt x="1562" y="796"/>
                    </a:lnTo>
                    <a:lnTo>
                      <a:pt x="1616" y="794"/>
                    </a:lnTo>
                    <a:lnTo>
                      <a:pt x="1670" y="790"/>
                    </a:lnTo>
                    <a:lnTo>
                      <a:pt x="1686" y="788"/>
                    </a:lnTo>
                    <a:lnTo>
                      <a:pt x="1706" y="782"/>
                    </a:lnTo>
                    <a:lnTo>
                      <a:pt x="1724" y="774"/>
                    </a:lnTo>
                    <a:lnTo>
                      <a:pt x="1740" y="766"/>
                    </a:lnTo>
                    <a:lnTo>
                      <a:pt x="1742" y="764"/>
                    </a:lnTo>
                    <a:lnTo>
                      <a:pt x="1770" y="746"/>
                    </a:lnTo>
                    <a:lnTo>
                      <a:pt x="1788" y="736"/>
                    </a:lnTo>
                    <a:lnTo>
                      <a:pt x="1804" y="728"/>
                    </a:lnTo>
                    <a:lnTo>
                      <a:pt x="1820" y="714"/>
                    </a:lnTo>
                    <a:lnTo>
                      <a:pt x="1834" y="696"/>
                    </a:lnTo>
                    <a:lnTo>
                      <a:pt x="1846" y="676"/>
                    </a:lnTo>
                    <a:lnTo>
                      <a:pt x="1850" y="664"/>
                    </a:lnTo>
                    <a:lnTo>
                      <a:pt x="1852" y="650"/>
                    </a:lnTo>
                    <a:lnTo>
                      <a:pt x="1856" y="616"/>
                    </a:lnTo>
                    <a:lnTo>
                      <a:pt x="1856" y="612"/>
                    </a:lnTo>
                    <a:lnTo>
                      <a:pt x="1856" y="594"/>
                    </a:lnTo>
                    <a:lnTo>
                      <a:pt x="1854" y="574"/>
                    </a:lnTo>
                    <a:lnTo>
                      <a:pt x="1850" y="556"/>
                    </a:lnTo>
                    <a:lnTo>
                      <a:pt x="1846" y="540"/>
                    </a:lnTo>
                    <a:lnTo>
                      <a:pt x="1842" y="528"/>
                    </a:lnTo>
                    <a:lnTo>
                      <a:pt x="1838" y="516"/>
                    </a:lnTo>
                    <a:lnTo>
                      <a:pt x="1838" y="506"/>
                    </a:lnTo>
                    <a:lnTo>
                      <a:pt x="1840" y="500"/>
                    </a:lnTo>
                    <a:lnTo>
                      <a:pt x="1840" y="498"/>
                    </a:lnTo>
                    <a:lnTo>
                      <a:pt x="1838" y="494"/>
                    </a:lnTo>
                    <a:lnTo>
                      <a:pt x="1836" y="492"/>
                    </a:lnTo>
                    <a:lnTo>
                      <a:pt x="1830" y="492"/>
                    </a:lnTo>
                    <a:lnTo>
                      <a:pt x="1824" y="492"/>
                    </a:lnTo>
                    <a:lnTo>
                      <a:pt x="1818" y="494"/>
                    </a:lnTo>
                    <a:lnTo>
                      <a:pt x="1814" y="498"/>
                    </a:lnTo>
                    <a:lnTo>
                      <a:pt x="1810" y="500"/>
                    </a:lnTo>
                    <a:lnTo>
                      <a:pt x="1798" y="512"/>
                    </a:lnTo>
                    <a:lnTo>
                      <a:pt x="1780" y="526"/>
                    </a:lnTo>
                    <a:lnTo>
                      <a:pt x="1750" y="544"/>
                    </a:lnTo>
                    <a:lnTo>
                      <a:pt x="1726" y="558"/>
                    </a:lnTo>
                    <a:lnTo>
                      <a:pt x="1702" y="572"/>
                    </a:lnTo>
                    <a:lnTo>
                      <a:pt x="1682" y="584"/>
                    </a:lnTo>
                    <a:lnTo>
                      <a:pt x="1658" y="600"/>
                    </a:lnTo>
                    <a:lnTo>
                      <a:pt x="1636" y="618"/>
                    </a:lnTo>
                    <a:lnTo>
                      <a:pt x="1630" y="622"/>
                    </a:lnTo>
                    <a:lnTo>
                      <a:pt x="1620" y="624"/>
                    </a:lnTo>
                    <a:lnTo>
                      <a:pt x="1610" y="628"/>
                    </a:lnTo>
                    <a:lnTo>
                      <a:pt x="1600" y="630"/>
                    </a:lnTo>
                    <a:lnTo>
                      <a:pt x="1576" y="630"/>
                    </a:lnTo>
                    <a:lnTo>
                      <a:pt x="1552" y="628"/>
                    </a:lnTo>
                    <a:lnTo>
                      <a:pt x="1534" y="624"/>
                    </a:lnTo>
                    <a:lnTo>
                      <a:pt x="1526" y="620"/>
                    </a:lnTo>
                    <a:lnTo>
                      <a:pt x="1504" y="618"/>
                    </a:lnTo>
                    <a:lnTo>
                      <a:pt x="1482" y="614"/>
                    </a:lnTo>
                    <a:lnTo>
                      <a:pt x="1470" y="614"/>
                    </a:lnTo>
                    <a:lnTo>
                      <a:pt x="1456" y="612"/>
                    </a:lnTo>
                    <a:lnTo>
                      <a:pt x="1442" y="608"/>
                    </a:lnTo>
                    <a:lnTo>
                      <a:pt x="1414" y="596"/>
                    </a:lnTo>
                    <a:lnTo>
                      <a:pt x="1392" y="584"/>
                    </a:lnTo>
                    <a:lnTo>
                      <a:pt x="1358" y="566"/>
                    </a:lnTo>
                    <a:lnTo>
                      <a:pt x="1332" y="548"/>
                    </a:lnTo>
                    <a:lnTo>
                      <a:pt x="1306" y="530"/>
                    </a:lnTo>
                    <a:lnTo>
                      <a:pt x="1292" y="516"/>
                    </a:lnTo>
                    <a:lnTo>
                      <a:pt x="1278" y="498"/>
                    </a:lnTo>
                    <a:lnTo>
                      <a:pt x="1270" y="490"/>
                    </a:lnTo>
                    <a:lnTo>
                      <a:pt x="1266" y="482"/>
                    </a:lnTo>
                    <a:lnTo>
                      <a:pt x="1260" y="466"/>
                    </a:lnTo>
                    <a:lnTo>
                      <a:pt x="1260" y="460"/>
                    </a:lnTo>
                    <a:lnTo>
                      <a:pt x="1262" y="458"/>
                    </a:lnTo>
                    <a:lnTo>
                      <a:pt x="1266" y="456"/>
                    </a:lnTo>
                    <a:lnTo>
                      <a:pt x="1274" y="456"/>
                    </a:lnTo>
                    <a:lnTo>
                      <a:pt x="1286" y="458"/>
                    </a:lnTo>
                    <a:lnTo>
                      <a:pt x="1300" y="460"/>
                    </a:lnTo>
                    <a:lnTo>
                      <a:pt x="1312" y="462"/>
                    </a:lnTo>
                    <a:lnTo>
                      <a:pt x="1324" y="460"/>
                    </a:lnTo>
                    <a:lnTo>
                      <a:pt x="1336" y="456"/>
                    </a:lnTo>
                    <a:lnTo>
                      <a:pt x="1346" y="450"/>
                    </a:lnTo>
                    <a:lnTo>
                      <a:pt x="1354" y="444"/>
                    </a:lnTo>
                    <a:lnTo>
                      <a:pt x="1358" y="436"/>
                    </a:lnTo>
                    <a:lnTo>
                      <a:pt x="1358" y="430"/>
                    </a:lnTo>
                    <a:lnTo>
                      <a:pt x="1360" y="406"/>
                    </a:lnTo>
                    <a:lnTo>
                      <a:pt x="1364" y="372"/>
                    </a:lnTo>
                    <a:lnTo>
                      <a:pt x="1366" y="360"/>
                    </a:lnTo>
                    <a:lnTo>
                      <a:pt x="1370" y="350"/>
                    </a:lnTo>
                    <a:lnTo>
                      <a:pt x="1384" y="332"/>
                    </a:lnTo>
                    <a:lnTo>
                      <a:pt x="1392" y="322"/>
                    </a:lnTo>
                    <a:lnTo>
                      <a:pt x="1400" y="316"/>
                    </a:lnTo>
                    <a:lnTo>
                      <a:pt x="1406" y="310"/>
                    </a:lnTo>
                    <a:lnTo>
                      <a:pt x="1408" y="304"/>
                    </a:lnTo>
                    <a:lnTo>
                      <a:pt x="1406" y="294"/>
                    </a:lnTo>
                    <a:lnTo>
                      <a:pt x="1400" y="286"/>
                    </a:lnTo>
                    <a:lnTo>
                      <a:pt x="1388" y="266"/>
                    </a:lnTo>
                    <a:lnTo>
                      <a:pt x="1384" y="256"/>
                    </a:lnTo>
                    <a:lnTo>
                      <a:pt x="1382" y="242"/>
                    </a:lnTo>
                    <a:lnTo>
                      <a:pt x="1380" y="220"/>
                    </a:lnTo>
                    <a:lnTo>
                      <a:pt x="1382" y="196"/>
                    </a:lnTo>
                    <a:lnTo>
                      <a:pt x="1382" y="178"/>
                    </a:lnTo>
                    <a:lnTo>
                      <a:pt x="1378" y="158"/>
                    </a:lnTo>
                    <a:lnTo>
                      <a:pt x="1366" y="112"/>
                    </a:lnTo>
                    <a:lnTo>
                      <a:pt x="1358" y="94"/>
                    </a:lnTo>
                    <a:lnTo>
                      <a:pt x="1352" y="80"/>
                    </a:lnTo>
                    <a:lnTo>
                      <a:pt x="1344" y="70"/>
                    </a:lnTo>
                    <a:lnTo>
                      <a:pt x="1336" y="62"/>
                    </a:lnTo>
                    <a:lnTo>
                      <a:pt x="1300" y="38"/>
                    </a:lnTo>
                    <a:lnTo>
                      <a:pt x="1278" y="24"/>
                    </a:lnTo>
                    <a:lnTo>
                      <a:pt x="1262" y="18"/>
                    </a:lnTo>
                    <a:lnTo>
                      <a:pt x="1238" y="8"/>
                    </a:lnTo>
                    <a:lnTo>
                      <a:pt x="1214" y="2"/>
                    </a:lnTo>
                    <a:lnTo>
                      <a:pt x="1176" y="0"/>
                    </a:lnTo>
                    <a:lnTo>
                      <a:pt x="1156" y="0"/>
                    </a:lnTo>
                    <a:lnTo>
                      <a:pt x="1144" y="4"/>
                    </a:lnTo>
                    <a:lnTo>
                      <a:pt x="1130" y="10"/>
                    </a:lnTo>
                    <a:lnTo>
                      <a:pt x="1102" y="18"/>
                    </a:lnTo>
                    <a:lnTo>
                      <a:pt x="1084" y="26"/>
                    </a:lnTo>
                    <a:lnTo>
                      <a:pt x="1068" y="32"/>
                    </a:lnTo>
                    <a:lnTo>
                      <a:pt x="1056" y="42"/>
                    </a:lnTo>
                    <a:lnTo>
                      <a:pt x="1050" y="48"/>
                    </a:lnTo>
                    <a:lnTo>
                      <a:pt x="1044" y="62"/>
                    </a:lnTo>
                    <a:lnTo>
                      <a:pt x="1038" y="70"/>
                    </a:lnTo>
                    <a:lnTo>
                      <a:pt x="1032" y="76"/>
                    </a:lnTo>
                    <a:lnTo>
                      <a:pt x="1022" y="84"/>
                    </a:lnTo>
                    <a:lnTo>
                      <a:pt x="1016" y="96"/>
                    </a:lnTo>
                    <a:lnTo>
                      <a:pt x="1004" y="122"/>
                    </a:lnTo>
                    <a:lnTo>
                      <a:pt x="998" y="134"/>
                    </a:lnTo>
                    <a:lnTo>
                      <a:pt x="992" y="142"/>
                    </a:lnTo>
                    <a:lnTo>
                      <a:pt x="982" y="156"/>
                    </a:lnTo>
                    <a:lnTo>
                      <a:pt x="970" y="176"/>
                    </a:lnTo>
                    <a:lnTo>
                      <a:pt x="956" y="198"/>
                    </a:lnTo>
                    <a:lnTo>
                      <a:pt x="952" y="208"/>
                    </a:lnTo>
                    <a:lnTo>
                      <a:pt x="948" y="218"/>
                    </a:lnTo>
                    <a:lnTo>
                      <a:pt x="940" y="250"/>
                    </a:lnTo>
                    <a:lnTo>
                      <a:pt x="938" y="268"/>
                    </a:lnTo>
                    <a:lnTo>
                      <a:pt x="936" y="280"/>
                    </a:lnTo>
                    <a:lnTo>
                      <a:pt x="936" y="292"/>
                    </a:lnTo>
                    <a:lnTo>
                      <a:pt x="936" y="302"/>
                    </a:lnTo>
                    <a:lnTo>
                      <a:pt x="934" y="314"/>
                    </a:lnTo>
                    <a:lnTo>
                      <a:pt x="932" y="320"/>
                    </a:lnTo>
                    <a:lnTo>
                      <a:pt x="928" y="322"/>
                    </a:lnTo>
                    <a:lnTo>
                      <a:pt x="942" y="340"/>
                    </a:lnTo>
                    <a:lnTo>
                      <a:pt x="956" y="358"/>
                    </a:lnTo>
                    <a:lnTo>
                      <a:pt x="952" y="366"/>
                    </a:lnTo>
                    <a:lnTo>
                      <a:pt x="948" y="374"/>
                    </a:lnTo>
                    <a:lnTo>
                      <a:pt x="944" y="382"/>
                    </a:lnTo>
                    <a:lnTo>
                      <a:pt x="938" y="392"/>
                    </a:lnTo>
                    <a:lnTo>
                      <a:pt x="926" y="400"/>
                    </a:lnTo>
                    <a:lnTo>
                      <a:pt x="914" y="408"/>
                    </a:lnTo>
                    <a:lnTo>
                      <a:pt x="898" y="410"/>
                    </a:lnTo>
                    <a:lnTo>
                      <a:pt x="884" y="410"/>
                    </a:lnTo>
                    <a:lnTo>
                      <a:pt x="876" y="408"/>
                    </a:lnTo>
                    <a:lnTo>
                      <a:pt x="874" y="410"/>
                    </a:lnTo>
                    <a:lnTo>
                      <a:pt x="876" y="412"/>
                    </a:lnTo>
                    <a:lnTo>
                      <a:pt x="878" y="416"/>
                    </a:lnTo>
                    <a:lnTo>
                      <a:pt x="884" y="418"/>
                    </a:lnTo>
                    <a:lnTo>
                      <a:pt x="896" y="422"/>
                    </a:lnTo>
                    <a:lnTo>
                      <a:pt x="902" y="422"/>
                    </a:lnTo>
                    <a:lnTo>
                      <a:pt x="906" y="426"/>
                    </a:lnTo>
                    <a:lnTo>
                      <a:pt x="910" y="430"/>
                    </a:lnTo>
                    <a:lnTo>
                      <a:pt x="910" y="436"/>
                    </a:lnTo>
                    <a:lnTo>
                      <a:pt x="906" y="446"/>
                    </a:lnTo>
                    <a:lnTo>
                      <a:pt x="900" y="452"/>
                    </a:lnTo>
                    <a:lnTo>
                      <a:pt x="880" y="462"/>
                    </a:lnTo>
                    <a:lnTo>
                      <a:pt x="870" y="464"/>
                    </a:lnTo>
                    <a:lnTo>
                      <a:pt x="858" y="464"/>
                    </a:lnTo>
                    <a:lnTo>
                      <a:pt x="854" y="466"/>
                    </a:lnTo>
                    <a:lnTo>
                      <a:pt x="850" y="468"/>
                    </a:lnTo>
                    <a:lnTo>
                      <a:pt x="848" y="470"/>
                    </a:lnTo>
                    <a:lnTo>
                      <a:pt x="848" y="474"/>
                    </a:lnTo>
                    <a:lnTo>
                      <a:pt x="850" y="480"/>
                    </a:lnTo>
                    <a:lnTo>
                      <a:pt x="854" y="488"/>
                    </a:lnTo>
                    <a:lnTo>
                      <a:pt x="858" y="492"/>
                    </a:lnTo>
                    <a:lnTo>
                      <a:pt x="858" y="500"/>
                    </a:lnTo>
                    <a:lnTo>
                      <a:pt x="854" y="502"/>
                    </a:lnTo>
                    <a:lnTo>
                      <a:pt x="848" y="504"/>
                    </a:lnTo>
                    <a:lnTo>
                      <a:pt x="830" y="506"/>
                    </a:lnTo>
                    <a:lnTo>
                      <a:pt x="820" y="506"/>
                    </a:lnTo>
                    <a:lnTo>
                      <a:pt x="814" y="508"/>
                    </a:lnTo>
                    <a:lnTo>
                      <a:pt x="812" y="512"/>
                    </a:lnTo>
                    <a:lnTo>
                      <a:pt x="814" y="514"/>
                    </a:lnTo>
                    <a:lnTo>
                      <a:pt x="822" y="524"/>
                    </a:lnTo>
                    <a:lnTo>
                      <a:pt x="822" y="528"/>
                    </a:lnTo>
                    <a:lnTo>
                      <a:pt x="824" y="532"/>
                    </a:lnTo>
                    <a:lnTo>
                      <a:pt x="820" y="540"/>
                    </a:lnTo>
                    <a:lnTo>
                      <a:pt x="814" y="544"/>
                    </a:lnTo>
                    <a:lnTo>
                      <a:pt x="808" y="550"/>
                    </a:lnTo>
                    <a:lnTo>
                      <a:pt x="804" y="556"/>
                    </a:lnTo>
                    <a:lnTo>
                      <a:pt x="800" y="564"/>
                    </a:lnTo>
                    <a:lnTo>
                      <a:pt x="794" y="572"/>
                    </a:lnTo>
                    <a:lnTo>
                      <a:pt x="782" y="588"/>
                    </a:lnTo>
                    <a:lnTo>
                      <a:pt x="776" y="598"/>
                    </a:lnTo>
                    <a:lnTo>
                      <a:pt x="772" y="610"/>
                    </a:lnTo>
                    <a:lnTo>
                      <a:pt x="768" y="642"/>
                    </a:lnTo>
                    <a:lnTo>
                      <a:pt x="766" y="660"/>
                    </a:lnTo>
                    <a:lnTo>
                      <a:pt x="768" y="682"/>
                    </a:lnTo>
                    <a:lnTo>
                      <a:pt x="768" y="690"/>
                    </a:lnTo>
                    <a:lnTo>
                      <a:pt x="766" y="700"/>
                    </a:lnTo>
                    <a:lnTo>
                      <a:pt x="762" y="706"/>
                    </a:lnTo>
                    <a:lnTo>
                      <a:pt x="758" y="710"/>
                    </a:lnTo>
                    <a:lnTo>
                      <a:pt x="758" y="722"/>
                    </a:lnTo>
                    <a:lnTo>
                      <a:pt x="758" y="732"/>
                    </a:lnTo>
                    <a:lnTo>
                      <a:pt x="756" y="746"/>
                    </a:lnTo>
                    <a:lnTo>
                      <a:pt x="752" y="766"/>
                    </a:lnTo>
                    <a:lnTo>
                      <a:pt x="752" y="776"/>
                    </a:lnTo>
                    <a:lnTo>
                      <a:pt x="752" y="788"/>
                    </a:lnTo>
                    <a:lnTo>
                      <a:pt x="750" y="802"/>
                    </a:lnTo>
                    <a:lnTo>
                      <a:pt x="748" y="812"/>
                    </a:lnTo>
                    <a:lnTo>
                      <a:pt x="744" y="820"/>
                    </a:lnTo>
                    <a:lnTo>
                      <a:pt x="744" y="822"/>
                    </a:lnTo>
                    <a:lnTo>
                      <a:pt x="742" y="822"/>
                    </a:lnTo>
                    <a:lnTo>
                      <a:pt x="742" y="842"/>
                    </a:lnTo>
                    <a:lnTo>
                      <a:pt x="742" y="864"/>
                    </a:lnTo>
                    <a:lnTo>
                      <a:pt x="738" y="886"/>
                    </a:lnTo>
                    <a:lnTo>
                      <a:pt x="734" y="900"/>
                    </a:lnTo>
                    <a:lnTo>
                      <a:pt x="728" y="926"/>
                    </a:lnTo>
                    <a:lnTo>
                      <a:pt x="724" y="956"/>
                    </a:lnTo>
                    <a:lnTo>
                      <a:pt x="724" y="960"/>
                    </a:lnTo>
                    <a:lnTo>
                      <a:pt x="720" y="966"/>
                    </a:lnTo>
                    <a:lnTo>
                      <a:pt x="716" y="972"/>
                    </a:lnTo>
                    <a:lnTo>
                      <a:pt x="712" y="978"/>
                    </a:lnTo>
                    <a:lnTo>
                      <a:pt x="708" y="984"/>
                    </a:lnTo>
                    <a:lnTo>
                      <a:pt x="704" y="990"/>
                    </a:lnTo>
                    <a:lnTo>
                      <a:pt x="700" y="996"/>
                    </a:lnTo>
                    <a:lnTo>
                      <a:pt x="700" y="1004"/>
                    </a:lnTo>
                    <a:lnTo>
                      <a:pt x="700" y="1026"/>
                    </a:lnTo>
                    <a:lnTo>
                      <a:pt x="696" y="1034"/>
                    </a:lnTo>
                    <a:lnTo>
                      <a:pt x="688" y="1044"/>
                    </a:lnTo>
                    <a:lnTo>
                      <a:pt x="666" y="1060"/>
                    </a:lnTo>
                    <a:lnTo>
                      <a:pt x="652" y="1070"/>
                    </a:lnTo>
                    <a:lnTo>
                      <a:pt x="634" y="1086"/>
                    </a:lnTo>
                    <a:lnTo>
                      <a:pt x="626" y="1092"/>
                    </a:lnTo>
                    <a:lnTo>
                      <a:pt x="624" y="1092"/>
                    </a:lnTo>
                    <a:lnTo>
                      <a:pt x="616" y="1110"/>
                    </a:lnTo>
                    <a:lnTo>
                      <a:pt x="608" y="1128"/>
                    </a:lnTo>
                    <a:lnTo>
                      <a:pt x="602" y="1140"/>
                    </a:lnTo>
                    <a:lnTo>
                      <a:pt x="594" y="1154"/>
                    </a:lnTo>
                    <a:lnTo>
                      <a:pt x="588" y="1166"/>
                    </a:lnTo>
                    <a:lnTo>
                      <a:pt x="576" y="1178"/>
                    </a:lnTo>
                    <a:lnTo>
                      <a:pt x="566" y="1188"/>
                    </a:lnTo>
                    <a:lnTo>
                      <a:pt x="556" y="1194"/>
                    </a:lnTo>
                    <a:lnTo>
                      <a:pt x="536" y="1204"/>
                    </a:lnTo>
                    <a:lnTo>
                      <a:pt x="518" y="1214"/>
                    </a:lnTo>
                    <a:lnTo>
                      <a:pt x="506" y="1222"/>
                    </a:lnTo>
                    <a:lnTo>
                      <a:pt x="488" y="1246"/>
                    </a:lnTo>
                    <a:lnTo>
                      <a:pt x="466" y="1278"/>
                    </a:lnTo>
                    <a:lnTo>
                      <a:pt x="456" y="1290"/>
                    </a:lnTo>
                    <a:lnTo>
                      <a:pt x="448" y="1296"/>
                    </a:lnTo>
                    <a:lnTo>
                      <a:pt x="444" y="1298"/>
                    </a:lnTo>
                    <a:lnTo>
                      <a:pt x="438" y="1304"/>
                    </a:lnTo>
                    <a:lnTo>
                      <a:pt x="428" y="1322"/>
                    </a:lnTo>
                    <a:lnTo>
                      <a:pt x="412" y="1352"/>
                    </a:lnTo>
                    <a:lnTo>
                      <a:pt x="404" y="1370"/>
                    </a:lnTo>
                    <a:lnTo>
                      <a:pt x="398" y="1386"/>
                    </a:lnTo>
                    <a:lnTo>
                      <a:pt x="392" y="1404"/>
                    </a:lnTo>
                    <a:lnTo>
                      <a:pt x="382" y="1424"/>
                    </a:lnTo>
                    <a:lnTo>
                      <a:pt x="376" y="1446"/>
                    </a:lnTo>
                    <a:lnTo>
                      <a:pt x="372" y="1472"/>
                    </a:lnTo>
                    <a:lnTo>
                      <a:pt x="368" y="1504"/>
                    </a:lnTo>
                    <a:lnTo>
                      <a:pt x="364" y="1518"/>
                    </a:lnTo>
                    <a:lnTo>
                      <a:pt x="364" y="1530"/>
                    </a:lnTo>
                    <a:lnTo>
                      <a:pt x="364" y="1556"/>
                    </a:lnTo>
                    <a:lnTo>
                      <a:pt x="364" y="1570"/>
                    </a:lnTo>
                    <a:lnTo>
                      <a:pt x="364" y="1586"/>
                    </a:lnTo>
                    <a:lnTo>
                      <a:pt x="362" y="1598"/>
                    </a:lnTo>
                    <a:lnTo>
                      <a:pt x="360" y="1620"/>
                    </a:lnTo>
                    <a:lnTo>
                      <a:pt x="356" y="1640"/>
                    </a:lnTo>
                    <a:lnTo>
                      <a:pt x="348" y="1676"/>
                    </a:lnTo>
                    <a:lnTo>
                      <a:pt x="338" y="1722"/>
                    </a:lnTo>
                    <a:lnTo>
                      <a:pt x="330" y="1756"/>
                    </a:lnTo>
                    <a:lnTo>
                      <a:pt x="328" y="1778"/>
                    </a:lnTo>
                    <a:lnTo>
                      <a:pt x="328" y="1790"/>
                    </a:lnTo>
                    <a:lnTo>
                      <a:pt x="326" y="1800"/>
                    </a:lnTo>
                    <a:lnTo>
                      <a:pt x="318" y="1828"/>
                    </a:lnTo>
                    <a:lnTo>
                      <a:pt x="312" y="1852"/>
                    </a:lnTo>
                    <a:lnTo>
                      <a:pt x="308" y="1862"/>
                    </a:lnTo>
                    <a:lnTo>
                      <a:pt x="304" y="1878"/>
                    </a:lnTo>
                    <a:lnTo>
                      <a:pt x="298" y="1908"/>
                    </a:lnTo>
                    <a:lnTo>
                      <a:pt x="290" y="1934"/>
                    </a:lnTo>
                    <a:lnTo>
                      <a:pt x="288" y="1956"/>
                    </a:lnTo>
                    <a:lnTo>
                      <a:pt x="286" y="1962"/>
                    </a:lnTo>
                    <a:lnTo>
                      <a:pt x="284" y="1970"/>
                    </a:lnTo>
                    <a:lnTo>
                      <a:pt x="276" y="1986"/>
                    </a:lnTo>
                    <a:lnTo>
                      <a:pt x="272" y="1998"/>
                    </a:lnTo>
                    <a:lnTo>
                      <a:pt x="264" y="2012"/>
                    </a:lnTo>
                    <a:lnTo>
                      <a:pt x="258" y="2024"/>
                    </a:lnTo>
                    <a:lnTo>
                      <a:pt x="254" y="2036"/>
                    </a:lnTo>
                    <a:lnTo>
                      <a:pt x="250" y="2062"/>
                    </a:lnTo>
                    <a:lnTo>
                      <a:pt x="240" y="2090"/>
                    </a:lnTo>
                    <a:lnTo>
                      <a:pt x="236" y="2100"/>
                    </a:lnTo>
                    <a:lnTo>
                      <a:pt x="236" y="2112"/>
                    </a:lnTo>
                    <a:lnTo>
                      <a:pt x="234" y="2122"/>
                    </a:lnTo>
                    <a:lnTo>
                      <a:pt x="232" y="2130"/>
                    </a:lnTo>
                    <a:lnTo>
                      <a:pt x="220" y="2156"/>
                    </a:lnTo>
                    <a:lnTo>
                      <a:pt x="212" y="2174"/>
                    </a:lnTo>
                    <a:lnTo>
                      <a:pt x="208" y="2194"/>
                    </a:lnTo>
                    <a:lnTo>
                      <a:pt x="198" y="2230"/>
                    </a:lnTo>
                    <a:lnTo>
                      <a:pt x="196" y="2246"/>
                    </a:lnTo>
                    <a:lnTo>
                      <a:pt x="194" y="2262"/>
                    </a:lnTo>
                    <a:lnTo>
                      <a:pt x="192" y="2270"/>
                    </a:lnTo>
                    <a:lnTo>
                      <a:pt x="190" y="2278"/>
                    </a:lnTo>
                    <a:lnTo>
                      <a:pt x="186" y="2288"/>
                    </a:lnTo>
                    <a:lnTo>
                      <a:pt x="182" y="2296"/>
                    </a:lnTo>
                    <a:lnTo>
                      <a:pt x="172" y="2312"/>
                    </a:lnTo>
                    <a:lnTo>
                      <a:pt x="166" y="2326"/>
                    </a:lnTo>
                    <a:lnTo>
                      <a:pt x="158" y="2354"/>
                    </a:lnTo>
                    <a:lnTo>
                      <a:pt x="140" y="2392"/>
                    </a:lnTo>
                    <a:lnTo>
                      <a:pt x="136" y="2404"/>
                    </a:lnTo>
                    <a:lnTo>
                      <a:pt x="132" y="2418"/>
                    </a:lnTo>
                    <a:lnTo>
                      <a:pt x="128" y="2432"/>
                    </a:lnTo>
                    <a:lnTo>
                      <a:pt x="128" y="2444"/>
                    </a:lnTo>
                    <a:lnTo>
                      <a:pt x="126" y="2468"/>
                    </a:lnTo>
                    <a:lnTo>
                      <a:pt x="120" y="2488"/>
                    </a:lnTo>
                    <a:lnTo>
                      <a:pt x="112" y="2510"/>
                    </a:lnTo>
                    <a:lnTo>
                      <a:pt x="106" y="2528"/>
                    </a:lnTo>
                    <a:lnTo>
                      <a:pt x="102" y="2538"/>
                    </a:lnTo>
                    <a:lnTo>
                      <a:pt x="100" y="2546"/>
                    </a:lnTo>
                    <a:lnTo>
                      <a:pt x="98" y="2556"/>
                    </a:lnTo>
                    <a:lnTo>
                      <a:pt x="94" y="2566"/>
                    </a:lnTo>
                    <a:lnTo>
                      <a:pt x="92" y="2576"/>
                    </a:lnTo>
                    <a:lnTo>
                      <a:pt x="90" y="2588"/>
                    </a:lnTo>
                    <a:lnTo>
                      <a:pt x="86" y="2608"/>
                    </a:lnTo>
                    <a:lnTo>
                      <a:pt x="80" y="2636"/>
                    </a:lnTo>
                    <a:lnTo>
                      <a:pt x="68" y="2678"/>
                    </a:lnTo>
                    <a:lnTo>
                      <a:pt x="60" y="2700"/>
                    </a:lnTo>
                    <a:lnTo>
                      <a:pt x="50" y="2726"/>
                    </a:lnTo>
                    <a:lnTo>
                      <a:pt x="40" y="2760"/>
                    </a:lnTo>
                    <a:lnTo>
                      <a:pt x="32" y="2794"/>
                    </a:lnTo>
                    <a:lnTo>
                      <a:pt x="30" y="2820"/>
                    </a:lnTo>
                    <a:lnTo>
                      <a:pt x="30" y="2828"/>
                    </a:lnTo>
                    <a:lnTo>
                      <a:pt x="28" y="2838"/>
                    </a:lnTo>
                    <a:lnTo>
                      <a:pt x="20" y="2856"/>
                    </a:lnTo>
                    <a:lnTo>
                      <a:pt x="16" y="2862"/>
                    </a:lnTo>
                    <a:lnTo>
                      <a:pt x="10" y="2868"/>
                    </a:lnTo>
                    <a:lnTo>
                      <a:pt x="4" y="2872"/>
                    </a:lnTo>
                    <a:lnTo>
                      <a:pt x="2" y="2880"/>
                    </a:lnTo>
                    <a:lnTo>
                      <a:pt x="0" y="2914"/>
                    </a:lnTo>
                    <a:lnTo>
                      <a:pt x="2" y="2936"/>
                    </a:lnTo>
                    <a:lnTo>
                      <a:pt x="4" y="2946"/>
                    </a:lnTo>
                    <a:lnTo>
                      <a:pt x="6" y="2952"/>
                    </a:lnTo>
                    <a:lnTo>
                      <a:pt x="24" y="2986"/>
                    </a:lnTo>
                    <a:lnTo>
                      <a:pt x="42" y="3018"/>
                    </a:lnTo>
                    <a:lnTo>
                      <a:pt x="44" y="3026"/>
                    </a:lnTo>
                    <a:lnTo>
                      <a:pt x="46" y="3036"/>
                    </a:lnTo>
                    <a:lnTo>
                      <a:pt x="48" y="3064"/>
                    </a:lnTo>
                    <a:lnTo>
                      <a:pt x="48" y="3092"/>
                    </a:lnTo>
                    <a:lnTo>
                      <a:pt x="44" y="3116"/>
                    </a:lnTo>
                    <a:lnTo>
                      <a:pt x="44" y="3136"/>
                    </a:lnTo>
                    <a:lnTo>
                      <a:pt x="44" y="3158"/>
                    </a:lnTo>
                    <a:lnTo>
                      <a:pt x="50" y="3176"/>
                    </a:lnTo>
                    <a:lnTo>
                      <a:pt x="54" y="3188"/>
                    </a:lnTo>
                    <a:lnTo>
                      <a:pt x="62" y="3196"/>
                    </a:lnTo>
                    <a:lnTo>
                      <a:pt x="72" y="3200"/>
                    </a:lnTo>
                    <a:lnTo>
                      <a:pt x="112" y="3212"/>
                    </a:lnTo>
                    <a:lnTo>
                      <a:pt x="140" y="3218"/>
                    </a:lnTo>
                    <a:lnTo>
                      <a:pt x="166" y="3222"/>
                    </a:lnTo>
                    <a:lnTo>
                      <a:pt x="176" y="3220"/>
                    </a:lnTo>
                    <a:lnTo>
                      <a:pt x="186" y="3216"/>
                    </a:lnTo>
                    <a:lnTo>
                      <a:pt x="192" y="3212"/>
                    </a:lnTo>
                    <a:lnTo>
                      <a:pt x="198" y="3206"/>
                    </a:lnTo>
                    <a:lnTo>
                      <a:pt x="202" y="3192"/>
                    </a:lnTo>
                    <a:lnTo>
                      <a:pt x="202" y="3184"/>
                    </a:lnTo>
                    <a:lnTo>
                      <a:pt x="200" y="3178"/>
                    </a:lnTo>
                    <a:lnTo>
                      <a:pt x="192" y="3144"/>
                    </a:lnTo>
                    <a:lnTo>
                      <a:pt x="188" y="3126"/>
                    </a:lnTo>
                    <a:lnTo>
                      <a:pt x="186" y="3112"/>
                    </a:lnTo>
                    <a:lnTo>
                      <a:pt x="186" y="3092"/>
                    </a:lnTo>
                    <a:lnTo>
                      <a:pt x="186" y="3088"/>
                    </a:lnTo>
                    <a:lnTo>
                      <a:pt x="188" y="3084"/>
                    </a:lnTo>
                    <a:lnTo>
                      <a:pt x="190" y="3082"/>
                    </a:lnTo>
                    <a:lnTo>
                      <a:pt x="196" y="3080"/>
                    </a:lnTo>
                    <a:lnTo>
                      <a:pt x="202" y="3078"/>
                    </a:lnTo>
                    <a:lnTo>
                      <a:pt x="208" y="3068"/>
                    </a:lnTo>
                    <a:lnTo>
                      <a:pt x="216" y="3056"/>
                    </a:lnTo>
                    <a:lnTo>
                      <a:pt x="222" y="3042"/>
                    </a:lnTo>
                    <a:lnTo>
                      <a:pt x="280" y="2894"/>
                    </a:lnTo>
                    <a:lnTo>
                      <a:pt x="308" y="2828"/>
                    </a:lnTo>
                    <a:lnTo>
                      <a:pt x="318" y="2804"/>
                    </a:lnTo>
                    <a:lnTo>
                      <a:pt x="322" y="2788"/>
                    </a:lnTo>
                    <a:lnTo>
                      <a:pt x="324" y="2772"/>
                    </a:lnTo>
                    <a:lnTo>
                      <a:pt x="328" y="2752"/>
                    </a:lnTo>
                    <a:lnTo>
                      <a:pt x="334" y="2726"/>
                    </a:lnTo>
                    <a:lnTo>
                      <a:pt x="342" y="2700"/>
                    </a:lnTo>
                    <a:lnTo>
                      <a:pt x="354" y="2660"/>
                    </a:lnTo>
                    <a:lnTo>
                      <a:pt x="368" y="2618"/>
                    </a:lnTo>
                    <a:lnTo>
                      <a:pt x="376" y="2592"/>
                    </a:lnTo>
                    <a:lnTo>
                      <a:pt x="380" y="2572"/>
                    </a:lnTo>
                    <a:lnTo>
                      <a:pt x="384" y="2540"/>
                    </a:lnTo>
                    <a:lnTo>
                      <a:pt x="394" y="2514"/>
                    </a:lnTo>
                    <a:lnTo>
                      <a:pt x="408" y="2488"/>
                    </a:lnTo>
                    <a:lnTo>
                      <a:pt x="414" y="2476"/>
                    </a:lnTo>
                    <a:lnTo>
                      <a:pt x="418" y="2464"/>
                    </a:lnTo>
                    <a:lnTo>
                      <a:pt x="422" y="2450"/>
                    </a:lnTo>
                    <a:lnTo>
                      <a:pt x="428" y="2434"/>
                    </a:lnTo>
                    <a:lnTo>
                      <a:pt x="450" y="2394"/>
                    </a:lnTo>
                    <a:lnTo>
                      <a:pt x="462" y="2374"/>
                    </a:lnTo>
                    <a:lnTo>
                      <a:pt x="468" y="2356"/>
                    </a:lnTo>
                    <a:lnTo>
                      <a:pt x="474" y="2322"/>
                    </a:lnTo>
                    <a:lnTo>
                      <a:pt x="478" y="2304"/>
                    </a:lnTo>
                    <a:lnTo>
                      <a:pt x="484" y="2292"/>
                    </a:lnTo>
                    <a:lnTo>
                      <a:pt x="494" y="2268"/>
                    </a:lnTo>
                    <a:lnTo>
                      <a:pt x="506" y="2234"/>
                    </a:lnTo>
                    <a:lnTo>
                      <a:pt x="510" y="2220"/>
                    </a:lnTo>
                    <a:lnTo>
                      <a:pt x="512" y="2208"/>
                    </a:lnTo>
                    <a:lnTo>
                      <a:pt x="512" y="2192"/>
                    </a:lnTo>
                    <a:lnTo>
                      <a:pt x="514" y="2180"/>
                    </a:lnTo>
                    <a:lnTo>
                      <a:pt x="520" y="2168"/>
                    </a:lnTo>
                    <a:lnTo>
                      <a:pt x="534" y="2148"/>
                    </a:lnTo>
                    <a:lnTo>
                      <a:pt x="538" y="2140"/>
                    </a:lnTo>
                    <a:lnTo>
                      <a:pt x="540" y="2136"/>
                    </a:lnTo>
                    <a:lnTo>
                      <a:pt x="550" y="2126"/>
                    </a:lnTo>
                    <a:lnTo>
                      <a:pt x="562" y="2116"/>
                    </a:lnTo>
                    <a:lnTo>
                      <a:pt x="576" y="2072"/>
                    </a:lnTo>
                    <a:lnTo>
                      <a:pt x="586" y="2044"/>
                    </a:lnTo>
                    <a:lnTo>
                      <a:pt x="594" y="2022"/>
                    </a:lnTo>
                    <a:lnTo>
                      <a:pt x="600" y="2004"/>
                    </a:lnTo>
                    <a:lnTo>
                      <a:pt x="604" y="1992"/>
                    </a:lnTo>
                    <a:lnTo>
                      <a:pt x="624" y="1960"/>
                    </a:lnTo>
                    <a:lnTo>
                      <a:pt x="648" y="1920"/>
                    </a:lnTo>
                    <a:lnTo>
                      <a:pt x="658" y="1904"/>
                    </a:lnTo>
                    <a:lnTo>
                      <a:pt x="670" y="1880"/>
                    </a:lnTo>
                    <a:lnTo>
                      <a:pt x="680" y="1852"/>
                    </a:lnTo>
                    <a:lnTo>
                      <a:pt x="688" y="1828"/>
                    </a:lnTo>
                    <a:lnTo>
                      <a:pt x="690" y="1822"/>
                    </a:lnTo>
                    <a:lnTo>
                      <a:pt x="692" y="1818"/>
                    </a:lnTo>
                    <a:lnTo>
                      <a:pt x="698" y="1816"/>
                    </a:lnTo>
                    <a:lnTo>
                      <a:pt x="702" y="1814"/>
                    </a:lnTo>
                    <a:lnTo>
                      <a:pt x="716" y="1812"/>
                    </a:lnTo>
                    <a:lnTo>
                      <a:pt x="732" y="1814"/>
                    </a:lnTo>
                    <a:lnTo>
                      <a:pt x="748" y="1818"/>
                    </a:lnTo>
                    <a:lnTo>
                      <a:pt x="764" y="1822"/>
                    </a:lnTo>
                    <a:lnTo>
                      <a:pt x="778" y="1830"/>
                    </a:lnTo>
                    <a:lnTo>
                      <a:pt x="790" y="1838"/>
                    </a:lnTo>
                    <a:lnTo>
                      <a:pt x="798" y="1846"/>
                    </a:lnTo>
                    <a:lnTo>
                      <a:pt x="816" y="1870"/>
                    </a:lnTo>
                    <a:lnTo>
                      <a:pt x="824" y="1880"/>
                    </a:lnTo>
                    <a:lnTo>
                      <a:pt x="834" y="1898"/>
                    </a:lnTo>
                    <a:lnTo>
                      <a:pt x="846" y="1918"/>
                    </a:lnTo>
                    <a:lnTo>
                      <a:pt x="858" y="1936"/>
                    </a:lnTo>
                    <a:lnTo>
                      <a:pt x="870" y="1954"/>
                    </a:lnTo>
                    <a:lnTo>
                      <a:pt x="884" y="1976"/>
                    </a:lnTo>
                    <a:lnTo>
                      <a:pt x="888" y="1986"/>
                    </a:lnTo>
                    <a:lnTo>
                      <a:pt x="890" y="1998"/>
                    </a:lnTo>
                    <a:lnTo>
                      <a:pt x="902" y="2032"/>
                    </a:lnTo>
                    <a:lnTo>
                      <a:pt x="912" y="2058"/>
                    </a:lnTo>
                    <a:lnTo>
                      <a:pt x="928" y="2090"/>
                    </a:lnTo>
                    <a:lnTo>
                      <a:pt x="932" y="2104"/>
                    </a:lnTo>
                    <a:lnTo>
                      <a:pt x="932" y="2108"/>
                    </a:lnTo>
                    <a:lnTo>
                      <a:pt x="932" y="2112"/>
                    </a:lnTo>
                    <a:lnTo>
                      <a:pt x="940" y="2122"/>
                    </a:lnTo>
                    <a:lnTo>
                      <a:pt x="946" y="2136"/>
                    </a:lnTo>
                    <a:lnTo>
                      <a:pt x="950" y="2146"/>
                    </a:lnTo>
                    <a:lnTo>
                      <a:pt x="956" y="2164"/>
                    </a:lnTo>
                    <a:lnTo>
                      <a:pt x="964" y="2184"/>
                    </a:lnTo>
                    <a:lnTo>
                      <a:pt x="986" y="2218"/>
                    </a:lnTo>
                    <a:lnTo>
                      <a:pt x="994" y="2228"/>
                    </a:lnTo>
                    <a:lnTo>
                      <a:pt x="1002" y="2234"/>
                    </a:lnTo>
                    <a:lnTo>
                      <a:pt x="1010" y="2242"/>
                    </a:lnTo>
                    <a:lnTo>
                      <a:pt x="1018" y="2256"/>
                    </a:lnTo>
                    <a:lnTo>
                      <a:pt x="1020" y="2264"/>
                    </a:lnTo>
                    <a:lnTo>
                      <a:pt x="1022" y="2274"/>
                    </a:lnTo>
                    <a:lnTo>
                      <a:pt x="1024" y="2284"/>
                    </a:lnTo>
                    <a:lnTo>
                      <a:pt x="1022" y="2294"/>
                    </a:lnTo>
                    <a:lnTo>
                      <a:pt x="1014" y="2328"/>
                    </a:lnTo>
                    <a:lnTo>
                      <a:pt x="1010" y="2342"/>
                    </a:lnTo>
                    <a:lnTo>
                      <a:pt x="1008" y="2354"/>
                    </a:lnTo>
                    <a:lnTo>
                      <a:pt x="1006" y="2370"/>
                    </a:lnTo>
                    <a:lnTo>
                      <a:pt x="998" y="2392"/>
                    </a:lnTo>
                    <a:lnTo>
                      <a:pt x="986" y="2428"/>
                    </a:lnTo>
                    <a:lnTo>
                      <a:pt x="980" y="2454"/>
                    </a:lnTo>
                    <a:lnTo>
                      <a:pt x="976" y="2472"/>
                    </a:lnTo>
                    <a:lnTo>
                      <a:pt x="974" y="2490"/>
                    </a:lnTo>
                    <a:lnTo>
                      <a:pt x="972" y="2508"/>
                    </a:lnTo>
                    <a:lnTo>
                      <a:pt x="966" y="2528"/>
                    </a:lnTo>
                    <a:lnTo>
                      <a:pt x="962" y="2550"/>
                    </a:lnTo>
                    <a:lnTo>
                      <a:pt x="958" y="2572"/>
                    </a:lnTo>
                    <a:lnTo>
                      <a:pt x="956" y="2592"/>
                    </a:lnTo>
                    <a:lnTo>
                      <a:pt x="950" y="2610"/>
                    </a:lnTo>
                    <a:lnTo>
                      <a:pt x="950" y="2636"/>
                    </a:lnTo>
                    <a:lnTo>
                      <a:pt x="948" y="2652"/>
                    </a:lnTo>
                    <a:lnTo>
                      <a:pt x="942" y="2670"/>
                    </a:lnTo>
                    <a:lnTo>
                      <a:pt x="942" y="2684"/>
                    </a:lnTo>
                    <a:lnTo>
                      <a:pt x="942" y="2698"/>
                    </a:lnTo>
                    <a:lnTo>
                      <a:pt x="936" y="2744"/>
                    </a:lnTo>
                    <a:lnTo>
                      <a:pt x="928" y="2782"/>
                    </a:lnTo>
                    <a:lnTo>
                      <a:pt x="922" y="2802"/>
                    </a:lnTo>
                    <a:lnTo>
                      <a:pt x="914" y="2826"/>
                    </a:lnTo>
                    <a:lnTo>
                      <a:pt x="904" y="2854"/>
                    </a:lnTo>
                    <a:lnTo>
                      <a:pt x="900" y="2868"/>
                    </a:lnTo>
                    <a:lnTo>
                      <a:pt x="900" y="2880"/>
                    </a:lnTo>
                    <a:lnTo>
                      <a:pt x="896" y="2906"/>
                    </a:lnTo>
                    <a:lnTo>
                      <a:pt x="892" y="2930"/>
                    </a:lnTo>
                    <a:lnTo>
                      <a:pt x="884" y="2972"/>
                    </a:lnTo>
                    <a:lnTo>
                      <a:pt x="880" y="2988"/>
                    </a:lnTo>
                    <a:lnTo>
                      <a:pt x="876" y="3002"/>
                    </a:lnTo>
                    <a:lnTo>
                      <a:pt x="864" y="3020"/>
                    </a:lnTo>
                    <a:lnTo>
                      <a:pt x="860" y="3028"/>
                    </a:lnTo>
                    <a:lnTo>
                      <a:pt x="860" y="3036"/>
                    </a:lnTo>
                    <a:lnTo>
                      <a:pt x="860" y="3046"/>
                    </a:lnTo>
                    <a:lnTo>
                      <a:pt x="864" y="3062"/>
                    </a:lnTo>
                    <a:lnTo>
                      <a:pt x="874" y="3092"/>
                    </a:lnTo>
                    <a:lnTo>
                      <a:pt x="880" y="3116"/>
                    </a:lnTo>
                    <a:lnTo>
                      <a:pt x="882" y="3130"/>
                    </a:lnTo>
                    <a:lnTo>
                      <a:pt x="884" y="3150"/>
                    </a:lnTo>
                    <a:lnTo>
                      <a:pt x="886" y="3184"/>
                    </a:lnTo>
                    <a:lnTo>
                      <a:pt x="888" y="3200"/>
                    </a:lnTo>
                    <a:lnTo>
                      <a:pt x="888" y="3210"/>
                    </a:lnTo>
                    <a:lnTo>
                      <a:pt x="892" y="3214"/>
                    </a:lnTo>
                    <a:lnTo>
                      <a:pt x="898" y="3216"/>
                    </a:lnTo>
                    <a:lnTo>
                      <a:pt x="904" y="3216"/>
                    </a:lnTo>
                    <a:lnTo>
                      <a:pt x="910" y="3214"/>
                    </a:lnTo>
                    <a:lnTo>
                      <a:pt x="914" y="3210"/>
                    </a:lnTo>
                    <a:lnTo>
                      <a:pt x="914" y="3190"/>
                    </a:lnTo>
                    <a:lnTo>
                      <a:pt x="914" y="3172"/>
                    </a:lnTo>
                    <a:lnTo>
                      <a:pt x="914" y="3150"/>
                    </a:lnTo>
                    <a:lnTo>
                      <a:pt x="914" y="3132"/>
                    </a:lnTo>
                    <a:lnTo>
                      <a:pt x="916" y="3124"/>
                    </a:lnTo>
                    <a:lnTo>
                      <a:pt x="920" y="3116"/>
                    </a:lnTo>
                    <a:lnTo>
                      <a:pt x="926" y="3110"/>
                    </a:lnTo>
                    <a:lnTo>
                      <a:pt x="932" y="3106"/>
                    </a:lnTo>
                    <a:lnTo>
                      <a:pt x="946" y="3108"/>
                    </a:lnTo>
                    <a:lnTo>
                      <a:pt x="962" y="3116"/>
                    </a:lnTo>
                    <a:lnTo>
                      <a:pt x="980" y="3128"/>
                    </a:lnTo>
                    <a:lnTo>
                      <a:pt x="1004" y="3146"/>
                    </a:lnTo>
                    <a:lnTo>
                      <a:pt x="1016" y="3158"/>
                    </a:lnTo>
                    <a:lnTo>
                      <a:pt x="1026" y="3168"/>
                    </a:lnTo>
                    <a:lnTo>
                      <a:pt x="1040" y="3182"/>
                    </a:lnTo>
                    <a:lnTo>
                      <a:pt x="1046" y="3188"/>
                    </a:lnTo>
                    <a:lnTo>
                      <a:pt x="1050" y="3194"/>
                    </a:lnTo>
                    <a:lnTo>
                      <a:pt x="1058" y="3208"/>
                    </a:lnTo>
                    <a:lnTo>
                      <a:pt x="1066" y="3226"/>
                    </a:lnTo>
                    <a:lnTo>
                      <a:pt x="1068" y="3232"/>
                    </a:lnTo>
                    <a:lnTo>
                      <a:pt x="1072" y="3236"/>
                    </a:lnTo>
                    <a:lnTo>
                      <a:pt x="1076" y="3238"/>
                    </a:lnTo>
                    <a:lnTo>
                      <a:pt x="1082" y="3238"/>
                    </a:lnTo>
                    <a:lnTo>
                      <a:pt x="1232" y="3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7" name="Freeform 8"/>
              <p:cNvSpPr>
                <a:spLocks/>
              </p:cNvSpPr>
              <p:nvPr/>
            </p:nvSpPr>
            <p:spPr bwMode="auto">
              <a:xfrm flipH="1">
                <a:off x="6822478" y="2785661"/>
                <a:ext cx="1696575" cy="3131609"/>
              </a:xfrm>
              <a:custGeom>
                <a:avLst/>
                <a:gdLst>
                  <a:gd name="T0" fmla="*/ 2147483647 w 1856"/>
                  <a:gd name="T1" fmla="*/ 2147483647 h 3252"/>
                  <a:gd name="T2" fmla="*/ 2147483647 w 1856"/>
                  <a:gd name="T3" fmla="*/ 2147483647 h 3252"/>
                  <a:gd name="T4" fmla="*/ 2147483647 w 1856"/>
                  <a:gd name="T5" fmla="*/ 2147483647 h 3252"/>
                  <a:gd name="T6" fmla="*/ 2147483647 w 1856"/>
                  <a:gd name="T7" fmla="*/ 2147483647 h 3252"/>
                  <a:gd name="T8" fmla="*/ 2147483647 w 1856"/>
                  <a:gd name="T9" fmla="*/ 2147483647 h 3252"/>
                  <a:gd name="T10" fmla="*/ 2147483647 w 1856"/>
                  <a:gd name="T11" fmla="*/ 2147483647 h 3252"/>
                  <a:gd name="T12" fmla="*/ 2147483647 w 1856"/>
                  <a:gd name="T13" fmla="*/ 2147483647 h 3252"/>
                  <a:gd name="T14" fmla="*/ 2147483647 w 1856"/>
                  <a:gd name="T15" fmla="*/ 2147483647 h 3252"/>
                  <a:gd name="T16" fmla="*/ 2147483647 w 1856"/>
                  <a:gd name="T17" fmla="*/ 2147483647 h 3252"/>
                  <a:gd name="T18" fmla="*/ 2147483647 w 1856"/>
                  <a:gd name="T19" fmla="*/ 2147483647 h 3252"/>
                  <a:gd name="T20" fmla="*/ 2147483647 w 1856"/>
                  <a:gd name="T21" fmla="*/ 2147483647 h 3252"/>
                  <a:gd name="T22" fmla="*/ 2147483647 w 1856"/>
                  <a:gd name="T23" fmla="*/ 2147483647 h 3252"/>
                  <a:gd name="T24" fmla="*/ 2147483647 w 1856"/>
                  <a:gd name="T25" fmla="*/ 2147483647 h 3252"/>
                  <a:gd name="T26" fmla="*/ 2147483647 w 1856"/>
                  <a:gd name="T27" fmla="*/ 2147483647 h 3252"/>
                  <a:gd name="T28" fmla="*/ 2147483647 w 1856"/>
                  <a:gd name="T29" fmla="*/ 2147483647 h 3252"/>
                  <a:gd name="T30" fmla="*/ 2147483647 w 1856"/>
                  <a:gd name="T31" fmla="*/ 2147483647 h 3252"/>
                  <a:gd name="T32" fmla="*/ 2147483647 w 1856"/>
                  <a:gd name="T33" fmla="*/ 2147483647 h 3252"/>
                  <a:gd name="T34" fmla="*/ 2147483647 w 1856"/>
                  <a:gd name="T35" fmla="*/ 2147483647 h 3252"/>
                  <a:gd name="T36" fmla="*/ 2147483647 w 1856"/>
                  <a:gd name="T37" fmla="*/ 2147483647 h 3252"/>
                  <a:gd name="T38" fmla="*/ 2147483647 w 1856"/>
                  <a:gd name="T39" fmla="*/ 2147483647 h 3252"/>
                  <a:gd name="T40" fmla="*/ 2147483647 w 1856"/>
                  <a:gd name="T41" fmla="*/ 2147483647 h 3252"/>
                  <a:gd name="T42" fmla="*/ 2147483647 w 1856"/>
                  <a:gd name="T43" fmla="*/ 2147483647 h 3252"/>
                  <a:gd name="T44" fmla="*/ 2147483647 w 1856"/>
                  <a:gd name="T45" fmla="*/ 2147483647 h 3252"/>
                  <a:gd name="T46" fmla="*/ 2147483647 w 1856"/>
                  <a:gd name="T47" fmla="*/ 2147483647 h 3252"/>
                  <a:gd name="T48" fmla="*/ 2147483647 w 1856"/>
                  <a:gd name="T49" fmla="*/ 2147483647 h 3252"/>
                  <a:gd name="T50" fmla="*/ 2147483647 w 1856"/>
                  <a:gd name="T51" fmla="*/ 2147483647 h 3252"/>
                  <a:gd name="T52" fmla="*/ 2147483647 w 1856"/>
                  <a:gd name="T53" fmla="*/ 2147483647 h 3252"/>
                  <a:gd name="T54" fmla="*/ 2147483647 w 1856"/>
                  <a:gd name="T55" fmla="*/ 2147483647 h 3252"/>
                  <a:gd name="T56" fmla="*/ 2147483647 w 1856"/>
                  <a:gd name="T57" fmla="*/ 2147483647 h 3252"/>
                  <a:gd name="T58" fmla="*/ 2147483647 w 1856"/>
                  <a:gd name="T59" fmla="*/ 2147483647 h 3252"/>
                  <a:gd name="T60" fmla="*/ 2147483647 w 1856"/>
                  <a:gd name="T61" fmla="*/ 2147483647 h 3252"/>
                  <a:gd name="T62" fmla="*/ 2147483647 w 1856"/>
                  <a:gd name="T63" fmla="*/ 2147483647 h 3252"/>
                  <a:gd name="T64" fmla="*/ 2147483647 w 1856"/>
                  <a:gd name="T65" fmla="*/ 2147483647 h 3252"/>
                  <a:gd name="T66" fmla="*/ 2147483647 w 1856"/>
                  <a:gd name="T67" fmla="*/ 2147483647 h 3252"/>
                  <a:gd name="T68" fmla="*/ 2147483647 w 1856"/>
                  <a:gd name="T69" fmla="*/ 2147483647 h 3252"/>
                  <a:gd name="T70" fmla="*/ 2147483647 w 1856"/>
                  <a:gd name="T71" fmla="*/ 2147483647 h 3252"/>
                  <a:gd name="T72" fmla="*/ 2147483647 w 1856"/>
                  <a:gd name="T73" fmla="*/ 2147483647 h 3252"/>
                  <a:gd name="T74" fmla="*/ 2147483647 w 1856"/>
                  <a:gd name="T75" fmla="*/ 2147483647 h 3252"/>
                  <a:gd name="T76" fmla="*/ 2147483647 w 1856"/>
                  <a:gd name="T77" fmla="*/ 2147483647 h 3252"/>
                  <a:gd name="T78" fmla="*/ 2147483647 w 1856"/>
                  <a:gd name="T79" fmla="*/ 2147483647 h 3252"/>
                  <a:gd name="T80" fmla="*/ 2147483647 w 1856"/>
                  <a:gd name="T81" fmla="*/ 2147483647 h 3252"/>
                  <a:gd name="T82" fmla="*/ 2147483647 w 1856"/>
                  <a:gd name="T83" fmla="*/ 2147483647 h 3252"/>
                  <a:gd name="T84" fmla="*/ 2147483647 w 1856"/>
                  <a:gd name="T85" fmla="*/ 2147483647 h 3252"/>
                  <a:gd name="T86" fmla="*/ 2147483647 w 1856"/>
                  <a:gd name="T87" fmla="*/ 2147483647 h 3252"/>
                  <a:gd name="T88" fmla="*/ 2147483647 w 1856"/>
                  <a:gd name="T89" fmla="*/ 2147483647 h 3252"/>
                  <a:gd name="T90" fmla="*/ 2147483647 w 1856"/>
                  <a:gd name="T91" fmla="*/ 2147483647 h 3252"/>
                  <a:gd name="T92" fmla="*/ 2147483647 w 1856"/>
                  <a:gd name="T93" fmla="*/ 2147483647 h 3252"/>
                  <a:gd name="T94" fmla="*/ 2147483647 w 1856"/>
                  <a:gd name="T95" fmla="*/ 2147483647 h 3252"/>
                  <a:gd name="T96" fmla="*/ 2147483647 w 1856"/>
                  <a:gd name="T97" fmla="*/ 2147483647 h 3252"/>
                  <a:gd name="T98" fmla="*/ 2147483647 w 1856"/>
                  <a:gd name="T99" fmla="*/ 2147483647 h 3252"/>
                  <a:gd name="T100" fmla="*/ 2147483647 w 1856"/>
                  <a:gd name="T101" fmla="*/ 2147483647 h 3252"/>
                  <a:gd name="T102" fmla="*/ 2147483647 w 1856"/>
                  <a:gd name="T103" fmla="*/ 2147483647 h 3252"/>
                  <a:gd name="T104" fmla="*/ 2147483647 w 1856"/>
                  <a:gd name="T105" fmla="*/ 2147483647 h 3252"/>
                  <a:gd name="T106" fmla="*/ 2147483647 w 1856"/>
                  <a:gd name="T107" fmla="*/ 2147483647 h 3252"/>
                  <a:gd name="T108" fmla="*/ 2147483647 w 1856"/>
                  <a:gd name="T109" fmla="*/ 2147483647 h 3252"/>
                  <a:gd name="T110" fmla="*/ 2147483647 w 1856"/>
                  <a:gd name="T111" fmla="*/ 2147483647 h 3252"/>
                  <a:gd name="T112" fmla="*/ 2147483647 w 1856"/>
                  <a:gd name="T113" fmla="*/ 2147483647 h 3252"/>
                  <a:gd name="T114" fmla="*/ 2147483647 w 1856"/>
                  <a:gd name="T115" fmla="*/ 2147483647 h 3252"/>
                  <a:gd name="T116" fmla="*/ 2147483647 w 1856"/>
                  <a:gd name="T117" fmla="*/ 2147483647 h 3252"/>
                  <a:gd name="T118" fmla="*/ 2147483647 w 1856"/>
                  <a:gd name="T119" fmla="*/ 2147483647 h 3252"/>
                  <a:gd name="T120" fmla="*/ 2147483647 w 1856"/>
                  <a:gd name="T121" fmla="*/ 2147483647 h 3252"/>
                  <a:gd name="T122" fmla="*/ 2147483647 w 1856"/>
                  <a:gd name="T123" fmla="*/ 2147483647 h 32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56"/>
                  <a:gd name="T187" fmla="*/ 0 h 3252"/>
                  <a:gd name="T188" fmla="*/ 1856 w 1856"/>
                  <a:gd name="T189" fmla="*/ 3252 h 32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56" h="3252">
                    <a:moveTo>
                      <a:pt x="1232" y="3248"/>
                    </a:moveTo>
                    <a:lnTo>
                      <a:pt x="1232" y="3248"/>
                    </a:lnTo>
                    <a:lnTo>
                      <a:pt x="1266" y="3250"/>
                    </a:lnTo>
                    <a:lnTo>
                      <a:pt x="1290" y="3250"/>
                    </a:lnTo>
                    <a:lnTo>
                      <a:pt x="1306" y="3250"/>
                    </a:lnTo>
                    <a:lnTo>
                      <a:pt x="1334" y="3252"/>
                    </a:lnTo>
                    <a:lnTo>
                      <a:pt x="1366" y="3252"/>
                    </a:lnTo>
                    <a:lnTo>
                      <a:pt x="1372" y="3252"/>
                    </a:lnTo>
                    <a:lnTo>
                      <a:pt x="1378" y="3248"/>
                    </a:lnTo>
                    <a:lnTo>
                      <a:pt x="1382" y="3242"/>
                    </a:lnTo>
                    <a:lnTo>
                      <a:pt x="1386" y="3236"/>
                    </a:lnTo>
                    <a:lnTo>
                      <a:pt x="1388" y="3230"/>
                    </a:lnTo>
                    <a:lnTo>
                      <a:pt x="1390" y="3224"/>
                    </a:lnTo>
                    <a:lnTo>
                      <a:pt x="1388" y="3218"/>
                    </a:lnTo>
                    <a:lnTo>
                      <a:pt x="1386" y="3212"/>
                    </a:lnTo>
                    <a:lnTo>
                      <a:pt x="1380" y="3206"/>
                    </a:lnTo>
                    <a:lnTo>
                      <a:pt x="1370" y="3204"/>
                    </a:lnTo>
                    <a:lnTo>
                      <a:pt x="1346" y="3200"/>
                    </a:lnTo>
                    <a:lnTo>
                      <a:pt x="1332" y="3198"/>
                    </a:lnTo>
                    <a:lnTo>
                      <a:pt x="1320" y="3198"/>
                    </a:lnTo>
                    <a:lnTo>
                      <a:pt x="1292" y="3198"/>
                    </a:lnTo>
                    <a:lnTo>
                      <a:pt x="1260" y="3196"/>
                    </a:lnTo>
                    <a:lnTo>
                      <a:pt x="1246" y="3194"/>
                    </a:lnTo>
                    <a:lnTo>
                      <a:pt x="1236" y="3194"/>
                    </a:lnTo>
                    <a:lnTo>
                      <a:pt x="1230" y="3194"/>
                    </a:lnTo>
                    <a:lnTo>
                      <a:pt x="1224" y="3192"/>
                    </a:lnTo>
                    <a:lnTo>
                      <a:pt x="1220" y="3190"/>
                    </a:lnTo>
                    <a:lnTo>
                      <a:pt x="1210" y="3180"/>
                    </a:lnTo>
                    <a:lnTo>
                      <a:pt x="1198" y="3168"/>
                    </a:lnTo>
                    <a:lnTo>
                      <a:pt x="1174" y="3140"/>
                    </a:lnTo>
                    <a:lnTo>
                      <a:pt x="1158" y="3118"/>
                    </a:lnTo>
                    <a:lnTo>
                      <a:pt x="1148" y="3104"/>
                    </a:lnTo>
                    <a:lnTo>
                      <a:pt x="1144" y="3094"/>
                    </a:lnTo>
                    <a:lnTo>
                      <a:pt x="1142" y="3084"/>
                    </a:lnTo>
                    <a:lnTo>
                      <a:pt x="1136" y="3056"/>
                    </a:lnTo>
                    <a:lnTo>
                      <a:pt x="1136" y="3054"/>
                    </a:lnTo>
                    <a:lnTo>
                      <a:pt x="1138" y="3050"/>
                    </a:lnTo>
                    <a:lnTo>
                      <a:pt x="1146" y="3046"/>
                    </a:lnTo>
                    <a:lnTo>
                      <a:pt x="1158" y="3044"/>
                    </a:lnTo>
                    <a:lnTo>
                      <a:pt x="1174" y="3044"/>
                    </a:lnTo>
                    <a:lnTo>
                      <a:pt x="1184" y="3044"/>
                    </a:lnTo>
                    <a:lnTo>
                      <a:pt x="1192" y="3044"/>
                    </a:lnTo>
                    <a:lnTo>
                      <a:pt x="1200" y="3042"/>
                    </a:lnTo>
                    <a:lnTo>
                      <a:pt x="1206" y="3040"/>
                    </a:lnTo>
                    <a:lnTo>
                      <a:pt x="1212" y="3036"/>
                    </a:lnTo>
                    <a:lnTo>
                      <a:pt x="1218" y="3030"/>
                    </a:lnTo>
                    <a:lnTo>
                      <a:pt x="1222" y="3024"/>
                    </a:lnTo>
                    <a:lnTo>
                      <a:pt x="1224" y="3016"/>
                    </a:lnTo>
                    <a:lnTo>
                      <a:pt x="1226" y="3008"/>
                    </a:lnTo>
                    <a:lnTo>
                      <a:pt x="1228" y="2950"/>
                    </a:lnTo>
                    <a:lnTo>
                      <a:pt x="1230" y="2884"/>
                    </a:lnTo>
                    <a:lnTo>
                      <a:pt x="1232" y="2858"/>
                    </a:lnTo>
                    <a:lnTo>
                      <a:pt x="1234" y="2836"/>
                    </a:lnTo>
                    <a:lnTo>
                      <a:pt x="1240" y="2794"/>
                    </a:lnTo>
                    <a:lnTo>
                      <a:pt x="1242" y="2774"/>
                    </a:lnTo>
                    <a:lnTo>
                      <a:pt x="1246" y="2754"/>
                    </a:lnTo>
                    <a:lnTo>
                      <a:pt x="1250" y="2736"/>
                    </a:lnTo>
                    <a:lnTo>
                      <a:pt x="1254" y="2718"/>
                    </a:lnTo>
                    <a:lnTo>
                      <a:pt x="1258" y="2662"/>
                    </a:lnTo>
                    <a:lnTo>
                      <a:pt x="1262" y="2574"/>
                    </a:lnTo>
                    <a:lnTo>
                      <a:pt x="1266" y="2536"/>
                    </a:lnTo>
                    <a:lnTo>
                      <a:pt x="1272" y="2496"/>
                    </a:lnTo>
                    <a:lnTo>
                      <a:pt x="1276" y="2466"/>
                    </a:lnTo>
                    <a:lnTo>
                      <a:pt x="1280" y="2446"/>
                    </a:lnTo>
                    <a:lnTo>
                      <a:pt x="1280" y="2412"/>
                    </a:lnTo>
                    <a:lnTo>
                      <a:pt x="1284" y="2368"/>
                    </a:lnTo>
                    <a:lnTo>
                      <a:pt x="1288" y="2350"/>
                    </a:lnTo>
                    <a:lnTo>
                      <a:pt x="1292" y="2338"/>
                    </a:lnTo>
                    <a:lnTo>
                      <a:pt x="1296" y="2312"/>
                    </a:lnTo>
                    <a:lnTo>
                      <a:pt x="1300" y="2282"/>
                    </a:lnTo>
                    <a:lnTo>
                      <a:pt x="1300" y="2254"/>
                    </a:lnTo>
                    <a:lnTo>
                      <a:pt x="1300" y="2198"/>
                    </a:lnTo>
                    <a:lnTo>
                      <a:pt x="1298" y="2176"/>
                    </a:lnTo>
                    <a:lnTo>
                      <a:pt x="1292" y="2150"/>
                    </a:lnTo>
                    <a:lnTo>
                      <a:pt x="1282" y="2126"/>
                    </a:lnTo>
                    <a:lnTo>
                      <a:pt x="1276" y="2108"/>
                    </a:lnTo>
                    <a:lnTo>
                      <a:pt x="1270" y="2092"/>
                    </a:lnTo>
                    <a:lnTo>
                      <a:pt x="1264" y="2072"/>
                    </a:lnTo>
                    <a:lnTo>
                      <a:pt x="1254" y="2028"/>
                    </a:lnTo>
                    <a:lnTo>
                      <a:pt x="1250" y="2008"/>
                    </a:lnTo>
                    <a:lnTo>
                      <a:pt x="1242" y="1988"/>
                    </a:lnTo>
                    <a:lnTo>
                      <a:pt x="1234" y="1968"/>
                    </a:lnTo>
                    <a:lnTo>
                      <a:pt x="1228" y="1944"/>
                    </a:lnTo>
                    <a:lnTo>
                      <a:pt x="1214" y="1884"/>
                    </a:lnTo>
                    <a:lnTo>
                      <a:pt x="1200" y="1836"/>
                    </a:lnTo>
                    <a:lnTo>
                      <a:pt x="1190" y="1808"/>
                    </a:lnTo>
                    <a:lnTo>
                      <a:pt x="1180" y="1776"/>
                    </a:lnTo>
                    <a:lnTo>
                      <a:pt x="1178" y="1756"/>
                    </a:lnTo>
                    <a:lnTo>
                      <a:pt x="1178" y="1738"/>
                    </a:lnTo>
                    <a:lnTo>
                      <a:pt x="1186" y="1702"/>
                    </a:lnTo>
                    <a:lnTo>
                      <a:pt x="1192" y="1644"/>
                    </a:lnTo>
                    <a:lnTo>
                      <a:pt x="1200" y="1590"/>
                    </a:lnTo>
                    <a:lnTo>
                      <a:pt x="1204" y="1554"/>
                    </a:lnTo>
                    <a:lnTo>
                      <a:pt x="1208" y="1534"/>
                    </a:lnTo>
                    <a:lnTo>
                      <a:pt x="1212" y="1516"/>
                    </a:lnTo>
                    <a:lnTo>
                      <a:pt x="1216" y="1500"/>
                    </a:lnTo>
                    <a:lnTo>
                      <a:pt x="1216" y="1484"/>
                    </a:lnTo>
                    <a:lnTo>
                      <a:pt x="1218" y="1462"/>
                    </a:lnTo>
                    <a:lnTo>
                      <a:pt x="1222" y="1432"/>
                    </a:lnTo>
                    <a:lnTo>
                      <a:pt x="1232" y="1358"/>
                    </a:lnTo>
                    <a:lnTo>
                      <a:pt x="1236" y="1340"/>
                    </a:lnTo>
                    <a:lnTo>
                      <a:pt x="1242" y="1282"/>
                    </a:lnTo>
                    <a:lnTo>
                      <a:pt x="1244" y="1244"/>
                    </a:lnTo>
                    <a:lnTo>
                      <a:pt x="1244" y="1216"/>
                    </a:lnTo>
                    <a:lnTo>
                      <a:pt x="1246" y="1166"/>
                    </a:lnTo>
                    <a:lnTo>
                      <a:pt x="1246" y="1152"/>
                    </a:lnTo>
                    <a:lnTo>
                      <a:pt x="1248" y="1074"/>
                    </a:lnTo>
                    <a:lnTo>
                      <a:pt x="1250" y="1060"/>
                    </a:lnTo>
                    <a:lnTo>
                      <a:pt x="1254" y="1050"/>
                    </a:lnTo>
                    <a:lnTo>
                      <a:pt x="1258" y="1048"/>
                    </a:lnTo>
                    <a:lnTo>
                      <a:pt x="1260" y="1046"/>
                    </a:lnTo>
                    <a:lnTo>
                      <a:pt x="1264" y="1044"/>
                    </a:lnTo>
                    <a:lnTo>
                      <a:pt x="1268" y="1046"/>
                    </a:lnTo>
                    <a:lnTo>
                      <a:pt x="1286" y="1052"/>
                    </a:lnTo>
                    <a:lnTo>
                      <a:pt x="1302" y="1054"/>
                    </a:lnTo>
                    <a:lnTo>
                      <a:pt x="1314" y="1056"/>
                    </a:lnTo>
                    <a:lnTo>
                      <a:pt x="1328" y="1058"/>
                    </a:lnTo>
                    <a:lnTo>
                      <a:pt x="1380" y="1068"/>
                    </a:lnTo>
                    <a:lnTo>
                      <a:pt x="1428" y="1068"/>
                    </a:lnTo>
                    <a:lnTo>
                      <a:pt x="1462" y="1068"/>
                    </a:lnTo>
                    <a:lnTo>
                      <a:pt x="1494" y="1066"/>
                    </a:lnTo>
                    <a:lnTo>
                      <a:pt x="1516" y="1064"/>
                    </a:lnTo>
                    <a:lnTo>
                      <a:pt x="1546" y="1060"/>
                    </a:lnTo>
                    <a:lnTo>
                      <a:pt x="1576" y="1056"/>
                    </a:lnTo>
                    <a:lnTo>
                      <a:pt x="1604" y="1054"/>
                    </a:lnTo>
                    <a:lnTo>
                      <a:pt x="1630" y="1054"/>
                    </a:lnTo>
                    <a:lnTo>
                      <a:pt x="1656" y="1052"/>
                    </a:lnTo>
                    <a:lnTo>
                      <a:pt x="1690" y="1050"/>
                    </a:lnTo>
                    <a:lnTo>
                      <a:pt x="1706" y="1050"/>
                    </a:lnTo>
                    <a:lnTo>
                      <a:pt x="1724" y="1046"/>
                    </a:lnTo>
                    <a:lnTo>
                      <a:pt x="1732" y="1040"/>
                    </a:lnTo>
                    <a:lnTo>
                      <a:pt x="1740" y="1032"/>
                    </a:lnTo>
                    <a:lnTo>
                      <a:pt x="1744" y="1020"/>
                    </a:lnTo>
                    <a:lnTo>
                      <a:pt x="1748" y="1006"/>
                    </a:lnTo>
                    <a:lnTo>
                      <a:pt x="1750" y="974"/>
                    </a:lnTo>
                    <a:lnTo>
                      <a:pt x="1748" y="950"/>
                    </a:lnTo>
                    <a:lnTo>
                      <a:pt x="1748" y="918"/>
                    </a:lnTo>
                    <a:lnTo>
                      <a:pt x="1744" y="900"/>
                    </a:lnTo>
                    <a:lnTo>
                      <a:pt x="1738" y="870"/>
                    </a:lnTo>
                    <a:lnTo>
                      <a:pt x="1736" y="858"/>
                    </a:lnTo>
                    <a:lnTo>
                      <a:pt x="1730" y="842"/>
                    </a:lnTo>
                    <a:lnTo>
                      <a:pt x="1720" y="830"/>
                    </a:lnTo>
                    <a:lnTo>
                      <a:pt x="1710" y="822"/>
                    </a:lnTo>
                    <a:lnTo>
                      <a:pt x="1704" y="820"/>
                    </a:lnTo>
                    <a:lnTo>
                      <a:pt x="1698" y="818"/>
                    </a:lnTo>
                    <a:lnTo>
                      <a:pt x="1664" y="820"/>
                    </a:lnTo>
                    <a:lnTo>
                      <a:pt x="1632" y="826"/>
                    </a:lnTo>
                    <a:lnTo>
                      <a:pt x="1588" y="834"/>
                    </a:lnTo>
                    <a:lnTo>
                      <a:pt x="1540" y="842"/>
                    </a:lnTo>
                    <a:lnTo>
                      <a:pt x="1518" y="846"/>
                    </a:lnTo>
                    <a:lnTo>
                      <a:pt x="1500" y="852"/>
                    </a:lnTo>
                    <a:lnTo>
                      <a:pt x="1490" y="854"/>
                    </a:lnTo>
                    <a:lnTo>
                      <a:pt x="1480" y="856"/>
                    </a:lnTo>
                    <a:lnTo>
                      <a:pt x="1462" y="860"/>
                    </a:lnTo>
                    <a:lnTo>
                      <a:pt x="1446" y="864"/>
                    </a:lnTo>
                    <a:lnTo>
                      <a:pt x="1426" y="866"/>
                    </a:lnTo>
                    <a:lnTo>
                      <a:pt x="1410" y="866"/>
                    </a:lnTo>
                    <a:lnTo>
                      <a:pt x="1394" y="866"/>
                    </a:lnTo>
                    <a:lnTo>
                      <a:pt x="1380" y="862"/>
                    </a:lnTo>
                    <a:lnTo>
                      <a:pt x="1352" y="850"/>
                    </a:lnTo>
                    <a:lnTo>
                      <a:pt x="1338" y="840"/>
                    </a:lnTo>
                    <a:lnTo>
                      <a:pt x="1324" y="828"/>
                    </a:lnTo>
                    <a:lnTo>
                      <a:pt x="1320" y="822"/>
                    </a:lnTo>
                    <a:lnTo>
                      <a:pt x="1316" y="816"/>
                    </a:lnTo>
                    <a:lnTo>
                      <a:pt x="1316" y="808"/>
                    </a:lnTo>
                    <a:lnTo>
                      <a:pt x="1318" y="802"/>
                    </a:lnTo>
                    <a:lnTo>
                      <a:pt x="1322" y="800"/>
                    </a:lnTo>
                    <a:lnTo>
                      <a:pt x="1328" y="798"/>
                    </a:lnTo>
                    <a:lnTo>
                      <a:pt x="1334" y="800"/>
                    </a:lnTo>
                    <a:lnTo>
                      <a:pt x="1342" y="804"/>
                    </a:lnTo>
                    <a:lnTo>
                      <a:pt x="1348" y="808"/>
                    </a:lnTo>
                    <a:lnTo>
                      <a:pt x="1354" y="812"/>
                    </a:lnTo>
                    <a:lnTo>
                      <a:pt x="1358" y="810"/>
                    </a:lnTo>
                    <a:lnTo>
                      <a:pt x="1360" y="808"/>
                    </a:lnTo>
                    <a:lnTo>
                      <a:pt x="1364" y="788"/>
                    </a:lnTo>
                    <a:lnTo>
                      <a:pt x="1366" y="784"/>
                    </a:lnTo>
                    <a:lnTo>
                      <a:pt x="1372" y="780"/>
                    </a:lnTo>
                    <a:lnTo>
                      <a:pt x="1380" y="778"/>
                    </a:lnTo>
                    <a:lnTo>
                      <a:pt x="1390" y="778"/>
                    </a:lnTo>
                    <a:lnTo>
                      <a:pt x="1414" y="782"/>
                    </a:lnTo>
                    <a:lnTo>
                      <a:pt x="1438" y="786"/>
                    </a:lnTo>
                    <a:lnTo>
                      <a:pt x="1480" y="792"/>
                    </a:lnTo>
                    <a:lnTo>
                      <a:pt x="1514" y="796"/>
                    </a:lnTo>
                    <a:lnTo>
                      <a:pt x="1534" y="796"/>
                    </a:lnTo>
                    <a:lnTo>
                      <a:pt x="1562" y="796"/>
                    </a:lnTo>
                    <a:lnTo>
                      <a:pt x="1616" y="794"/>
                    </a:lnTo>
                    <a:lnTo>
                      <a:pt x="1670" y="790"/>
                    </a:lnTo>
                    <a:lnTo>
                      <a:pt x="1686" y="788"/>
                    </a:lnTo>
                    <a:lnTo>
                      <a:pt x="1706" y="782"/>
                    </a:lnTo>
                    <a:lnTo>
                      <a:pt x="1724" y="774"/>
                    </a:lnTo>
                    <a:lnTo>
                      <a:pt x="1740" y="766"/>
                    </a:lnTo>
                    <a:lnTo>
                      <a:pt x="1742" y="764"/>
                    </a:lnTo>
                    <a:lnTo>
                      <a:pt x="1770" y="746"/>
                    </a:lnTo>
                    <a:lnTo>
                      <a:pt x="1788" y="736"/>
                    </a:lnTo>
                    <a:lnTo>
                      <a:pt x="1804" y="728"/>
                    </a:lnTo>
                    <a:lnTo>
                      <a:pt x="1820" y="714"/>
                    </a:lnTo>
                    <a:lnTo>
                      <a:pt x="1834" y="696"/>
                    </a:lnTo>
                    <a:lnTo>
                      <a:pt x="1846" y="676"/>
                    </a:lnTo>
                    <a:lnTo>
                      <a:pt x="1850" y="664"/>
                    </a:lnTo>
                    <a:lnTo>
                      <a:pt x="1852" y="650"/>
                    </a:lnTo>
                    <a:lnTo>
                      <a:pt x="1856" y="616"/>
                    </a:lnTo>
                    <a:lnTo>
                      <a:pt x="1856" y="612"/>
                    </a:lnTo>
                    <a:lnTo>
                      <a:pt x="1856" y="594"/>
                    </a:lnTo>
                    <a:lnTo>
                      <a:pt x="1854" y="574"/>
                    </a:lnTo>
                    <a:lnTo>
                      <a:pt x="1850" y="556"/>
                    </a:lnTo>
                    <a:lnTo>
                      <a:pt x="1846" y="540"/>
                    </a:lnTo>
                    <a:lnTo>
                      <a:pt x="1842" y="528"/>
                    </a:lnTo>
                    <a:lnTo>
                      <a:pt x="1838" y="516"/>
                    </a:lnTo>
                    <a:lnTo>
                      <a:pt x="1838" y="506"/>
                    </a:lnTo>
                    <a:lnTo>
                      <a:pt x="1840" y="500"/>
                    </a:lnTo>
                    <a:lnTo>
                      <a:pt x="1840" y="498"/>
                    </a:lnTo>
                    <a:lnTo>
                      <a:pt x="1838" y="494"/>
                    </a:lnTo>
                    <a:lnTo>
                      <a:pt x="1836" y="492"/>
                    </a:lnTo>
                    <a:lnTo>
                      <a:pt x="1830" y="492"/>
                    </a:lnTo>
                    <a:lnTo>
                      <a:pt x="1824" y="492"/>
                    </a:lnTo>
                    <a:lnTo>
                      <a:pt x="1818" y="494"/>
                    </a:lnTo>
                    <a:lnTo>
                      <a:pt x="1814" y="498"/>
                    </a:lnTo>
                    <a:lnTo>
                      <a:pt x="1810" y="500"/>
                    </a:lnTo>
                    <a:lnTo>
                      <a:pt x="1798" y="512"/>
                    </a:lnTo>
                    <a:lnTo>
                      <a:pt x="1780" y="526"/>
                    </a:lnTo>
                    <a:lnTo>
                      <a:pt x="1750" y="544"/>
                    </a:lnTo>
                    <a:lnTo>
                      <a:pt x="1726" y="558"/>
                    </a:lnTo>
                    <a:lnTo>
                      <a:pt x="1702" y="572"/>
                    </a:lnTo>
                    <a:lnTo>
                      <a:pt x="1682" y="584"/>
                    </a:lnTo>
                    <a:lnTo>
                      <a:pt x="1658" y="600"/>
                    </a:lnTo>
                    <a:lnTo>
                      <a:pt x="1636" y="618"/>
                    </a:lnTo>
                    <a:lnTo>
                      <a:pt x="1630" y="622"/>
                    </a:lnTo>
                    <a:lnTo>
                      <a:pt x="1620" y="624"/>
                    </a:lnTo>
                    <a:lnTo>
                      <a:pt x="1610" y="628"/>
                    </a:lnTo>
                    <a:lnTo>
                      <a:pt x="1600" y="630"/>
                    </a:lnTo>
                    <a:lnTo>
                      <a:pt x="1576" y="630"/>
                    </a:lnTo>
                    <a:lnTo>
                      <a:pt x="1552" y="628"/>
                    </a:lnTo>
                    <a:lnTo>
                      <a:pt x="1534" y="624"/>
                    </a:lnTo>
                    <a:lnTo>
                      <a:pt x="1526" y="620"/>
                    </a:lnTo>
                    <a:lnTo>
                      <a:pt x="1504" y="618"/>
                    </a:lnTo>
                    <a:lnTo>
                      <a:pt x="1482" y="614"/>
                    </a:lnTo>
                    <a:lnTo>
                      <a:pt x="1470" y="614"/>
                    </a:lnTo>
                    <a:lnTo>
                      <a:pt x="1456" y="612"/>
                    </a:lnTo>
                    <a:lnTo>
                      <a:pt x="1442" y="608"/>
                    </a:lnTo>
                    <a:lnTo>
                      <a:pt x="1414" y="596"/>
                    </a:lnTo>
                    <a:lnTo>
                      <a:pt x="1392" y="584"/>
                    </a:lnTo>
                    <a:lnTo>
                      <a:pt x="1358" y="566"/>
                    </a:lnTo>
                    <a:lnTo>
                      <a:pt x="1332" y="548"/>
                    </a:lnTo>
                    <a:lnTo>
                      <a:pt x="1306" y="530"/>
                    </a:lnTo>
                    <a:lnTo>
                      <a:pt x="1292" y="516"/>
                    </a:lnTo>
                    <a:lnTo>
                      <a:pt x="1278" y="498"/>
                    </a:lnTo>
                    <a:lnTo>
                      <a:pt x="1270" y="490"/>
                    </a:lnTo>
                    <a:lnTo>
                      <a:pt x="1266" y="482"/>
                    </a:lnTo>
                    <a:lnTo>
                      <a:pt x="1260" y="466"/>
                    </a:lnTo>
                    <a:lnTo>
                      <a:pt x="1260" y="460"/>
                    </a:lnTo>
                    <a:lnTo>
                      <a:pt x="1262" y="458"/>
                    </a:lnTo>
                    <a:lnTo>
                      <a:pt x="1266" y="456"/>
                    </a:lnTo>
                    <a:lnTo>
                      <a:pt x="1274" y="456"/>
                    </a:lnTo>
                    <a:lnTo>
                      <a:pt x="1286" y="458"/>
                    </a:lnTo>
                    <a:lnTo>
                      <a:pt x="1300" y="460"/>
                    </a:lnTo>
                    <a:lnTo>
                      <a:pt x="1312" y="462"/>
                    </a:lnTo>
                    <a:lnTo>
                      <a:pt x="1324" y="460"/>
                    </a:lnTo>
                    <a:lnTo>
                      <a:pt x="1336" y="456"/>
                    </a:lnTo>
                    <a:lnTo>
                      <a:pt x="1346" y="450"/>
                    </a:lnTo>
                    <a:lnTo>
                      <a:pt x="1354" y="444"/>
                    </a:lnTo>
                    <a:lnTo>
                      <a:pt x="1358" y="436"/>
                    </a:lnTo>
                    <a:lnTo>
                      <a:pt x="1358" y="430"/>
                    </a:lnTo>
                    <a:lnTo>
                      <a:pt x="1360" y="406"/>
                    </a:lnTo>
                    <a:lnTo>
                      <a:pt x="1364" y="372"/>
                    </a:lnTo>
                    <a:lnTo>
                      <a:pt x="1366" y="360"/>
                    </a:lnTo>
                    <a:lnTo>
                      <a:pt x="1370" y="350"/>
                    </a:lnTo>
                    <a:lnTo>
                      <a:pt x="1384" y="332"/>
                    </a:lnTo>
                    <a:lnTo>
                      <a:pt x="1392" y="322"/>
                    </a:lnTo>
                    <a:lnTo>
                      <a:pt x="1400" y="316"/>
                    </a:lnTo>
                    <a:lnTo>
                      <a:pt x="1406" y="310"/>
                    </a:lnTo>
                    <a:lnTo>
                      <a:pt x="1408" y="304"/>
                    </a:lnTo>
                    <a:lnTo>
                      <a:pt x="1406" y="294"/>
                    </a:lnTo>
                    <a:lnTo>
                      <a:pt x="1400" y="286"/>
                    </a:lnTo>
                    <a:lnTo>
                      <a:pt x="1388" y="266"/>
                    </a:lnTo>
                    <a:lnTo>
                      <a:pt x="1384" y="256"/>
                    </a:lnTo>
                    <a:lnTo>
                      <a:pt x="1382" y="242"/>
                    </a:lnTo>
                    <a:lnTo>
                      <a:pt x="1380" y="220"/>
                    </a:lnTo>
                    <a:lnTo>
                      <a:pt x="1382" y="196"/>
                    </a:lnTo>
                    <a:lnTo>
                      <a:pt x="1382" y="178"/>
                    </a:lnTo>
                    <a:lnTo>
                      <a:pt x="1378" y="158"/>
                    </a:lnTo>
                    <a:lnTo>
                      <a:pt x="1366" y="112"/>
                    </a:lnTo>
                    <a:lnTo>
                      <a:pt x="1358" y="94"/>
                    </a:lnTo>
                    <a:lnTo>
                      <a:pt x="1352" y="80"/>
                    </a:lnTo>
                    <a:lnTo>
                      <a:pt x="1344" y="70"/>
                    </a:lnTo>
                    <a:lnTo>
                      <a:pt x="1336" y="62"/>
                    </a:lnTo>
                    <a:lnTo>
                      <a:pt x="1300" y="38"/>
                    </a:lnTo>
                    <a:lnTo>
                      <a:pt x="1278" y="24"/>
                    </a:lnTo>
                    <a:lnTo>
                      <a:pt x="1262" y="18"/>
                    </a:lnTo>
                    <a:lnTo>
                      <a:pt x="1238" y="8"/>
                    </a:lnTo>
                    <a:lnTo>
                      <a:pt x="1214" y="2"/>
                    </a:lnTo>
                    <a:lnTo>
                      <a:pt x="1176" y="0"/>
                    </a:lnTo>
                    <a:lnTo>
                      <a:pt x="1156" y="0"/>
                    </a:lnTo>
                    <a:lnTo>
                      <a:pt x="1144" y="4"/>
                    </a:lnTo>
                    <a:lnTo>
                      <a:pt x="1130" y="10"/>
                    </a:lnTo>
                    <a:lnTo>
                      <a:pt x="1102" y="18"/>
                    </a:lnTo>
                    <a:lnTo>
                      <a:pt x="1084" y="26"/>
                    </a:lnTo>
                    <a:lnTo>
                      <a:pt x="1068" y="32"/>
                    </a:lnTo>
                    <a:lnTo>
                      <a:pt x="1056" y="42"/>
                    </a:lnTo>
                    <a:lnTo>
                      <a:pt x="1050" y="48"/>
                    </a:lnTo>
                    <a:lnTo>
                      <a:pt x="1044" y="62"/>
                    </a:lnTo>
                    <a:lnTo>
                      <a:pt x="1038" y="70"/>
                    </a:lnTo>
                    <a:lnTo>
                      <a:pt x="1032" y="76"/>
                    </a:lnTo>
                    <a:lnTo>
                      <a:pt x="1022" y="84"/>
                    </a:lnTo>
                    <a:lnTo>
                      <a:pt x="1016" y="96"/>
                    </a:lnTo>
                    <a:lnTo>
                      <a:pt x="1004" y="122"/>
                    </a:lnTo>
                    <a:lnTo>
                      <a:pt x="998" y="134"/>
                    </a:lnTo>
                    <a:lnTo>
                      <a:pt x="992" y="142"/>
                    </a:lnTo>
                    <a:lnTo>
                      <a:pt x="982" y="156"/>
                    </a:lnTo>
                    <a:lnTo>
                      <a:pt x="970" y="176"/>
                    </a:lnTo>
                    <a:lnTo>
                      <a:pt x="956" y="198"/>
                    </a:lnTo>
                    <a:lnTo>
                      <a:pt x="952" y="208"/>
                    </a:lnTo>
                    <a:lnTo>
                      <a:pt x="948" y="218"/>
                    </a:lnTo>
                    <a:lnTo>
                      <a:pt x="940" y="250"/>
                    </a:lnTo>
                    <a:lnTo>
                      <a:pt x="938" y="268"/>
                    </a:lnTo>
                    <a:lnTo>
                      <a:pt x="936" y="280"/>
                    </a:lnTo>
                    <a:lnTo>
                      <a:pt x="936" y="292"/>
                    </a:lnTo>
                    <a:lnTo>
                      <a:pt x="936" y="302"/>
                    </a:lnTo>
                    <a:lnTo>
                      <a:pt x="934" y="314"/>
                    </a:lnTo>
                    <a:lnTo>
                      <a:pt x="932" y="320"/>
                    </a:lnTo>
                    <a:lnTo>
                      <a:pt x="928" y="322"/>
                    </a:lnTo>
                    <a:lnTo>
                      <a:pt x="942" y="340"/>
                    </a:lnTo>
                    <a:lnTo>
                      <a:pt x="956" y="358"/>
                    </a:lnTo>
                    <a:lnTo>
                      <a:pt x="952" y="366"/>
                    </a:lnTo>
                    <a:lnTo>
                      <a:pt x="948" y="374"/>
                    </a:lnTo>
                    <a:lnTo>
                      <a:pt x="944" y="382"/>
                    </a:lnTo>
                    <a:lnTo>
                      <a:pt x="938" y="392"/>
                    </a:lnTo>
                    <a:lnTo>
                      <a:pt x="926" y="400"/>
                    </a:lnTo>
                    <a:lnTo>
                      <a:pt x="914" y="408"/>
                    </a:lnTo>
                    <a:lnTo>
                      <a:pt x="898" y="410"/>
                    </a:lnTo>
                    <a:lnTo>
                      <a:pt x="884" y="410"/>
                    </a:lnTo>
                    <a:lnTo>
                      <a:pt x="876" y="408"/>
                    </a:lnTo>
                    <a:lnTo>
                      <a:pt x="874" y="410"/>
                    </a:lnTo>
                    <a:lnTo>
                      <a:pt x="876" y="412"/>
                    </a:lnTo>
                    <a:lnTo>
                      <a:pt x="878" y="416"/>
                    </a:lnTo>
                    <a:lnTo>
                      <a:pt x="884" y="418"/>
                    </a:lnTo>
                    <a:lnTo>
                      <a:pt x="896" y="422"/>
                    </a:lnTo>
                    <a:lnTo>
                      <a:pt x="902" y="422"/>
                    </a:lnTo>
                    <a:lnTo>
                      <a:pt x="906" y="426"/>
                    </a:lnTo>
                    <a:lnTo>
                      <a:pt x="910" y="430"/>
                    </a:lnTo>
                    <a:lnTo>
                      <a:pt x="910" y="436"/>
                    </a:lnTo>
                    <a:lnTo>
                      <a:pt x="906" y="446"/>
                    </a:lnTo>
                    <a:lnTo>
                      <a:pt x="900" y="452"/>
                    </a:lnTo>
                    <a:lnTo>
                      <a:pt x="880" y="462"/>
                    </a:lnTo>
                    <a:lnTo>
                      <a:pt x="870" y="464"/>
                    </a:lnTo>
                    <a:lnTo>
                      <a:pt x="858" y="464"/>
                    </a:lnTo>
                    <a:lnTo>
                      <a:pt x="854" y="466"/>
                    </a:lnTo>
                    <a:lnTo>
                      <a:pt x="850" y="468"/>
                    </a:lnTo>
                    <a:lnTo>
                      <a:pt x="848" y="470"/>
                    </a:lnTo>
                    <a:lnTo>
                      <a:pt x="848" y="474"/>
                    </a:lnTo>
                    <a:lnTo>
                      <a:pt x="850" y="480"/>
                    </a:lnTo>
                    <a:lnTo>
                      <a:pt x="854" y="488"/>
                    </a:lnTo>
                    <a:lnTo>
                      <a:pt x="858" y="492"/>
                    </a:lnTo>
                    <a:lnTo>
                      <a:pt x="858" y="500"/>
                    </a:lnTo>
                    <a:lnTo>
                      <a:pt x="854" y="502"/>
                    </a:lnTo>
                    <a:lnTo>
                      <a:pt x="848" y="504"/>
                    </a:lnTo>
                    <a:lnTo>
                      <a:pt x="830" y="506"/>
                    </a:lnTo>
                    <a:lnTo>
                      <a:pt x="820" y="506"/>
                    </a:lnTo>
                    <a:lnTo>
                      <a:pt x="814" y="508"/>
                    </a:lnTo>
                    <a:lnTo>
                      <a:pt x="812" y="512"/>
                    </a:lnTo>
                    <a:lnTo>
                      <a:pt x="814" y="514"/>
                    </a:lnTo>
                    <a:lnTo>
                      <a:pt x="822" y="524"/>
                    </a:lnTo>
                    <a:lnTo>
                      <a:pt x="822" y="528"/>
                    </a:lnTo>
                    <a:lnTo>
                      <a:pt x="824" y="532"/>
                    </a:lnTo>
                    <a:lnTo>
                      <a:pt x="820" y="540"/>
                    </a:lnTo>
                    <a:lnTo>
                      <a:pt x="814" y="544"/>
                    </a:lnTo>
                    <a:lnTo>
                      <a:pt x="808" y="550"/>
                    </a:lnTo>
                    <a:lnTo>
                      <a:pt x="804" y="556"/>
                    </a:lnTo>
                    <a:lnTo>
                      <a:pt x="800" y="564"/>
                    </a:lnTo>
                    <a:lnTo>
                      <a:pt x="794" y="572"/>
                    </a:lnTo>
                    <a:lnTo>
                      <a:pt x="782" y="588"/>
                    </a:lnTo>
                    <a:lnTo>
                      <a:pt x="776" y="598"/>
                    </a:lnTo>
                    <a:lnTo>
                      <a:pt x="772" y="610"/>
                    </a:lnTo>
                    <a:lnTo>
                      <a:pt x="768" y="642"/>
                    </a:lnTo>
                    <a:lnTo>
                      <a:pt x="766" y="660"/>
                    </a:lnTo>
                    <a:lnTo>
                      <a:pt x="768" y="682"/>
                    </a:lnTo>
                    <a:lnTo>
                      <a:pt x="768" y="690"/>
                    </a:lnTo>
                    <a:lnTo>
                      <a:pt x="766" y="700"/>
                    </a:lnTo>
                    <a:lnTo>
                      <a:pt x="762" y="706"/>
                    </a:lnTo>
                    <a:lnTo>
                      <a:pt x="758" y="710"/>
                    </a:lnTo>
                    <a:lnTo>
                      <a:pt x="758" y="722"/>
                    </a:lnTo>
                    <a:lnTo>
                      <a:pt x="758" y="732"/>
                    </a:lnTo>
                    <a:lnTo>
                      <a:pt x="756" y="746"/>
                    </a:lnTo>
                    <a:lnTo>
                      <a:pt x="752" y="766"/>
                    </a:lnTo>
                    <a:lnTo>
                      <a:pt x="752" y="776"/>
                    </a:lnTo>
                    <a:lnTo>
                      <a:pt x="752" y="788"/>
                    </a:lnTo>
                    <a:lnTo>
                      <a:pt x="750" y="802"/>
                    </a:lnTo>
                    <a:lnTo>
                      <a:pt x="748" y="812"/>
                    </a:lnTo>
                    <a:lnTo>
                      <a:pt x="744" y="820"/>
                    </a:lnTo>
                    <a:lnTo>
                      <a:pt x="744" y="822"/>
                    </a:lnTo>
                    <a:lnTo>
                      <a:pt x="742" y="822"/>
                    </a:lnTo>
                    <a:lnTo>
                      <a:pt x="742" y="842"/>
                    </a:lnTo>
                    <a:lnTo>
                      <a:pt x="742" y="864"/>
                    </a:lnTo>
                    <a:lnTo>
                      <a:pt x="738" y="886"/>
                    </a:lnTo>
                    <a:lnTo>
                      <a:pt x="734" y="900"/>
                    </a:lnTo>
                    <a:lnTo>
                      <a:pt x="728" y="926"/>
                    </a:lnTo>
                    <a:lnTo>
                      <a:pt x="724" y="956"/>
                    </a:lnTo>
                    <a:lnTo>
                      <a:pt x="724" y="960"/>
                    </a:lnTo>
                    <a:lnTo>
                      <a:pt x="720" y="966"/>
                    </a:lnTo>
                    <a:lnTo>
                      <a:pt x="716" y="972"/>
                    </a:lnTo>
                    <a:lnTo>
                      <a:pt x="712" y="978"/>
                    </a:lnTo>
                    <a:lnTo>
                      <a:pt x="708" y="984"/>
                    </a:lnTo>
                    <a:lnTo>
                      <a:pt x="704" y="990"/>
                    </a:lnTo>
                    <a:lnTo>
                      <a:pt x="700" y="996"/>
                    </a:lnTo>
                    <a:lnTo>
                      <a:pt x="700" y="1004"/>
                    </a:lnTo>
                    <a:lnTo>
                      <a:pt x="700" y="1026"/>
                    </a:lnTo>
                    <a:lnTo>
                      <a:pt x="696" y="1034"/>
                    </a:lnTo>
                    <a:lnTo>
                      <a:pt x="688" y="1044"/>
                    </a:lnTo>
                    <a:lnTo>
                      <a:pt x="666" y="1060"/>
                    </a:lnTo>
                    <a:lnTo>
                      <a:pt x="652" y="1070"/>
                    </a:lnTo>
                    <a:lnTo>
                      <a:pt x="634" y="1086"/>
                    </a:lnTo>
                    <a:lnTo>
                      <a:pt x="626" y="1092"/>
                    </a:lnTo>
                    <a:lnTo>
                      <a:pt x="624" y="1092"/>
                    </a:lnTo>
                    <a:lnTo>
                      <a:pt x="616" y="1110"/>
                    </a:lnTo>
                    <a:lnTo>
                      <a:pt x="608" y="1128"/>
                    </a:lnTo>
                    <a:lnTo>
                      <a:pt x="602" y="1140"/>
                    </a:lnTo>
                    <a:lnTo>
                      <a:pt x="594" y="1154"/>
                    </a:lnTo>
                    <a:lnTo>
                      <a:pt x="588" y="1166"/>
                    </a:lnTo>
                    <a:lnTo>
                      <a:pt x="576" y="1178"/>
                    </a:lnTo>
                    <a:lnTo>
                      <a:pt x="566" y="1188"/>
                    </a:lnTo>
                    <a:lnTo>
                      <a:pt x="556" y="1194"/>
                    </a:lnTo>
                    <a:lnTo>
                      <a:pt x="536" y="1204"/>
                    </a:lnTo>
                    <a:lnTo>
                      <a:pt x="518" y="1214"/>
                    </a:lnTo>
                    <a:lnTo>
                      <a:pt x="506" y="1222"/>
                    </a:lnTo>
                    <a:lnTo>
                      <a:pt x="488" y="1246"/>
                    </a:lnTo>
                    <a:lnTo>
                      <a:pt x="466" y="1278"/>
                    </a:lnTo>
                    <a:lnTo>
                      <a:pt x="456" y="1290"/>
                    </a:lnTo>
                    <a:lnTo>
                      <a:pt x="448" y="1296"/>
                    </a:lnTo>
                    <a:lnTo>
                      <a:pt x="444" y="1298"/>
                    </a:lnTo>
                    <a:lnTo>
                      <a:pt x="438" y="1304"/>
                    </a:lnTo>
                    <a:lnTo>
                      <a:pt x="428" y="1322"/>
                    </a:lnTo>
                    <a:lnTo>
                      <a:pt x="412" y="1352"/>
                    </a:lnTo>
                    <a:lnTo>
                      <a:pt x="404" y="1370"/>
                    </a:lnTo>
                    <a:lnTo>
                      <a:pt x="398" y="1386"/>
                    </a:lnTo>
                    <a:lnTo>
                      <a:pt x="392" y="1404"/>
                    </a:lnTo>
                    <a:lnTo>
                      <a:pt x="382" y="1424"/>
                    </a:lnTo>
                    <a:lnTo>
                      <a:pt x="376" y="1446"/>
                    </a:lnTo>
                    <a:lnTo>
                      <a:pt x="372" y="1472"/>
                    </a:lnTo>
                    <a:lnTo>
                      <a:pt x="368" y="1504"/>
                    </a:lnTo>
                    <a:lnTo>
                      <a:pt x="364" y="1518"/>
                    </a:lnTo>
                    <a:lnTo>
                      <a:pt x="364" y="1530"/>
                    </a:lnTo>
                    <a:lnTo>
                      <a:pt x="364" y="1556"/>
                    </a:lnTo>
                    <a:lnTo>
                      <a:pt x="364" y="1570"/>
                    </a:lnTo>
                    <a:lnTo>
                      <a:pt x="364" y="1586"/>
                    </a:lnTo>
                    <a:lnTo>
                      <a:pt x="362" y="1598"/>
                    </a:lnTo>
                    <a:lnTo>
                      <a:pt x="360" y="1620"/>
                    </a:lnTo>
                    <a:lnTo>
                      <a:pt x="356" y="1640"/>
                    </a:lnTo>
                    <a:lnTo>
                      <a:pt x="348" y="1676"/>
                    </a:lnTo>
                    <a:lnTo>
                      <a:pt x="338" y="1722"/>
                    </a:lnTo>
                    <a:lnTo>
                      <a:pt x="330" y="1756"/>
                    </a:lnTo>
                    <a:lnTo>
                      <a:pt x="328" y="1778"/>
                    </a:lnTo>
                    <a:lnTo>
                      <a:pt x="328" y="1790"/>
                    </a:lnTo>
                    <a:lnTo>
                      <a:pt x="326" y="1800"/>
                    </a:lnTo>
                    <a:lnTo>
                      <a:pt x="318" y="1828"/>
                    </a:lnTo>
                    <a:lnTo>
                      <a:pt x="312" y="1852"/>
                    </a:lnTo>
                    <a:lnTo>
                      <a:pt x="308" y="1862"/>
                    </a:lnTo>
                    <a:lnTo>
                      <a:pt x="304" y="1878"/>
                    </a:lnTo>
                    <a:lnTo>
                      <a:pt x="298" y="1908"/>
                    </a:lnTo>
                    <a:lnTo>
                      <a:pt x="290" y="1934"/>
                    </a:lnTo>
                    <a:lnTo>
                      <a:pt x="288" y="1956"/>
                    </a:lnTo>
                    <a:lnTo>
                      <a:pt x="286" y="1962"/>
                    </a:lnTo>
                    <a:lnTo>
                      <a:pt x="284" y="1970"/>
                    </a:lnTo>
                    <a:lnTo>
                      <a:pt x="276" y="1986"/>
                    </a:lnTo>
                    <a:lnTo>
                      <a:pt x="272" y="1998"/>
                    </a:lnTo>
                    <a:lnTo>
                      <a:pt x="264" y="2012"/>
                    </a:lnTo>
                    <a:lnTo>
                      <a:pt x="258" y="2024"/>
                    </a:lnTo>
                    <a:lnTo>
                      <a:pt x="254" y="2036"/>
                    </a:lnTo>
                    <a:lnTo>
                      <a:pt x="250" y="2062"/>
                    </a:lnTo>
                    <a:lnTo>
                      <a:pt x="240" y="2090"/>
                    </a:lnTo>
                    <a:lnTo>
                      <a:pt x="236" y="2100"/>
                    </a:lnTo>
                    <a:lnTo>
                      <a:pt x="236" y="2112"/>
                    </a:lnTo>
                    <a:lnTo>
                      <a:pt x="234" y="2122"/>
                    </a:lnTo>
                    <a:lnTo>
                      <a:pt x="232" y="2130"/>
                    </a:lnTo>
                    <a:lnTo>
                      <a:pt x="220" y="2156"/>
                    </a:lnTo>
                    <a:lnTo>
                      <a:pt x="212" y="2174"/>
                    </a:lnTo>
                    <a:lnTo>
                      <a:pt x="208" y="2194"/>
                    </a:lnTo>
                    <a:lnTo>
                      <a:pt x="198" y="2230"/>
                    </a:lnTo>
                    <a:lnTo>
                      <a:pt x="196" y="2246"/>
                    </a:lnTo>
                    <a:lnTo>
                      <a:pt x="194" y="2262"/>
                    </a:lnTo>
                    <a:lnTo>
                      <a:pt x="192" y="2270"/>
                    </a:lnTo>
                    <a:lnTo>
                      <a:pt x="190" y="2278"/>
                    </a:lnTo>
                    <a:lnTo>
                      <a:pt x="186" y="2288"/>
                    </a:lnTo>
                    <a:lnTo>
                      <a:pt x="182" y="2296"/>
                    </a:lnTo>
                    <a:lnTo>
                      <a:pt x="172" y="2312"/>
                    </a:lnTo>
                    <a:lnTo>
                      <a:pt x="166" y="2326"/>
                    </a:lnTo>
                    <a:lnTo>
                      <a:pt x="158" y="2354"/>
                    </a:lnTo>
                    <a:lnTo>
                      <a:pt x="140" y="2392"/>
                    </a:lnTo>
                    <a:lnTo>
                      <a:pt x="136" y="2404"/>
                    </a:lnTo>
                    <a:lnTo>
                      <a:pt x="132" y="2418"/>
                    </a:lnTo>
                    <a:lnTo>
                      <a:pt x="128" y="2432"/>
                    </a:lnTo>
                    <a:lnTo>
                      <a:pt x="128" y="2444"/>
                    </a:lnTo>
                    <a:lnTo>
                      <a:pt x="126" y="2468"/>
                    </a:lnTo>
                    <a:lnTo>
                      <a:pt x="120" y="2488"/>
                    </a:lnTo>
                    <a:lnTo>
                      <a:pt x="112" y="2510"/>
                    </a:lnTo>
                    <a:lnTo>
                      <a:pt x="106" y="2528"/>
                    </a:lnTo>
                    <a:lnTo>
                      <a:pt x="102" y="2538"/>
                    </a:lnTo>
                    <a:lnTo>
                      <a:pt x="100" y="2546"/>
                    </a:lnTo>
                    <a:lnTo>
                      <a:pt x="98" y="2556"/>
                    </a:lnTo>
                    <a:lnTo>
                      <a:pt x="94" y="2566"/>
                    </a:lnTo>
                    <a:lnTo>
                      <a:pt x="92" y="2576"/>
                    </a:lnTo>
                    <a:lnTo>
                      <a:pt x="90" y="2588"/>
                    </a:lnTo>
                    <a:lnTo>
                      <a:pt x="86" y="2608"/>
                    </a:lnTo>
                    <a:lnTo>
                      <a:pt x="80" y="2636"/>
                    </a:lnTo>
                    <a:lnTo>
                      <a:pt x="68" y="2678"/>
                    </a:lnTo>
                    <a:lnTo>
                      <a:pt x="60" y="2700"/>
                    </a:lnTo>
                    <a:lnTo>
                      <a:pt x="50" y="2726"/>
                    </a:lnTo>
                    <a:lnTo>
                      <a:pt x="40" y="2760"/>
                    </a:lnTo>
                    <a:lnTo>
                      <a:pt x="32" y="2794"/>
                    </a:lnTo>
                    <a:lnTo>
                      <a:pt x="30" y="2820"/>
                    </a:lnTo>
                    <a:lnTo>
                      <a:pt x="30" y="2828"/>
                    </a:lnTo>
                    <a:lnTo>
                      <a:pt x="28" y="2838"/>
                    </a:lnTo>
                    <a:lnTo>
                      <a:pt x="20" y="2856"/>
                    </a:lnTo>
                    <a:lnTo>
                      <a:pt x="16" y="2862"/>
                    </a:lnTo>
                    <a:lnTo>
                      <a:pt x="10" y="2868"/>
                    </a:lnTo>
                    <a:lnTo>
                      <a:pt x="4" y="2872"/>
                    </a:lnTo>
                    <a:lnTo>
                      <a:pt x="2" y="2880"/>
                    </a:lnTo>
                    <a:lnTo>
                      <a:pt x="0" y="2914"/>
                    </a:lnTo>
                    <a:lnTo>
                      <a:pt x="2" y="2936"/>
                    </a:lnTo>
                    <a:lnTo>
                      <a:pt x="4" y="2946"/>
                    </a:lnTo>
                    <a:lnTo>
                      <a:pt x="6" y="2952"/>
                    </a:lnTo>
                    <a:lnTo>
                      <a:pt x="24" y="2986"/>
                    </a:lnTo>
                    <a:lnTo>
                      <a:pt x="42" y="3018"/>
                    </a:lnTo>
                    <a:lnTo>
                      <a:pt x="44" y="3026"/>
                    </a:lnTo>
                    <a:lnTo>
                      <a:pt x="46" y="3036"/>
                    </a:lnTo>
                    <a:lnTo>
                      <a:pt x="48" y="3064"/>
                    </a:lnTo>
                    <a:lnTo>
                      <a:pt x="48" y="3092"/>
                    </a:lnTo>
                    <a:lnTo>
                      <a:pt x="44" y="3116"/>
                    </a:lnTo>
                    <a:lnTo>
                      <a:pt x="44" y="3136"/>
                    </a:lnTo>
                    <a:lnTo>
                      <a:pt x="44" y="3158"/>
                    </a:lnTo>
                    <a:lnTo>
                      <a:pt x="50" y="3176"/>
                    </a:lnTo>
                    <a:lnTo>
                      <a:pt x="54" y="3188"/>
                    </a:lnTo>
                    <a:lnTo>
                      <a:pt x="62" y="3196"/>
                    </a:lnTo>
                    <a:lnTo>
                      <a:pt x="72" y="3200"/>
                    </a:lnTo>
                    <a:lnTo>
                      <a:pt x="112" y="3212"/>
                    </a:lnTo>
                    <a:lnTo>
                      <a:pt x="140" y="3218"/>
                    </a:lnTo>
                    <a:lnTo>
                      <a:pt x="166" y="3222"/>
                    </a:lnTo>
                    <a:lnTo>
                      <a:pt x="176" y="3220"/>
                    </a:lnTo>
                    <a:lnTo>
                      <a:pt x="186" y="3216"/>
                    </a:lnTo>
                    <a:lnTo>
                      <a:pt x="192" y="3212"/>
                    </a:lnTo>
                    <a:lnTo>
                      <a:pt x="198" y="3206"/>
                    </a:lnTo>
                    <a:lnTo>
                      <a:pt x="202" y="3192"/>
                    </a:lnTo>
                    <a:lnTo>
                      <a:pt x="202" y="3184"/>
                    </a:lnTo>
                    <a:lnTo>
                      <a:pt x="200" y="3178"/>
                    </a:lnTo>
                    <a:lnTo>
                      <a:pt x="192" y="3144"/>
                    </a:lnTo>
                    <a:lnTo>
                      <a:pt x="188" y="3126"/>
                    </a:lnTo>
                    <a:lnTo>
                      <a:pt x="186" y="3112"/>
                    </a:lnTo>
                    <a:lnTo>
                      <a:pt x="186" y="3092"/>
                    </a:lnTo>
                    <a:lnTo>
                      <a:pt x="186" y="3088"/>
                    </a:lnTo>
                    <a:lnTo>
                      <a:pt x="188" y="3084"/>
                    </a:lnTo>
                    <a:lnTo>
                      <a:pt x="190" y="3082"/>
                    </a:lnTo>
                    <a:lnTo>
                      <a:pt x="196" y="3080"/>
                    </a:lnTo>
                    <a:lnTo>
                      <a:pt x="202" y="3078"/>
                    </a:lnTo>
                    <a:lnTo>
                      <a:pt x="208" y="3068"/>
                    </a:lnTo>
                    <a:lnTo>
                      <a:pt x="216" y="3056"/>
                    </a:lnTo>
                    <a:lnTo>
                      <a:pt x="222" y="3042"/>
                    </a:lnTo>
                    <a:lnTo>
                      <a:pt x="280" y="2894"/>
                    </a:lnTo>
                    <a:lnTo>
                      <a:pt x="308" y="2828"/>
                    </a:lnTo>
                    <a:lnTo>
                      <a:pt x="318" y="2804"/>
                    </a:lnTo>
                    <a:lnTo>
                      <a:pt x="322" y="2788"/>
                    </a:lnTo>
                    <a:lnTo>
                      <a:pt x="324" y="2772"/>
                    </a:lnTo>
                    <a:lnTo>
                      <a:pt x="328" y="2752"/>
                    </a:lnTo>
                    <a:lnTo>
                      <a:pt x="334" y="2726"/>
                    </a:lnTo>
                    <a:lnTo>
                      <a:pt x="342" y="2700"/>
                    </a:lnTo>
                    <a:lnTo>
                      <a:pt x="354" y="2660"/>
                    </a:lnTo>
                    <a:lnTo>
                      <a:pt x="368" y="2618"/>
                    </a:lnTo>
                    <a:lnTo>
                      <a:pt x="376" y="2592"/>
                    </a:lnTo>
                    <a:lnTo>
                      <a:pt x="380" y="2572"/>
                    </a:lnTo>
                    <a:lnTo>
                      <a:pt x="384" y="2540"/>
                    </a:lnTo>
                    <a:lnTo>
                      <a:pt x="394" y="2514"/>
                    </a:lnTo>
                    <a:lnTo>
                      <a:pt x="408" y="2488"/>
                    </a:lnTo>
                    <a:lnTo>
                      <a:pt x="414" y="2476"/>
                    </a:lnTo>
                    <a:lnTo>
                      <a:pt x="418" y="2464"/>
                    </a:lnTo>
                    <a:lnTo>
                      <a:pt x="422" y="2450"/>
                    </a:lnTo>
                    <a:lnTo>
                      <a:pt x="428" y="2434"/>
                    </a:lnTo>
                    <a:lnTo>
                      <a:pt x="450" y="2394"/>
                    </a:lnTo>
                    <a:lnTo>
                      <a:pt x="462" y="2374"/>
                    </a:lnTo>
                    <a:lnTo>
                      <a:pt x="468" y="2356"/>
                    </a:lnTo>
                    <a:lnTo>
                      <a:pt x="474" y="2322"/>
                    </a:lnTo>
                    <a:lnTo>
                      <a:pt x="478" y="2304"/>
                    </a:lnTo>
                    <a:lnTo>
                      <a:pt x="484" y="2292"/>
                    </a:lnTo>
                    <a:lnTo>
                      <a:pt x="494" y="2268"/>
                    </a:lnTo>
                    <a:lnTo>
                      <a:pt x="506" y="2234"/>
                    </a:lnTo>
                    <a:lnTo>
                      <a:pt x="510" y="2220"/>
                    </a:lnTo>
                    <a:lnTo>
                      <a:pt x="512" y="2208"/>
                    </a:lnTo>
                    <a:lnTo>
                      <a:pt x="512" y="2192"/>
                    </a:lnTo>
                    <a:lnTo>
                      <a:pt x="514" y="2180"/>
                    </a:lnTo>
                    <a:lnTo>
                      <a:pt x="520" y="2168"/>
                    </a:lnTo>
                    <a:lnTo>
                      <a:pt x="534" y="2148"/>
                    </a:lnTo>
                    <a:lnTo>
                      <a:pt x="538" y="2140"/>
                    </a:lnTo>
                    <a:lnTo>
                      <a:pt x="540" y="2136"/>
                    </a:lnTo>
                    <a:lnTo>
                      <a:pt x="550" y="2126"/>
                    </a:lnTo>
                    <a:lnTo>
                      <a:pt x="562" y="2116"/>
                    </a:lnTo>
                    <a:lnTo>
                      <a:pt x="576" y="2072"/>
                    </a:lnTo>
                    <a:lnTo>
                      <a:pt x="586" y="2044"/>
                    </a:lnTo>
                    <a:lnTo>
                      <a:pt x="594" y="2022"/>
                    </a:lnTo>
                    <a:lnTo>
                      <a:pt x="600" y="2004"/>
                    </a:lnTo>
                    <a:lnTo>
                      <a:pt x="604" y="1992"/>
                    </a:lnTo>
                    <a:lnTo>
                      <a:pt x="624" y="1960"/>
                    </a:lnTo>
                    <a:lnTo>
                      <a:pt x="648" y="1920"/>
                    </a:lnTo>
                    <a:lnTo>
                      <a:pt x="658" y="1904"/>
                    </a:lnTo>
                    <a:lnTo>
                      <a:pt x="670" y="1880"/>
                    </a:lnTo>
                    <a:lnTo>
                      <a:pt x="680" y="1852"/>
                    </a:lnTo>
                    <a:lnTo>
                      <a:pt x="688" y="1828"/>
                    </a:lnTo>
                    <a:lnTo>
                      <a:pt x="690" y="1822"/>
                    </a:lnTo>
                    <a:lnTo>
                      <a:pt x="692" y="1818"/>
                    </a:lnTo>
                    <a:lnTo>
                      <a:pt x="698" y="1816"/>
                    </a:lnTo>
                    <a:lnTo>
                      <a:pt x="702" y="1814"/>
                    </a:lnTo>
                    <a:lnTo>
                      <a:pt x="716" y="1812"/>
                    </a:lnTo>
                    <a:lnTo>
                      <a:pt x="732" y="1814"/>
                    </a:lnTo>
                    <a:lnTo>
                      <a:pt x="748" y="1818"/>
                    </a:lnTo>
                    <a:lnTo>
                      <a:pt x="764" y="1822"/>
                    </a:lnTo>
                    <a:lnTo>
                      <a:pt x="778" y="1830"/>
                    </a:lnTo>
                    <a:lnTo>
                      <a:pt x="790" y="1838"/>
                    </a:lnTo>
                    <a:lnTo>
                      <a:pt x="798" y="1846"/>
                    </a:lnTo>
                    <a:lnTo>
                      <a:pt x="816" y="1870"/>
                    </a:lnTo>
                    <a:lnTo>
                      <a:pt x="824" y="1880"/>
                    </a:lnTo>
                    <a:lnTo>
                      <a:pt x="834" y="1898"/>
                    </a:lnTo>
                    <a:lnTo>
                      <a:pt x="846" y="1918"/>
                    </a:lnTo>
                    <a:lnTo>
                      <a:pt x="858" y="1936"/>
                    </a:lnTo>
                    <a:lnTo>
                      <a:pt x="870" y="1954"/>
                    </a:lnTo>
                    <a:lnTo>
                      <a:pt x="884" y="1976"/>
                    </a:lnTo>
                    <a:lnTo>
                      <a:pt x="888" y="1986"/>
                    </a:lnTo>
                    <a:lnTo>
                      <a:pt x="890" y="1998"/>
                    </a:lnTo>
                    <a:lnTo>
                      <a:pt x="902" y="2032"/>
                    </a:lnTo>
                    <a:lnTo>
                      <a:pt x="912" y="2058"/>
                    </a:lnTo>
                    <a:lnTo>
                      <a:pt x="928" y="2090"/>
                    </a:lnTo>
                    <a:lnTo>
                      <a:pt x="932" y="2104"/>
                    </a:lnTo>
                    <a:lnTo>
                      <a:pt x="932" y="2108"/>
                    </a:lnTo>
                    <a:lnTo>
                      <a:pt x="932" y="2112"/>
                    </a:lnTo>
                    <a:lnTo>
                      <a:pt x="940" y="2122"/>
                    </a:lnTo>
                    <a:lnTo>
                      <a:pt x="946" y="2136"/>
                    </a:lnTo>
                    <a:lnTo>
                      <a:pt x="950" y="2146"/>
                    </a:lnTo>
                    <a:lnTo>
                      <a:pt x="956" y="2164"/>
                    </a:lnTo>
                    <a:lnTo>
                      <a:pt x="964" y="2184"/>
                    </a:lnTo>
                    <a:lnTo>
                      <a:pt x="986" y="2218"/>
                    </a:lnTo>
                    <a:lnTo>
                      <a:pt x="994" y="2228"/>
                    </a:lnTo>
                    <a:lnTo>
                      <a:pt x="1002" y="2234"/>
                    </a:lnTo>
                    <a:lnTo>
                      <a:pt x="1010" y="2242"/>
                    </a:lnTo>
                    <a:lnTo>
                      <a:pt x="1018" y="2256"/>
                    </a:lnTo>
                    <a:lnTo>
                      <a:pt x="1020" y="2264"/>
                    </a:lnTo>
                    <a:lnTo>
                      <a:pt x="1022" y="2274"/>
                    </a:lnTo>
                    <a:lnTo>
                      <a:pt x="1024" y="2284"/>
                    </a:lnTo>
                    <a:lnTo>
                      <a:pt x="1022" y="2294"/>
                    </a:lnTo>
                    <a:lnTo>
                      <a:pt x="1014" y="2328"/>
                    </a:lnTo>
                    <a:lnTo>
                      <a:pt x="1010" y="2342"/>
                    </a:lnTo>
                    <a:lnTo>
                      <a:pt x="1008" y="2354"/>
                    </a:lnTo>
                    <a:lnTo>
                      <a:pt x="1006" y="2370"/>
                    </a:lnTo>
                    <a:lnTo>
                      <a:pt x="998" y="2392"/>
                    </a:lnTo>
                    <a:lnTo>
                      <a:pt x="986" y="2428"/>
                    </a:lnTo>
                    <a:lnTo>
                      <a:pt x="980" y="2454"/>
                    </a:lnTo>
                    <a:lnTo>
                      <a:pt x="976" y="2472"/>
                    </a:lnTo>
                    <a:lnTo>
                      <a:pt x="974" y="2490"/>
                    </a:lnTo>
                    <a:lnTo>
                      <a:pt x="972" y="2508"/>
                    </a:lnTo>
                    <a:lnTo>
                      <a:pt x="966" y="2528"/>
                    </a:lnTo>
                    <a:lnTo>
                      <a:pt x="962" y="2550"/>
                    </a:lnTo>
                    <a:lnTo>
                      <a:pt x="958" y="2572"/>
                    </a:lnTo>
                    <a:lnTo>
                      <a:pt x="956" y="2592"/>
                    </a:lnTo>
                    <a:lnTo>
                      <a:pt x="950" y="2610"/>
                    </a:lnTo>
                    <a:lnTo>
                      <a:pt x="950" y="2636"/>
                    </a:lnTo>
                    <a:lnTo>
                      <a:pt x="948" y="2652"/>
                    </a:lnTo>
                    <a:lnTo>
                      <a:pt x="942" y="2670"/>
                    </a:lnTo>
                    <a:lnTo>
                      <a:pt x="942" y="2684"/>
                    </a:lnTo>
                    <a:lnTo>
                      <a:pt x="942" y="2698"/>
                    </a:lnTo>
                    <a:lnTo>
                      <a:pt x="936" y="2744"/>
                    </a:lnTo>
                    <a:lnTo>
                      <a:pt x="928" y="2782"/>
                    </a:lnTo>
                    <a:lnTo>
                      <a:pt x="922" y="2802"/>
                    </a:lnTo>
                    <a:lnTo>
                      <a:pt x="914" y="2826"/>
                    </a:lnTo>
                    <a:lnTo>
                      <a:pt x="904" y="2854"/>
                    </a:lnTo>
                    <a:lnTo>
                      <a:pt x="900" y="2868"/>
                    </a:lnTo>
                    <a:lnTo>
                      <a:pt x="900" y="2880"/>
                    </a:lnTo>
                    <a:lnTo>
                      <a:pt x="896" y="2906"/>
                    </a:lnTo>
                    <a:lnTo>
                      <a:pt x="892" y="2930"/>
                    </a:lnTo>
                    <a:lnTo>
                      <a:pt x="884" y="2972"/>
                    </a:lnTo>
                    <a:lnTo>
                      <a:pt x="880" y="2988"/>
                    </a:lnTo>
                    <a:lnTo>
                      <a:pt x="876" y="3002"/>
                    </a:lnTo>
                    <a:lnTo>
                      <a:pt x="864" y="3020"/>
                    </a:lnTo>
                    <a:lnTo>
                      <a:pt x="860" y="3028"/>
                    </a:lnTo>
                    <a:lnTo>
                      <a:pt x="860" y="3036"/>
                    </a:lnTo>
                    <a:lnTo>
                      <a:pt x="860" y="3046"/>
                    </a:lnTo>
                    <a:lnTo>
                      <a:pt x="864" y="3062"/>
                    </a:lnTo>
                    <a:lnTo>
                      <a:pt x="874" y="3092"/>
                    </a:lnTo>
                    <a:lnTo>
                      <a:pt x="880" y="3116"/>
                    </a:lnTo>
                    <a:lnTo>
                      <a:pt x="882" y="3130"/>
                    </a:lnTo>
                    <a:lnTo>
                      <a:pt x="884" y="3150"/>
                    </a:lnTo>
                    <a:lnTo>
                      <a:pt x="886" y="3184"/>
                    </a:lnTo>
                    <a:lnTo>
                      <a:pt x="888" y="3200"/>
                    </a:lnTo>
                    <a:lnTo>
                      <a:pt x="888" y="3210"/>
                    </a:lnTo>
                    <a:lnTo>
                      <a:pt x="892" y="3214"/>
                    </a:lnTo>
                    <a:lnTo>
                      <a:pt x="898" y="3216"/>
                    </a:lnTo>
                    <a:lnTo>
                      <a:pt x="904" y="3216"/>
                    </a:lnTo>
                    <a:lnTo>
                      <a:pt x="910" y="3214"/>
                    </a:lnTo>
                    <a:lnTo>
                      <a:pt x="914" y="3210"/>
                    </a:lnTo>
                    <a:lnTo>
                      <a:pt x="914" y="3190"/>
                    </a:lnTo>
                    <a:lnTo>
                      <a:pt x="914" y="3172"/>
                    </a:lnTo>
                    <a:lnTo>
                      <a:pt x="914" y="3150"/>
                    </a:lnTo>
                    <a:lnTo>
                      <a:pt x="914" y="3132"/>
                    </a:lnTo>
                    <a:lnTo>
                      <a:pt x="916" y="3124"/>
                    </a:lnTo>
                    <a:lnTo>
                      <a:pt x="920" y="3116"/>
                    </a:lnTo>
                    <a:lnTo>
                      <a:pt x="926" y="3110"/>
                    </a:lnTo>
                    <a:lnTo>
                      <a:pt x="932" y="3106"/>
                    </a:lnTo>
                    <a:lnTo>
                      <a:pt x="946" y="3108"/>
                    </a:lnTo>
                    <a:lnTo>
                      <a:pt x="962" y="3116"/>
                    </a:lnTo>
                    <a:lnTo>
                      <a:pt x="980" y="3128"/>
                    </a:lnTo>
                    <a:lnTo>
                      <a:pt x="1004" y="3146"/>
                    </a:lnTo>
                    <a:lnTo>
                      <a:pt x="1016" y="3158"/>
                    </a:lnTo>
                    <a:lnTo>
                      <a:pt x="1026" y="3168"/>
                    </a:lnTo>
                    <a:lnTo>
                      <a:pt x="1040" y="3182"/>
                    </a:lnTo>
                    <a:lnTo>
                      <a:pt x="1046" y="3188"/>
                    </a:lnTo>
                    <a:lnTo>
                      <a:pt x="1050" y="3194"/>
                    </a:lnTo>
                    <a:lnTo>
                      <a:pt x="1058" y="3208"/>
                    </a:lnTo>
                    <a:lnTo>
                      <a:pt x="1066" y="3226"/>
                    </a:lnTo>
                    <a:lnTo>
                      <a:pt x="1068" y="3232"/>
                    </a:lnTo>
                    <a:lnTo>
                      <a:pt x="1072" y="3236"/>
                    </a:lnTo>
                    <a:lnTo>
                      <a:pt x="1076" y="3238"/>
                    </a:lnTo>
                    <a:lnTo>
                      <a:pt x="1082" y="32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8" name="Freeform 9"/>
              <p:cNvSpPr>
                <a:spLocks/>
              </p:cNvSpPr>
              <p:nvPr/>
            </p:nvSpPr>
            <p:spPr bwMode="auto">
              <a:xfrm flipH="1">
                <a:off x="6787743" y="3242113"/>
                <a:ext cx="56674" cy="148299"/>
              </a:xfrm>
              <a:custGeom>
                <a:avLst/>
                <a:gdLst>
                  <a:gd name="T0" fmla="*/ 2147483647 w 62"/>
                  <a:gd name="T1" fmla="*/ 2147483647 h 154"/>
                  <a:gd name="T2" fmla="*/ 2147483647 w 62"/>
                  <a:gd name="T3" fmla="*/ 2147483647 h 154"/>
                  <a:gd name="T4" fmla="*/ 2147483647 w 62"/>
                  <a:gd name="T5" fmla="*/ 2147483647 h 154"/>
                  <a:gd name="T6" fmla="*/ 2147483647 w 62"/>
                  <a:gd name="T7" fmla="*/ 2147483647 h 154"/>
                  <a:gd name="T8" fmla="*/ 2147483647 w 62"/>
                  <a:gd name="T9" fmla="*/ 2147483647 h 154"/>
                  <a:gd name="T10" fmla="*/ 0 w 62"/>
                  <a:gd name="T11" fmla="*/ 2147483647 h 154"/>
                  <a:gd name="T12" fmla="*/ 0 w 62"/>
                  <a:gd name="T13" fmla="*/ 2147483647 h 154"/>
                  <a:gd name="T14" fmla="*/ 2147483647 w 62"/>
                  <a:gd name="T15" fmla="*/ 2147483647 h 154"/>
                  <a:gd name="T16" fmla="*/ 2147483647 w 62"/>
                  <a:gd name="T17" fmla="*/ 2147483647 h 154"/>
                  <a:gd name="T18" fmla="*/ 2147483647 w 62"/>
                  <a:gd name="T19" fmla="*/ 2147483647 h 154"/>
                  <a:gd name="T20" fmla="*/ 2147483647 w 62"/>
                  <a:gd name="T21" fmla="*/ 2147483647 h 154"/>
                  <a:gd name="T22" fmla="*/ 2147483647 w 62"/>
                  <a:gd name="T23" fmla="*/ 0 h 154"/>
                  <a:gd name="T24" fmla="*/ 2147483647 w 62"/>
                  <a:gd name="T25" fmla="*/ 0 h 154"/>
                  <a:gd name="T26" fmla="*/ 2147483647 w 62"/>
                  <a:gd name="T27" fmla="*/ 2147483647 h 154"/>
                  <a:gd name="T28" fmla="*/ 2147483647 w 62"/>
                  <a:gd name="T29" fmla="*/ 2147483647 h 1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154"/>
                  <a:gd name="T47" fmla="*/ 62 w 62"/>
                  <a:gd name="T48" fmla="*/ 154 h 1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154">
                    <a:moveTo>
                      <a:pt x="20" y="154"/>
                    </a:moveTo>
                    <a:lnTo>
                      <a:pt x="20" y="154"/>
                    </a:lnTo>
                    <a:lnTo>
                      <a:pt x="14" y="102"/>
                    </a:lnTo>
                    <a:lnTo>
                      <a:pt x="8" y="64"/>
                    </a:lnTo>
                    <a:lnTo>
                      <a:pt x="4" y="48"/>
                    </a:lnTo>
                    <a:lnTo>
                      <a:pt x="0" y="38"/>
                    </a:lnTo>
                    <a:lnTo>
                      <a:pt x="6" y="30"/>
                    </a:lnTo>
                    <a:lnTo>
                      <a:pt x="16" y="16"/>
                    </a:lnTo>
                    <a:lnTo>
                      <a:pt x="24" y="10"/>
                    </a:lnTo>
                    <a:lnTo>
                      <a:pt x="32" y="4"/>
                    </a:lnTo>
                    <a:lnTo>
                      <a:pt x="38" y="0"/>
                    </a:lnTo>
                    <a:lnTo>
                      <a:pt x="46" y="0"/>
                    </a:lnTo>
                    <a:lnTo>
                      <a:pt x="62" y="110"/>
                    </a:lnTo>
                    <a:lnTo>
                      <a:pt x="20"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9" name="Freeform 10"/>
              <p:cNvSpPr>
                <a:spLocks/>
              </p:cNvSpPr>
              <p:nvPr/>
            </p:nvSpPr>
            <p:spPr bwMode="auto">
              <a:xfrm flipH="1">
                <a:off x="6751178" y="3269077"/>
                <a:ext cx="199274" cy="390970"/>
              </a:xfrm>
              <a:custGeom>
                <a:avLst/>
                <a:gdLst>
                  <a:gd name="T0" fmla="*/ 2147483647 w 218"/>
                  <a:gd name="T1" fmla="*/ 2147483647 h 406"/>
                  <a:gd name="T2" fmla="*/ 2147483647 w 218"/>
                  <a:gd name="T3" fmla="*/ 2147483647 h 406"/>
                  <a:gd name="T4" fmla="*/ 2147483647 w 218"/>
                  <a:gd name="T5" fmla="*/ 2147483647 h 406"/>
                  <a:gd name="T6" fmla="*/ 2147483647 w 218"/>
                  <a:gd name="T7" fmla="*/ 2147483647 h 406"/>
                  <a:gd name="T8" fmla="*/ 2147483647 w 218"/>
                  <a:gd name="T9" fmla="*/ 2147483647 h 406"/>
                  <a:gd name="T10" fmla="*/ 2147483647 w 218"/>
                  <a:gd name="T11" fmla="*/ 2147483647 h 406"/>
                  <a:gd name="T12" fmla="*/ 2147483647 w 218"/>
                  <a:gd name="T13" fmla="*/ 2147483647 h 406"/>
                  <a:gd name="T14" fmla="*/ 2147483647 w 218"/>
                  <a:gd name="T15" fmla="*/ 2147483647 h 406"/>
                  <a:gd name="T16" fmla="*/ 2147483647 w 218"/>
                  <a:gd name="T17" fmla="*/ 2147483647 h 406"/>
                  <a:gd name="T18" fmla="*/ 2147483647 w 218"/>
                  <a:gd name="T19" fmla="*/ 2147483647 h 406"/>
                  <a:gd name="T20" fmla="*/ 2147483647 w 218"/>
                  <a:gd name="T21" fmla="*/ 2147483647 h 406"/>
                  <a:gd name="T22" fmla="*/ 2147483647 w 218"/>
                  <a:gd name="T23" fmla="*/ 2147483647 h 406"/>
                  <a:gd name="T24" fmla="*/ 2147483647 w 218"/>
                  <a:gd name="T25" fmla="*/ 2147483647 h 406"/>
                  <a:gd name="T26" fmla="*/ 2147483647 w 218"/>
                  <a:gd name="T27" fmla="*/ 2147483647 h 406"/>
                  <a:gd name="T28" fmla="*/ 2147483647 w 218"/>
                  <a:gd name="T29" fmla="*/ 2147483647 h 406"/>
                  <a:gd name="T30" fmla="*/ 2147483647 w 218"/>
                  <a:gd name="T31" fmla="*/ 2147483647 h 406"/>
                  <a:gd name="T32" fmla="*/ 2147483647 w 218"/>
                  <a:gd name="T33" fmla="*/ 2147483647 h 406"/>
                  <a:gd name="T34" fmla="*/ 2147483647 w 218"/>
                  <a:gd name="T35" fmla="*/ 2147483647 h 406"/>
                  <a:gd name="T36" fmla="*/ 2147483647 w 218"/>
                  <a:gd name="T37" fmla="*/ 2147483647 h 406"/>
                  <a:gd name="T38" fmla="*/ 2147483647 w 218"/>
                  <a:gd name="T39" fmla="*/ 0 h 406"/>
                  <a:gd name="T40" fmla="*/ 2147483647 w 218"/>
                  <a:gd name="T41" fmla="*/ 0 h 406"/>
                  <a:gd name="T42" fmla="*/ 2147483647 w 218"/>
                  <a:gd name="T43" fmla="*/ 2147483647 h 406"/>
                  <a:gd name="T44" fmla="*/ 2147483647 w 218"/>
                  <a:gd name="T45" fmla="*/ 2147483647 h 406"/>
                  <a:gd name="T46" fmla="*/ 2147483647 w 218"/>
                  <a:gd name="T47" fmla="*/ 2147483647 h 406"/>
                  <a:gd name="T48" fmla="*/ 2147483647 w 218"/>
                  <a:gd name="T49" fmla="*/ 2147483647 h 406"/>
                  <a:gd name="T50" fmla="*/ 2147483647 w 218"/>
                  <a:gd name="T51" fmla="*/ 2147483647 h 406"/>
                  <a:gd name="T52" fmla="*/ 2147483647 w 218"/>
                  <a:gd name="T53" fmla="*/ 2147483647 h 406"/>
                  <a:gd name="T54" fmla="*/ 2147483647 w 218"/>
                  <a:gd name="T55" fmla="*/ 2147483647 h 406"/>
                  <a:gd name="T56" fmla="*/ 2147483647 w 218"/>
                  <a:gd name="T57" fmla="*/ 2147483647 h 406"/>
                  <a:gd name="T58" fmla="*/ 2147483647 w 218"/>
                  <a:gd name="T59" fmla="*/ 2147483647 h 406"/>
                  <a:gd name="T60" fmla="*/ 2147483647 w 218"/>
                  <a:gd name="T61" fmla="*/ 2147483647 h 406"/>
                  <a:gd name="T62" fmla="*/ 2147483647 w 218"/>
                  <a:gd name="T63" fmla="*/ 2147483647 h 406"/>
                  <a:gd name="T64" fmla="*/ 2147483647 w 218"/>
                  <a:gd name="T65" fmla="*/ 2147483647 h 406"/>
                  <a:gd name="T66" fmla="*/ 2147483647 w 218"/>
                  <a:gd name="T67" fmla="*/ 2147483647 h 406"/>
                  <a:gd name="T68" fmla="*/ 2147483647 w 218"/>
                  <a:gd name="T69" fmla="*/ 2147483647 h 406"/>
                  <a:gd name="T70" fmla="*/ 2147483647 w 218"/>
                  <a:gd name="T71" fmla="*/ 2147483647 h 406"/>
                  <a:gd name="T72" fmla="*/ 2147483647 w 218"/>
                  <a:gd name="T73" fmla="*/ 2147483647 h 406"/>
                  <a:gd name="T74" fmla="*/ 2147483647 w 218"/>
                  <a:gd name="T75" fmla="*/ 2147483647 h 406"/>
                  <a:gd name="T76" fmla="*/ 2147483647 w 218"/>
                  <a:gd name="T77" fmla="*/ 2147483647 h 406"/>
                  <a:gd name="T78" fmla="*/ 2147483647 w 218"/>
                  <a:gd name="T79" fmla="*/ 2147483647 h 406"/>
                  <a:gd name="T80" fmla="*/ 2147483647 w 218"/>
                  <a:gd name="T81" fmla="*/ 2147483647 h 406"/>
                  <a:gd name="T82" fmla="*/ 2147483647 w 218"/>
                  <a:gd name="T83" fmla="*/ 2147483647 h 406"/>
                  <a:gd name="T84" fmla="*/ 0 w 218"/>
                  <a:gd name="T85" fmla="*/ 2147483647 h 406"/>
                  <a:gd name="T86" fmla="*/ 2147483647 w 218"/>
                  <a:gd name="T87" fmla="*/ 2147483647 h 406"/>
                  <a:gd name="T88" fmla="*/ 2147483647 w 218"/>
                  <a:gd name="T89" fmla="*/ 2147483647 h 406"/>
                  <a:gd name="T90" fmla="*/ 2147483647 w 218"/>
                  <a:gd name="T91" fmla="*/ 2147483647 h 406"/>
                  <a:gd name="T92" fmla="*/ 2147483647 w 218"/>
                  <a:gd name="T93" fmla="*/ 2147483647 h 406"/>
                  <a:gd name="T94" fmla="*/ 2147483647 w 218"/>
                  <a:gd name="T95" fmla="*/ 2147483647 h 4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8"/>
                  <a:gd name="T145" fmla="*/ 0 h 406"/>
                  <a:gd name="T146" fmla="*/ 218 w 218"/>
                  <a:gd name="T147" fmla="*/ 406 h 4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8" h="406">
                    <a:moveTo>
                      <a:pt x="16" y="398"/>
                    </a:moveTo>
                    <a:lnTo>
                      <a:pt x="16" y="398"/>
                    </a:lnTo>
                    <a:lnTo>
                      <a:pt x="28" y="406"/>
                    </a:lnTo>
                    <a:lnTo>
                      <a:pt x="30" y="406"/>
                    </a:lnTo>
                    <a:lnTo>
                      <a:pt x="34" y="402"/>
                    </a:lnTo>
                    <a:lnTo>
                      <a:pt x="50" y="386"/>
                    </a:lnTo>
                    <a:lnTo>
                      <a:pt x="58" y="376"/>
                    </a:lnTo>
                    <a:lnTo>
                      <a:pt x="68" y="370"/>
                    </a:lnTo>
                    <a:lnTo>
                      <a:pt x="76" y="364"/>
                    </a:lnTo>
                    <a:lnTo>
                      <a:pt x="84" y="362"/>
                    </a:lnTo>
                    <a:lnTo>
                      <a:pt x="92" y="360"/>
                    </a:lnTo>
                    <a:lnTo>
                      <a:pt x="100" y="356"/>
                    </a:lnTo>
                    <a:lnTo>
                      <a:pt x="116" y="346"/>
                    </a:lnTo>
                    <a:lnTo>
                      <a:pt x="134" y="328"/>
                    </a:lnTo>
                    <a:lnTo>
                      <a:pt x="152" y="304"/>
                    </a:lnTo>
                    <a:lnTo>
                      <a:pt x="168" y="274"/>
                    </a:lnTo>
                    <a:lnTo>
                      <a:pt x="182" y="238"/>
                    </a:lnTo>
                    <a:lnTo>
                      <a:pt x="184" y="234"/>
                    </a:lnTo>
                    <a:lnTo>
                      <a:pt x="200" y="182"/>
                    </a:lnTo>
                    <a:lnTo>
                      <a:pt x="208" y="154"/>
                    </a:lnTo>
                    <a:lnTo>
                      <a:pt x="212" y="124"/>
                    </a:lnTo>
                    <a:lnTo>
                      <a:pt x="216" y="90"/>
                    </a:lnTo>
                    <a:lnTo>
                      <a:pt x="218" y="60"/>
                    </a:lnTo>
                    <a:lnTo>
                      <a:pt x="214" y="30"/>
                    </a:lnTo>
                    <a:lnTo>
                      <a:pt x="208" y="6"/>
                    </a:lnTo>
                    <a:lnTo>
                      <a:pt x="206" y="2"/>
                    </a:lnTo>
                    <a:lnTo>
                      <a:pt x="198" y="0"/>
                    </a:lnTo>
                    <a:lnTo>
                      <a:pt x="194" y="0"/>
                    </a:lnTo>
                    <a:lnTo>
                      <a:pt x="190" y="4"/>
                    </a:lnTo>
                    <a:lnTo>
                      <a:pt x="186" y="10"/>
                    </a:lnTo>
                    <a:lnTo>
                      <a:pt x="182" y="16"/>
                    </a:lnTo>
                    <a:lnTo>
                      <a:pt x="172" y="42"/>
                    </a:lnTo>
                    <a:lnTo>
                      <a:pt x="168" y="58"/>
                    </a:lnTo>
                    <a:lnTo>
                      <a:pt x="164" y="72"/>
                    </a:lnTo>
                    <a:lnTo>
                      <a:pt x="160" y="88"/>
                    </a:lnTo>
                    <a:lnTo>
                      <a:pt x="158" y="96"/>
                    </a:lnTo>
                    <a:lnTo>
                      <a:pt x="154" y="104"/>
                    </a:lnTo>
                    <a:lnTo>
                      <a:pt x="150" y="114"/>
                    </a:lnTo>
                    <a:lnTo>
                      <a:pt x="146" y="126"/>
                    </a:lnTo>
                    <a:lnTo>
                      <a:pt x="142" y="146"/>
                    </a:lnTo>
                    <a:lnTo>
                      <a:pt x="134" y="168"/>
                    </a:lnTo>
                    <a:lnTo>
                      <a:pt x="130" y="178"/>
                    </a:lnTo>
                    <a:lnTo>
                      <a:pt x="126" y="188"/>
                    </a:lnTo>
                    <a:lnTo>
                      <a:pt x="116" y="208"/>
                    </a:lnTo>
                    <a:lnTo>
                      <a:pt x="104" y="234"/>
                    </a:lnTo>
                    <a:lnTo>
                      <a:pt x="90" y="260"/>
                    </a:lnTo>
                    <a:lnTo>
                      <a:pt x="82" y="268"/>
                    </a:lnTo>
                    <a:lnTo>
                      <a:pt x="74" y="274"/>
                    </a:lnTo>
                    <a:lnTo>
                      <a:pt x="56" y="288"/>
                    </a:lnTo>
                    <a:lnTo>
                      <a:pt x="38" y="306"/>
                    </a:lnTo>
                    <a:lnTo>
                      <a:pt x="30" y="312"/>
                    </a:lnTo>
                    <a:lnTo>
                      <a:pt x="20" y="316"/>
                    </a:lnTo>
                    <a:lnTo>
                      <a:pt x="2" y="318"/>
                    </a:lnTo>
                    <a:lnTo>
                      <a:pt x="0" y="320"/>
                    </a:lnTo>
                    <a:lnTo>
                      <a:pt x="0" y="324"/>
                    </a:lnTo>
                    <a:lnTo>
                      <a:pt x="4" y="336"/>
                    </a:lnTo>
                    <a:lnTo>
                      <a:pt x="10" y="350"/>
                    </a:lnTo>
                    <a:lnTo>
                      <a:pt x="12" y="364"/>
                    </a:lnTo>
                    <a:lnTo>
                      <a:pt x="10" y="382"/>
                    </a:lnTo>
                    <a:lnTo>
                      <a:pt x="12" y="390"/>
                    </a:lnTo>
                    <a:lnTo>
                      <a:pt x="16" y="3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0" name="Freeform 11"/>
              <p:cNvSpPr>
                <a:spLocks/>
              </p:cNvSpPr>
              <p:nvPr/>
            </p:nvSpPr>
            <p:spPr bwMode="auto">
              <a:xfrm flipH="1">
                <a:off x="6884637" y="3559896"/>
                <a:ext cx="74956" cy="182966"/>
              </a:xfrm>
              <a:custGeom>
                <a:avLst/>
                <a:gdLst>
                  <a:gd name="T0" fmla="*/ 2147483647 w 82"/>
                  <a:gd name="T1" fmla="*/ 2147483647 h 190"/>
                  <a:gd name="T2" fmla="*/ 2147483647 w 82"/>
                  <a:gd name="T3" fmla="*/ 2147483647 h 190"/>
                  <a:gd name="T4" fmla="*/ 2147483647 w 82"/>
                  <a:gd name="T5" fmla="*/ 2147483647 h 190"/>
                  <a:gd name="T6" fmla="*/ 2147483647 w 82"/>
                  <a:gd name="T7" fmla="*/ 2147483647 h 190"/>
                  <a:gd name="T8" fmla="*/ 2147483647 w 82"/>
                  <a:gd name="T9" fmla="*/ 2147483647 h 190"/>
                  <a:gd name="T10" fmla="*/ 2147483647 w 82"/>
                  <a:gd name="T11" fmla="*/ 2147483647 h 190"/>
                  <a:gd name="T12" fmla="*/ 2147483647 w 82"/>
                  <a:gd name="T13" fmla="*/ 2147483647 h 190"/>
                  <a:gd name="T14" fmla="*/ 2147483647 w 82"/>
                  <a:gd name="T15" fmla="*/ 2147483647 h 190"/>
                  <a:gd name="T16" fmla="*/ 0 w 82"/>
                  <a:gd name="T17" fmla="*/ 2147483647 h 190"/>
                  <a:gd name="T18" fmla="*/ 0 w 82"/>
                  <a:gd name="T19" fmla="*/ 2147483647 h 190"/>
                  <a:gd name="T20" fmla="*/ 2147483647 w 82"/>
                  <a:gd name="T21" fmla="*/ 2147483647 h 190"/>
                  <a:gd name="T22" fmla="*/ 2147483647 w 82"/>
                  <a:gd name="T23" fmla="*/ 2147483647 h 190"/>
                  <a:gd name="T24" fmla="*/ 2147483647 w 82"/>
                  <a:gd name="T25" fmla="*/ 0 h 190"/>
                  <a:gd name="T26" fmla="*/ 2147483647 w 82"/>
                  <a:gd name="T27" fmla="*/ 0 h 190"/>
                  <a:gd name="T28" fmla="*/ 2147483647 w 82"/>
                  <a:gd name="T29" fmla="*/ 2147483647 h 190"/>
                  <a:gd name="T30" fmla="*/ 2147483647 w 82"/>
                  <a:gd name="T31" fmla="*/ 2147483647 h 190"/>
                  <a:gd name="T32" fmla="*/ 2147483647 w 82"/>
                  <a:gd name="T33" fmla="*/ 2147483647 h 190"/>
                  <a:gd name="T34" fmla="*/ 2147483647 w 82"/>
                  <a:gd name="T35" fmla="*/ 2147483647 h 190"/>
                  <a:gd name="T36" fmla="*/ 2147483647 w 82"/>
                  <a:gd name="T37" fmla="*/ 2147483647 h 190"/>
                  <a:gd name="T38" fmla="*/ 2147483647 w 82"/>
                  <a:gd name="T39" fmla="*/ 2147483647 h 190"/>
                  <a:gd name="T40" fmla="*/ 2147483647 w 82"/>
                  <a:gd name="T41" fmla="*/ 2147483647 h 190"/>
                  <a:gd name="T42" fmla="*/ 2147483647 w 82"/>
                  <a:gd name="T43" fmla="*/ 2147483647 h 190"/>
                  <a:gd name="T44" fmla="*/ 2147483647 w 82"/>
                  <a:gd name="T45" fmla="*/ 2147483647 h 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2"/>
                  <a:gd name="T70" fmla="*/ 0 h 190"/>
                  <a:gd name="T71" fmla="*/ 82 w 82"/>
                  <a:gd name="T72" fmla="*/ 190 h 1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2" h="190">
                    <a:moveTo>
                      <a:pt x="30" y="190"/>
                    </a:moveTo>
                    <a:lnTo>
                      <a:pt x="30" y="190"/>
                    </a:lnTo>
                    <a:lnTo>
                      <a:pt x="20" y="106"/>
                    </a:lnTo>
                    <a:lnTo>
                      <a:pt x="10" y="48"/>
                    </a:lnTo>
                    <a:lnTo>
                      <a:pt x="6" y="26"/>
                    </a:lnTo>
                    <a:lnTo>
                      <a:pt x="4" y="20"/>
                    </a:lnTo>
                    <a:lnTo>
                      <a:pt x="2" y="16"/>
                    </a:lnTo>
                    <a:lnTo>
                      <a:pt x="0" y="14"/>
                    </a:lnTo>
                    <a:lnTo>
                      <a:pt x="0" y="12"/>
                    </a:lnTo>
                    <a:lnTo>
                      <a:pt x="4" y="10"/>
                    </a:lnTo>
                    <a:lnTo>
                      <a:pt x="18" y="4"/>
                    </a:lnTo>
                    <a:lnTo>
                      <a:pt x="44" y="0"/>
                    </a:lnTo>
                    <a:lnTo>
                      <a:pt x="52" y="18"/>
                    </a:lnTo>
                    <a:lnTo>
                      <a:pt x="60" y="36"/>
                    </a:lnTo>
                    <a:lnTo>
                      <a:pt x="68" y="58"/>
                    </a:lnTo>
                    <a:lnTo>
                      <a:pt x="74" y="84"/>
                    </a:lnTo>
                    <a:lnTo>
                      <a:pt x="80" y="112"/>
                    </a:lnTo>
                    <a:lnTo>
                      <a:pt x="82" y="140"/>
                    </a:lnTo>
                    <a:lnTo>
                      <a:pt x="80" y="152"/>
                    </a:lnTo>
                    <a:lnTo>
                      <a:pt x="78" y="166"/>
                    </a:lnTo>
                    <a:lnTo>
                      <a:pt x="30"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 name="Ellipse 33"/>
              <p:cNvSpPr/>
              <p:nvPr/>
            </p:nvSpPr>
            <p:spPr bwMode="auto">
              <a:xfrm>
                <a:off x="6865747" y="5794675"/>
                <a:ext cx="1191262" cy="225125"/>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ndParaRPr>
              </a:p>
            </p:txBody>
          </p:sp>
          <p:sp>
            <p:nvSpPr>
              <p:cNvPr id="52" name="Ellipse 34"/>
              <p:cNvSpPr/>
              <p:nvPr/>
            </p:nvSpPr>
            <p:spPr bwMode="auto">
              <a:xfrm>
                <a:off x="7830023" y="5755097"/>
                <a:ext cx="1191262" cy="225125"/>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ndParaRPr>
              </a:p>
            </p:txBody>
          </p:sp>
        </p:grpSp>
      </p:grpSp>
    </p:spTree>
    <p:extLst>
      <p:ext uri="{BB962C8B-B14F-4D97-AF65-F5344CB8AC3E}">
        <p14:creationId xmlns:p14="http://schemas.microsoft.com/office/powerpoint/2010/main" val="1153152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05556E-6 -3.13599E-6 L -0.06407 0.00023 " pathEditMode="relative" ptsTypes="AA">
                                      <p:cBhvr>
                                        <p:cTn id="6" dur="2000" fill="hold"/>
                                        <p:tgtEl>
                                          <p:spTgt spid="41"/>
                                        </p:tgtEl>
                                        <p:attrNameLst>
                                          <p:attrName>ppt_x</p:attrName>
                                          <p:attrName>ppt_y</p:attrName>
                                        </p:attrNameLst>
                                      </p:cBhvr>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8074070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4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776864" cy="1231106"/>
          </a:xfrm>
          <a:prstGeom prst="rect">
            <a:avLst/>
          </a:prstGeom>
          <a:noFill/>
        </p:spPr>
        <p:txBody>
          <a:bodyPr wrap="square" lIns="0" tIns="0" rIns="0" bIns="0" rtlCol="0">
            <a:spAutoFit/>
          </a:bodyPr>
          <a:lstStyle/>
          <a:p>
            <a:pPr algn="ctr"/>
            <a:r>
              <a:rPr lang="en-US" sz="4000" dirty="0">
                <a:latin typeface="+mn-lt"/>
              </a:rPr>
              <a:t>Problem solving process and techniques</a:t>
            </a:r>
          </a:p>
        </p:txBody>
      </p:sp>
      <p:grpSp>
        <p:nvGrpSpPr>
          <p:cNvPr id="23" name="Gruppe 22"/>
          <p:cNvGrpSpPr>
            <a:grpSpLocks/>
          </p:cNvGrpSpPr>
          <p:nvPr/>
        </p:nvGrpSpPr>
        <p:grpSpPr bwMode="auto">
          <a:xfrm>
            <a:off x="3064419" y="2058987"/>
            <a:ext cx="3530600" cy="3533775"/>
            <a:chOff x="2663826" y="1604963"/>
            <a:chExt cx="3530600" cy="3533775"/>
          </a:xfrm>
        </p:grpSpPr>
        <p:sp>
          <p:nvSpPr>
            <p:cNvPr id="24" name="Kombinationstegning 32"/>
            <p:cNvSpPr/>
            <p:nvPr/>
          </p:nvSpPr>
          <p:spPr bwMode="auto">
            <a:xfrm>
              <a:off x="3215640" y="3977640"/>
              <a:ext cx="2541110" cy="1082040"/>
            </a:xfrm>
            <a:custGeom>
              <a:avLst/>
              <a:gdLst>
                <a:gd name="connsiteX0" fmla="*/ 38100 w 3505200"/>
                <a:gd name="connsiteY0" fmla="*/ 1104900 h 1390650"/>
                <a:gd name="connsiteX1" fmla="*/ 1619250 w 3505200"/>
                <a:gd name="connsiteY1" fmla="*/ 1390650 h 1390650"/>
                <a:gd name="connsiteX2" fmla="*/ 1771650 w 3505200"/>
                <a:gd name="connsiteY2" fmla="*/ 1352550 h 1390650"/>
                <a:gd name="connsiteX3" fmla="*/ 3505200 w 3505200"/>
                <a:gd name="connsiteY3" fmla="*/ 590550 h 1390650"/>
                <a:gd name="connsiteX4" fmla="*/ 1771650 w 3505200"/>
                <a:gd name="connsiteY4" fmla="*/ 0 h 1390650"/>
                <a:gd name="connsiteX5" fmla="*/ 0 w 3505200"/>
                <a:gd name="connsiteY5" fmla="*/ 590550 h 1390650"/>
                <a:gd name="connsiteX6" fmla="*/ 95250 w 3505200"/>
                <a:gd name="connsiteY6" fmla="*/ 1047750 h 1390650"/>
                <a:gd name="connsiteX7" fmla="*/ 76200 w 3505200"/>
                <a:gd name="connsiteY7" fmla="*/ 1047750 h 1390650"/>
                <a:gd name="connsiteX8" fmla="*/ 38100 w 3505200"/>
                <a:gd name="connsiteY8" fmla="*/ 1104900 h 1390650"/>
                <a:gd name="connsiteX0" fmla="*/ 38100 w 3505200"/>
                <a:gd name="connsiteY0" fmla="*/ 845820 h 1390650"/>
                <a:gd name="connsiteX1" fmla="*/ 1619250 w 3505200"/>
                <a:gd name="connsiteY1" fmla="*/ 1390650 h 1390650"/>
                <a:gd name="connsiteX2" fmla="*/ 1771650 w 3505200"/>
                <a:gd name="connsiteY2" fmla="*/ 1352550 h 1390650"/>
                <a:gd name="connsiteX3" fmla="*/ 3505200 w 3505200"/>
                <a:gd name="connsiteY3" fmla="*/ 590550 h 1390650"/>
                <a:gd name="connsiteX4" fmla="*/ 1771650 w 3505200"/>
                <a:gd name="connsiteY4" fmla="*/ 0 h 1390650"/>
                <a:gd name="connsiteX5" fmla="*/ 0 w 3505200"/>
                <a:gd name="connsiteY5" fmla="*/ 590550 h 1390650"/>
                <a:gd name="connsiteX6" fmla="*/ 95250 w 3505200"/>
                <a:gd name="connsiteY6" fmla="*/ 1047750 h 1390650"/>
                <a:gd name="connsiteX7" fmla="*/ 76200 w 3505200"/>
                <a:gd name="connsiteY7" fmla="*/ 1047750 h 1390650"/>
                <a:gd name="connsiteX8" fmla="*/ 38100 w 3505200"/>
                <a:gd name="connsiteY8" fmla="*/ 84582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00" h="1390650">
                  <a:moveTo>
                    <a:pt x="38100" y="845820"/>
                  </a:moveTo>
                  <a:lnTo>
                    <a:pt x="1619250" y="1390650"/>
                  </a:lnTo>
                  <a:lnTo>
                    <a:pt x="1771650" y="1352550"/>
                  </a:lnTo>
                  <a:lnTo>
                    <a:pt x="3505200" y="590550"/>
                  </a:lnTo>
                  <a:lnTo>
                    <a:pt x="1771650" y="0"/>
                  </a:lnTo>
                  <a:lnTo>
                    <a:pt x="0" y="590550"/>
                  </a:lnTo>
                  <a:lnTo>
                    <a:pt x="95250" y="1047750"/>
                  </a:lnTo>
                  <a:lnTo>
                    <a:pt x="76200" y="1047750"/>
                  </a:lnTo>
                  <a:lnTo>
                    <a:pt x="38100" y="845820"/>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ndParaRPr>
            </a:p>
          </p:txBody>
        </p:sp>
        <p:grpSp>
          <p:nvGrpSpPr>
            <p:cNvPr id="25" name="Gruppe 32"/>
            <p:cNvGrpSpPr/>
            <p:nvPr/>
          </p:nvGrpSpPr>
          <p:grpSpPr>
            <a:xfrm>
              <a:off x="2663826" y="1604963"/>
              <a:ext cx="3530600" cy="3533775"/>
              <a:chOff x="2663826" y="1604963"/>
              <a:chExt cx="3530600" cy="3533775"/>
            </a:xfrm>
            <a:scene3d>
              <a:camera prst="perspectiveHeroicExtremeLeftFacing"/>
              <a:lightRig rig="threePt" dir="t">
                <a:rot lat="0" lon="0" rev="4800000"/>
              </a:lightRig>
            </a:scene3d>
          </p:grpSpPr>
          <p:grpSp>
            <p:nvGrpSpPr>
              <p:cNvPr id="27" name="Gruppe 28"/>
              <p:cNvGrpSpPr/>
              <p:nvPr/>
            </p:nvGrpSpPr>
            <p:grpSpPr>
              <a:xfrm>
                <a:off x="2663826" y="1604963"/>
                <a:ext cx="3530600" cy="3533775"/>
                <a:chOff x="2663826" y="1604963"/>
                <a:chExt cx="3530600" cy="3533775"/>
              </a:xfrm>
            </p:grpSpPr>
            <p:sp>
              <p:nvSpPr>
                <p:cNvPr id="33" name="Freeform 10"/>
                <p:cNvSpPr>
                  <a:spLocks/>
                </p:cNvSpPr>
                <p:nvPr/>
              </p:nvSpPr>
              <p:spPr bwMode="auto">
                <a:xfrm>
                  <a:off x="2663826" y="2687638"/>
                  <a:ext cx="1766888" cy="2451100"/>
                </a:xfrm>
                <a:custGeom>
                  <a:avLst/>
                  <a:gdLst/>
                  <a:ahLst/>
                  <a:cxnLst>
                    <a:cxn ang="0">
                      <a:pos x="859" y="830"/>
                    </a:cxn>
                    <a:cxn ang="0">
                      <a:pos x="918" y="853"/>
                    </a:cxn>
                    <a:cxn ang="0">
                      <a:pos x="982" y="900"/>
                    </a:cxn>
                    <a:cxn ang="0">
                      <a:pos x="1002" y="912"/>
                    </a:cxn>
                    <a:cxn ang="0">
                      <a:pos x="1100" y="912"/>
                    </a:cxn>
                    <a:cxn ang="0">
                      <a:pos x="1113" y="903"/>
                    </a:cxn>
                    <a:cxn ang="0">
                      <a:pos x="1113" y="445"/>
                    </a:cxn>
                    <a:cxn ang="0">
                      <a:pos x="1104" y="431"/>
                    </a:cxn>
                    <a:cxn ang="0">
                      <a:pos x="648" y="431"/>
                    </a:cxn>
                    <a:cxn ang="0">
                      <a:pos x="635" y="413"/>
                    </a:cxn>
                    <a:cxn ang="0">
                      <a:pos x="635" y="336"/>
                    </a:cxn>
                    <a:cxn ang="0">
                      <a:pos x="646" y="318"/>
                    </a:cxn>
                    <a:cxn ang="0">
                      <a:pos x="680" y="277"/>
                    </a:cxn>
                    <a:cxn ang="0">
                      <a:pos x="712" y="213"/>
                    </a:cxn>
                    <a:cxn ang="0">
                      <a:pos x="716" y="191"/>
                    </a:cxn>
                    <a:cxn ang="0">
                      <a:pos x="707" y="141"/>
                    </a:cxn>
                    <a:cxn ang="0">
                      <a:pos x="687" y="91"/>
                    </a:cxn>
                    <a:cxn ang="0">
                      <a:pos x="657" y="48"/>
                    </a:cxn>
                    <a:cxn ang="0">
                      <a:pos x="616" y="16"/>
                    </a:cxn>
                    <a:cxn ang="0">
                      <a:pos x="571" y="0"/>
                    </a:cxn>
                    <a:cxn ang="0">
                      <a:pos x="535" y="2"/>
                    </a:cxn>
                    <a:cxn ang="0">
                      <a:pos x="483" y="21"/>
                    </a:cxn>
                    <a:cxn ang="0">
                      <a:pos x="444" y="52"/>
                    </a:cxn>
                    <a:cxn ang="0">
                      <a:pos x="417" y="93"/>
                    </a:cxn>
                    <a:cxn ang="0">
                      <a:pos x="399" y="191"/>
                    </a:cxn>
                    <a:cxn ang="0">
                      <a:pos x="401" y="213"/>
                    </a:cxn>
                    <a:cxn ang="0">
                      <a:pos x="433" y="277"/>
                    </a:cxn>
                    <a:cxn ang="0">
                      <a:pos x="469" y="318"/>
                    </a:cxn>
                    <a:cxn ang="0">
                      <a:pos x="478" y="336"/>
                    </a:cxn>
                    <a:cxn ang="0">
                      <a:pos x="480" y="413"/>
                    </a:cxn>
                    <a:cxn ang="0">
                      <a:pos x="464" y="431"/>
                    </a:cxn>
                    <a:cxn ang="0">
                      <a:pos x="9" y="431"/>
                    </a:cxn>
                    <a:cxn ang="0">
                      <a:pos x="0" y="445"/>
                    </a:cxn>
                    <a:cxn ang="0">
                      <a:pos x="2" y="1535"/>
                    </a:cxn>
                    <a:cxn ang="0">
                      <a:pos x="15" y="1544"/>
                    </a:cxn>
                    <a:cxn ang="0">
                      <a:pos x="1104" y="1542"/>
                    </a:cxn>
                    <a:cxn ang="0">
                      <a:pos x="1113" y="1529"/>
                    </a:cxn>
                    <a:cxn ang="0">
                      <a:pos x="1113" y="1075"/>
                    </a:cxn>
                    <a:cxn ang="0">
                      <a:pos x="1100" y="1066"/>
                    </a:cxn>
                    <a:cxn ang="0">
                      <a:pos x="1002" y="1066"/>
                    </a:cxn>
                    <a:cxn ang="0">
                      <a:pos x="982" y="1077"/>
                    </a:cxn>
                    <a:cxn ang="0">
                      <a:pos x="918" y="1125"/>
                    </a:cxn>
                    <a:cxn ang="0">
                      <a:pos x="859" y="1148"/>
                    </a:cxn>
                    <a:cxn ang="0">
                      <a:pos x="832" y="1148"/>
                    </a:cxn>
                    <a:cxn ang="0">
                      <a:pos x="784" y="1134"/>
                    </a:cxn>
                    <a:cxn ang="0">
                      <a:pos x="741" y="1111"/>
                    </a:cxn>
                    <a:cxn ang="0">
                      <a:pos x="709" y="1077"/>
                    </a:cxn>
                    <a:cxn ang="0">
                      <a:pos x="689" y="1036"/>
                    </a:cxn>
                    <a:cxn ang="0">
                      <a:pos x="682" y="989"/>
                    </a:cxn>
                    <a:cxn ang="0">
                      <a:pos x="684" y="957"/>
                    </a:cxn>
                    <a:cxn ang="0">
                      <a:pos x="703" y="914"/>
                    </a:cxn>
                    <a:cxn ang="0">
                      <a:pos x="730" y="878"/>
                    </a:cxn>
                    <a:cxn ang="0">
                      <a:pos x="768" y="848"/>
                    </a:cxn>
                    <a:cxn ang="0">
                      <a:pos x="814" y="832"/>
                    </a:cxn>
                    <a:cxn ang="0">
                      <a:pos x="848" y="830"/>
                    </a:cxn>
                  </a:cxnLst>
                  <a:rect l="0" t="0" r="r" b="b"/>
                  <a:pathLst>
                    <a:path w="1113" h="1544">
                      <a:moveTo>
                        <a:pt x="848" y="830"/>
                      </a:moveTo>
                      <a:lnTo>
                        <a:pt x="848" y="830"/>
                      </a:lnTo>
                      <a:lnTo>
                        <a:pt x="859" y="830"/>
                      </a:lnTo>
                      <a:lnTo>
                        <a:pt x="873" y="832"/>
                      </a:lnTo>
                      <a:lnTo>
                        <a:pt x="895" y="841"/>
                      </a:lnTo>
                      <a:lnTo>
                        <a:pt x="918" y="853"/>
                      </a:lnTo>
                      <a:lnTo>
                        <a:pt x="938" y="866"/>
                      </a:lnTo>
                      <a:lnTo>
                        <a:pt x="970" y="889"/>
                      </a:lnTo>
                      <a:lnTo>
                        <a:pt x="982" y="900"/>
                      </a:lnTo>
                      <a:lnTo>
                        <a:pt x="982" y="900"/>
                      </a:lnTo>
                      <a:lnTo>
                        <a:pt x="993" y="909"/>
                      </a:lnTo>
                      <a:lnTo>
                        <a:pt x="1002" y="912"/>
                      </a:lnTo>
                      <a:lnTo>
                        <a:pt x="1009" y="912"/>
                      </a:lnTo>
                      <a:lnTo>
                        <a:pt x="1100" y="912"/>
                      </a:lnTo>
                      <a:lnTo>
                        <a:pt x="1100" y="912"/>
                      </a:lnTo>
                      <a:lnTo>
                        <a:pt x="1104" y="909"/>
                      </a:lnTo>
                      <a:lnTo>
                        <a:pt x="1111" y="907"/>
                      </a:lnTo>
                      <a:lnTo>
                        <a:pt x="1113" y="903"/>
                      </a:lnTo>
                      <a:lnTo>
                        <a:pt x="1113" y="896"/>
                      </a:lnTo>
                      <a:lnTo>
                        <a:pt x="1113" y="445"/>
                      </a:lnTo>
                      <a:lnTo>
                        <a:pt x="1113" y="445"/>
                      </a:lnTo>
                      <a:lnTo>
                        <a:pt x="1113" y="440"/>
                      </a:lnTo>
                      <a:lnTo>
                        <a:pt x="1111" y="433"/>
                      </a:lnTo>
                      <a:lnTo>
                        <a:pt x="1104" y="431"/>
                      </a:lnTo>
                      <a:lnTo>
                        <a:pt x="1100" y="431"/>
                      </a:lnTo>
                      <a:lnTo>
                        <a:pt x="648" y="431"/>
                      </a:lnTo>
                      <a:lnTo>
                        <a:pt x="648" y="431"/>
                      </a:lnTo>
                      <a:lnTo>
                        <a:pt x="635" y="429"/>
                      </a:lnTo>
                      <a:lnTo>
                        <a:pt x="635" y="429"/>
                      </a:lnTo>
                      <a:lnTo>
                        <a:pt x="635" y="413"/>
                      </a:lnTo>
                      <a:lnTo>
                        <a:pt x="635" y="343"/>
                      </a:lnTo>
                      <a:lnTo>
                        <a:pt x="635" y="343"/>
                      </a:lnTo>
                      <a:lnTo>
                        <a:pt x="635" y="336"/>
                      </a:lnTo>
                      <a:lnTo>
                        <a:pt x="637" y="329"/>
                      </a:lnTo>
                      <a:lnTo>
                        <a:pt x="641" y="322"/>
                      </a:lnTo>
                      <a:lnTo>
                        <a:pt x="646" y="318"/>
                      </a:lnTo>
                      <a:lnTo>
                        <a:pt x="646" y="318"/>
                      </a:lnTo>
                      <a:lnTo>
                        <a:pt x="655" y="306"/>
                      </a:lnTo>
                      <a:lnTo>
                        <a:pt x="680" y="277"/>
                      </a:lnTo>
                      <a:lnTo>
                        <a:pt x="694" y="256"/>
                      </a:lnTo>
                      <a:lnTo>
                        <a:pt x="705" y="236"/>
                      </a:lnTo>
                      <a:lnTo>
                        <a:pt x="712" y="213"/>
                      </a:lnTo>
                      <a:lnTo>
                        <a:pt x="714" y="202"/>
                      </a:lnTo>
                      <a:lnTo>
                        <a:pt x="716" y="191"/>
                      </a:lnTo>
                      <a:lnTo>
                        <a:pt x="716" y="191"/>
                      </a:lnTo>
                      <a:lnTo>
                        <a:pt x="714" y="172"/>
                      </a:lnTo>
                      <a:lnTo>
                        <a:pt x="712" y="157"/>
                      </a:lnTo>
                      <a:lnTo>
                        <a:pt x="707" y="141"/>
                      </a:lnTo>
                      <a:lnTo>
                        <a:pt x="703" y="123"/>
                      </a:lnTo>
                      <a:lnTo>
                        <a:pt x="696" y="107"/>
                      </a:lnTo>
                      <a:lnTo>
                        <a:pt x="687" y="91"/>
                      </a:lnTo>
                      <a:lnTo>
                        <a:pt x="678" y="75"/>
                      </a:lnTo>
                      <a:lnTo>
                        <a:pt x="669" y="61"/>
                      </a:lnTo>
                      <a:lnTo>
                        <a:pt x="657" y="48"/>
                      </a:lnTo>
                      <a:lnTo>
                        <a:pt x="644" y="34"/>
                      </a:lnTo>
                      <a:lnTo>
                        <a:pt x="630" y="25"/>
                      </a:lnTo>
                      <a:lnTo>
                        <a:pt x="616" y="16"/>
                      </a:lnTo>
                      <a:lnTo>
                        <a:pt x="603" y="9"/>
                      </a:lnTo>
                      <a:lnTo>
                        <a:pt x="587" y="2"/>
                      </a:lnTo>
                      <a:lnTo>
                        <a:pt x="571" y="0"/>
                      </a:lnTo>
                      <a:lnTo>
                        <a:pt x="555" y="0"/>
                      </a:lnTo>
                      <a:lnTo>
                        <a:pt x="555" y="0"/>
                      </a:lnTo>
                      <a:lnTo>
                        <a:pt x="535" y="2"/>
                      </a:lnTo>
                      <a:lnTo>
                        <a:pt x="517" y="7"/>
                      </a:lnTo>
                      <a:lnTo>
                        <a:pt x="499" y="11"/>
                      </a:lnTo>
                      <a:lnTo>
                        <a:pt x="483" y="21"/>
                      </a:lnTo>
                      <a:lnTo>
                        <a:pt x="469" y="30"/>
                      </a:lnTo>
                      <a:lnTo>
                        <a:pt x="455" y="39"/>
                      </a:lnTo>
                      <a:lnTo>
                        <a:pt x="444" y="52"/>
                      </a:lnTo>
                      <a:lnTo>
                        <a:pt x="435" y="64"/>
                      </a:lnTo>
                      <a:lnTo>
                        <a:pt x="426" y="77"/>
                      </a:lnTo>
                      <a:lnTo>
                        <a:pt x="417" y="93"/>
                      </a:lnTo>
                      <a:lnTo>
                        <a:pt x="408" y="125"/>
                      </a:lnTo>
                      <a:lnTo>
                        <a:pt x="401" y="157"/>
                      </a:lnTo>
                      <a:lnTo>
                        <a:pt x="399" y="191"/>
                      </a:lnTo>
                      <a:lnTo>
                        <a:pt x="399" y="191"/>
                      </a:lnTo>
                      <a:lnTo>
                        <a:pt x="399" y="202"/>
                      </a:lnTo>
                      <a:lnTo>
                        <a:pt x="401" y="213"/>
                      </a:lnTo>
                      <a:lnTo>
                        <a:pt x="410" y="236"/>
                      </a:lnTo>
                      <a:lnTo>
                        <a:pt x="421" y="256"/>
                      </a:lnTo>
                      <a:lnTo>
                        <a:pt x="433" y="277"/>
                      </a:lnTo>
                      <a:lnTo>
                        <a:pt x="458" y="306"/>
                      </a:lnTo>
                      <a:lnTo>
                        <a:pt x="469" y="318"/>
                      </a:lnTo>
                      <a:lnTo>
                        <a:pt x="469" y="318"/>
                      </a:lnTo>
                      <a:lnTo>
                        <a:pt x="474" y="322"/>
                      </a:lnTo>
                      <a:lnTo>
                        <a:pt x="476" y="329"/>
                      </a:lnTo>
                      <a:lnTo>
                        <a:pt x="478" y="336"/>
                      </a:lnTo>
                      <a:lnTo>
                        <a:pt x="480" y="343"/>
                      </a:lnTo>
                      <a:lnTo>
                        <a:pt x="480" y="413"/>
                      </a:lnTo>
                      <a:lnTo>
                        <a:pt x="480" y="413"/>
                      </a:lnTo>
                      <a:lnTo>
                        <a:pt x="480" y="429"/>
                      </a:lnTo>
                      <a:lnTo>
                        <a:pt x="480" y="429"/>
                      </a:lnTo>
                      <a:lnTo>
                        <a:pt x="464" y="431"/>
                      </a:lnTo>
                      <a:lnTo>
                        <a:pt x="15" y="431"/>
                      </a:lnTo>
                      <a:lnTo>
                        <a:pt x="15" y="431"/>
                      </a:lnTo>
                      <a:lnTo>
                        <a:pt x="9" y="431"/>
                      </a:lnTo>
                      <a:lnTo>
                        <a:pt x="4" y="433"/>
                      </a:lnTo>
                      <a:lnTo>
                        <a:pt x="2" y="440"/>
                      </a:lnTo>
                      <a:lnTo>
                        <a:pt x="0" y="445"/>
                      </a:lnTo>
                      <a:lnTo>
                        <a:pt x="0" y="1529"/>
                      </a:lnTo>
                      <a:lnTo>
                        <a:pt x="0" y="1529"/>
                      </a:lnTo>
                      <a:lnTo>
                        <a:pt x="2" y="1535"/>
                      </a:lnTo>
                      <a:lnTo>
                        <a:pt x="4" y="1540"/>
                      </a:lnTo>
                      <a:lnTo>
                        <a:pt x="9" y="1542"/>
                      </a:lnTo>
                      <a:lnTo>
                        <a:pt x="15" y="1544"/>
                      </a:lnTo>
                      <a:lnTo>
                        <a:pt x="1100" y="1544"/>
                      </a:lnTo>
                      <a:lnTo>
                        <a:pt x="1100" y="1544"/>
                      </a:lnTo>
                      <a:lnTo>
                        <a:pt x="1104" y="1542"/>
                      </a:lnTo>
                      <a:lnTo>
                        <a:pt x="1111" y="1540"/>
                      </a:lnTo>
                      <a:lnTo>
                        <a:pt x="1113" y="1535"/>
                      </a:lnTo>
                      <a:lnTo>
                        <a:pt x="1113" y="1529"/>
                      </a:lnTo>
                      <a:lnTo>
                        <a:pt x="1113" y="1082"/>
                      </a:lnTo>
                      <a:lnTo>
                        <a:pt x="1113" y="1082"/>
                      </a:lnTo>
                      <a:lnTo>
                        <a:pt x="1113" y="1075"/>
                      </a:lnTo>
                      <a:lnTo>
                        <a:pt x="1111" y="1071"/>
                      </a:lnTo>
                      <a:lnTo>
                        <a:pt x="1104" y="1068"/>
                      </a:lnTo>
                      <a:lnTo>
                        <a:pt x="1100" y="1066"/>
                      </a:lnTo>
                      <a:lnTo>
                        <a:pt x="1009" y="1066"/>
                      </a:lnTo>
                      <a:lnTo>
                        <a:pt x="1009" y="1066"/>
                      </a:lnTo>
                      <a:lnTo>
                        <a:pt x="1002" y="1066"/>
                      </a:lnTo>
                      <a:lnTo>
                        <a:pt x="993" y="1068"/>
                      </a:lnTo>
                      <a:lnTo>
                        <a:pt x="982" y="1077"/>
                      </a:lnTo>
                      <a:lnTo>
                        <a:pt x="982" y="1077"/>
                      </a:lnTo>
                      <a:lnTo>
                        <a:pt x="970" y="1089"/>
                      </a:lnTo>
                      <a:lnTo>
                        <a:pt x="938" y="1111"/>
                      </a:lnTo>
                      <a:lnTo>
                        <a:pt x="918" y="1125"/>
                      </a:lnTo>
                      <a:lnTo>
                        <a:pt x="895" y="1136"/>
                      </a:lnTo>
                      <a:lnTo>
                        <a:pt x="873" y="1145"/>
                      </a:lnTo>
                      <a:lnTo>
                        <a:pt x="859" y="1148"/>
                      </a:lnTo>
                      <a:lnTo>
                        <a:pt x="848" y="1148"/>
                      </a:lnTo>
                      <a:lnTo>
                        <a:pt x="848" y="1148"/>
                      </a:lnTo>
                      <a:lnTo>
                        <a:pt x="832" y="1148"/>
                      </a:lnTo>
                      <a:lnTo>
                        <a:pt x="814" y="1143"/>
                      </a:lnTo>
                      <a:lnTo>
                        <a:pt x="798" y="1141"/>
                      </a:lnTo>
                      <a:lnTo>
                        <a:pt x="784" y="1134"/>
                      </a:lnTo>
                      <a:lnTo>
                        <a:pt x="768" y="1127"/>
                      </a:lnTo>
                      <a:lnTo>
                        <a:pt x="755" y="1120"/>
                      </a:lnTo>
                      <a:lnTo>
                        <a:pt x="741" y="1111"/>
                      </a:lnTo>
                      <a:lnTo>
                        <a:pt x="730" y="1100"/>
                      </a:lnTo>
                      <a:lnTo>
                        <a:pt x="718" y="1089"/>
                      </a:lnTo>
                      <a:lnTo>
                        <a:pt x="709" y="1077"/>
                      </a:lnTo>
                      <a:lnTo>
                        <a:pt x="703" y="1064"/>
                      </a:lnTo>
                      <a:lnTo>
                        <a:pt x="694" y="1050"/>
                      </a:lnTo>
                      <a:lnTo>
                        <a:pt x="689" y="1036"/>
                      </a:lnTo>
                      <a:lnTo>
                        <a:pt x="684" y="1021"/>
                      </a:lnTo>
                      <a:lnTo>
                        <a:pt x="682" y="1005"/>
                      </a:lnTo>
                      <a:lnTo>
                        <a:pt x="682" y="989"/>
                      </a:lnTo>
                      <a:lnTo>
                        <a:pt x="682" y="989"/>
                      </a:lnTo>
                      <a:lnTo>
                        <a:pt x="682" y="973"/>
                      </a:lnTo>
                      <a:lnTo>
                        <a:pt x="684" y="957"/>
                      </a:lnTo>
                      <a:lnTo>
                        <a:pt x="689" y="941"/>
                      </a:lnTo>
                      <a:lnTo>
                        <a:pt x="694" y="928"/>
                      </a:lnTo>
                      <a:lnTo>
                        <a:pt x="703" y="914"/>
                      </a:lnTo>
                      <a:lnTo>
                        <a:pt x="709" y="900"/>
                      </a:lnTo>
                      <a:lnTo>
                        <a:pt x="718" y="887"/>
                      </a:lnTo>
                      <a:lnTo>
                        <a:pt x="730" y="878"/>
                      </a:lnTo>
                      <a:lnTo>
                        <a:pt x="741" y="866"/>
                      </a:lnTo>
                      <a:lnTo>
                        <a:pt x="755" y="857"/>
                      </a:lnTo>
                      <a:lnTo>
                        <a:pt x="768" y="848"/>
                      </a:lnTo>
                      <a:lnTo>
                        <a:pt x="784" y="844"/>
                      </a:lnTo>
                      <a:lnTo>
                        <a:pt x="798" y="837"/>
                      </a:lnTo>
                      <a:lnTo>
                        <a:pt x="814" y="832"/>
                      </a:lnTo>
                      <a:lnTo>
                        <a:pt x="832" y="830"/>
                      </a:lnTo>
                      <a:lnTo>
                        <a:pt x="848" y="830"/>
                      </a:lnTo>
                      <a:lnTo>
                        <a:pt x="848" y="830"/>
                      </a:lnTo>
                      <a:close/>
                    </a:path>
                  </a:pathLst>
                </a:custGeom>
                <a:solidFill>
                  <a:srgbClr val="999999"/>
                </a:solidFill>
                <a:ln w="9">
                  <a:solidFill>
                    <a:srgbClr val="B3B3B3"/>
                  </a:solidFill>
                  <a:prstDash val="solid"/>
                  <a:round/>
                  <a:headEnd/>
                  <a:tailEnd/>
                </a:ln>
                <a:sp3d extrusionH="635000"/>
              </p:spPr>
              <p:txBody>
                <a:bodyPr/>
                <a:lstStyle/>
                <a:p>
                  <a:pPr>
                    <a:defRPr/>
                  </a:pPr>
                  <a:endParaRPr lang="da-DK">
                    <a:latin typeface="Arial" pitchFamily="34" charset="0"/>
                    <a:ea typeface="ＭＳ Ｐゴシック" pitchFamily="-97" charset="-128"/>
                  </a:endParaRPr>
                </a:p>
              </p:txBody>
            </p:sp>
            <p:sp>
              <p:nvSpPr>
                <p:cNvPr id="34" name="Freeform 11"/>
                <p:cNvSpPr>
                  <a:spLocks/>
                </p:cNvSpPr>
                <p:nvPr/>
              </p:nvSpPr>
              <p:spPr bwMode="auto">
                <a:xfrm>
                  <a:off x="4424363" y="1604963"/>
                  <a:ext cx="1770063" cy="2451100"/>
                </a:xfrm>
                <a:custGeom>
                  <a:avLst/>
                  <a:gdLst/>
                  <a:ahLst/>
                  <a:cxnLst>
                    <a:cxn ang="0">
                      <a:pos x="254" y="399"/>
                    </a:cxn>
                    <a:cxn ang="0">
                      <a:pos x="197" y="419"/>
                    </a:cxn>
                    <a:cxn ang="0">
                      <a:pos x="131" y="469"/>
                    </a:cxn>
                    <a:cxn ang="0">
                      <a:pos x="120" y="476"/>
                    </a:cxn>
                    <a:cxn ang="0">
                      <a:pos x="15" y="478"/>
                    </a:cxn>
                    <a:cxn ang="0">
                      <a:pos x="4" y="473"/>
                    </a:cxn>
                    <a:cxn ang="0">
                      <a:pos x="0" y="15"/>
                    </a:cxn>
                    <a:cxn ang="0">
                      <a:pos x="4" y="4"/>
                    </a:cxn>
                    <a:cxn ang="0">
                      <a:pos x="1100" y="0"/>
                    </a:cxn>
                    <a:cxn ang="0">
                      <a:pos x="1111" y="4"/>
                    </a:cxn>
                    <a:cxn ang="0">
                      <a:pos x="1115" y="1099"/>
                    </a:cxn>
                    <a:cxn ang="0">
                      <a:pos x="1111" y="1111"/>
                    </a:cxn>
                    <a:cxn ang="0">
                      <a:pos x="651" y="1115"/>
                    </a:cxn>
                    <a:cxn ang="0">
                      <a:pos x="639" y="1120"/>
                    </a:cxn>
                    <a:cxn ang="0">
                      <a:pos x="635" y="1201"/>
                    </a:cxn>
                    <a:cxn ang="0">
                      <a:pos x="637" y="1215"/>
                    </a:cxn>
                    <a:cxn ang="0">
                      <a:pos x="646" y="1226"/>
                    </a:cxn>
                    <a:cxn ang="0">
                      <a:pos x="691" y="1288"/>
                    </a:cxn>
                    <a:cxn ang="0">
                      <a:pos x="716" y="1353"/>
                    </a:cxn>
                    <a:cxn ang="0">
                      <a:pos x="716" y="1394"/>
                    </a:cxn>
                    <a:cxn ang="0">
                      <a:pos x="703" y="1446"/>
                    </a:cxn>
                    <a:cxn ang="0">
                      <a:pos x="675" y="1489"/>
                    </a:cxn>
                    <a:cxn ang="0">
                      <a:pos x="637" y="1521"/>
                    </a:cxn>
                    <a:cxn ang="0">
                      <a:pos x="592" y="1542"/>
                    </a:cxn>
                    <a:cxn ang="0">
                      <a:pos x="560" y="1544"/>
                    </a:cxn>
                    <a:cxn ang="0">
                      <a:pos x="510" y="1535"/>
                    </a:cxn>
                    <a:cxn ang="0">
                      <a:pos x="465" y="1510"/>
                    </a:cxn>
                    <a:cxn ang="0">
                      <a:pos x="428" y="1474"/>
                    </a:cxn>
                    <a:cxn ang="0">
                      <a:pos x="406" y="1426"/>
                    </a:cxn>
                    <a:cxn ang="0">
                      <a:pos x="397" y="1374"/>
                    </a:cxn>
                    <a:cxn ang="0">
                      <a:pos x="406" y="1333"/>
                    </a:cxn>
                    <a:cxn ang="0">
                      <a:pos x="437" y="1269"/>
                    </a:cxn>
                    <a:cxn ang="0">
                      <a:pos x="469" y="1226"/>
                    </a:cxn>
                    <a:cxn ang="0">
                      <a:pos x="480" y="1208"/>
                    </a:cxn>
                    <a:cxn ang="0">
                      <a:pos x="480" y="1129"/>
                    </a:cxn>
                    <a:cxn ang="0">
                      <a:pos x="471" y="1115"/>
                    </a:cxn>
                    <a:cxn ang="0">
                      <a:pos x="15" y="1115"/>
                    </a:cxn>
                    <a:cxn ang="0">
                      <a:pos x="2" y="1106"/>
                    </a:cxn>
                    <a:cxn ang="0">
                      <a:pos x="0" y="648"/>
                    </a:cxn>
                    <a:cxn ang="0">
                      <a:pos x="9" y="635"/>
                    </a:cxn>
                    <a:cxn ang="0">
                      <a:pos x="106" y="632"/>
                    </a:cxn>
                    <a:cxn ang="0">
                      <a:pos x="127" y="639"/>
                    </a:cxn>
                    <a:cxn ang="0">
                      <a:pos x="145" y="655"/>
                    </a:cxn>
                    <a:cxn ang="0">
                      <a:pos x="220" y="703"/>
                    </a:cxn>
                    <a:cxn ang="0">
                      <a:pos x="267" y="714"/>
                    </a:cxn>
                    <a:cxn ang="0">
                      <a:pos x="299" y="712"/>
                    </a:cxn>
                    <a:cxn ang="0">
                      <a:pos x="347" y="696"/>
                    </a:cxn>
                    <a:cxn ang="0">
                      <a:pos x="385" y="669"/>
                    </a:cxn>
                    <a:cxn ang="0">
                      <a:pos x="412" y="632"/>
                    </a:cxn>
                    <a:cxn ang="0">
                      <a:pos x="431" y="587"/>
                    </a:cxn>
                    <a:cxn ang="0">
                      <a:pos x="433" y="555"/>
                    </a:cxn>
                    <a:cxn ang="0">
                      <a:pos x="426" y="508"/>
                    </a:cxn>
                    <a:cxn ang="0">
                      <a:pos x="403" y="467"/>
                    </a:cxn>
                    <a:cxn ang="0">
                      <a:pos x="372" y="433"/>
                    </a:cxn>
                    <a:cxn ang="0">
                      <a:pos x="331" y="410"/>
                    </a:cxn>
                    <a:cxn ang="0">
                      <a:pos x="283" y="399"/>
                    </a:cxn>
                  </a:cxnLst>
                  <a:rect l="0" t="0" r="r" b="b"/>
                  <a:pathLst>
                    <a:path w="1115" h="1544">
                      <a:moveTo>
                        <a:pt x="267" y="396"/>
                      </a:moveTo>
                      <a:lnTo>
                        <a:pt x="267" y="396"/>
                      </a:lnTo>
                      <a:lnTo>
                        <a:pt x="254" y="399"/>
                      </a:lnTo>
                      <a:lnTo>
                        <a:pt x="242" y="401"/>
                      </a:lnTo>
                      <a:lnTo>
                        <a:pt x="220" y="408"/>
                      </a:lnTo>
                      <a:lnTo>
                        <a:pt x="197" y="419"/>
                      </a:lnTo>
                      <a:lnTo>
                        <a:pt x="177" y="433"/>
                      </a:lnTo>
                      <a:lnTo>
                        <a:pt x="145" y="458"/>
                      </a:lnTo>
                      <a:lnTo>
                        <a:pt x="131" y="469"/>
                      </a:lnTo>
                      <a:lnTo>
                        <a:pt x="131" y="469"/>
                      </a:lnTo>
                      <a:lnTo>
                        <a:pt x="127" y="471"/>
                      </a:lnTo>
                      <a:lnTo>
                        <a:pt x="120" y="476"/>
                      </a:lnTo>
                      <a:lnTo>
                        <a:pt x="113" y="478"/>
                      </a:lnTo>
                      <a:lnTo>
                        <a:pt x="106" y="478"/>
                      </a:lnTo>
                      <a:lnTo>
                        <a:pt x="15" y="478"/>
                      </a:lnTo>
                      <a:lnTo>
                        <a:pt x="15" y="478"/>
                      </a:lnTo>
                      <a:lnTo>
                        <a:pt x="9" y="478"/>
                      </a:lnTo>
                      <a:lnTo>
                        <a:pt x="4" y="473"/>
                      </a:lnTo>
                      <a:lnTo>
                        <a:pt x="2" y="469"/>
                      </a:lnTo>
                      <a:lnTo>
                        <a:pt x="0" y="464"/>
                      </a:lnTo>
                      <a:lnTo>
                        <a:pt x="0" y="15"/>
                      </a:lnTo>
                      <a:lnTo>
                        <a:pt x="0" y="15"/>
                      </a:lnTo>
                      <a:lnTo>
                        <a:pt x="2" y="9"/>
                      </a:lnTo>
                      <a:lnTo>
                        <a:pt x="4" y="4"/>
                      </a:lnTo>
                      <a:lnTo>
                        <a:pt x="9" y="2"/>
                      </a:lnTo>
                      <a:lnTo>
                        <a:pt x="15" y="0"/>
                      </a:lnTo>
                      <a:lnTo>
                        <a:pt x="1100" y="0"/>
                      </a:lnTo>
                      <a:lnTo>
                        <a:pt x="1100" y="0"/>
                      </a:lnTo>
                      <a:lnTo>
                        <a:pt x="1106" y="2"/>
                      </a:lnTo>
                      <a:lnTo>
                        <a:pt x="1111" y="4"/>
                      </a:lnTo>
                      <a:lnTo>
                        <a:pt x="1113" y="9"/>
                      </a:lnTo>
                      <a:lnTo>
                        <a:pt x="1115" y="15"/>
                      </a:lnTo>
                      <a:lnTo>
                        <a:pt x="1115" y="1099"/>
                      </a:lnTo>
                      <a:lnTo>
                        <a:pt x="1115" y="1099"/>
                      </a:lnTo>
                      <a:lnTo>
                        <a:pt x="1113" y="1106"/>
                      </a:lnTo>
                      <a:lnTo>
                        <a:pt x="1111" y="1111"/>
                      </a:lnTo>
                      <a:lnTo>
                        <a:pt x="1106" y="1113"/>
                      </a:lnTo>
                      <a:lnTo>
                        <a:pt x="1100" y="1115"/>
                      </a:lnTo>
                      <a:lnTo>
                        <a:pt x="651" y="1115"/>
                      </a:lnTo>
                      <a:lnTo>
                        <a:pt x="651" y="1115"/>
                      </a:lnTo>
                      <a:lnTo>
                        <a:pt x="644" y="1115"/>
                      </a:lnTo>
                      <a:lnTo>
                        <a:pt x="639" y="1120"/>
                      </a:lnTo>
                      <a:lnTo>
                        <a:pt x="635" y="1124"/>
                      </a:lnTo>
                      <a:lnTo>
                        <a:pt x="635" y="1129"/>
                      </a:lnTo>
                      <a:lnTo>
                        <a:pt x="635" y="1201"/>
                      </a:lnTo>
                      <a:lnTo>
                        <a:pt x="635" y="1201"/>
                      </a:lnTo>
                      <a:lnTo>
                        <a:pt x="635" y="1208"/>
                      </a:lnTo>
                      <a:lnTo>
                        <a:pt x="637" y="1215"/>
                      </a:lnTo>
                      <a:lnTo>
                        <a:pt x="641" y="1222"/>
                      </a:lnTo>
                      <a:lnTo>
                        <a:pt x="646" y="1226"/>
                      </a:lnTo>
                      <a:lnTo>
                        <a:pt x="646" y="1226"/>
                      </a:lnTo>
                      <a:lnTo>
                        <a:pt x="655" y="1238"/>
                      </a:lnTo>
                      <a:lnTo>
                        <a:pt x="678" y="1269"/>
                      </a:lnTo>
                      <a:lnTo>
                        <a:pt x="691" y="1288"/>
                      </a:lnTo>
                      <a:lnTo>
                        <a:pt x="703" y="1310"/>
                      </a:lnTo>
                      <a:lnTo>
                        <a:pt x="712" y="1333"/>
                      </a:lnTo>
                      <a:lnTo>
                        <a:pt x="716" y="1353"/>
                      </a:lnTo>
                      <a:lnTo>
                        <a:pt x="716" y="1353"/>
                      </a:lnTo>
                      <a:lnTo>
                        <a:pt x="716" y="1374"/>
                      </a:lnTo>
                      <a:lnTo>
                        <a:pt x="716" y="1394"/>
                      </a:lnTo>
                      <a:lnTo>
                        <a:pt x="714" y="1412"/>
                      </a:lnTo>
                      <a:lnTo>
                        <a:pt x="709" y="1428"/>
                      </a:lnTo>
                      <a:lnTo>
                        <a:pt x="703" y="1446"/>
                      </a:lnTo>
                      <a:lnTo>
                        <a:pt x="696" y="1462"/>
                      </a:lnTo>
                      <a:lnTo>
                        <a:pt x="685" y="1476"/>
                      </a:lnTo>
                      <a:lnTo>
                        <a:pt x="675" y="1489"/>
                      </a:lnTo>
                      <a:lnTo>
                        <a:pt x="664" y="1501"/>
                      </a:lnTo>
                      <a:lnTo>
                        <a:pt x="651" y="1512"/>
                      </a:lnTo>
                      <a:lnTo>
                        <a:pt x="637" y="1521"/>
                      </a:lnTo>
                      <a:lnTo>
                        <a:pt x="623" y="1530"/>
                      </a:lnTo>
                      <a:lnTo>
                        <a:pt x="607" y="1537"/>
                      </a:lnTo>
                      <a:lnTo>
                        <a:pt x="592" y="1542"/>
                      </a:lnTo>
                      <a:lnTo>
                        <a:pt x="576" y="1544"/>
                      </a:lnTo>
                      <a:lnTo>
                        <a:pt x="560" y="1544"/>
                      </a:lnTo>
                      <a:lnTo>
                        <a:pt x="560" y="1544"/>
                      </a:lnTo>
                      <a:lnTo>
                        <a:pt x="542" y="1544"/>
                      </a:lnTo>
                      <a:lnTo>
                        <a:pt x="526" y="1542"/>
                      </a:lnTo>
                      <a:lnTo>
                        <a:pt x="510" y="1535"/>
                      </a:lnTo>
                      <a:lnTo>
                        <a:pt x="494" y="1528"/>
                      </a:lnTo>
                      <a:lnTo>
                        <a:pt x="480" y="1521"/>
                      </a:lnTo>
                      <a:lnTo>
                        <a:pt x="465" y="1510"/>
                      </a:lnTo>
                      <a:lnTo>
                        <a:pt x="453" y="1501"/>
                      </a:lnTo>
                      <a:lnTo>
                        <a:pt x="440" y="1487"/>
                      </a:lnTo>
                      <a:lnTo>
                        <a:pt x="428" y="1474"/>
                      </a:lnTo>
                      <a:lnTo>
                        <a:pt x="419" y="1458"/>
                      </a:lnTo>
                      <a:lnTo>
                        <a:pt x="410" y="1444"/>
                      </a:lnTo>
                      <a:lnTo>
                        <a:pt x="406" y="1426"/>
                      </a:lnTo>
                      <a:lnTo>
                        <a:pt x="401" y="1410"/>
                      </a:lnTo>
                      <a:lnTo>
                        <a:pt x="397" y="1392"/>
                      </a:lnTo>
                      <a:lnTo>
                        <a:pt x="397" y="1374"/>
                      </a:lnTo>
                      <a:lnTo>
                        <a:pt x="399" y="1353"/>
                      </a:lnTo>
                      <a:lnTo>
                        <a:pt x="399" y="1353"/>
                      </a:lnTo>
                      <a:lnTo>
                        <a:pt x="406" y="1333"/>
                      </a:lnTo>
                      <a:lnTo>
                        <a:pt x="415" y="1310"/>
                      </a:lnTo>
                      <a:lnTo>
                        <a:pt x="426" y="1288"/>
                      </a:lnTo>
                      <a:lnTo>
                        <a:pt x="437" y="1269"/>
                      </a:lnTo>
                      <a:lnTo>
                        <a:pt x="460" y="1238"/>
                      </a:lnTo>
                      <a:lnTo>
                        <a:pt x="469" y="1226"/>
                      </a:lnTo>
                      <a:lnTo>
                        <a:pt x="469" y="1226"/>
                      </a:lnTo>
                      <a:lnTo>
                        <a:pt x="474" y="1222"/>
                      </a:lnTo>
                      <a:lnTo>
                        <a:pt x="478" y="1215"/>
                      </a:lnTo>
                      <a:lnTo>
                        <a:pt x="480" y="1208"/>
                      </a:lnTo>
                      <a:lnTo>
                        <a:pt x="480" y="1201"/>
                      </a:lnTo>
                      <a:lnTo>
                        <a:pt x="480" y="1129"/>
                      </a:lnTo>
                      <a:lnTo>
                        <a:pt x="480" y="1129"/>
                      </a:lnTo>
                      <a:lnTo>
                        <a:pt x="478" y="1124"/>
                      </a:lnTo>
                      <a:lnTo>
                        <a:pt x="476" y="1120"/>
                      </a:lnTo>
                      <a:lnTo>
                        <a:pt x="471" y="1115"/>
                      </a:lnTo>
                      <a:lnTo>
                        <a:pt x="465" y="1115"/>
                      </a:lnTo>
                      <a:lnTo>
                        <a:pt x="15" y="1115"/>
                      </a:lnTo>
                      <a:lnTo>
                        <a:pt x="15" y="1115"/>
                      </a:lnTo>
                      <a:lnTo>
                        <a:pt x="9" y="1113"/>
                      </a:lnTo>
                      <a:lnTo>
                        <a:pt x="4" y="1111"/>
                      </a:lnTo>
                      <a:lnTo>
                        <a:pt x="2" y="1106"/>
                      </a:lnTo>
                      <a:lnTo>
                        <a:pt x="0" y="1099"/>
                      </a:lnTo>
                      <a:lnTo>
                        <a:pt x="0" y="648"/>
                      </a:lnTo>
                      <a:lnTo>
                        <a:pt x="0" y="648"/>
                      </a:lnTo>
                      <a:lnTo>
                        <a:pt x="2" y="641"/>
                      </a:lnTo>
                      <a:lnTo>
                        <a:pt x="4" y="637"/>
                      </a:lnTo>
                      <a:lnTo>
                        <a:pt x="9" y="635"/>
                      </a:lnTo>
                      <a:lnTo>
                        <a:pt x="15" y="632"/>
                      </a:lnTo>
                      <a:lnTo>
                        <a:pt x="106" y="632"/>
                      </a:lnTo>
                      <a:lnTo>
                        <a:pt x="106" y="632"/>
                      </a:lnTo>
                      <a:lnTo>
                        <a:pt x="113" y="635"/>
                      </a:lnTo>
                      <a:lnTo>
                        <a:pt x="120" y="637"/>
                      </a:lnTo>
                      <a:lnTo>
                        <a:pt x="127" y="639"/>
                      </a:lnTo>
                      <a:lnTo>
                        <a:pt x="131" y="644"/>
                      </a:lnTo>
                      <a:lnTo>
                        <a:pt x="131" y="644"/>
                      </a:lnTo>
                      <a:lnTo>
                        <a:pt x="145" y="655"/>
                      </a:lnTo>
                      <a:lnTo>
                        <a:pt x="177" y="680"/>
                      </a:lnTo>
                      <a:lnTo>
                        <a:pt x="197" y="691"/>
                      </a:lnTo>
                      <a:lnTo>
                        <a:pt x="220" y="703"/>
                      </a:lnTo>
                      <a:lnTo>
                        <a:pt x="242" y="712"/>
                      </a:lnTo>
                      <a:lnTo>
                        <a:pt x="254" y="714"/>
                      </a:lnTo>
                      <a:lnTo>
                        <a:pt x="267" y="714"/>
                      </a:lnTo>
                      <a:lnTo>
                        <a:pt x="267" y="714"/>
                      </a:lnTo>
                      <a:lnTo>
                        <a:pt x="283" y="714"/>
                      </a:lnTo>
                      <a:lnTo>
                        <a:pt x="299" y="712"/>
                      </a:lnTo>
                      <a:lnTo>
                        <a:pt x="315" y="707"/>
                      </a:lnTo>
                      <a:lnTo>
                        <a:pt x="331" y="703"/>
                      </a:lnTo>
                      <a:lnTo>
                        <a:pt x="347" y="696"/>
                      </a:lnTo>
                      <a:lnTo>
                        <a:pt x="360" y="687"/>
                      </a:lnTo>
                      <a:lnTo>
                        <a:pt x="372" y="678"/>
                      </a:lnTo>
                      <a:lnTo>
                        <a:pt x="385" y="669"/>
                      </a:lnTo>
                      <a:lnTo>
                        <a:pt x="394" y="657"/>
                      </a:lnTo>
                      <a:lnTo>
                        <a:pt x="403" y="644"/>
                      </a:lnTo>
                      <a:lnTo>
                        <a:pt x="412" y="632"/>
                      </a:lnTo>
                      <a:lnTo>
                        <a:pt x="419" y="619"/>
                      </a:lnTo>
                      <a:lnTo>
                        <a:pt x="426" y="603"/>
                      </a:lnTo>
                      <a:lnTo>
                        <a:pt x="431" y="587"/>
                      </a:lnTo>
                      <a:lnTo>
                        <a:pt x="433" y="571"/>
                      </a:lnTo>
                      <a:lnTo>
                        <a:pt x="433" y="555"/>
                      </a:lnTo>
                      <a:lnTo>
                        <a:pt x="433" y="555"/>
                      </a:lnTo>
                      <a:lnTo>
                        <a:pt x="433" y="539"/>
                      </a:lnTo>
                      <a:lnTo>
                        <a:pt x="431" y="523"/>
                      </a:lnTo>
                      <a:lnTo>
                        <a:pt x="426" y="508"/>
                      </a:lnTo>
                      <a:lnTo>
                        <a:pt x="419" y="494"/>
                      </a:lnTo>
                      <a:lnTo>
                        <a:pt x="412" y="480"/>
                      </a:lnTo>
                      <a:lnTo>
                        <a:pt x="403" y="467"/>
                      </a:lnTo>
                      <a:lnTo>
                        <a:pt x="394" y="455"/>
                      </a:lnTo>
                      <a:lnTo>
                        <a:pt x="385" y="444"/>
                      </a:lnTo>
                      <a:lnTo>
                        <a:pt x="372" y="433"/>
                      </a:lnTo>
                      <a:lnTo>
                        <a:pt x="360" y="424"/>
                      </a:lnTo>
                      <a:lnTo>
                        <a:pt x="347" y="417"/>
                      </a:lnTo>
                      <a:lnTo>
                        <a:pt x="331" y="410"/>
                      </a:lnTo>
                      <a:lnTo>
                        <a:pt x="315" y="405"/>
                      </a:lnTo>
                      <a:lnTo>
                        <a:pt x="299" y="401"/>
                      </a:lnTo>
                      <a:lnTo>
                        <a:pt x="283" y="399"/>
                      </a:lnTo>
                      <a:lnTo>
                        <a:pt x="267" y="396"/>
                      </a:lnTo>
                      <a:lnTo>
                        <a:pt x="267" y="396"/>
                      </a:lnTo>
                      <a:close/>
                    </a:path>
                  </a:pathLst>
                </a:custGeom>
                <a:solidFill>
                  <a:srgbClr val="999999"/>
                </a:solidFill>
                <a:ln w="9">
                  <a:solidFill>
                    <a:srgbClr val="B3B3B3"/>
                  </a:solidFill>
                  <a:prstDash val="solid"/>
                  <a:round/>
                  <a:headEnd/>
                  <a:tailEnd/>
                </a:ln>
                <a:sp3d extrusionH="635000"/>
              </p:spPr>
              <p:txBody>
                <a:bodyPr/>
                <a:lstStyle/>
                <a:p>
                  <a:pPr>
                    <a:defRPr/>
                  </a:pPr>
                  <a:endParaRPr lang="da-DK">
                    <a:latin typeface="Arial" pitchFamily="34" charset="0"/>
                    <a:ea typeface="ＭＳ Ｐゴシック" pitchFamily="-97" charset="-128"/>
                  </a:endParaRPr>
                </a:p>
              </p:txBody>
            </p:sp>
            <p:sp>
              <p:nvSpPr>
                <p:cNvPr id="35" name="Freeform 12"/>
                <p:cNvSpPr>
                  <a:spLocks/>
                </p:cNvSpPr>
                <p:nvPr/>
              </p:nvSpPr>
              <p:spPr bwMode="auto">
                <a:xfrm>
                  <a:off x="2663826" y="1604963"/>
                  <a:ext cx="2447925" cy="1770063"/>
                </a:xfrm>
                <a:custGeom>
                  <a:avLst/>
                  <a:gdLst/>
                  <a:ahLst/>
                  <a:cxnLst>
                    <a:cxn ang="0">
                      <a:pos x="396" y="861"/>
                    </a:cxn>
                    <a:cxn ang="0">
                      <a:pos x="419" y="918"/>
                    </a:cxn>
                    <a:cxn ang="0">
                      <a:pos x="467" y="984"/>
                    </a:cxn>
                    <a:cxn ang="0">
                      <a:pos x="476" y="995"/>
                    </a:cxn>
                    <a:cxn ang="0">
                      <a:pos x="478" y="1099"/>
                    </a:cxn>
                    <a:cxn ang="0">
                      <a:pos x="474" y="1111"/>
                    </a:cxn>
                    <a:cxn ang="0">
                      <a:pos x="15" y="1115"/>
                    </a:cxn>
                    <a:cxn ang="0">
                      <a:pos x="4" y="1111"/>
                    </a:cxn>
                    <a:cxn ang="0">
                      <a:pos x="0" y="15"/>
                    </a:cxn>
                    <a:cxn ang="0">
                      <a:pos x="4" y="4"/>
                    </a:cxn>
                    <a:cxn ang="0">
                      <a:pos x="1100" y="0"/>
                    </a:cxn>
                    <a:cxn ang="0">
                      <a:pos x="1111" y="4"/>
                    </a:cxn>
                    <a:cxn ang="0">
                      <a:pos x="1113" y="464"/>
                    </a:cxn>
                    <a:cxn ang="0">
                      <a:pos x="1118" y="476"/>
                    </a:cxn>
                    <a:cxn ang="0">
                      <a:pos x="1202" y="480"/>
                    </a:cxn>
                    <a:cxn ang="0">
                      <a:pos x="1215" y="478"/>
                    </a:cxn>
                    <a:cxn ang="0">
                      <a:pos x="1227" y="469"/>
                    </a:cxn>
                    <a:cxn ang="0">
                      <a:pos x="1288" y="426"/>
                    </a:cxn>
                    <a:cxn ang="0">
                      <a:pos x="1354" y="399"/>
                    </a:cxn>
                    <a:cxn ang="0">
                      <a:pos x="1390" y="396"/>
                    </a:cxn>
                    <a:cxn ang="0">
                      <a:pos x="1442" y="410"/>
                    </a:cxn>
                    <a:cxn ang="0">
                      <a:pos x="1485" y="437"/>
                    </a:cxn>
                    <a:cxn ang="0">
                      <a:pos x="1519" y="476"/>
                    </a:cxn>
                    <a:cxn ang="0">
                      <a:pos x="1537" y="523"/>
                    </a:cxn>
                    <a:cxn ang="0">
                      <a:pos x="1542" y="555"/>
                    </a:cxn>
                    <a:cxn ang="0">
                      <a:pos x="1533" y="605"/>
                    </a:cxn>
                    <a:cxn ang="0">
                      <a:pos x="1508" y="648"/>
                    </a:cxn>
                    <a:cxn ang="0">
                      <a:pos x="1469" y="687"/>
                    </a:cxn>
                    <a:cxn ang="0">
                      <a:pos x="1424" y="709"/>
                    </a:cxn>
                    <a:cxn ang="0">
                      <a:pos x="1372" y="718"/>
                    </a:cxn>
                    <a:cxn ang="0">
                      <a:pos x="1331" y="709"/>
                    </a:cxn>
                    <a:cxn ang="0">
                      <a:pos x="1267" y="678"/>
                    </a:cxn>
                    <a:cxn ang="0">
                      <a:pos x="1227" y="646"/>
                    </a:cxn>
                    <a:cxn ang="0">
                      <a:pos x="1208" y="635"/>
                    </a:cxn>
                    <a:cxn ang="0">
                      <a:pos x="1129" y="635"/>
                    </a:cxn>
                    <a:cxn ang="0">
                      <a:pos x="1115" y="644"/>
                    </a:cxn>
                    <a:cxn ang="0">
                      <a:pos x="1113" y="1099"/>
                    </a:cxn>
                    <a:cxn ang="0">
                      <a:pos x="1104" y="1113"/>
                    </a:cxn>
                    <a:cxn ang="0">
                      <a:pos x="648" y="1115"/>
                    </a:cxn>
                    <a:cxn ang="0">
                      <a:pos x="635" y="1106"/>
                    </a:cxn>
                    <a:cxn ang="0">
                      <a:pos x="632" y="1009"/>
                    </a:cxn>
                    <a:cxn ang="0">
                      <a:pos x="639" y="988"/>
                    </a:cxn>
                    <a:cxn ang="0">
                      <a:pos x="655" y="970"/>
                    </a:cxn>
                    <a:cxn ang="0">
                      <a:pos x="703" y="895"/>
                    </a:cxn>
                    <a:cxn ang="0">
                      <a:pos x="714" y="848"/>
                    </a:cxn>
                    <a:cxn ang="0">
                      <a:pos x="712" y="816"/>
                    </a:cxn>
                    <a:cxn ang="0">
                      <a:pos x="694" y="768"/>
                    </a:cxn>
                    <a:cxn ang="0">
                      <a:pos x="666" y="730"/>
                    </a:cxn>
                    <a:cxn ang="0">
                      <a:pos x="630" y="703"/>
                    </a:cxn>
                    <a:cxn ang="0">
                      <a:pos x="587" y="684"/>
                    </a:cxn>
                    <a:cxn ang="0">
                      <a:pos x="555" y="682"/>
                    </a:cxn>
                    <a:cxn ang="0">
                      <a:pos x="508" y="689"/>
                    </a:cxn>
                    <a:cxn ang="0">
                      <a:pos x="467" y="712"/>
                    </a:cxn>
                    <a:cxn ang="0">
                      <a:pos x="433" y="743"/>
                    </a:cxn>
                    <a:cxn ang="0">
                      <a:pos x="410" y="784"/>
                    </a:cxn>
                    <a:cxn ang="0">
                      <a:pos x="396" y="832"/>
                    </a:cxn>
                  </a:cxnLst>
                  <a:rect l="0" t="0" r="r" b="b"/>
                  <a:pathLst>
                    <a:path w="1542" h="1115">
                      <a:moveTo>
                        <a:pt x="396" y="848"/>
                      </a:moveTo>
                      <a:lnTo>
                        <a:pt x="396" y="848"/>
                      </a:lnTo>
                      <a:lnTo>
                        <a:pt x="396" y="861"/>
                      </a:lnTo>
                      <a:lnTo>
                        <a:pt x="399" y="873"/>
                      </a:lnTo>
                      <a:lnTo>
                        <a:pt x="408" y="895"/>
                      </a:lnTo>
                      <a:lnTo>
                        <a:pt x="419" y="918"/>
                      </a:lnTo>
                      <a:lnTo>
                        <a:pt x="433" y="938"/>
                      </a:lnTo>
                      <a:lnTo>
                        <a:pt x="455" y="970"/>
                      </a:lnTo>
                      <a:lnTo>
                        <a:pt x="467" y="984"/>
                      </a:lnTo>
                      <a:lnTo>
                        <a:pt x="467" y="984"/>
                      </a:lnTo>
                      <a:lnTo>
                        <a:pt x="471" y="988"/>
                      </a:lnTo>
                      <a:lnTo>
                        <a:pt x="476" y="995"/>
                      </a:lnTo>
                      <a:lnTo>
                        <a:pt x="478" y="1002"/>
                      </a:lnTo>
                      <a:lnTo>
                        <a:pt x="478" y="1009"/>
                      </a:lnTo>
                      <a:lnTo>
                        <a:pt x="478" y="1099"/>
                      </a:lnTo>
                      <a:lnTo>
                        <a:pt x="478" y="1099"/>
                      </a:lnTo>
                      <a:lnTo>
                        <a:pt x="476" y="1106"/>
                      </a:lnTo>
                      <a:lnTo>
                        <a:pt x="474" y="1111"/>
                      </a:lnTo>
                      <a:lnTo>
                        <a:pt x="469" y="1113"/>
                      </a:lnTo>
                      <a:lnTo>
                        <a:pt x="462" y="1115"/>
                      </a:lnTo>
                      <a:lnTo>
                        <a:pt x="15" y="1115"/>
                      </a:lnTo>
                      <a:lnTo>
                        <a:pt x="15" y="1115"/>
                      </a:lnTo>
                      <a:lnTo>
                        <a:pt x="9" y="1113"/>
                      </a:lnTo>
                      <a:lnTo>
                        <a:pt x="4" y="1111"/>
                      </a:lnTo>
                      <a:lnTo>
                        <a:pt x="2" y="1106"/>
                      </a:lnTo>
                      <a:lnTo>
                        <a:pt x="0" y="1099"/>
                      </a:lnTo>
                      <a:lnTo>
                        <a:pt x="0" y="15"/>
                      </a:lnTo>
                      <a:lnTo>
                        <a:pt x="0" y="15"/>
                      </a:lnTo>
                      <a:lnTo>
                        <a:pt x="2" y="9"/>
                      </a:lnTo>
                      <a:lnTo>
                        <a:pt x="4" y="4"/>
                      </a:lnTo>
                      <a:lnTo>
                        <a:pt x="9" y="2"/>
                      </a:lnTo>
                      <a:lnTo>
                        <a:pt x="15" y="0"/>
                      </a:lnTo>
                      <a:lnTo>
                        <a:pt x="1100" y="0"/>
                      </a:lnTo>
                      <a:lnTo>
                        <a:pt x="1100" y="0"/>
                      </a:lnTo>
                      <a:lnTo>
                        <a:pt x="1104" y="2"/>
                      </a:lnTo>
                      <a:lnTo>
                        <a:pt x="1111" y="4"/>
                      </a:lnTo>
                      <a:lnTo>
                        <a:pt x="1113" y="9"/>
                      </a:lnTo>
                      <a:lnTo>
                        <a:pt x="1113" y="15"/>
                      </a:lnTo>
                      <a:lnTo>
                        <a:pt x="1113" y="464"/>
                      </a:lnTo>
                      <a:lnTo>
                        <a:pt x="1113" y="464"/>
                      </a:lnTo>
                      <a:lnTo>
                        <a:pt x="1115" y="471"/>
                      </a:lnTo>
                      <a:lnTo>
                        <a:pt x="1118" y="476"/>
                      </a:lnTo>
                      <a:lnTo>
                        <a:pt x="1122" y="480"/>
                      </a:lnTo>
                      <a:lnTo>
                        <a:pt x="1129" y="480"/>
                      </a:lnTo>
                      <a:lnTo>
                        <a:pt x="1202" y="480"/>
                      </a:lnTo>
                      <a:lnTo>
                        <a:pt x="1202" y="480"/>
                      </a:lnTo>
                      <a:lnTo>
                        <a:pt x="1208" y="480"/>
                      </a:lnTo>
                      <a:lnTo>
                        <a:pt x="1215" y="478"/>
                      </a:lnTo>
                      <a:lnTo>
                        <a:pt x="1222" y="473"/>
                      </a:lnTo>
                      <a:lnTo>
                        <a:pt x="1227" y="469"/>
                      </a:lnTo>
                      <a:lnTo>
                        <a:pt x="1227" y="469"/>
                      </a:lnTo>
                      <a:lnTo>
                        <a:pt x="1238" y="460"/>
                      </a:lnTo>
                      <a:lnTo>
                        <a:pt x="1267" y="439"/>
                      </a:lnTo>
                      <a:lnTo>
                        <a:pt x="1288" y="426"/>
                      </a:lnTo>
                      <a:lnTo>
                        <a:pt x="1310" y="415"/>
                      </a:lnTo>
                      <a:lnTo>
                        <a:pt x="1331" y="405"/>
                      </a:lnTo>
                      <a:lnTo>
                        <a:pt x="1354" y="399"/>
                      </a:lnTo>
                      <a:lnTo>
                        <a:pt x="1354" y="399"/>
                      </a:lnTo>
                      <a:lnTo>
                        <a:pt x="1372" y="396"/>
                      </a:lnTo>
                      <a:lnTo>
                        <a:pt x="1390" y="396"/>
                      </a:lnTo>
                      <a:lnTo>
                        <a:pt x="1408" y="399"/>
                      </a:lnTo>
                      <a:lnTo>
                        <a:pt x="1426" y="403"/>
                      </a:lnTo>
                      <a:lnTo>
                        <a:pt x="1442" y="410"/>
                      </a:lnTo>
                      <a:lnTo>
                        <a:pt x="1458" y="417"/>
                      </a:lnTo>
                      <a:lnTo>
                        <a:pt x="1471" y="426"/>
                      </a:lnTo>
                      <a:lnTo>
                        <a:pt x="1485" y="437"/>
                      </a:lnTo>
                      <a:lnTo>
                        <a:pt x="1499" y="449"/>
                      </a:lnTo>
                      <a:lnTo>
                        <a:pt x="1508" y="462"/>
                      </a:lnTo>
                      <a:lnTo>
                        <a:pt x="1519" y="476"/>
                      </a:lnTo>
                      <a:lnTo>
                        <a:pt x="1526" y="492"/>
                      </a:lnTo>
                      <a:lnTo>
                        <a:pt x="1533" y="508"/>
                      </a:lnTo>
                      <a:lnTo>
                        <a:pt x="1537" y="523"/>
                      </a:lnTo>
                      <a:lnTo>
                        <a:pt x="1542" y="539"/>
                      </a:lnTo>
                      <a:lnTo>
                        <a:pt x="1542" y="555"/>
                      </a:lnTo>
                      <a:lnTo>
                        <a:pt x="1542" y="555"/>
                      </a:lnTo>
                      <a:lnTo>
                        <a:pt x="1542" y="573"/>
                      </a:lnTo>
                      <a:lnTo>
                        <a:pt x="1537" y="589"/>
                      </a:lnTo>
                      <a:lnTo>
                        <a:pt x="1533" y="605"/>
                      </a:lnTo>
                      <a:lnTo>
                        <a:pt x="1526" y="621"/>
                      </a:lnTo>
                      <a:lnTo>
                        <a:pt x="1517" y="635"/>
                      </a:lnTo>
                      <a:lnTo>
                        <a:pt x="1508" y="648"/>
                      </a:lnTo>
                      <a:lnTo>
                        <a:pt x="1496" y="662"/>
                      </a:lnTo>
                      <a:lnTo>
                        <a:pt x="1483" y="675"/>
                      </a:lnTo>
                      <a:lnTo>
                        <a:pt x="1469" y="687"/>
                      </a:lnTo>
                      <a:lnTo>
                        <a:pt x="1456" y="696"/>
                      </a:lnTo>
                      <a:lnTo>
                        <a:pt x="1440" y="703"/>
                      </a:lnTo>
                      <a:lnTo>
                        <a:pt x="1424" y="709"/>
                      </a:lnTo>
                      <a:lnTo>
                        <a:pt x="1406" y="714"/>
                      </a:lnTo>
                      <a:lnTo>
                        <a:pt x="1390" y="718"/>
                      </a:lnTo>
                      <a:lnTo>
                        <a:pt x="1372" y="718"/>
                      </a:lnTo>
                      <a:lnTo>
                        <a:pt x="1354" y="716"/>
                      </a:lnTo>
                      <a:lnTo>
                        <a:pt x="1354" y="716"/>
                      </a:lnTo>
                      <a:lnTo>
                        <a:pt x="1331" y="709"/>
                      </a:lnTo>
                      <a:lnTo>
                        <a:pt x="1308" y="700"/>
                      </a:lnTo>
                      <a:lnTo>
                        <a:pt x="1288" y="689"/>
                      </a:lnTo>
                      <a:lnTo>
                        <a:pt x="1267" y="678"/>
                      </a:lnTo>
                      <a:lnTo>
                        <a:pt x="1238" y="655"/>
                      </a:lnTo>
                      <a:lnTo>
                        <a:pt x="1227" y="646"/>
                      </a:lnTo>
                      <a:lnTo>
                        <a:pt x="1227" y="646"/>
                      </a:lnTo>
                      <a:lnTo>
                        <a:pt x="1222" y="641"/>
                      </a:lnTo>
                      <a:lnTo>
                        <a:pt x="1215" y="637"/>
                      </a:lnTo>
                      <a:lnTo>
                        <a:pt x="1208" y="635"/>
                      </a:lnTo>
                      <a:lnTo>
                        <a:pt x="1202" y="635"/>
                      </a:lnTo>
                      <a:lnTo>
                        <a:pt x="1129" y="635"/>
                      </a:lnTo>
                      <a:lnTo>
                        <a:pt x="1129" y="635"/>
                      </a:lnTo>
                      <a:lnTo>
                        <a:pt x="1122" y="637"/>
                      </a:lnTo>
                      <a:lnTo>
                        <a:pt x="1118" y="639"/>
                      </a:lnTo>
                      <a:lnTo>
                        <a:pt x="1115" y="644"/>
                      </a:lnTo>
                      <a:lnTo>
                        <a:pt x="1113" y="650"/>
                      </a:lnTo>
                      <a:lnTo>
                        <a:pt x="1113" y="1099"/>
                      </a:lnTo>
                      <a:lnTo>
                        <a:pt x="1113" y="1099"/>
                      </a:lnTo>
                      <a:lnTo>
                        <a:pt x="1113" y="1106"/>
                      </a:lnTo>
                      <a:lnTo>
                        <a:pt x="1111" y="1111"/>
                      </a:lnTo>
                      <a:lnTo>
                        <a:pt x="1104" y="1113"/>
                      </a:lnTo>
                      <a:lnTo>
                        <a:pt x="1100" y="1115"/>
                      </a:lnTo>
                      <a:lnTo>
                        <a:pt x="648" y="1115"/>
                      </a:lnTo>
                      <a:lnTo>
                        <a:pt x="648" y="1115"/>
                      </a:lnTo>
                      <a:lnTo>
                        <a:pt x="641" y="1113"/>
                      </a:lnTo>
                      <a:lnTo>
                        <a:pt x="637" y="1111"/>
                      </a:lnTo>
                      <a:lnTo>
                        <a:pt x="635" y="1106"/>
                      </a:lnTo>
                      <a:lnTo>
                        <a:pt x="632" y="1099"/>
                      </a:lnTo>
                      <a:lnTo>
                        <a:pt x="632" y="1009"/>
                      </a:lnTo>
                      <a:lnTo>
                        <a:pt x="632" y="1009"/>
                      </a:lnTo>
                      <a:lnTo>
                        <a:pt x="632" y="1002"/>
                      </a:lnTo>
                      <a:lnTo>
                        <a:pt x="635" y="995"/>
                      </a:lnTo>
                      <a:lnTo>
                        <a:pt x="639" y="988"/>
                      </a:lnTo>
                      <a:lnTo>
                        <a:pt x="644" y="984"/>
                      </a:lnTo>
                      <a:lnTo>
                        <a:pt x="644" y="984"/>
                      </a:lnTo>
                      <a:lnTo>
                        <a:pt x="655" y="970"/>
                      </a:lnTo>
                      <a:lnTo>
                        <a:pt x="678" y="938"/>
                      </a:lnTo>
                      <a:lnTo>
                        <a:pt x="691" y="918"/>
                      </a:lnTo>
                      <a:lnTo>
                        <a:pt x="703" y="895"/>
                      </a:lnTo>
                      <a:lnTo>
                        <a:pt x="712" y="873"/>
                      </a:lnTo>
                      <a:lnTo>
                        <a:pt x="714" y="861"/>
                      </a:lnTo>
                      <a:lnTo>
                        <a:pt x="714" y="848"/>
                      </a:lnTo>
                      <a:lnTo>
                        <a:pt x="714" y="848"/>
                      </a:lnTo>
                      <a:lnTo>
                        <a:pt x="714" y="832"/>
                      </a:lnTo>
                      <a:lnTo>
                        <a:pt x="712" y="816"/>
                      </a:lnTo>
                      <a:lnTo>
                        <a:pt x="707" y="800"/>
                      </a:lnTo>
                      <a:lnTo>
                        <a:pt x="700" y="784"/>
                      </a:lnTo>
                      <a:lnTo>
                        <a:pt x="694" y="768"/>
                      </a:lnTo>
                      <a:lnTo>
                        <a:pt x="687" y="755"/>
                      </a:lnTo>
                      <a:lnTo>
                        <a:pt x="678" y="743"/>
                      </a:lnTo>
                      <a:lnTo>
                        <a:pt x="666" y="730"/>
                      </a:lnTo>
                      <a:lnTo>
                        <a:pt x="655" y="721"/>
                      </a:lnTo>
                      <a:lnTo>
                        <a:pt x="644" y="712"/>
                      </a:lnTo>
                      <a:lnTo>
                        <a:pt x="630" y="703"/>
                      </a:lnTo>
                      <a:lnTo>
                        <a:pt x="616" y="696"/>
                      </a:lnTo>
                      <a:lnTo>
                        <a:pt x="603" y="689"/>
                      </a:lnTo>
                      <a:lnTo>
                        <a:pt x="587" y="684"/>
                      </a:lnTo>
                      <a:lnTo>
                        <a:pt x="571" y="682"/>
                      </a:lnTo>
                      <a:lnTo>
                        <a:pt x="555" y="682"/>
                      </a:lnTo>
                      <a:lnTo>
                        <a:pt x="555" y="682"/>
                      </a:lnTo>
                      <a:lnTo>
                        <a:pt x="539" y="682"/>
                      </a:lnTo>
                      <a:lnTo>
                        <a:pt x="523" y="684"/>
                      </a:lnTo>
                      <a:lnTo>
                        <a:pt x="508" y="689"/>
                      </a:lnTo>
                      <a:lnTo>
                        <a:pt x="494" y="696"/>
                      </a:lnTo>
                      <a:lnTo>
                        <a:pt x="480" y="703"/>
                      </a:lnTo>
                      <a:lnTo>
                        <a:pt x="467" y="712"/>
                      </a:lnTo>
                      <a:lnTo>
                        <a:pt x="455" y="721"/>
                      </a:lnTo>
                      <a:lnTo>
                        <a:pt x="444" y="730"/>
                      </a:lnTo>
                      <a:lnTo>
                        <a:pt x="433" y="743"/>
                      </a:lnTo>
                      <a:lnTo>
                        <a:pt x="424" y="755"/>
                      </a:lnTo>
                      <a:lnTo>
                        <a:pt x="417" y="768"/>
                      </a:lnTo>
                      <a:lnTo>
                        <a:pt x="410" y="784"/>
                      </a:lnTo>
                      <a:lnTo>
                        <a:pt x="403" y="800"/>
                      </a:lnTo>
                      <a:lnTo>
                        <a:pt x="399" y="816"/>
                      </a:lnTo>
                      <a:lnTo>
                        <a:pt x="396" y="832"/>
                      </a:lnTo>
                      <a:lnTo>
                        <a:pt x="396" y="848"/>
                      </a:lnTo>
                      <a:lnTo>
                        <a:pt x="396" y="848"/>
                      </a:lnTo>
                      <a:close/>
                    </a:path>
                  </a:pathLst>
                </a:custGeom>
                <a:solidFill>
                  <a:srgbClr val="999999"/>
                </a:solidFill>
                <a:ln w="16">
                  <a:solidFill>
                    <a:srgbClr val="B3B3B3"/>
                  </a:solidFill>
                  <a:prstDash val="solid"/>
                  <a:round/>
                  <a:headEnd/>
                  <a:tailEnd/>
                </a:ln>
                <a:sp3d extrusionH="635000"/>
              </p:spPr>
              <p:txBody>
                <a:bodyPr/>
                <a:lstStyle/>
                <a:p>
                  <a:pPr>
                    <a:defRPr/>
                  </a:pPr>
                  <a:endParaRPr lang="da-DK">
                    <a:latin typeface="Arial" pitchFamily="34" charset="0"/>
                    <a:ea typeface="ＭＳ Ｐゴシック" pitchFamily="-97" charset="-128"/>
                  </a:endParaRPr>
                </a:p>
              </p:txBody>
            </p:sp>
          </p:grpSp>
          <p:sp>
            <p:nvSpPr>
              <p:cNvPr id="29" name="Tekstboks 28"/>
              <p:cNvSpPr txBox="1"/>
              <p:nvPr/>
            </p:nvSpPr>
            <p:spPr>
              <a:xfrm>
                <a:off x="5210493" y="2240280"/>
                <a:ext cx="184731" cy="369332"/>
              </a:xfrm>
              <a:prstGeom prst="rect">
                <a:avLst/>
              </a:prstGeom>
              <a:noFill/>
              <a:sp3d extrusionH="635000"/>
            </p:spPr>
            <p:txBody>
              <a:bodyPr wrap="none">
                <a:spAutoFit/>
              </a:bodyPr>
              <a:lstStyle/>
              <a:p>
                <a:pPr>
                  <a:defRPr/>
                </a:pPr>
                <a:endParaRPr lang="da-DK" dirty="0">
                  <a:latin typeface="Arial" pitchFamily="34" charset="0"/>
                  <a:ea typeface="ＭＳ Ｐゴシック" pitchFamily="-97" charset="-128"/>
                </a:endParaRPr>
              </a:p>
            </p:txBody>
          </p:sp>
          <p:sp>
            <p:nvSpPr>
              <p:cNvPr id="31" name="Tekstboks 29"/>
              <p:cNvSpPr txBox="1"/>
              <p:nvPr/>
            </p:nvSpPr>
            <p:spPr>
              <a:xfrm>
                <a:off x="3107373" y="2240280"/>
                <a:ext cx="184731" cy="369332"/>
              </a:xfrm>
              <a:prstGeom prst="rect">
                <a:avLst/>
              </a:prstGeom>
              <a:noFill/>
              <a:sp3d extrusionH="635000"/>
            </p:spPr>
            <p:txBody>
              <a:bodyPr wrap="none">
                <a:spAutoFit/>
              </a:bodyPr>
              <a:lstStyle/>
              <a:p>
                <a:pPr>
                  <a:defRPr/>
                </a:pPr>
                <a:endParaRPr lang="da-DK" dirty="0">
                  <a:latin typeface="Arial" pitchFamily="34" charset="0"/>
                  <a:ea typeface="ＭＳ Ｐゴシック" pitchFamily="-97" charset="-128"/>
                </a:endParaRPr>
              </a:p>
            </p:txBody>
          </p:sp>
          <p:sp>
            <p:nvSpPr>
              <p:cNvPr id="32" name="Tekstboks 31"/>
              <p:cNvSpPr txBox="1"/>
              <p:nvPr/>
            </p:nvSpPr>
            <p:spPr>
              <a:xfrm>
                <a:off x="3092133" y="4069080"/>
                <a:ext cx="184731" cy="369332"/>
              </a:xfrm>
              <a:prstGeom prst="rect">
                <a:avLst/>
              </a:prstGeom>
              <a:noFill/>
              <a:sp3d extrusionH="635000"/>
            </p:spPr>
            <p:txBody>
              <a:bodyPr wrap="none">
                <a:spAutoFit/>
              </a:bodyPr>
              <a:lstStyle/>
              <a:p>
                <a:pPr>
                  <a:defRPr/>
                </a:pPr>
                <a:endParaRPr lang="da-DK" dirty="0">
                  <a:latin typeface="Arial" pitchFamily="34" charset="0"/>
                  <a:ea typeface="ＭＳ Ｐゴシック" pitchFamily="-97" charset="-128"/>
                </a:endParaRPr>
              </a:p>
            </p:txBody>
          </p:sp>
        </p:grpSp>
      </p:grpSp>
      <p:grpSp>
        <p:nvGrpSpPr>
          <p:cNvPr id="62" name="Group 61"/>
          <p:cNvGrpSpPr/>
          <p:nvPr/>
        </p:nvGrpSpPr>
        <p:grpSpPr>
          <a:xfrm>
            <a:off x="460722" y="2528260"/>
            <a:ext cx="3131313" cy="2309903"/>
            <a:chOff x="490884" y="2537360"/>
            <a:chExt cx="3131313" cy="2874280"/>
          </a:xfrm>
        </p:grpSpPr>
        <p:sp>
          <p:nvSpPr>
            <p:cNvPr id="63" name="Rectangle 27"/>
            <p:cNvSpPr>
              <a:spLocks noChangeArrowheads="1"/>
            </p:cNvSpPr>
            <p:nvPr/>
          </p:nvSpPr>
          <p:spPr bwMode="auto">
            <a:xfrm>
              <a:off x="490884" y="2537360"/>
              <a:ext cx="3131313" cy="2874280"/>
            </a:xfrm>
            <a:prstGeom prst="rect">
              <a:avLst/>
            </a:prstGeom>
            <a:gradFill rotWithShape="1">
              <a:gsLst>
                <a:gs pos="0">
                  <a:srgbClr val="E6E6E6"/>
                </a:gs>
                <a:gs pos="100000">
                  <a:sysClr val="window" lastClr="FFFFFF"/>
                </a:gs>
              </a:gsLst>
              <a:lin ang="16200000"/>
            </a:gradFill>
            <a:ln w="9525">
              <a:solidFill>
                <a:sysClr val="window" lastClr="FFFFFF">
                  <a:lumMod val="85000"/>
                </a:sysClr>
              </a:solidFill>
              <a:miter lim="800000"/>
              <a:headEnd/>
              <a:tailEnd/>
            </a:ln>
            <a:effectLst/>
          </p:spPr>
          <p:txBody>
            <a:bodyPr anchor="ctr"/>
            <a:lstStyle/>
            <a:p>
              <a:pPr marL="342900" indent="-342900" defTabSz="914400" fontAlgn="auto">
                <a:spcBef>
                  <a:spcPts val="0"/>
                </a:spcBef>
                <a:spcAft>
                  <a:spcPts val="0"/>
                </a:spcAft>
                <a:defRPr/>
              </a:pPr>
              <a:endParaRPr lang="de-DE" sz="1600" kern="0" dirty="0">
                <a:solidFill>
                  <a:sysClr val="windowText" lastClr="000000"/>
                </a:solidFill>
                <a:ea typeface="ＭＳ Ｐゴシック" pitchFamily="-97" charset="-128"/>
              </a:endParaRPr>
            </a:p>
          </p:txBody>
        </p:sp>
        <p:sp>
          <p:nvSpPr>
            <p:cNvPr id="64" name="TextBox 63"/>
            <p:cNvSpPr txBox="1"/>
            <p:nvPr/>
          </p:nvSpPr>
          <p:spPr>
            <a:xfrm>
              <a:off x="609601" y="2870547"/>
              <a:ext cx="3012596" cy="2221257"/>
            </a:xfrm>
            <a:prstGeom prst="rect">
              <a:avLst/>
            </a:prstGeom>
            <a:noFill/>
          </p:spPr>
          <p:txBody>
            <a:bodyPr wrap="square" rtlCol="0">
              <a:spAutoFit/>
            </a:bodyPr>
            <a:lstStyle/>
            <a:p>
              <a:pPr>
                <a:spcAft>
                  <a:spcPts val="1200"/>
                </a:spcAft>
              </a:pPr>
              <a:r>
                <a:rPr lang="en-US" sz="2200" dirty="0">
                  <a:latin typeface="+mn-lt"/>
                </a:rPr>
                <a:t>Don’t waste time evaluating every option. Let the group pick the two or three they most want to work on</a:t>
              </a:r>
              <a:endParaRPr lang="en-US" sz="2200" dirty="0">
                <a:solidFill>
                  <a:schemeClr val="tx1">
                    <a:lumMod val="75000"/>
                    <a:lumOff val="25000"/>
                  </a:schemeClr>
                </a:solidFill>
                <a:latin typeface="+mn-lt"/>
                <a:cs typeface="Arial" pitchFamily="34" charset="0"/>
              </a:endParaRPr>
            </a:p>
          </p:txBody>
        </p:sp>
      </p:grpSp>
      <p:grpSp>
        <p:nvGrpSpPr>
          <p:cNvPr id="36" name="Group 35"/>
          <p:cNvGrpSpPr/>
          <p:nvPr/>
        </p:nvGrpSpPr>
        <p:grpSpPr>
          <a:xfrm>
            <a:off x="5886295" y="1726848"/>
            <a:ext cx="3078162" cy="4168652"/>
            <a:chOff x="5227638" y="1726848"/>
            <a:chExt cx="3078162" cy="4168652"/>
          </a:xfrm>
        </p:grpSpPr>
        <p:grpSp>
          <p:nvGrpSpPr>
            <p:cNvPr id="53" name="Gruppe 23"/>
            <p:cNvGrpSpPr>
              <a:grpSpLocks/>
            </p:cNvGrpSpPr>
            <p:nvPr/>
          </p:nvGrpSpPr>
          <p:grpSpPr bwMode="auto">
            <a:xfrm>
              <a:off x="5227638" y="3865088"/>
              <a:ext cx="3078162" cy="2030412"/>
              <a:chOff x="2668588" y="3756025"/>
              <a:chExt cx="1796732" cy="1185863"/>
            </a:xfrm>
          </p:grpSpPr>
          <p:grpSp>
            <p:nvGrpSpPr>
              <p:cNvPr id="57" name="Gruppe 16"/>
              <p:cNvGrpSpPr>
                <a:grpSpLocks/>
              </p:cNvGrpSpPr>
              <p:nvPr/>
            </p:nvGrpSpPr>
            <p:grpSpPr bwMode="auto">
              <a:xfrm>
                <a:off x="2668588" y="3756025"/>
                <a:ext cx="1796732" cy="1185863"/>
                <a:chOff x="2668588" y="3756025"/>
                <a:chExt cx="1796732" cy="1185863"/>
              </a:xfrm>
            </p:grpSpPr>
            <p:sp>
              <p:nvSpPr>
                <p:cNvPr id="59" name="Kombinationstegning 35"/>
                <p:cNvSpPr/>
                <p:nvPr/>
              </p:nvSpPr>
              <p:spPr>
                <a:xfrm>
                  <a:off x="2969895" y="4324350"/>
                  <a:ext cx="1495425" cy="390525"/>
                </a:xfrm>
                <a:custGeom>
                  <a:avLst/>
                  <a:gdLst>
                    <a:gd name="connsiteX0" fmla="*/ 0 w 1495425"/>
                    <a:gd name="connsiteY0" fmla="*/ 390525 h 390525"/>
                    <a:gd name="connsiteX1" fmla="*/ 895350 w 1495425"/>
                    <a:gd name="connsiteY1" fmla="*/ 390525 h 390525"/>
                    <a:gd name="connsiteX2" fmla="*/ 971550 w 1495425"/>
                    <a:gd name="connsiteY2" fmla="*/ 381000 h 390525"/>
                    <a:gd name="connsiteX3" fmla="*/ 1495425 w 1495425"/>
                    <a:gd name="connsiteY3" fmla="*/ 133350 h 390525"/>
                    <a:gd name="connsiteX4" fmla="*/ 600075 w 1495425"/>
                    <a:gd name="connsiteY4" fmla="*/ 0 h 390525"/>
                    <a:gd name="connsiteX5" fmla="*/ 0 w 1495425"/>
                    <a:gd name="connsiteY5"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425" h="390525">
                      <a:moveTo>
                        <a:pt x="0" y="390525"/>
                      </a:moveTo>
                      <a:lnTo>
                        <a:pt x="895350" y="390525"/>
                      </a:lnTo>
                      <a:lnTo>
                        <a:pt x="971550" y="381000"/>
                      </a:lnTo>
                      <a:lnTo>
                        <a:pt x="1495425" y="133350"/>
                      </a:lnTo>
                      <a:lnTo>
                        <a:pt x="600075" y="0"/>
                      </a:lnTo>
                      <a:lnTo>
                        <a:pt x="0" y="390525"/>
                      </a:lnTo>
                      <a:close/>
                    </a:path>
                  </a:pathLst>
                </a:custGeom>
                <a:gradFill flip="none" rotWithShape="1">
                  <a:gsLst>
                    <a:gs pos="24000">
                      <a:sysClr val="windowText" lastClr="000000">
                        <a:alpha val="23000"/>
                      </a:sysClr>
                    </a:gs>
                    <a:gs pos="69000">
                      <a:sysClr val="window" lastClr="FFFFFF">
                        <a:alpha val="0"/>
                      </a:sysClr>
                    </a:gs>
                  </a:gsLst>
                  <a:lin ang="18900000" scaled="1"/>
                  <a:tileRect/>
                </a:gradFill>
                <a:ln w="9525" cap="flat" cmpd="sng" algn="ctr">
                  <a:noFill/>
                  <a:prstDash val="solid"/>
                </a:ln>
                <a:effectLst/>
              </p:spPr>
              <p:txBody>
                <a:bodyPr anchor="ctr"/>
                <a:lstStyle/>
                <a:p>
                  <a:pPr algn="ctr">
                    <a:defRPr/>
                  </a:pPr>
                  <a:endParaRPr lang="en-US" dirty="0">
                    <a:solidFill>
                      <a:srgbClr val="FFFFFF"/>
                    </a:solidFill>
                    <a:latin typeface="Calibri" pitchFamily="-112" charset="0"/>
                  </a:endParaRPr>
                </a:p>
              </p:txBody>
            </p:sp>
            <p:sp>
              <p:nvSpPr>
                <p:cNvPr id="60" name="Rectangle 3"/>
                <p:cNvSpPr>
                  <a:spLocks noChangeArrowheads="1"/>
                </p:cNvSpPr>
                <p:nvPr/>
              </p:nvSpPr>
              <p:spPr bwMode="auto">
                <a:xfrm>
                  <a:off x="2995688" y="4674860"/>
                  <a:ext cx="957207" cy="267028"/>
                </a:xfrm>
                <a:prstGeom prst="rect">
                  <a:avLst/>
                </a:prstGeom>
                <a:gradFill rotWithShape="1">
                  <a:gsLst>
                    <a:gs pos="0">
                      <a:srgbClr val="969696">
                        <a:alpha val="67998"/>
                      </a:srgbClr>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dirty="0">
                    <a:solidFill>
                      <a:srgbClr val="000000"/>
                    </a:solidFill>
                  </a:endParaRPr>
                </a:p>
              </p:txBody>
            </p:sp>
            <p:sp>
              <p:nvSpPr>
                <p:cNvPr id="61" name="Freeform 10"/>
                <p:cNvSpPr>
                  <a:spLocks/>
                </p:cNvSpPr>
                <p:nvPr/>
              </p:nvSpPr>
              <p:spPr bwMode="auto">
                <a:xfrm rot="5400000">
                  <a:off x="2836863" y="3587750"/>
                  <a:ext cx="942975" cy="1279525"/>
                </a:xfrm>
                <a:custGeom>
                  <a:avLst/>
                  <a:gdLst/>
                  <a:ahLst/>
                  <a:cxnLst>
                    <a:cxn ang="0">
                      <a:pos x="338" y="602"/>
                    </a:cxn>
                    <a:cxn ang="0">
                      <a:pos x="340" y="596"/>
                    </a:cxn>
                    <a:cxn ang="0">
                      <a:pos x="346" y="594"/>
                    </a:cxn>
                    <a:cxn ang="0">
                      <a:pos x="586" y="594"/>
                    </a:cxn>
                    <a:cxn ang="0">
                      <a:pos x="592" y="592"/>
                    </a:cxn>
                    <a:cxn ang="0">
                      <a:pos x="594" y="586"/>
                    </a:cxn>
                    <a:cxn ang="0">
                      <a:pos x="594" y="8"/>
                    </a:cxn>
                    <a:cxn ang="0">
                      <a:pos x="592" y="2"/>
                    </a:cxn>
                    <a:cxn ang="0">
                      <a:pos x="586" y="0"/>
                    </a:cxn>
                    <a:cxn ang="0">
                      <a:pos x="8" y="0"/>
                    </a:cxn>
                    <a:cxn ang="0">
                      <a:pos x="2" y="2"/>
                    </a:cxn>
                    <a:cxn ang="0">
                      <a:pos x="0" y="8"/>
                    </a:cxn>
                    <a:cxn ang="0">
                      <a:pos x="0" y="246"/>
                    </a:cxn>
                    <a:cxn ang="0">
                      <a:pos x="2" y="252"/>
                    </a:cxn>
                    <a:cxn ang="0">
                      <a:pos x="8" y="254"/>
                    </a:cxn>
                    <a:cxn ang="0">
                      <a:pos x="56" y="254"/>
                    </a:cxn>
                    <a:cxn ang="0">
                      <a:pos x="70" y="248"/>
                    </a:cxn>
                    <a:cxn ang="0">
                      <a:pos x="76" y="242"/>
                    </a:cxn>
                    <a:cxn ang="0">
                      <a:pos x="104" y="222"/>
                    </a:cxn>
                    <a:cxn ang="0">
                      <a:pos x="130" y="212"/>
                    </a:cxn>
                    <a:cxn ang="0">
                      <a:pos x="142" y="212"/>
                    </a:cxn>
                    <a:cxn ang="0">
                      <a:pos x="176" y="218"/>
                    </a:cxn>
                    <a:cxn ang="0">
                      <a:pos x="204" y="236"/>
                    </a:cxn>
                    <a:cxn ang="0">
                      <a:pos x="224" y="262"/>
                    </a:cxn>
                    <a:cxn ang="0">
                      <a:pos x="230" y="296"/>
                    </a:cxn>
                    <a:cxn ang="0">
                      <a:pos x="228" y="312"/>
                    </a:cxn>
                    <a:cxn ang="0">
                      <a:pos x="216" y="342"/>
                    </a:cxn>
                    <a:cxn ang="0">
                      <a:pos x="192" y="366"/>
                    </a:cxn>
                    <a:cxn ang="0">
                      <a:pos x="160" y="378"/>
                    </a:cxn>
                    <a:cxn ang="0">
                      <a:pos x="142" y="380"/>
                    </a:cxn>
                    <a:cxn ang="0">
                      <a:pos x="116" y="374"/>
                    </a:cxn>
                    <a:cxn ang="0">
                      <a:pos x="94" y="362"/>
                    </a:cxn>
                    <a:cxn ang="0">
                      <a:pos x="70" y="342"/>
                    </a:cxn>
                    <a:cxn ang="0">
                      <a:pos x="64" y="338"/>
                    </a:cxn>
                    <a:cxn ang="0">
                      <a:pos x="8" y="336"/>
                    </a:cxn>
                    <a:cxn ang="0">
                      <a:pos x="4" y="338"/>
                    </a:cxn>
                    <a:cxn ang="0">
                      <a:pos x="0" y="342"/>
                    </a:cxn>
                    <a:cxn ang="0">
                      <a:pos x="0" y="586"/>
                    </a:cxn>
                    <a:cxn ang="0">
                      <a:pos x="0" y="588"/>
                    </a:cxn>
                    <a:cxn ang="0">
                      <a:pos x="4" y="594"/>
                    </a:cxn>
                    <a:cxn ang="0">
                      <a:pos x="248" y="594"/>
                    </a:cxn>
                    <a:cxn ang="0">
                      <a:pos x="252" y="594"/>
                    </a:cxn>
                    <a:cxn ang="0">
                      <a:pos x="256" y="598"/>
                    </a:cxn>
                    <a:cxn ang="0">
                      <a:pos x="256" y="640"/>
                    </a:cxn>
                    <a:cxn ang="0">
                      <a:pos x="254" y="648"/>
                    </a:cxn>
                    <a:cxn ang="0">
                      <a:pos x="250" y="654"/>
                    </a:cxn>
                    <a:cxn ang="0">
                      <a:pos x="232" y="676"/>
                    </a:cxn>
                    <a:cxn ang="0">
                      <a:pos x="218" y="698"/>
                    </a:cxn>
                    <a:cxn ang="0">
                      <a:pos x="212" y="722"/>
                    </a:cxn>
                    <a:cxn ang="0">
                      <a:pos x="214" y="738"/>
                    </a:cxn>
                    <a:cxn ang="0">
                      <a:pos x="226" y="768"/>
                    </a:cxn>
                    <a:cxn ang="0">
                      <a:pos x="250" y="792"/>
                    </a:cxn>
                    <a:cxn ang="0">
                      <a:pos x="280" y="804"/>
                    </a:cxn>
                    <a:cxn ang="0">
                      <a:pos x="298" y="806"/>
                    </a:cxn>
                    <a:cxn ang="0">
                      <a:pos x="330" y="800"/>
                    </a:cxn>
                    <a:cxn ang="0">
                      <a:pos x="356" y="782"/>
                    </a:cxn>
                    <a:cxn ang="0">
                      <a:pos x="376" y="754"/>
                    </a:cxn>
                    <a:cxn ang="0">
                      <a:pos x="382" y="722"/>
                    </a:cxn>
                    <a:cxn ang="0">
                      <a:pos x="380" y="710"/>
                    </a:cxn>
                    <a:cxn ang="0">
                      <a:pos x="370" y="686"/>
                    </a:cxn>
                    <a:cxn ang="0">
                      <a:pos x="350" y="660"/>
                    </a:cxn>
                    <a:cxn ang="0">
                      <a:pos x="344" y="654"/>
                    </a:cxn>
                    <a:cxn ang="0">
                      <a:pos x="338" y="640"/>
                    </a:cxn>
                  </a:cxnLst>
                  <a:rect l="0" t="0" r="r" b="b"/>
                  <a:pathLst>
                    <a:path w="594" h="806">
                      <a:moveTo>
                        <a:pt x="338" y="602"/>
                      </a:moveTo>
                      <a:lnTo>
                        <a:pt x="338" y="602"/>
                      </a:lnTo>
                      <a:lnTo>
                        <a:pt x="338" y="598"/>
                      </a:lnTo>
                      <a:lnTo>
                        <a:pt x="340" y="596"/>
                      </a:lnTo>
                      <a:lnTo>
                        <a:pt x="344" y="594"/>
                      </a:lnTo>
                      <a:lnTo>
                        <a:pt x="346" y="594"/>
                      </a:lnTo>
                      <a:lnTo>
                        <a:pt x="586" y="594"/>
                      </a:lnTo>
                      <a:lnTo>
                        <a:pt x="586" y="594"/>
                      </a:lnTo>
                      <a:lnTo>
                        <a:pt x="590" y="594"/>
                      </a:lnTo>
                      <a:lnTo>
                        <a:pt x="592" y="592"/>
                      </a:lnTo>
                      <a:lnTo>
                        <a:pt x="594" y="588"/>
                      </a:lnTo>
                      <a:lnTo>
                        <a:pt x="594" y="586"/>
                      </a:lnTo>
                      <a:lnTo>
                        <a:pt x="594" y="8"/>
                      </a:lnTo>
                      <a:lnTo>
                        <a:pt x="594" y="8"/>
                      </a:lnTo>
                      <a:lnTo>
                        <a:pt x="594" y="4"/>
                      </a:lnTo>
                      <a:lnTo>
                        <a:pt x="592" y="2"/>
                      </a:lnTo>
                      <a:lnTo>
                        <a:pt x="590" y="0"/>
                      </a:lnTo>
                      <a:lnTo>
                        <a:pt x="586" y="0"/>
                      </a:lnTo>
                      <a:lnTo>
                        <a:pt x="8" y="0"/>
                      </a:lnTo>
                      <a:lnTo>
                        <a:pt x="8" y="0"/>
                      </a:lnTo>
                      <a:lnTo>
                        <a:pt x="4" y="0"/>
                      </a:lnTo>
                      <a:lnTo>
                        <a:pt x="2" y="2"/>
                      </a:lnTo>
                      <a:lnTo>
                        <a:pt x="0" y="4"/>
                      </a:lnTo>
                      <a:lnTo>
                        <a:pt x="0" y="8"/>
                      </a:lnTo>
                      <a:lnTo>
                        <a:pt x="0" y="246"/>
                      </a:lnTo>
                      <a:lnTo>
                        <a:pt x="0" y="246"/>
                      </a:lnTo>
                      <a:lnTo>
                        <a:pt x="0" y="250"/>
                      </a:lnTo>
                      <a:lnTo>
                        <a:pt x="2" y="252"/>
                      </a:lnTo>
                      <a:lnTo>
                        <a:pt x="4" y="254"/>
                      </a:lnTo>
                      <a:lnTo>
                        <a:pt x="8" y="254"/>
                      </a:lnTo>
                      <a:lnTo>
                        <a:pt x="56" y="254"/>
                      </a:lnTo>
                      <a:lnTo>
                        <a:pt x="56" y="254"/>
                      </a:lnTo>
                      <a:lnTo>
                        <a:pt x="64" y="252"/>
                      </a:lnTo>
                      <a:lnTo>
                        <a:pt x="70" y="248"/>
                      </a:lnTo>
                      <a:lnTo>
                        <a:pt x="70" y="248"/>
                      </a:lnTo>
                      <a:lnTo>
                        <a:pt x="76" y="242"/>
                      </a:lnTo>
                      <a:lnTo>
                        <a:pt x="94" y="230"/>
                      </a:lnTo>
                      <a:lnTo>
                        <a:pt x="104" y="222"/>
                      </a:lnTo>
                      <a:lnTo>
                        <a:pt x="116" y="216"/>
                      </a:lnTo>
                      <a:lnTo>
                        <a:pt x="130" y="212"/>
                      </a:lnTo>
                      <a:lnTo>
                        <a:pt x="142" y="212"/>
                      </a:lnTo>
                      <a:lnTo>
                        <a:pt x="142" y="212"/>
                      </a:lnTo>
                      <a:lnTo>
                        <a:pt x="160" y="212"/>
                      </a:lnTo>
                      <a:lnTo>
                        <a:pt x="176" y="218"/>
                      </a:lnTo>
                      <a:lnTo>
                        <a:pt x="192" y="226"/>
                      </a:lnTo>
                      <a:lnTo>
                        <a:pt x="204" y="236"/>
                      </a:lnTo>
                      <a:lnTo>
                        <a:pt x="216" y="248"/>
                      </a:lnTo>
                      <a:lnTo>
                        <a:pt x="224" y="262"/>
                      </a:lnTo>
                      <a:lnTo>
                        <a:pt x="228" y="278"/>
                      </a:lnTo>
                      <a:lnTo>
                        <a:pt x="230" y="296"/>
                      </a:lnTo>
                      <a:lnTo>
                        <a:pt x="230" y="296"/>
                      </a:lnTo>
                      <a:lnTo>
                        <a:pt x="228" y="312"/>
                      </a:lnTo>
                      <a:lnTo>
                        <a:pt x="224" y="328"/>
                      </a:lnTo>
                      <a:lnTo>
                        <a:pt x="216" y="342"/>
                      </a:lnTo>
                      <a:lnTo>
                        <a:pt x="204" y="356"/>
                      </a:lnTo>
                      <a:lnTo>
                        <a:pt x="192" y="366"/>
                      </a:lnTo>
                      <a:lnTo>
                        <a:pt x="176" y="374"/>
                      </a:lnTo>
                      <a:lnTo>
                        <a:pt x="160" y="378"/>
                      </a:lnTo>
                      <a:lnTo>
                        <a:pt x="142" y="380"/>
                      </a:lnTo>
                      <a:lnTo>
                        <a:pt x="142" y="380"/>
                      </a:lnTo>
                      <a:lnTo>
                        <a:pt x="130" y="378"/>
                      </a:lnTo>
                      <a:lnTo>
                        <a:pt x="116" y="374"/>
                      </a:lnTo>
                      <a:lnTo>
                        <a:pt x="104" y="368"/>
                      </a:lnTo>
                      <a:lnTo>
                        <a:pt x="94" y="362"/>
                      </a:lnTo>
                      <a:lnTo>
                        <a:pt x="76" y="348"/>
                      </a:lnTo>
                      <a:lnTo>
                        <a:pt x="70" y="342"/>
                      </a:lnTo>
                      <a:lnTo>
                        <a:pt x="70" y="342"/>
                      </a:lnTo>
                      <a:lnTo>
                        <a:pt x="64" y="338"/>
                      </a:lnTo>
                      <a:lnTo>
                        <a:pt x="56" y="336"/>
                      </a:lnTo>
                      <a:lnTo>
                        <a:pt x="8" y="336"/>
                      </a:lnTo>
                      <a:lnTo>
                        <a:pt x="8" y="336"/>
                      </a:lnTo>
                      <a:lnTo>
                        <a:pt x="4" y="338"/>
                      </a:lnTo>
                      <a:lnTo>
                        <a:pt x="2" y="340"/>
                      </a:lnTo>
                      <a:lnTo>
                        <a:pt x="0" y="342"/>
                      </a:lnTo>
                      <a:lnTo>
                        <a:pt x="0" y="344"/>
                      </a:lnTo>
                      <a:lnTo>
                        <a:pt x="0" y="586"/>
                      </a:lnTo>
                      <a:lnTo>
                        <a:pt x="0" y="586"/>
                      </a:lnTo>
                      <a:lnTo>
                        <a:pt x="0" y="588"/>
                      </a:lnTo>
                      <a:lnTo>
                        <a:pt x="2" y="592"/>
                      </a:lnTo>
                      <a:lnTo>
                        <a:pt x="4" y="594"/>
                      </a:lnTo>
                      <a:lnTo>
                        <a:pt x="8" y="594"/>
                      </a:lnTo>
                      <a:lnTo>
                        <a:pt x="248" y="594"/>
                      </a:lnTo>
                      <a:lnTo>
                        <a:pt x="248" y="594"/>
                      </a:lnTo>
                      <a:lnTo>
                        <a:pt x="252" y="594"/>
                      </a:lnTo>
                      <a:lnTo>
                        <a:pt x="254" y="596"/>
                      </a:lnTo>
                      <a:lnTo>
                        <a:pt x="256" y="598"/>
                      </a:lnTo>
                      <a:lnTo>
                        <a:pt x="256" y="602"/>
                      </a:lnTo>
                      <a:lnTo>
                        <a:pt x="256" y="640"/>
                      </a:lnTo>
                      <a:lnTo>
                        <a:pt x="256" y="640"/>
                      </a:lnTo>
                      <a:lnTo>
                        <a:pt x="254" y="648"/>
                      </a:lnTo>
                      <a:lnTo>
                        <a:pt x="250" y="654"/>
                      </a:lnTo>
                      <a:lnTo>
                        <a:pt x="250" y="654"/>
                      </a:lnTo>
                      <a:lnTo>
                        <a:pt x="244" y="660"/>
                      </a:lnTo>
                      <a:lnTo>
                        <a:pt x="232" y="676"/>
                      </a:lnTo>
                      <a:lnTo>
                        <a:pt x="224" y="686"/>
                      </a:lnTo>
                      <a:lnTo>
                        <a:pt x="218" y="698"/>
                      </a:lnTo>
                      <a:lnTo>
                        <a:pt x="214" y="710"/>
                      </a:lnTo>
                      <a:lnTo>
                        <a:pt x="212" y="722"/>
                      </a:lnTo>
                      <a:lnTo>
                        <a:pt x="212" y="722"/>
                      </a:lnTo>
                      <a:lnTo>
                        <a:pt x="214" y="738"/>
                      </a:lnTo>
                      <a:lnTo>
                        <a:pt x="220" y="754"/>
                      </a:lnTo>
                      <a:lnTo>
                        <a:pt x="226" y="768"/>
                      </a:lnTo>
                      <a:lnTo>
                        <a:pt x="238" y="782"/>
                      </a:lnTo>
                      <a:lnTo>
                        <a:pt x="250" y="792"/>
                      </a:lnTo>
                      <a:lnTo>
                        <a:pt x="264" y="800"/>
                      </a:lnTo>
                      <a:lnTo>
                        <a:pt x="280" y="804"/>
                      </a:lnTo>
                      <a:lnTo>
                        <a:pt x="298" y="806"/>
                      </a:lnTo>
                      <a:lnTo>
                        <a:pt x="298" y="806"/>
                      </a:lnTo>
                      <a:lnTo>
                        <a:pt x="314" y="804"/>
                      </a:lnTo>
                      <a:lnTo>
                        <a:pt x="330" y="800"/>
                      </a:lnTo>
                      <a:lnTo>
                        <a:pt x="344" y="792"/>
                      </a:lnTo>
                      <a:lnTo>
                        <a:pt x="356" y="782"/>
                      </a:lnTo>
                      <a:lnTo>
                        <a:pt x="368" y="768"/>
                      </a:lnTo>
                      <a:lnTo>
                        <a:pt x="376" y="754"/>
                      </a:lnTo>
                      <a:lnTo>
                        <a:pt x="380" y="738"/>
                      </a:lnTo>
                      <a:lnTo>
                        <a:pt x="382" y="722"/>
                      </a:lnTo>
                      <a:lnTo>
                        <a:pt x="382" y="722"/>
                      </a:lnTo>
                      <a:lnTo>
                        <a:pt x="380" y="710"/>
                      </a:lnTo>
                      <a:lnTo>
                        <a:pt x="376" y="698"/>
                      </a:lnTo>
                      <a:lnTo>
                        <a:pt x="370" y="686"/>
                      </a:lnTo>
                      <a:lnTo>
                        <a:pt x="362" y="676"/>
                      </a:lnTo>
                      <a:lnTo>
                        <a:pt x="350" y="660"/>
                      </a:lnTo>
                      <a:lnTo>
                        <a:pt x="344" y="654"/>
                      </a:lnTo>
                      <a:lnTo>
                        <a:pt x="344" y="654"/>
                      </a:lnTo>
                      <a:lnTo>
                        <a:pt x="340" y="648"/>
                      </a:lnTo>
                      <a:lnTo>
                        <a:pt x="338" y="640"/>
                      </a:lnTo>
                      <a:lnTo>
                        <a:pt x="338" y="602"/>
                      </a:ln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5400000" scaled="1"/>
                  <a:tileRect/>
                </a:gradFill>
                <a:ln w="16">
                  <a:solidFill>
                    <a:srgbClr val="B3B3B3"/>
                  </a:solidFill>
                  <a:prstDash val="solid"/>
                  <a:round/>
                  <a:headEnd/>
                  <a:tailEnd/>
                </a:ln>
                <a:scene3d>
                  <a:camera prst="perspectiveLeft">
                    <a:rot lat="23160" lon="21002151" rev="2017"/>
                  </a:camera>
                  <a:lightRig rig="threePt" dir="t"/>
                </a:scene3d>
                <a:sp3d extrusionH="254000">
                  <a:extrusionClr>
                    <a:schemeClr val="accent4">
                      <a:lumMod val="75000"/>
                    </a:schemeClr>
                  </a:extrusionClr>
                </a:sp3d>
              </p:spPr>
              <p:txBody>
                <a:bodyPr/>
                <a:lstStyle/>
                <a:p>
                  <a:pPr>
                    <a:defRPr/>
                  </a:pPr>
                  <a:endParaRPr lang="da-DK">
                    <a:latin typeface="Arial" pitchFamily="34" charset="0"/>
                    <a:ea typeface="ＭＳ Ｐゴシック" pitchFamily="-97" charset="-128"/>
                  </a:endParaRPr>
                </a:p>
              </p:txBody>
            </p:sp>
          </p:grpSp>
          <p:sp>
            <p:nvSpPr>
              <p:cNvPr id="58" name="Rektangel 34"/>
              <p:cNvSpPr>
                <a:spLocks noChangeArrowheads="1"/>
              </p:cNvSpPr>
              <p:nvPr/>
            </p:nvSpPr>
            <p:spPr bwMode="auto">
              <a:xfrm>
                <a:off x="3036275" y="4216285"/>
                <a:ext cx="1028557" cy="48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801688">
                  <a:spcBef>
                    <a:spcPct val="20000"/>
                  </a:spcBef>
                </a:pPr>
                <a:r>
                  <a:rPr lang="en-US" sz="1600" b="1" noProof="1">
                    <a:solidFill>
                      <a:srgbClr val="FFFFFF"/>
                    </a:solidFill>
                    <a:latin typeface="+mn-lt"/>
                    <a:cs typeface="Arial" charset="0"/>
                  </a:rPr>
                  <a:t>Evaluate and select the best hypothesis</a:t>
                </a:r>
              </a:p>
            </p:txBody>
          </p:sp>
        </p:grpSp>
        <p:grpSp>
          <p:nvGrpSpPr>
            <p:cNvPr id="54" name="Gruppe 39"/>
            <p:cNvGrpSpPr>
              <a:grpSpLocks/>
            </p:cNvGrpSpPr>
            <p:nvPr/>
          </p:nvGrpSpPr>
          <p:grpSpPr bwMode="auto">
            <a:xfrm rot="20560333" flipH="1">
              <a:off x="5290786" y="1726848"/>
              <a:ext cx="2093912" cy="3074212"/>
              <a:chOff x="1924070" y="986814"/>
              <a:chExt cx="2673350" cy="3927475"/>
            </a:xfrm>
          </p:grpSpPr>
          <p:sp>
            <p:nvSpPr>
              <p:cNvPr id="55" name="Freeform 6"/>
              <p:cNvSpPr>
                <a:spLocks/>
              </p:cNvSpPr>
              <p:nvPr/>
            </p:nvSpPr>
            <p:spPr bwMode="auto">
              <a:xfrm>
                <a:off x="2389188" y="1023938"/>
                <a:ext cx="292100" cy="257175"/>
              </a:xfrm>
              <a:custGeom>
                <a:avLst/>
                <a:gdLst>
                  <a:gd name="T0" fmla="*/ 2147483647 w 184"/>
                  <a:gd name="T1" fmla="*/ 2147483647 h 162"/>
                  <a:gd name="T2" fmla="*/ 2147483647 w 184"/>
                  <a:gd name="T3" fmla="*/ 2147483647 h 162"/>
                  <a:gd name="T4" fmla="*/ 2147483647 w 184"/>
                  <a:gd name="T5" fmla="*/ 2147483647 h 162"/>
                  <a:gd name="T6" fmla="*/ 2147483647 w 184"/>
                  <a:gd name="T7" fmla="*/ 2147483647 h 162"/>
                  <a:gd name="T8" fmla="*/ 2147483647 w 184"/>
                  <a:gd name="T9" fmla="*/ 2147483647 h 162"/>
                  <a:gd name="T10" fmla="*/ 2147483647 w 184"/>
                  <a:gd name="T11" fmla="*/ 2147483647 h 162"/>
                  <a:gd name="T12" fmla="*/ 2147483647 w 184"/>
                  <a:gd name="T13" fmla="*/ 2147483647 h 162"/>
                  <a:gd name="T14" fmla="*/ 2147483647 w 184"/>
                  <a:gd name="T15" fmla="*/ 2147483647 h 162"/>
                  <a:gd name="T16" fmla="*/ 2147483647 w 184"/>
                  <a:gd name="T17" fmla="*/ 2147483647 h 162"/>
                  <a:gd name="T18" fmla="*/ 2147483647 w 184"/>
                  <a:gd name="T19" fmla="*/ 2147483647 h 162"/>
                  <a:gd name="T20" fmla="*/ 2147483647 w 184"/>
                  <a:gd name="T21" fmla="*/ 2147483647 h 162"/>
                  <a:gd name="T22" fmla="*/ 2147483647 w 184"/>
                  <a:gd name="T23" fmla="*/ 2147483647 h 162"/>
                  <a:gd name="T24" fmla="*/ 2147483647 w 184"/>
                  <a:gd name="T25" fmla="*/ 2147483647 h 162"/>
                  <a:gd name="T26" fmla="*/ 2147483647 w 184"/>
                  <a:gd name="T27" fmla="*/ 2147483647 h 162"/>
                  <a:gd name="T28" fmla="*/ 2147483647 w 184"/>
                  <a:gd name="T29" fmla="*/ 2147483647 h 162"/>
                  <a:gd name="T30" fmla="*/ 2147483647 w 184"/>
                  <a:gd name="T31" fmla="*/ 2147483647 h 162"/>
                  <a:gd name="T32" fmla="*/ 2147483647 w 184"/>
                  <a:gd name="T33" fmla="*/ 2147483647 h 162"/>
                  <a:gd name="T34" fmla="*/ 2147483647 w 184"/>
                  <a:gd name="T35" fmla="*/ 2147483647 h 162"/>
                  <a:gd name="T36" fmla="*/ 2147483647 w 184"/>
                  <a:gd name="T37" fmla="*/ 2147483647 h 162"/>
                  <a:gd name="T38" fmla="*/ 2147483647 w 184"/>
                  <a:gd name="T39" fmla="*/ 2147483647 h 162"/>
                  <a:gd name="T40" fmla="*/ 2147483647 w 184"/>
                  <a:gd name="T41" fmla="*/ 2147483647 h 162"/>
                  <a:gd name="T42" fmla="*/ 2147483647 w 184"/>
                  <a:gd name="T43" fmla="*/ 2147483647 h 162"/>
                  <a:gd name="T44" fmla="*/ 2147483647 w 184"/>
                  <a:gd name="T45" fmla="*/ 2147483647 h 162"/>
                  <a:gd name="T46" fmla="*/ 2147483647 w 184"/>
                  <a:gd name="T47" fmla="*/ 2147483647 h 162"/>
                  <a:gd name="T48" fmla="*/ 2147483647 w 184"/>
                  <a:gd name="T49" fmla="*/ 2147483647 h 162"/>
                  <a:gd name="T50" fmla="*/ 2147483647 w 184"/>
                  <a:gd name="T51" fmla="*/ 2147483647 h 162"/>
                  <a:gd name="T52" fmla="*/ 2147483647 w 184"/>
                  <a:gd name="T53" fmla="*/ 0 h 162"/>
                  <a:gd name="T54" fmla="*/ 2147483647 w 184"/>
                  <a:gd name="T55" fmla="*/ 0 h 162"/>
                  <a:gd name="T56" fmla="*/ 2147483647 w 184"/>
                  <a:gd name="T57" fmla="*/ 2147483647 h 162"/>
                  <a:gd name="T58" fmla="*/ 2147483647 w 184"/>
                  <a:gd name="T59" fmla="*/ 2147483647 h 162"/>
                  <a:gd name="T60" fmla="*/ 2147483647 w 184"/>
                  <a:gd name="T61" fmla="*/ 2147483647 h 162"/>
                  <a:gd name="T62" fmla="*/ 2147483647 w 184"/>
                  <a:gd name="T63" fmla="*/ 2147483647 h 162"/>
                  <a:gd name="T64" fmla="*/ 2147483647 w 184"/>
                  <a:gd name="T65" fmla="*/ 2147483647 h 162"/>
                  <a:gd name="T66" fmla="*/ 2147483647 w 184"/>
                  <a:gd name="T67" fmla="*/ 2147483647 h 162"/>
                  <a:gd name="T68" fmla="*/ 2147483647 w 184"/>
                  <a:gd name="T69" fmla="*/ 2147483647 h 162"/>
                  <a:gd name="T70" fmla="*/ 2147483647 w 184"/>
                  <a:gd name="T71" fmla="*/ 2147483647 h 162"/>
                  <a:gd name="T72" fmla="*/ 2147483647 w 184"/>
                  <a:gd name="T73" fmla="*/ 2147483647 h 162"/>
                  <a:gd name="T74" fmla="*/ 0 w 184"/>
                  <a:gd name="T75" fmla="*/ 2147483647 h 162"/>
                  <a:gd name="T76" fmla="*/ 0 w 184"/>
                  <a:gd name="T77" fmla="*/ 2147483647 h 162"/>
                  <a:gd name="T78" fmla="*/ 0 w 184"/>
                  <a:gd name="T79" fmla="*/ 2147483647 h 162"/>
                  <a:gd name="T80" fmla="*/ 2147483647 w 184"/>
                  <a:gd name="T81" fmla="*/ 2147483647 h 162"/>
                  <a:gd name="T82" fmla="*/ 2147483647 w 184"/>
                  <a:gd name="T83" fmla="*/ 2147483647 h 162"/>
                  <a:gd name="T84" fmla="*/ 2147483647 w 184"/>
                  <a:gd name="T85" fmla="*/ 2147483647 h 162"/>
                  <a:gd name="T86" fmla="*/ 2147483647 w 184"/>
                  <a:gd name="T87" fmla="*/ 2147483647 h 162"/>
                  <a:gd name="T88" fmla="*/ 2147483647 w 184"/>
                  <a:gd name="T89" fmla="*/ 2147483647 h 162"/>
                  <a:gd name="T90" fmla="*/ 2147483647 w 184"/>
                  <a:gd name="T91" fmla="*/ 2147483647 h 162"/>
                  <a:gd name="T92" fmla="*/ 2147483647 w 184"/>
                  <a:gd name="T93" fmla="*/ 2147483647 h 162"/>
                  <a:gd name="T94" fmla="*/ 2147483647 w 184"/>
                  <a:gd name="T95" fmla="*/ 2147483647 h 162"/>
                  <a:gd name="T96" fmla="*/ 2147483647 w 184"/>
                  <a:gd name="T97" fmla="*/ 2147483647 h 162"/>
                  <a:gd name="T98" fmla="*/ 2147483647 w 184"/>
                  <a:gd name="T99" fmla="*/ 2147483647 h 162"/>
                  <a:gd name="T100" fmla="*/ 2147483647 w 184"/>
                  <a:gd name="T101" fmla="*/ 2147483647 h 162"/>
                  <a:gd name="T102" fmla="*/ 2147483647 w 184"/>
                  <a:gd name="T103" fmla="*/ 2147483647 h 162"/>
                  <a:gd name="T104" fmla="*/ 2147483647 w 184"/>
                  <a:gd name="T105" fmla="*/ 2147483647 h 162"/>
                  <a:gd name="T106" fmla="*/ 2147483647 w 184"/>
                  <a:gd name="T107" fmla="*/ 2147483647 h 162"/>
                  <a:gd name="T108" fmla="*/ 2147483647 w 184"/>
                  <a:gd name="T109" fmla="*/ 2147483647 h 162"/>
                  <a:gd name="T110" fmla="*/ 2147483647 w 184"/>
                  <a:gd name="T111" fmla="*/ 2147483647 h 162"/>
                  <a:gd name="T112" fmla="*/ 2147483647 w 184"/>
                  <a:gd name="T113" fmla="*/ 2147483647 h 162"/>
                  <a:gd name="T114" fmla="*/ 2147483647 w 184"/>
                  <a:gd name="T115" fmla="*/ 2147483647 h 162"/>
                  <a:gd name="T116" fmla="*/ 2147483647 w 184"/>
                  <a:gd name="T117" fmla="*/ 2147483647 h 162"/>
                  <a:gd name="T118" fmla="*/ 2147483647 w 184"/>
                  <a:gd name="T119" fmla="*/ 2147483647 h 162"/>
                  <a:gd name="T120" fmla="*/ 2147483647 w 184"/>
                  <a:gd name="T121" fmla="*/ 2147483647 h 1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4"/>
                  <a:gd name="T184" fmla="*/ 0 h 162"/>
                  <a:gd name="T185" fmla="*/ 184 w 184"/>
                  <a:gd name="T186" fmla="*/ 162 h 1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4" h="162">
                    <a:moveTo>
                      <a:pt x="104" y="126"/>
                    </a:moveTo>
                    <a:lnTo>
                      <a:pt x="104" y="126"/>
                    </a:lnTo>
                    <a:lnTo>
                      <a:pt x="132" y="112"/>
                    </a:lnTo>
                    <a:lnTo>
                      <a:pt x="154" y="102"/>
                    </a:lnTo>
                    <a:lnTo>
                      <a:pt x="170" y="94"/>
                    </a:lnTo>
                    <a:lnTo>
                      <a:pt x="180" y="86"/>
                    </a:lnTo>
                    <a:lnTo>
                      <a:pt x="182" y="80"/>
                    </a:lnTo>
                    <a:lnTo>
                      <a:pt x="184" y="70"/>
                    </a:lnTo>
                    <a:lnTo>
                      <a:pt x="184" y="56"/>
                    </a:lnTo>
                    <a:lnTo>
                      <a:pt x="182" y="42"/>
                    </a:lnTo>
                    <a:lnTo>
                      <a:pt x="178" y="28"/>
                    </a:lnTo>
                    <a:lnTo>
                      <a:pt x="172" y="18"/>
                    </a:lnTo>
                    <a:lnTo>
                      <a:pt x="164" y="8"/>
                    </a:lnTo>
                    <a:lnTo>
                      <a:pt x="160" y="6"/>
                    </a:lnTo>
                    <a:lnTo>
                      <a:pt x="154" y="4"/>
                    </a:lnTo>
                    <a:lnTo>
                      <a:pt x="144" y="4"/>
                    </a:lnTo>
                    <a:lnTo>
                      <a:pt x="134" y="4"/>
                    </a:lnTo>
                    <a:lnTo>
                      <a:pt x="118" y="8"/>
                    </a:lnTo>
                    <a:lnTo>
                      <a:pt x="108" y="12"/>
                    </a:lnTo>
                    <a:lnTo>
                      <a:pt x="104" y="14"/>
                    </a:lnTo>
                    <a:lnTo>
                      <a:pt x="102" y="12"/>
                    </a:lnTo>
                    <a:lnTo>
                      <a:pt x="92" y="4"/>
                    </a:lnTo>
                    <a:lnTo>
                      <a:pt x="88" y="2"/>
                    </a:lnTo>
                    <a:lnTo>
                      <a:pt x="82" y="0"/>
                    </a:lnTo>
                    <a:lnTo>
                      <a:pt x="74" y="0"/>
                    </a:lnTo>
                    <a:lnTo>
                      <a:pt x="68" y="4"/>
                    </a:lnTo>
                    <a:lnTo>
                      <a:pt x="46" y="22"/>
                    </a:lnTo>
                    <a:lnTo>
                      <a:pt x="36" y="30"/>
                    </a:lnTo>
                    <a:lnTo>
                      <a:pt x="26" y="52"/>
                    </a:lnTo>
                    <a:lnTo>
                      <a:pt x="22" y="54"/>
                    </a:lnTo>
                    <a:lnTo>
                      <a:pt x="12" y="60"/>
                    </a:lnTo>
                    <a:lnTo>
                      <a:pt x="4" y="68"/>
                    </a:lnTo>
                    <a:lnTo>
                      <a:pt x="0" y="74"/>
                    </a:lnTo>
                    <a:lnTo>
                      <a:pt x="0" y="80"/>
                    </a:lnTo>
                    <a:lnTo>
                      <a:pt x="2" y="90"/>
                    </a:lnTo>
                    <a:lnTo>
                      <a:pt x="6" y="98"/>
                    </a:lnTo>
                    <a:lnTo>
                      <a:pt x="12" y="102"/>
                    </a:lnTo>
                    <a:lnTo>
                      <a:pt x="10" y="106"/>
                    </a:lnTo>
                    <a:lnTo>
                      <a:pt x="10" y="114"/>
                    </a:lnTo>
                    <a:lnTo>
                      <a:pt x="12" y="126"/>
                    </a:lnTo>
                    <a:lnTo>
                      <a:pt x="14" y="132"/>
                    </a:lnTo>
                    <a:lnTo>
                      <a:pt x="20" y="138"/>
                    </a:lnTo>
                    <a:lnTo>
                      <a:pt x="28" y="150"/>
                    </a:lnTo>
                    <a:lnTo>
                      <a:pt x="36" y="160"/>
                    </a:lnTo>
                    <a:lnTo>
                      <a:pt x="42" y="162"/>
                    </a:lnTo>
                    <a:lnTo>
                      <a:pt x="46" y="162"/>
                    </a:lnTo>
                    <a:lnTo>
                      <a:pt x="52" y="162"/>
                    </a:lnTo>
                    <a:lnTo>
                      <a:pt x="60" y="158"/>
                    </a:lnTo>
                    <a:lnTo>
                      <a:pt x="76" y="148"/>
                    </a:lnTo>
                    <a:lnTo>
                      <a:pt x="92" y="138"/>
                    </a:lnTo>
                    <a:lnTo>
                      <a:pt x="104"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6" name="Freeform 7"/>
              <p:cNvSpPr>
                <a:spLocks noEditPoints="1"/>
              </p:cNvSpPr>
              <p:nvPr/>
            </p:nvSpPr>
            <p:spPr bwMode="auto">
              <a:xfrm>
                <a:off x="1924070" y="986814"/>
                <a:ext cx="2673350" cy="3927475"/>
              </a:xfrm>
              <a:custGeom>
                <a:avLst/>
                <a:gdLst>
                  <a:gd name="T0" fmla="*/ 2147483647 w 1684"/>
                  <a:gd name="T1" fmla="*/ 2147483647 h 2474"/>
                  <a:gd name="T2" fmla="*/ 2147483647 w 1684"/>
                  <a:gd name="T3" fmla="*/ 2147483647 h 2474"/>
                  <a:gd name="T4" fmla="*/ 2147483647 w 1684"/>
                  <a:gd name="T5" fmla="*/ 2147483647 h 2474"/>
                  <a:gd name="T6" fmla="*/ 2147483647 w 1684"/>
                  <a:gd name="T7" fmla="*/ 2147483647 h 2474"/>
                  <a:gd name="T8" fmla="*/ 2147483647 w 1684"/>
                  <a:gd name="T9" fmla="*/ 2147483647 h 2474"/>
                  <a:gd name="T10" fmla="*/ 2147483647 w 1684"/>
                  <a:gd name="T11" fmla="*/ 2147483647 h 2474"/>
                  <a:gd name="T12" fmla="*/ 0 w 1684"/>
                  <a:gd name="T13" fmla="*/ 2147483647 h 2474"/>
                  <a:gd name="T14" fmla="*/ 2147483647 w 1684"/>
                  <a:gd name="T15" fmla="*/ 2147483647 h 2474"/>
                  <a:gd name="T16" fmla="*/ 2147483647 w 1684"/>
                  <a:gd name="T17" fmla="*/ 2147483647 h 2474"/>
                  <a:gd name="T18" fmla="*/ 2147483647 w 1684"/>
                  <a:gd name="T19" fmla="*/ 2147483647 h 2474"/>
                  <a:gd name="T20" fmla="*/ 2147483647 w 1684"/>
                  <a:gd name="T21" fmla="*/ 2147483647 h 2474"/>
                  <a:gd name="T22" fmla="*/ 2147483647 w 1684"/>
                  <a:gd name="T23" fmla="*/ 2147483647 h 2474"/>
                  <a:gd name="T24" fmla="*/ 2147483647 w 1684"/>
                  <a:gd name="T25" fmla="*/ 2147483647 h 2474"/>
                  <a:gd name="T26" fmla="*/ 2147483647 w 1684"/>
                  <a:gd name="T27" fmla="*/ 2147483647 h 2474"/>
                  <a:gd name="T28" fmla="*/ 2147483647 w 1684"/>
                  <a:gd name="T29" fmla="*/ 2147483647 h 2474"/>
                  <a:gd name="T30" fmla="*/ 2147483647 w 1684"/>
                  <a:gd name="T31" fmla="*/ 2147483647 h 2474"/>
                  <a:gd name="T32" fmla="*/ 2147483647 w 1684"/>
                  <a:gd name="T33" fmla="*/ 2147483647 h 2474"/>
                  <a:gd name="T34" fmla="*/ 2147483647 w 1684"/>
                  <a:gd name="T35" fmla="*/ 2147483647 h 2474"/>
                  <a:gd name="T36" fmla="*/ 2147483647 w 1684"/>
                  <a:gd name="T37" fmla="*/ 2147483647 h 2474"/>
                  <a:gd name="T38" fmla="*/ 2147483647 w 1684"/>
                  <a:gd name="T39" fmla="*/ 2147483647 h 2474"/>
                  <a:gd name="T40" fmla="*/ 2147483647 w 1684"/>
                  <a:gd name="T41" fmla="*/ 2147483647 h 2474"/>
                  <a:gd name="T42" fmla="*/ 2147483647 w 1684"/>
                  <a:gd name="T43" fmla="*/ 2147483647 h 2474"/>
                  <a:gd name="T44" fmla="*/ 2147483647 w 1684"/>
                  <a:gd name="T45" fmla="*/ 2147483647 h 2474"/>
                  <a:gd name="T46" fmla="*/ 2147483647 w 1684"/>
                  <a:gd name="T47" fmla="*/ 2147483647 h 2474"/>
                  <a:gd name="T48" fmla="*/ 2147483647 w 1684"/>
                  <a:gd name="T49" fmla="*/ 2147483647 h 2474"/>
                  <a:gd name="T50" fmla="*/ 2147483647 w 1684"/>
                  <a:gd name="T51" fmla="*/ 2147483647 h 2474"/>
                  <a:gd name="T52" fmla="*/ 2147483647 w 1684"/>
                  <a:gd name="T53" fmla="*/ 2147483647 h 2474"/>
                  <a:gd name="T54" fmla="*/ 2147483647 w 1684"/>
                  <a:gd name="T55" fmla="*/ 2147483647 h 2474"/>
                  <a:gd name="T56" fmla="*/ 2147483647 w 1684"/>
                  <a:gd name="T57" fmla="*/ 2147483647 h 2474"/>
                  <a:gd name="T58" fmla="*/ 2147483647 w 1684"/>
                  <a:gd name="T59" fmla="*/ 2147483647 h 2474"/>
                  <a:gd name="T60" fmla="*/ 2147483647 w 1684"/>
                  <a:gd name="T61" fmla="*/ 2147483647 h 2474"/>
                  <a:gd name="T62" fmla="*/ 2147483647 w 1684"/>
                  <a:gd name="T63" fmla="*/ 2147483647 h 2474"/>
                  <a:gd name="T64" fmla="*/ 2147483647 w 1684"/>
                  <a:gd name="T65" fmla="*/ 2147483647 h 2474"/>
                  <a:gd name="T66" fmla="*/ 2147483647 w 1684"/>
                  <a:gd name="T67" fmla="*/ 2147483647 h 2474"/>
                  <a:gd name="T68" fmla="*/ 2147483647 w 1684"/>
                  <a:gd name="T69" fmla="*/ 2147483647 h 2474"/>
                  <a:gd name="T70" fmla="*/ 2147483647 w 1684"/>
                  <a:gd name="T71" fmla="*/ 2147483647 h 2474"/>
                  <a:gd name="T72" fmla="*/ 2147483647 w 1684"/>
                  <a:gd name="T73" fmla="*/ 2147483647 h 2474"/>
                  <a:gd name="T74" fmla="*/ 2147483647 w 1684"/>
                  <a:gd name="T75" fmla="*/ 2147483647 h 2474"/>
                  <a:gd name="T76" fmla="*/ 2147483647 w 1684"/>
                  <a:gd name="T77" fmla="*/ 2147483647 h 2474"/>
                  <a:gd name="T78" fmla="*/ 2147483647 w 1684"/>
                  <a:gd name="T79" fmla="*/ 2147483647 h 2474"/>
                  <a:gd name="T80" fmla="*/ 2147483647 w 1684"/>
                  <a:gd name="T81" fmla="*/ 2147483647 h 2474"/>
                  <a:gd name="T82" fmla="*/ 2147483647 w 1684"/>
                  <a:gd name="T83" fmla="*/ 2147483647 h 2474"/>
                  <a:gd name="T84" fmla="*/ 2147483647 w 1684"/>
                  <a:gd name="T85" fmla="*/ 2147483647 h 2474"/>
                  <a:gd name="T86" fmla="*/ 2147483647 w 1684"/>
                  <a:gd name="T87" fmla="*/ 2147483647 h 2474"/>
                  <a:gd name="T88" fmla="*/ 2147483647 w 1684"/>
                  <a:gd name="T89" fmla="*/ 2147483647 h 2474"/>
                  <a:gd name="T90" fmla="*/ 2147483647 w 1684"/>
                  <a:gd name="T91" fmla="*/ 2147483647 h 2474"/>
                  <a:gd name="T92" fmla="*/ 2147483647 w 1684"/>
                  <a:gd name="T93" fmla="*/ 2147483647 h 2474"/>
                  <a:gd name="T94" fmla="*/ 2147483647 w 1684"/>
                  <a:gd name="T95" fmla="*/ 2147483647 h 2474"/>
                  <a:gd name="T96" fmla="*/ 2147483647 w 1684"/>
                  <a:gd name="T97" fmla="*/ 2147483647 h 2474"/>
                  <a:gd name="T98" fmla="*/ 2147483647 w 1684"/>
                  <a:gd name="T99" fmla="*/ 2147483647 h 2474"/>
                  <a:gd name="T100" fmla="*/ 2147483647 w 1684"/>
                  <a:gd name="T101" fmla="*/ 2147483647 h 2474"/>
                  <a:gd name="T102" fmla="*/ 2147483647 w 1684"/>
                  <a:gd name="T103" fmla="*/ 2147483647 h 2474"/>
                  <a:gd name="T104" fmla="*/ 2147483647 w 1684"/>
                  <a:gd name="T105" fmla="*/ 2147483647 h 2474"/>
                  <a:gd name="T106" fmla="*/ 2147483647 w 1684"/>
                  <a:gd name="T107" fmla="*/ 2147483647 h 2474"/>
                  <a:gd name="T108" fmla="*/ 2147483647 w 1684"/>
                  <a:gd name="T109" fmla="*/ 2147483647 h 2474"/>
                  <a:gd name="T110" fmla="*/ 2147483647 w 1684"/>
                  <a:gd name="T111" fmla="*/ 2147483647 h 2474"/>
                  <a:gd name="T112" fmla="*/ 2147483647 w 1684"/>
                  <a:gd name="T113" fmla="*/ 2147483647 h 2474"/>
                  <a:gd name="T114" fmla="*/ 2147483647 w 1684"/>
                  <a:gd name="T115" fmla="*/ 2147483647 h 24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84"/>
                  <a:gd name="T175" fmla="*/ 0 h 2474"/>
                  <a:gd name="T176" fmla="*/ 1684 w 1684"/>
                  <a:gd name="T177" fmla="*/ 2474 h 24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84" h="2474">
                    <a:moveTo>
                      <a:pt x="840" y="1156"/>
                    </a:moveTo>
                    <a:lnTo>
                      <a:pt x="768" y="1184"/>
                    </a:lnTo>
                    <a:lnTo>
                      <a:pt x="710" y="1084"/>
                    </a:lnTo>
                    <a:lnTo>
                      <a:pt x="724" y="1088"/>
                    </a:lnTo>
                    <a:lnTo>
                      <a:pt x="742" y="1098"/>
                    </a:lnTo>
                    <a:lnTo>
                      <a:pt x="786" y="1122"/>
                    </a:lnTo>
                    <a:lnTo>
                      <a:pt x="840" y="1156"/>
                    </a:lnTo>
                    <a:close/>
                    <a:moveTo>
                      <a:pt x="174" y="750"/>
                    </a:moveTo>
                    <a:lnTo>
                      <a:pt x="174" y="750"/>
                    </a:lnTo>
                    <a:lnTo>
                      <a:pt x="164" y="768"/>
                    </a:lnTo>
                    <a:lnTo>
                      <a:pt x="152" y="792"/>
                    </a:lnTo>
                    <a:lnTo>
                      <a:pt x="142" y="824"/>
                    </a:lnTo>
                    <a:lnTo>
                      <a:pt x="130" y="860"/>
                    </a:lnTo>
                    <a:lnTo>
                      <a:pt x="110" y="942"/>
                    </a:lnTo>
                    <a:lnTo>
                      <a:pt x="92" y="1030"/>
                    </a:lnTo>
                    <a:lnTo>
                      <a:pt x="76" y="1116"/>
                    </a:lnTo>
                    <a:lnTo>
                      <a:pt x="64" y="1188"/>
                    </a:lnTo>
                    <a:lnTo>
                      <a:pt x="52" y="1256"/>
                    </a:lnTo>
                    <a:lnTo>
                      <a:pt x="42" y="1266"/>
                    </a:lnTo>
                    <a:lnTo>
                      <a:pt x="34" y="1276"/>
                    </a:lnTo>
                    <a:lnTo>
                      <a:pt x="26" y="1286"/>
                    </a:lnTo>
                    <a:lnTo>
                      <a:pt x="24" y="1292"/>
                    </a:lnTo>
                    <a:lnTo>
                      <a:pt x="26" y="1296"/>
                    </a:lnTo>
                    <a:lnTo>
                      <a:pt x="28" y="1298"/>
                    </a:lnTo>
                    <a:lnTo>
                      <a:pt x="34" y="1300"/>
                    </a:lnTo>
                    <a:lnTo>
                      <a:pt x="44" y="1304"/>
                    </a:lnTo>
                    <a:lnTo>
                      <a:pt x="50" y="1304"/>
                    </a:lnTo>
                    <a:lnTo>
                      <a:pt x="46" y="1340"/>
                    </a:lnTo>
                    <a:lnTo>
                      <a:pt x="44" y="1366"/>
                    </a:lnTo>
                    <a:lnTo>
                      <a:pt x="40" y="1388"/>
                    </a:lnTo>
                    <a:lnTo>
                      <a:pt x="38" y="1392"/>
                    </a:lnTo>
                    <a:lnTo>
                      <a:pt x="36" y="1396"/>
                    </a:lnTo>
                    <a:lnTo>
                      <a:pt x="30" y="1398"/>
                    </a:lnTo>
                    <a:lnTo>
                      <a:pt x="24" y="1398"/>
                    </a:lnTo>
                    <a:lnTo>
                      <a:pt x="22" y="1400"/>
                    </a:lnTo>
                    <a:lnTo>
                      <a:pt x="20" y="1406"/>
                    </a:lnTo>
                    <a:lnTo>
                      <a:pt x="18" y="1410"/>
                    </a:lnTo>
                    <a:lnTo>
                      <a:pt x="20" y="1416"/>
                    </a:lnTo>
                    <a:lnTo>
                      <a:pt x="24" y="1420"/>
                    </a:lnTo>
                    <a:lnTo>
                      <a:pt x="28" y="1426"/>
                    </a:lnTo>
                    <a:lnTo>
                      <a:pt x="36" y="1432"/>
                    </a:lnTo>
                    <a:lnTo>
                      <a:pt x="40" y="1434"/>
                    </a:lnTo>
                    <a:lnTo>
                      <a:pt x="4" y="1536"/>
                    </a:lnTo>
                    <a:lnTo>
                      <a:pt x="2" y="1548"/>
                    </a:lnTo>
                    <a:lnTo>
                      <a:pt x="0" y="1558"/>
                    </a:lnTo>
                    <a:lnTo>
                      <a:pt x="0" y="1566"/>
                    </a:lnTo>
                    <a:lnTo>
                      <a:pt x="0" y="1572"/>
                    </a:lnTo>
                    <a:lnTo>
                      <a:pt x="2" y="1578"/>
                    </a:lnTo>
                    <a:lnTo>
                      <a:pt x="6" y="1582"/>
                    </a:lnTo>
                    <a:lnTo>
                      <a:pt x="14" y="1586"/>
                    </a:lnTo>
                    <a:lnTo>
                      <a:pt x="22" y="1588"/>
                    </a:lnTo>
                    <a:lnTo>
                      <a:pt x="32" y="1588"/>
                    </a:lnTo>
                    <a:lnTo>
                      <a:pt x="40" y="1586"/>
                    </a:lnTo>
                    <a:lnTo>
                      <a:pt x="36" y="1592"/>
                    </a:lnTo>
                    <a:lnTo>
                      <a:pt x="32" y="1600"/>
                    </a:lnTo>
                    <a:lnTo>
                      <a:pt x="28" y="1616"/>
                    </a:lnTo>
                    <a:lnTo>
                      <a:pt x="26" y="1636"/>
                    </a:lnTo>
                    <a:lnTo>
                      <a:pt x="28" y="1658"/>
                    </a:lnTo>
                    <a:lnTo>
                      <a:pt x="32" y="1680"/>
                    </a:lnTo>
                    <a:lnTo>
                      <a:pt x="38" y="1704"/>
                    </a:lnTo>
                    <a:lnTo>
                      <a:pt x="52" y="1752"/>
                    </a:lnTo>
                    <a:lnTo>
                      <a:pt x="70" y="1798"/>
                    </a:lnTo>
                    <a:lnTo>
                      <a:pt x="88" y="1836"/>
                    </a:lnTo>
                    <a:lnTo>
                      <a:pt x="106" y="1870"/>
                    </a:lnTo>
                    <a:lnTo>
                      <a:pt x="104" y="1874"/>
                    </a:lnTo>
                    <a:lnTo>
                      <a:pt x="104" y="1882"/>
                    </a:lnTo>
                    <a:lnTo>
                      <a:pt x="106" y="1888"/>
                    </a:lnTo>
                    <a:lnTo>
                      <a:pt x="108" y="1894"/>
                    </a:lnTo>
                    <a:lnTo>
                      <a:pt x="114" y="1900"/>
                    </a:lnTo>
                    <a:lnTo>
                      <a:pt x="120" y="1906"/>
                    </a:lnTo>
                    <a:lnTo>
                      <a:pt x="130" y="1914"/>
                    </a:lnTo>
                    <a:lnTo>
                      <a:pt x="142" y="1920"/>
                    </a:lnTo>
                    <a:lnTo>
                      <a:pt x="158" y="1926"/>
                    </a:lnTo>
                    <a:lnTo>
                      <a:pt x="176" y="1930"/>
                    </a:lnTo>
                    <a:lnTo>
                      <a:pt x="200" y="1936"/>
                    </a:lnTo>
                    <a:lnTo>
                      <a:pt x="228" y="1938"/>
                    </a:lnTo>
                    <a:lnTo>
                      <a:pt x="262" y="1942"/>
                    </a:lnTo>
                    <a:lnTo>
                      <a:pt x="302" y="1942"/>
                    </a:lnTo>
                    <a:lnTo>
                      <a:pt x="340" y="1942"/>
                    </a:lnTo>
                    <a:lnTo>
                      <a:pt x="378" y="1940"/>
                    </a:lnTo>
                    <a:lnTo>
                      <a:pt x="410" y="1936"/>
                    </a:lnTo>
                    <a:lnTo>
                      <a:pt x="440" y="1932"/>
                    </a:lnTo>
                    <a:lnTo>
                      <a:pt x="466" y="1926"/>
                    </a:lnTo>
                    <a:lnTo>
                      <a:pt x="492" y="1920"/>
                    </a:lnTo>
                    <a:lnTo>
                      <a:pt x="516" y="1912"/>
                    </a:lnTo>
                    <a:lnTo>
                      <a:pt x="538" y="1902"/>
                    </a:lnTo>
                    <a:lnTo>
                      <a:pt x="580" y="1882"/>
                    </a:lnTo>
                    <a:lnTo>
                      <a:pt x="620" y="1860"/>
                    </a:lnTo>
                    <a:lnTo>
                      <a:pt x="664" y="1834"/>
                    </a:lnTo>
                    <a:lnTo>
                      <a:pt x="714" y="1806"/>
                    </a:lnTo>
                    <a:lnTo>
                      <a:pt x="766" y="1776"/>
                    </a:lnTo>
                    <a:lnTo>
                      <a:pt x="818" y="1746"/>
                    </a:lnTo>
                    <a:lnTo>
                      <a:pt x="906" y="1692"/>
                    </a:lnTo>
                    <a:lnTo>
                      <a:pt x="992" y="1636"/>
                    </a:lnTo>
                    <a:lnTo>
                      <a:pt x="986" y="1658"/>
                    </a:lnTo>
                    <a:lnTo>
                      <a:pt x="984" y="1680"/>
                    </a:lnTo>
                    <a:lnTo>
                      <a:pt x="986" y="1702"/>
                    </a:lnTo>
                    <a:lnTo>
                      <a:pt x="990" y="1724"/>
                    </a:lnTo>
                    <a:lnTo>
                      <a:pt x="996" y="1748"/>
                    </a:lnTo>
                    <a:lnTo>
                      <a:pt x="1006" y="1772"/>
                    </a:lnTo>
                    <a:lnTo>
                      <a:pt x="1016" y="1796"/>
                    </a:lnTo>
                    <a:lnTo>
                      <a:pt x="1028" y="1822"/>
                    </a:lnTo>
                    <a:lnTo>
                      <a:pt x="1054" y="1870"/>
                    </a:lnTo>
                    <a:lnTo>
                      <a:pt x="1082" y="1920"/>
                    </a:lnTo>
                    <a:lnTo>
                      <a:pt x="1108" y="1970"/>
                    </a:lnTo>
                    <a:lnTo>
                      <a:pt x="1118" y="1994"/>
                    </a:lnTo>
                    <a:lnTo>
                      <a:pt x="1128" y="2018"/>
                    </a:lnTo>
                    <a:lnTo>
                      <a:pt x="1158" y="2110"/>
                    </a:lnTo>
                    <a:lnTo>
                      <a:pt x="1184" y="2196"/>
                    </a:lnTo>
                    <a:lnTo>
                      <a:pt x="1206" y="2280"/>
                    </a:lnTo>
                    <a:lnTo>
                      <a:pt x="1222" y="2290"/>
                    </a:lnTo>
                    <a:lnTo>
                      <a:pt x="1230" y="2318"/>
                    </a:lnTo>
                    <a:lnTo>
                      <a:pt x="1236" y="2348"/>
                    </a:lnTo>
                    <a:lnTo>
                      <a:pt x="1246" y="2408"/>
                    </a:lnTo>
                    <a:lnTo>
                      <a:pt x="1250" y="2456"/>
                    </a:lnTo>
                    <a:lnTo>
                      <a:pt x="1252" y="2474"/>
                    </a:lnTo>
                    <a:lnTo>
                      <a:pt x="1278" y="2474"/>
                    </a:lnTo>
                    <a:lnTo>
                      <a:pt x="1272" y="2444"/>
                    </a:lnTo>
                    <a:lnTo>
                      <a:pt x="1272" y="2412"/>
                    </a:lnTo>
                    <a:lnTo>
                      <a:pt x="1272" y="2380"/>
                    </a:lnTo>
                    <a:lnTo>
                      <a:pt x="1274" y="2350"/>
                    </a:lnTo>
                    <a:lnTo>
                      <a:pt x="1280" y="2300"/>
                    </a:lnTo>
                    <a:lnTo>
                      <a:pt x="1284" y="2280"/>
                    </a:lnTo>
                    <a:lnTo>
                      <a:pt x="1290" y="2282"/>
                    </a:lnTo>
                    <a:lnTo>
                      <a:pt x="1298" y="2286"/>
                    </a:lnTo>
                    <a:lnTo>
                      <a:pt x="1312" y="2298"/>
                    </a:lnTo>
                    <a:lnTo>
                      <a:pt x="1330" y="2318"/>
                    </a:lnTo>
                    <a:lnTo>
                      <a:pt x="1346" y="2340"/>
                    </a:lnTo>
                    <a:lnTo>
                      <a:pt x="1378" y="2388"/>
                    </a:lnTo>
                    <a:lnTo>
                      <a:pt x="1402" y="2430"/>
                    </a:lnTo>
                    <a:lnTo>
                      <a:pt x="1410" y="2442"/>
                    </a:lnTo>
                    <a:lnTo>
                      <a:pt x="1422" y="2452"/>
                    </a:lnTo>
                    <a:lnTo>
                      <a:pt x="1436" y="2458"/>
                    </a:lnTo>
                    <a:lnTo>
                      <a:pt x="1452" y="2462"/>
                    </a:lnTo>
                    <a:lnTo>
                      <a:pt x="1472" y="2464"/>
                    </a:lnTo>
                    <a:lnTo>
                      <a:pt x="1492" y="2466"/>
                    </a:lnTo>
                    <a:lnTo>
                      <a:pt x="1544" y="2466"/>
                    </a:lnTo>
                    <a:lnTo>
                      <a:pt x="1572" y="2466"/>
                    </a:lnTo>
                    <a:lnTo>
                      <a:pt x="1598" y="2464"/>
                    </a:lnTo>
                    <a:lnTo>
                      <a:pt x="1622" y="2460"/>
                    </a:lnTo>
                    <a:lnTo>
                      <a:pt x="1642" y="2456"/>
                    </a:lnTo>
                    <a:lnTo>
                      <a:pt x="1670" y="2446"/>
                    </a:lnTo>
                    <a:lnTo>
                      <a:pt x="1680" y="2440"/>
                    </a:lnTo>
                    <a:lnTo>
                      <a:pt x="1682" y="2440"/>
                    </a:lnTo>
                    <a:lnTo>
                      <a:pt x="1684" y="2434"/>
                    </a:lnTo>
                    <a:lnTo>
                      <a:pt x="1684" y="2426"/>
                    </a:lnTo>
                    <a:lnTo>
                      <a:pt x="1682" y="2414"/>
                    </a:lnTo>
                    <a:lnTo>
                      <a:pt x="1680" y="2410"/>
                    </a:lnTo>
                    <a:lnTo>
                      <a:pt x="1674" y="2406"/>
                    </a:lnTo>
                    <a:lnTo>
                      <a:pt x="1660" y="2398"/>
                    </a:lnTo>
                    <a:lnTo>
                      <a:pt x="1640" y="2390"/>
                    </a:lnTo>
                    <a:lnTo>
                      <a:pt x="1618" y="2382"/>
                    </a:lnTo>
                    <a:lnTo>
                      <a:pt x="1576" y="2368"/>
                    </a:lnTo>
                    <a:lnTo>
                      <a:pt x="1558" y="2364"/>
                    </a:lnTo>
                    <a:lnTo>
                      <a:pt x="1552" y="2358"/>
                    </a:lnTo>
                    <a:lnTo>
                      <a:pt x="1544" y="2348"/>
                    </a:lnTo>
                    <a:lnTo>
                      <a:pt x="1526" y="2318"/>
                    </a:lnTo>
                    <a:lnTo>
                      <a:pt x="1518" y="2300"/>
                    </a:lnTo>
                    <a:lnTo>
                      <a:pt x="1512" y="2282"/>
                    </a:lnTo>
                    <a:lnTo>
                      <a:pt x="1506" y="2266"/>
                    </a:lnTo>
                    <a:lnTo>
                      <a:pt x="1504" y="2252"/>
                    </a:lnTo>
                    <a:lnTo>
                      <a:pt x="1502" y="2240"/>
                    </a:lnTo>
                    <a:lnTo>
                      <a:pt x="1500" y="2228"/>
                    </a:lnTo>
                    <a:lnTo>
                      <a:pt x="1490" y="2206"/>
                    </a:lnTo>
                    <a:lnTo>
                      <a:pt x="1482" y="2190"/>
                    </a:lnTo>
                    <a:lnTo>
                      <a:pt x="1478" y="2186"/>
                    </a:lnTo>
                    <a:lnTo>
                      <a:pt x="1490" y="2178"/>
                    </a:lnTo>
                    <a:lnTo>
                      <a:pt x="1500" y="2172"/>
                    </a:lnTo>
                    <a:lnTo>
                      <a:pt x="1506" y="2166"/>
                    </a:lnTo>
                    <a:lnTo>
                      <a:pt x="1510" y="2160"/>
                    </a:lnTo>
                    <a:lnTo>
                      <a:pt x="1514" y="2152"/>
                    </a:lnTo>
                    <a:lnTo>
                      <a:pt x="1514" y="2148"/>
                    </a:lnTo>
                    <a:lnTo>
                      <a:pt x="1550" y="2126"/>
                    </a:lnTo>
                    <a:lnTo>
                      <a:pt x="1578" y="2108"/>
                    </a:lnTo>
                    <a:lnTo>
                      <a:pt x="1596" y="2092"/>
                    </a:lnTo>
                    <a:lnTo>
                      <a:pt x="1608" y="2078"/>
                    </a:lnTo>
                    <a:lnTo>
                      <a:pt x="1616" y="2068"/>
                    </a:lnTo>
                    <a:lnTo>
                      <a:pt x="1618" y="2060"/>
                    </a:lnTo>
                    <a:lnTo>
                      <a:pt x="1620" y="2052"/>
                    </a:lnTo>
                    <a:lnTo>
                      <a:pt x="1542" y="1862"/>
                    </a:lnTo>
                    <a:lnTo>
                      <a:pt x="1470" y="1680"/>
                    </a:lnTo>
                    <a:lnTo>
                      <a:pt x="1396" y="1486"/>
                    </a:lnTo>
                    <a:lnTo>
                      <a:pt x="1364" y="1400"/>
                    </a:lnTo>
                    <a:lnTo>
                      <a:pt x="1336" y="1332"/>
                    </a:lnTo>
                    <a:lnTo>
                      <a:pt x="1312" y="1278"/>
                    </a:lnTo>
                    <a:lnTo>
                      <a:pt x="1292" y="1238"/>
                    </a:lnTo>
                    <a:lnTo>
                      <a:pt x="1276" y="1208"/>
                    </a:lnTo>
                    <a:lnTo>
                      <a:pt x="1266" y="1188"/>
                    </a:lnTo>
                    <a:lnTo>
                      <a:pt x="1256" y="1176"/>
                    </a:lnTo>
                    <a:lnTo>
                      <a:pt x="1264" y="1176"/>
                    </a:lnTo>
                    <a:lnTo>
                      <a:pt x="1270" y="1176"/>
                    </a:lnTo>
                    <a:lnTo>
                      <a:pt x="1274" y="1174"/>
                    </a:lnTo>
                    <a:lnTo>
                      <a:pt x="1252" y="1132"/>
                    </a:lnTo>
                    <a:lnTo>
                      <a:pt x="1250" y="1124"/>
                    </a:lnTo>
                    <a:lnTo>
                      <a:pt x="1244" y="1114"/>
                    </a:lnTo>
                    <a:lnTo>
                      <a:pt x="1224" y="1094"/>
                    </a:lnTo>
                    <a:lnTo>
                      <a:pt x="1216" y="1086"/>
                    </a:lnTo>
                    <a:lnTo>
                      <a:pt x="1212" y="1086"/>
                    </a:lnTo>
                    <a:lnTo>
                      <a:pt x="1210" y="1088"/>
                    </a:lnTo>
                    <a:lnTo>
                      <a:pt x="1198" y="1076"/>
                    </a:lnTo>
                    <a:lnTo>
                      <a:pt x="1192" y="1070"/>
                    </a:lnTo>
                    <a:lnTo>
                      <a:pt x="1184" y="1064"/>
                    </a:lnTo>
                    <a:lnTo>
                      <a:pt x="1172" y="1058"/>
                    </a:lnTo>
                    <a:lnTo>
                      <a:pt x="1170" y="1054"/>
                    </a:lnTo>
                    <a:lnTo>
                      <a:pt x="1158" y="1038"/>
                    </a:lnTo>
                    <a:lnTo>
                      <a:pt x="1152" y="1034"/>
                    </a:lnTo>
                    <a:lnTo>
                      <a:pt x="1146" y="1030"/>
                    </a:lnTo>
                    <a:lnTo>
                      <a:pt x="1132" y="1028"/>
                    </a:lnTo>
                    <a:lnTo>
                      <a:pt x="1122" y="1030"/>
                    </a:lnTo>
                    <a:lnTo>
                      <a:pt x="1118" y="1030"/>
                    </a:lnTo>
                    <a:lnTo>
                      <a:pt x="1110" y="1026"/>
                    </a:lnTo>
                    <a:lnTo>
                      <a:pt x="1102" y="1022"/>
                    </a:lnTo>
                    <a:lnTo>
                      <a:pt x="1094" y="1020"/>
                    </a:lnTo>
                    <a:lnTo>
                      <a:pt x="1084" y="1022"/>
                    </a:lnTo>
                    <a:lnTo>
                      <a:pt x="1078" y="1024"/>
                    </a:lnTo>
                    <a:lnTo>
                      <a:pt x="1068" y="1026"/>
                    </a:lnTo>
                    <a:lnTo>
                      <a:pt x="1056" y="1028"/>
                    </a:lnTo>
                    <a:lnTo>
                      <a:pt x="1044" y="1030"/>
                    </a:lnTo>
                    <a:lnTo>
                      <a:pt x="1038" y="1032"/>
                    </a:lnTo>
                    <a:lnTo>
                      <a:pt x="1036" y="1034"/>
                    </a:lnTo>
                    <a:lnTo>
                      <a:pt x="1026" y="1034"/>
                    </a:lnTo>
                    <a:lnTo>
                      <a:pt x="1012" y="1038"/>
                    </a:lnTo>
                    <a:lnTo>
                      <a:pt x="996" y="1044"/>
                    </a:lnTo>
                    <a:lnTo>
                      <a:pt x="998" y="1032"/>
                    </a:lnTo>
                    <a:lnTo>
                      <a:pt x="996" y="1022"/>
                    </a:lnTo>
                    <a:lnTo>
                      <a:pt x="988" y="996"/>
                    </a:lnTo>
                    <a:lnTo>
                      <a:pt x="978" y="968"/>
                    </a:lnTo>
                    <a:lnTo>
                      <a:pt x="970" y="942"/>
                    </a:lnTo>
                    <a:lnTo>
                      <a:pt x="960" y="914"/>
                    </a:lnTo>
                    <a:lnTo>
                      <a:pt x="946" y="882"/>
                    </a:lnTo>
                    <a:lnTo>
                      <a:pt x="914" y="808"/>
                    </a:lnTo>
                    <a:lnTo>
                      <a:pt x="874" y="714"/>
                    </a:lnTo>
                    <a:lnTo>
                      <a:pt x="834" y="624"/>
                    </a:lnTo>
                    <a:lnTo>
                      <a:pt x="808" y="562"/>
                    </a:lnTo>
                    <a:lnTo>
                      <a:pt x="806" y="554"/>
                    </a:lnTo>
                    <a:lnTo>
                      <a:pt x="804" y="546"/>
                    </a:lnTo>
                    <a:lnTo>
                      <a:pt x="804" y="526"/>
                    </a:lnTo>
                    <a:lnTo>
                      <a:pt x="804" y="506"/>
                    </a:lnTo>
                    <a:lnTo>
                      <a:pt x="802" y="496"/>
                    </a:lnTo>
                    <a:lnTo>
                      <a:pt x="800" y="488"/>
                    </a:lnTo>
                    <a:lnTo>
                      <a:pt x="790" y="462"/>
                    </a:lnTo>
                    <a:lnTo>
                      <a:pt x="784" y="450"/>
                    </a:lnTo>
                    <a:lnTo>
                      <a:pt x="786" y="446"/>
                    </a:lnTo>
                    <a:lnTo>
                      <a:pt x="790" y="436"/>
                    </a:lnTo>
                    <a:lnTo>
                      <a:pt x="792" y="434"/>
                    </a:lnTo>
                    <a:lnTo>
                      <a:pt x="790" y="430"/>
                    </a:lnTo>
                    <a:lnTo>
                      <a:pt x="788" y="424"/>
                    </a:lnTo>
                    <a:lnTo>
                      <a:pt x="782" y="416"/>
                    </a:lnTo>
                    <a:lnTo>
                      <a:pt x="780" y="410"/>
                    </a:lnTo>
                    <a:lnTo>
                      <a:pt x="784" y="406"/>
                    </a:lnTo>
                    <a:lnTo>
                      <a:pt x="788" y="404"/>
                    </a:lnTo>
                    <a:lnTo>
                      <a:pt x="794" y="402"/>
                    </a:lnTo>
                    <a:lnTo>
                      <a:pt x="798" y="398"/>
                    </a:lnTo>
                    <a:lnTo>
                      <a:pt x="810" y="392"/>
                    </a:lnTo>
                    <a:lnTo>
                      <a:pt x="814" y="388"/>
                    </a:lnTo>
                    <a:lnTo>
                      <a:pt x="818" y="384"/>
                    </a:lnTo>
                    <a:lnTo>
                      <a:pt x="814" y="376"/>
                    </a:lnTo>
                    <a:lnTo>
                      <a:pt x="806" y="362"/>
                    </a:lnTo>
                    <a:lnTo>
                      <a:pt x="784" y="330"/>
                    </a:lnTo>
                    <a:lnTo>
                      <a:pt x="770" y="302"/>
                    </a:lnTo>
                    <a:lnTo>
                      <a:pt x="764" y="290"/>
                    </a:lnTo>
                    <a:lnTo>
                      <a:pt x="762" y="280"/>
                    </a:lnTo>
                    <a:lnTo>
                      <a:pt x="762" y="272"/>
                    </a:lnTo>
                    <a:lnTo>
                      <a:pt x="766" y="264"/>
                    </a:lnTo>
                    <a:lnTo>
                      <a:pt x="768" y="252"/>
                    </a:lnTo>
                    <a:lnTo>
                      <a:pt x="766" y="234"/>
                    </a:lnTo>
                    <a:lnTo>
                      <a:pt x="762" y="224"/>
                    </a:lnTo>
                    <a:lnTo>
                      <a:pt x="756" y="208"/>
                    </a:lnTo>
                    <a:lnTo>
                      <a:pt x="742" y="174"/>
                    </a:lnTo>
                    <a:lnTo>
                      <a:pt x="722" y="134"/>
                    </a:lnTo>
                    <a:lnTo>
                      <a:pt x="722" y="130"/>
                    </a:lnTo>
                    <a:lnTo>
                      <a:pt x="722" y="124"/>
                    </a:lnTo>
                    <a:lnTo>
                      <a:pt x="718" y="116"/>
                    </a:lnTo>
                    <a:lnTo>
                      <a:pt x="706" y="100"/>
                    </a:lnTo>
                    <a:lnTo>
                      <a:pt x="686" y="82"/>
                    </a:lnTo>
                    <a:lnTo>
                      <a:pt x="662" y="64"/>
                    </a:lnTo>
                    <a:lnTo>
                      <a:pt x="632" y="46"/>
                    </a:lnTo>
                    <a:lnTo>
                      <a:pt x="596" y="30"/>
                    </a:lnTo>
                    <a:lnTo>
                      <a:pt x="558" y="18"/>
                    </a:lnTo>
                    <a:lnTo>
                      <a:pt x="516" y="6"/>
                    </a:lnTo>
                    <a:lnTo>
                      <a:pt x="472" y="0"/>
                    </a:lnTo>
                    <a:lnTo>
                      <a:pt x="450" y="0"/>
                    </a:lnTo>
                    <a:lnTo>
                      <a:pt x="430" y="2"/>
                    </a:lnTo>
                    <a:lnTo>
                      <a:pt x="410" y="6"/>
                    </a:lnTo>
                    <a:lnTo>
                      <a:pt x="392" y="14"/>
                    </a:lnTo>
                    <a:lnTo>
                      <a:pt x="374" y="24"/>
                    </a:lnTo>
                    <a:lnTo>
                      <a:pt x="358" y="36"/>
                    </a:lnTo>
                    <a:lnTo>
                      <a:pt x="342" y="50"/>
                    </a:lnTo>
                    <a:lnTo>
                      <a:pt x="328" y="64"/>
                    </a:lnTo>
                    <a:lnTo>
                      <a:pt x="316" y="80"/>
                    </a:lnTo>
                    <a:lnTo>
                      <a:pt x="304" y="98"/>
                    </a:lnTo>
                    <a:lnTo>
                      <a:pt x="294" y="114"/>
                    </a:lnTo>
                    <a:lnTo>
                      <a:pt x="286" y="132"/>
                    </a:lnTo>
                    <a:lnTo>
                      <a:pt x="278" y="150"/>
                    </a:lnTo>
                    <a:lnTo>
                      <a:pt x="272" y="168"/>
                    </a:lnTo>
                    <a:lnTo>
                      <a:pt x="268" y="186"/>
                    </a:lnTo>
                    <a:lnTo>
                      <a:pt x="264" y="202"/>
                    </a:lnTo>
                    <a:lnTo>
                      <a:pt x="262" y="218"/>
                    </a:lnTo>
                    <a:lnTo>
                      <a:pt x="264" y="234"/>
                    </a:lnTo>
                    <a:lnTo>
                      <a:pt x="268" y="250"/>
                    </a:lnTo>
                    <a:lnTo>
                      <a:pt x="272" y="264"/>
                    </a:lnTo>
                    <a:lnTo>
                      <a:pt x="278" y="280"/>
                    </a:lnTo>
                    <a:lnTo>
                      <a:pt x="286" y="294"/>
                    </a:lnTo>
                    <a:lnTo>
                      <a:pt x="304" y="320"/>
                    </a:lnTo>
                    <a:lnTo>
                      <a:pt x="322" y="342"/>
                    </a:lnTo>
                    <a:lnTo>
                      <a:pt x="340" y="362"/>
                    </a:lnTo>
                    <a:lnTo>
                      <a:pt x="364" y="388"/>
                    </a:lnTo>
                    <a:lnTo>
                      <a:pt x="376" y="404"/>
                    </a:lnTo>
                    <a:lnTo>
                      <a:pt x="386" y="422"/>
                    </a:lnTo>
                    <a:lnTo>
                      <a:pt x="390" y="442"/>
                    </a:lnTo>
                    <a:lnTo>
                      <a:pt x="392" y="460"/>
                    </a:lnTo>
                    <a:lnTo>
                      <a:pt x="394" y="472"/>
                    </a:lnTo>
                    <a:lnTo>
                      <a:pt x="396" y="476"/>
                    </a:lnTo>
                    <a:lnTo>
                      <a:pt x="400" y="476"/>
                    </a:lnTo>
                    <a:lnTo>
                      <a:pt x="400" y="474"/>
                    </a:lnTo>
                    <a:lnTo>
                      <a:pt x="398" y="486"/>
                    </a:lnTo>
                    <a:lnTo>
                      <a:pt x="396" y="498"/>
                    </a:lnTo>
                    <a:lnTo>
                      <a:pt x="386" y="520"/>
                    </a:lnTo>
                    <a:lnTo>
                      <a:pt x="374" y="542"/>
                    </a:lnTo>
                    <a:lnTo>
                      <a:pt x="360" y="562"/>
                    </a:lnTo>
                    <a:lnTo>
                      <a:pt x="346" y="578"/>
                    </a:lnTo>
                    <a:lnTo>
                      <a:pt x="334" y="592"/>
                    </a:lnTo>
                    <a:lnTo>
                      <a:pt x="322" y="602"/>
                    </a:lnTo>
                    <a:lnTo>
                      <a:pt x="300" y="622"/>
                    </a:lnTo>
                    <a:lnTo>
                      <a:pt x="262" y="654"/>
                    </a:lnTo>
                    <a:lnTo>
                      <a:pt x="240" y="674"/>
                    </a:lnTo>
                    <a:lnTo>
                      <a:pt x="218" y="698"/>
                    </a:lnTo>
                    <a:lnTo>
                      <a:pt x="196" y="722"/>
                    </a:lnTo>
                    <a:lnTo>
                      <a:pt x="174" y="750"/>
                    </a:lnTo>
                    <a:close/>
                    <a:moveTo>
                      <a:pt x="482" y="1462"/>
                    </a:moveTo>
                    <a:lnTo>
                      <a:pt x="466" y="1436"/>
                    </a:lnTo>
                    <a:lnTo>
                      <a:pt x="472" y="1436"/>
                    </a:lnTo>
                    <a:lnTo>
                      <a:pt x="482" y="1430"/>
                    </a:lnTo>
                    <a:lnTo>
                      <a:pt x="488" y="1426"/>
                    </a:lnTo>
                    <a:lnTo>
                      <a:pt x="492" y="1422"/>
                    </a:lnTo>
                    <a:lnTo>
                      <a:pt x="496" y="1414"/>
                    </a:lnTo>
                    <a:lnTo>
                      <a:pt x="498" y="1406"/>
                    </a:lnTo>
                    <a:lnTo>
                      <a:pt x="496" y="1386"/>
                    </a:lnTo>
                    <a:lnTo>
                      <a:pt x="494" y="1370"/>
                    </a:lnTo>
                    <a:lnTo>
                      <a:pt x="490" y="1354"/>
                    </a:lnTo>
                    <a:lnTo>
                      <a:pt x="516" y="1286"/>
                    </a:lnTo>
                    <a:lnTo>
                      <a:pt x="518" y="1272"/>
                    </a:lnTo>
                    <a:lnTo>
                      <a:pt x="520" y="1262"/>
                    </a:lnTo>
                    <a:lnTo>
                      <a:pt x="522" y="1252"/>
                    </a:lnTo>
                    <a:lnTo>
                      <a:pt x="532" y="1252"/>
                    </a:lnTo>
                    <a:lnTo>
                      <a:pt x="542" y="1248"/>
                    </a:lnTo>
                    <a:lnTo>
                      <a:pt x="556" y="1244"/>
                    </a:lnTo>
                    <a:lnTo>
                      <a:pt x="568" y="1236"/>
                    </a:lnTo>
                    <a:lnTo>
                      <a:pt x="574" y="1230"/>
                    </a:lnTo>
                    <a:lnTo>
                      <a:pt x="580" y="1222"/>
                    </a:lnTo>
                    <a:lnTo>
                      <a:pt x="586" y="1214"/>
                    </a:lnTo>
                    <a:lnTo>
                      <a:pt x="590" y="1204"/>
                    </a:lnTo>
                    <a:lnTo>
                      <a:pt x="592" y="1194"/>
                    </a:lnTo>
                    <a:lnTo>
                      <a:pt x="594" y="1180"/>
                    </a:lnTo>
                    <a:lnTo>
                      <a:pt x="606" y="1194"/>
                    </a:lnTo>
                    <a:lnTo>
                      <a:pt x="634" y="1226"/>
                    </a:lnTo>
                    <a:lnTo>
                      <a:pt x="666" y="1266"/>
                    </a:lnTo>
                    <a:lnTo>
                      <a:pt x="680" y="1288"/>
                    </a:lnTo>
                    <a:lnTo>
                      <a:pt x="692" y="1306"/>
                    </a:lnTo>
                    <a:lnTo>
                      <a:pt x="596" y="1376"/>
                    </a:lnTo>
                    <a:lnTo>
                      <a:pt x="524" y="1428"/>
                    </a:lnTo>
                    <a:lnTo>
                      <a:pt x="498" y="1448"/>
                    </a:lnTo>
                    <a:lnTo>
                      <a:pt x="482" y="1462"/>
                    </a:lnTo>
                    <a:close/>
                    <a:moveTo>
                      <a:pt x="718" y="626"/>
                    </a:moveTo>
                    <a:lnTo>
                      <a:pt x="718" y="626"/>
                    </a:lnTo>
                    <a:lnTo>
                      <a:pt x="734" y="646"/>
                    </a:lnTo>
                    <a:lnTo>
                      <a:pt x="748" y="668"/>
                    </a:lnTo>
                    <a:lnTo>
                      <a:pt x="760" y="690"/>
                    </a:lnTo>
                    <a:lnTo>
                      <a:pt x="770" y="714"/>
                    </a:lnTo>
                    <a:lnTo>
                      <a:pt x="778" y="740"/>
                    </a:lnTo>
                    <a:lnTo>
                      <a:pt x="786" y="764"/>
                    </a:lnTo>
                    <a:lnTo>
                      <a:pt x="796" y="814"/>
                    </a:lnTo>
                    <a:lnTo>
                      <a:pt x="802" y="858"/>
                    </a:lnTo>
                    <a:lnTo>
                      <a:pt x="804" y="894"/>
                    </a:lnTo>
                    <a:lnTo>
                      <a:pt x="806" y="928"/>
                    </a:lnTo>
                    <a:lnTo>
                      <a:pt x="788" y="920"/>
                    </a:lnTo>
                    <a:lnTo>
                      <a:pt x="772" y="910"/>
                    </a:lnTo>
                    <a:lnTo>
                      <a:pt x="742" y="888"/>
                    </a:lnTo>
                    <a:lnTo>
                      <a:pt x="714" y="864"/>
                    </a:lnTo>
                    <a:lnTo>
                      <a:pt x="690" y="840"/>
                    </a:lnTo>
                    <a:lnTo>
                      <a:pt x="670" y="818"/>
                    </a:lnTo>
                    <a:lnTo>
                      <a:pt x="654" y="798"/>
                    </a:lnTo>
                    <a:lnTo>
                      <a:pt x="642" y="782"/>
                    </a:lnTo>
                    <a:lnTo>
                      <a:pt x="628" y="758"/>
                    </a:lnTo>
                    <a:lnTo>
                      <a:pt x="612" y="734"/>
                    </a:lnTo>
                    <a:lnTo>
                      <a:pt x="594" y="714"/>
                    </a:lnTo>
                    <a:lnTo>
                      <a:pt x="576" y="696"/>
                    </a:lnTo>
                    <a:lnTo>
                      <a:pt x="546" y="672"/>
                    </a:lnTo>
                    <a:lnTo>
                      <a:pt x="534" y="662"/>
                    </a:lnTo>
                    <a:lnTo>
                      <a:pt x="598" y="578"/>
                    </a:lnTo>
                    <a:lnTo>
                      <a:pt x="610" y="586"/>
                    </a:lnTo>
                    <a:lnTo>
                      <a:pt x="626" y="594"/>
                    </a:lnTo>
                    <a:lnTo>
                      <a:pt x="666" y="610"/>
                    </a:lnTo>
                    <a:lnTo>
                      <a:pt x="702" y="622"/>
                    </a:lnTo>
                    <a:lnTo>
                      <a:pt x="718" y="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spTree>
    <p:extLst>
      <p:ext uri="{BB962C8B-B14F-4D97-AF65-F5344CB8AC3E}">
        <p14:creationId xmlns:p14="http://schemas.microsoft.com/office/powerpoint/2010/main" val="3905588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38889E-6 -2.0444E-6 L -0.15226 -0.01596 " pathEditMode="relative" ptsTypes="AA">
                                      <p:cBhvr>
                                        <p:cTn id="6" dur="2000" fill="hold"/>
                                        <p:tgtEl>
                                          <p:spTgt spid="36"/>
                                        </p:tgtEl>
                                        <p:attrNameLst>
                                          <p:attrName>ppt_x</p:attrName>
                                          <p:attrName>ppt_y</p:attrName>
                                        </p:attrNameLst>
                                      </p:cBhvr>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up)">
                                      <p:cBhvr>
                                        <p:cTn id="1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776864" cy="1231106"/>
          </a:xfrm>
          <a:prstGeom prst="rect">
            <a:avLst/>
          </a:prstGeom>
          <a:noFill/>
        </p:spPr>
        <p:txBody>
          <a:bodyPr wrap="square" lIns="0" tIns="0" rIns="0" bIns="0" rtlCol="0">
            <a:spAutoFit/>
          </a:bodyPr>
          <a:lstStyle/>
          <a:p>
            <a:pPr algn="ctr"/>
            <a:r>
              <a:rPr lang="en-US" sz="4000" dirty="0">
                <a:latin typeface="+mn-lt"/>
              </a:rPr>
              <a:t>Problem solving process and techniques</a:t>
            </a:r>
          </a:p>
        </p:txBody>
      </p:sp>
      <p:sp>
        <p:nvSpPr>
          <p:cNvPr id="28" name="Freeform 9"/>
          <p:cNvSpPr>
            <a:spLocks/>
          </p:cNvSpPr>
          <p:nvPr/>
        </p:nvSpPr>
        <p:spPr bwMode="auto">
          <a:xfrm>
            <a:off x="5182235" y="3186666"/>
            <a:ext cx="2447925" cy="1766888"/>
          </a:xfrm>
          <a:custGeom>
            <a:avLst/>
            <a:gdLst/>
            <a:ahLst/>
            <a:cxnLst>
              <a:cxn ang="0">
                <a:pos x="418" y="635"/>
              </a:cxn>
              <a:cxn ang="0">
                <a:pos x="427" y="649"/>
              </a:cxn>
              <a:cxn ang="0">
                <a:pos x="429" y="1104"/>
              </a:cxn>
              <a:cxn ang="0">
                <a:pos x="442" y="1113"/>
              </a:cxn>
              <a:cxn ang="0">
                <a:pos x="1533" y="1111"/>
              </a:cxn>
              <a:cxn ang="0">
                <a:pos x="1542" y="1098"/>
              </a:cxn>
              <a:cxn ang="0">
                <a:pos x="1540" y="9"/>
              </a:cxn>
              <a:cxn ang="0">
                <a:pos x="1527" y="0"/>
              </a:cxn>
              <a:cxn ang="0">
                <a:pos x="1073" y="0"/>
              </a:cxn>
              <a:cxn ang="0">
                <a:pos x="1064" y="14"/>
              </a:cxn>
              <a:cxn ang="0">
                <a:pos x="1064" y="111"/>
              </a:cxn>
              <a:cxn ang="0">
                <a:pos x="1073" y="132"/>
              </a:cxn>
              <a:cxn ang="0">
                <a:pos x="1109" y="175"/>
              </a:cxn>
              <a:cxn ang="0">
                <a:pos x="1141" y="240"/>
              </a:cxn>
              <a:cxn ang="0">
                <a:pos x="1146" y="265"/>
              </a:cxn>
              <a:cxn ang="0">
                <a:pos x="1136" y="315"/>
              </a:cxn>
              <a:cxn ang="0">
                <a:pos x="1118" y="358"/>
              </a:cxn>
              <a:cxn ang="0">
                <a:pos x="1087" y="395"/>
              </a:cxn>
              <a:cxn ang="0">
                <a:pos x="1048" y="420"/>
              </a:cxn>
              <a:cxn ang="0">
                <a:pos x="1003" y="431"/>
              </a:cxn>
              <a:cxn ang="0">
                <a:pos x="971" y="431"/>
              </a:cxn>
              <a:cxn ang="0">
                <a:pos x="923" y="420"/>
              </a:cxn>
              <a:cxn ang="0">
                <a:pos x="885" y="395"/>
              </a:cxn>
              <a:cxn ang="0">
                <a:pos x="855" y="358"/>
              </a:cxn>
              <a:cxn ang="0">
                <a:pos x="835" y="315"/>
              </a:cxn>
              <a:cxn ang="0">
                <a:pos x="828" y="265"/>
              </a:cxn>
              <a:cxn ang="0">
                <a:pos x="830" y="240"/>
              </a:cxn>
              <a:cxn ang="0">
                <a:pos x="862" y="175"/>
              </a:cxn>
              <a:cxn ang="0">
                <a:pos x="898" y="132"/>
              </a:cxn>
              <a:cxn ang="0">
                <a:pos x="910" y="104"/>
              </a:cxn>
              <a:cxn ang="0">
                <a:pos x="907" y="9"/>
              </a:cxn>
              <a:cxn ang="0">
                <a:pos x="894" y="0"/>
              </a:cxn>
              <a:cxn ang="0">
                <a:pos x="436" y="0"/>
              </a:cxn>
              <a:cxn ang="0">
                <a:pos x="427" y="14"/>
              </a:cxn>
              <a:cxn ang="0">
                <a:pos x="427" y="469"/>
              </a:cxn>
              <a:cxn ang="0">
                <a:pos x="413" y="478"/>
              </a:cxn>
              <a:cxn ang="0">
                <a:pos x="334" y="478"/>
              </a:cxn>
              <a:cxn ang="0">
                <a:pos x="315" y="467"/>
              </a:cxn>
              <a:cxn ang="0">
                <a:pos x="272" y="433"/>
              </a:cxn>
              <a:cxn ang="0">
                <a:pos x="209" y="401"/>
              </a:cxn>
              <a:cxn ang="0">
                <a:pos x="188" y="397"/>
              </a:cxn>
              <a:cxn ang="0">
                <a:pos x="139" y="406"/>
              </a:cxn>
              <a:cxn ang="0">
                <a:pos x="89" y="424"/>
              </a:cxn>
              <a:cxn ang="0">
                <a:pos x="48" y="456"/>
              </a:cxn>
              <a:cxn ang="0">
                <a:pos x="16" y="497"/>
              </a:cxn>
              <a:cxn ang="0">
                <a:pos x="0" y="542"/>
              </a:cxn>
              <a:cxn ang="0">
                <a:pos x="0" y="574"/>
              </a:cxn>
              <a:cxn ang="0">
                <a:pos x="14" y="619"/>
              </a:cxn>
              <a:cxn ang="0">
                <a:pos x="39" y="658"/>
              </a:cxn>
              <a:cxn ang="0">
                <a:pos x="75" y="689"/>
              </a:cxn>
              <a:cxn ang="0">
                <a:pos x="118" y="710"/>
              </a:cxn>
              <a:cxn ang="0">
                <a:pos x="166" y="717"/>
              </a:cxn>
              <a:cxn ang="0">
                <a:pos x="188" y="714"/>
              </a:cxn>
              <a:cxn ang="0">
                <a:pos x="263" y="680"/>
              </a:cxn>
              <a:cxn ang="0">
                <a:pos x="315" y="644"/>
              </a:cxn>
              <a:cxn ang="0">
                <a:pos x="334" y="635"/>
              </a:cxn>
            </a:cxnLst>
            <a:rect l="0" t="0" r="r" b="b"/>
            <a:pathLst>
              <a:path w="1542" h="1113">
                <a:moveTo>
                  <a:pt x="413" y="633"/>
                </a:moveTo>
                <a:lnTo>
                  <a:pt x="413" y="633"/>
                </a:lnTo>
                <a:lnTo>
                  <a:pt x="418" y="635"/>
                </a:lnTo>
                <a:lnTo>
                  <a:pt x="422" y="637"/>
                </a:lnTo>
                <a:lnTo>
                  <a:pt x="427" y="642"/>
                </a:lnTo>
                <a:lnTo>
                  <a:pt x="427" y="649"/>
                </a:lnTo>
                <a:lnTo>
                  <a:pt x="427" y="1098"/>
                </a:lnTo>
                <a:lnTo>
                  <a:pt x="427" y="1098"/>
                </a:lnTo>
                <a:lnTo>
                  <a:pt x="429" y="1104"/>
                </a:lnTo>
                <a:lnTo>
                  <a:pt x="431" y="1109"/>
                </a:lnTo>
                <a:lnTo>
                  <a:pt x="436" y="1111"/>
                </a:lnTo>
                <a:lnTo>
                  <a:pt x="442" y="1113"/>
                </a:lnTo>
                <a:lnTo>
                  <a:pt x="1527" y="1113"/>
                </a:lnTo>
                <a:lnTo>
                  <a:pt x="1527" y="1113"/>
                </a:lnTo>
                <a:lnTo>
                  <a:pt x="1533" y="1111"/>
                </a:lnTo>
                <a:lnTo>
                  <a:pt x="1538" y="1109"/>
                </a:lnTo>
                <a:lnTo>
                  <a:pt x="1540" y="1104"/>
                </a:lnTo>
                <a:lnTo>
                  <a:pt x="1542" y="1098"/>
                </a:lnTo>
                <a:lnTo>
                  <a:pt x="1542" y="14"/>
                </a:lnTo>
                <a:lnTo>
                  <a:pt x="1542" y="14"/>
                </a:lnTo>
                <a:lnTo>
                  <a:pt x="1540" y="9"/>
                </a:lnTo>
                <a:lnTo>
                  <a:pt x="1538" y="2"/>
                </a:lnTo>
                <a:lnTo>
                  <a:pt x="1533" y="0"/>
                </a:lnTo>
                <a:lnTo>
                  <a:pt x="1527" y="0"/>
                </a:lnTo>
                <a:lnTo>
                  <a:pt x="1078" y="0"/>
                </a:lnTo>
                <a:lnTo>
                  <a:pt x="1078" y="0"/>
                </a:lnTo>
                <a:lnTo>
                  <a:pt x="1073" y="0"/>
                </a:lnTo>
                <a:lnTo>
                  <a:pt x="1068" y="2"/>
                </a:lnTo>
                <a:lnTo>
                  <a:pt x="1064" y="9"/>
                </a:lnTo>
                <a:lnTo>
                  <a:pt x="1064" y="14"/>
                </a:lnTo>
                <a:lnTo>
                  <a:pt x="1064" y="104"/>
                </a:lnTo>
                <a:lnTo>
                  <a:pt x="1064" y="104"/>
                </a:lnTo>
                <a:lnTo>
                  <a:pt x="1064" y="111"/>
                </a:lnTo>
                <a:lnTo>
                  <a:pt x="1066" y="120"/>
                </a:lnTo>
                <a:lnTo>
                  <a:pt x="1071" y="125"/>
                </a:lnTo>
                <a:lnTo>
                  <a:pt x="1073" y="132"/>
                </a:lnTo>
                <a:lnTo>
                  <a:pt x="1073" y="132"/>
                </a:lnTo>
                <a:lnTo>
                  <a:pt x="1084" y="143"/>
                </a:lnTo>
                <a:lnTo>
                  <a:pt x="1109" y="175"/>
                </a:lnTo>
                <a:lnTo>
                  <a:pt x="1123" y="195"/>
                </a:lnTo>
                <a:lnTo>
                  <a:pt x="1134" y="218"/>
                </a:lnTo>
                <a:lnTo>
                  <a:pt x="1141" y="240"/>
                </a:lnTo>
                <a:lnTo>
                  <a:pt x="1143" y="254"/>
                </a:lnTo>
                <a:lnTo>
                  <a:pt x="1146" y="265"/>
                </a:lnTo>
                <a:lnTo>
                  <a:pt x="1146" y="265"/>
                </a:lnTo>
                <a:lnTo>
                  <a:pt x="1143" y="281"/>
                </a:lnTo>
                <a:lnTo>
                  <a:pt x="1141" y="299"/>
                </a:lnTo>
                <a:lnTo>
                  <a:pt x="1136" y="315"/>
                </a:lnTo>
                <a:lnTo>
                  <a:pt x="1132" y="329"/>
                </a:lnTo>
                <a:lnTo>
                  <a:pt x="1125" y="345"/>
                </a:lnTo>
                <a:lnTo>
                  <a:pt x="1118" y="358"/>
                </a:lnTo>
                <a:lnTo>
                  <a:pt x="1109" y="372"/>
                </a:lnTo>
                <a:lnTo>
                  <a:pt x="1098" y="383"/>
                </a:lnTo>
                <a:lnTo>
                  <a:pt x="1087" y="395"/>
                </a:lnTo>
                <a:lnTo>
                  <a:pt x="1075" y="404"/>
                </a:lnTo>
                <a:lnTo>
                  <a:pt x="1062" y="410"/>
                </a:lnTo>
                <a:lnTo>
                  <a:pt x="1048" y="420"/>
                </a:lnTo>
                <a:lnTo>
                  <a:pt x="1034" y="424"/>
                </a:lnTo>
                <a:lnTo>
                  <a:pt x="1019" y="429"/>
                </a:lnTo>
                <a:lnTo>
                  <a:pt x="1003" y="431"/>
                </a:lnTo>
                <a:lnTo>
                  <a:pt x="987" y="431"/>
                </a:lnTo>
                <a:lnTo>
                  <a:pt x="987" y="431"/>
                </a:lnTo>
                <a:lnTo>
                  <a:pt x="971" y="431"/>
                </a:lnTo>
                <a:lnTo>
                  <a:pt x="955" y="429"/>
                </a:lnTo>
                <a:lnTo>
                  <a:pt x="939" y="424"/>
                </a:lnTo>
                <a:lnTo>
                  <a:pt x="923" y="420"/>
                </a:lnTo>
                <a:lnTo>
                  <a:pt x="910" y="410"/>
                </a:lnTo>
                <a:lnTo>
                  <a:pt x="898" y="404"/>
                </a:lnTo>
                <a:lnTo>
                  <a:pt x="885" y="395"/>
                </a:lnTo>
                <a:lnTo>
                  <a:pt x="873" y="383"/>
                </a:lnTo>
                <a:lnTo>
                  <a:pt x="864" y="372"/>
                </a:lnTo>
                <a:lnTo>
                  <a:pt x="855" y="358"/>
                </a:lnTo>
                <a:lnTo>
                  <a:pt x="846" y="345"/>
                </a:lnTo>
                <a:lnTo>
                  <a:pt x="839" y="329"/>
                </a:lnTo>
                <a:lnTo>
                  <a:pt x="835" y="315"/>
                </a:lnTo>
                <a:lnTo>
                  <a:pt x="830" y="299"/>
                </a:lnTo>
                <a:lnTo>
                  <a:pt x="828" y="281"/>
                </a:lnTo>
                <a:lnTo>
                  <a:pt x="828" y="265"/>
                </a:lnTo>
                <a:lnTo>
                  <a:pt x="828" y="265"/>
                </a:lnTo>
                <a:lnTo>
                  <a:pt x="828" y="254"/>
                </a:lnTo>
                <a:lnTo>
                  <a:pt x="830" y="240"/>
                </a:lnTo>
                <a:lnTo>
                  <a:pt x="839" y="218"/>
                </a:lnTo>
                <a:lnTo>
                  <a:pt x="851" y="195"/>
                </a:lnTo>
                <a:lnTo>
                  <a:pt x="862" y="175"/>
                </a:lnTo>
                <a:lnTo>
                  <a:pt x="887" y="143"/>
                </a:lnTo>
                <a:lnTo>
                  <a:pt x="898" y="132"/>
                </a:lnTo>
                <a:lnTo>
                  <a:pt x="898" y="132"/>
                </a:lnTo>
                <a:lnTo>
                  <a:pt x="903" y="125"/>
                </a:lnTo>
                <a:lnTo>
                  <a:pt x="905" y="120"/>
                </a:lnTo>
                <a:lnTo>
                  <a:pt x="910" y="104"/>
                </a:lnTo>
                <a:lnTo>
                  <a:pt x="910" y="14"/>
                </a:lnTo>
                <a:lnTo>
                  <a:pt x="910" y="14"/>
                </a:lnTo>
                <a:lnTo>
                  <a:pt x="907" y="9"/>
                </a:lnTo>
                <a:lnTo>
                  <a:pt x="905" y="2"/>
                </a:lnTo>
                <a:lnTo>
                  <a:pt x="901" y="0"/>
                </a:lnTo>
                <a:lnTo>
                  <a:pt x="894" y="0"/>
                </a:lnTo>
                <a:lnTo>
                  <a:pt x="442" y="0"/>
                </a:lnTo>
                <a:lnTo>
                  <a:pt x="442" y="0"/>
                </a:lnTo>
                <a:lnTo>
                  <a:pt x="436" y="0"/>
                </a:lnTo>
                <a:lnTo>
                  <a:pt x="431" y="2"/>
                </a:lnTo>
                <a:lnTo>
                  <a:pt x="429" y="9"/>
                </a:lnTo>
                <a:lnTo>
                  <a:pt x="427" y="14"/>
                </a:lnTo>
                <a:lnTo>
                  <a:pt x="427" y="465"/>
                </a:lnTo>
                <a:lnTo>
                  <a:pt x="427" y="465"/>
                </a:lnTo>
                <a:lnTo>
                  <a:pt x="427" y="469"/>
                </a:lnTo>
                <a:lnTo>
                  <a:pt x="422" y="474"/>
                </a:lnTo>
                <a:lnTo>
                  <a:pt x="418" y="478"/>
                </a:lnTo>
                <a:lnTo>
                  <a:pt x="413" y="478"/>
                </a:lnTo>
                <a:lnTo>
                  <a:pt x="340" y="478"/>
                </a:lnTo>
                <a:lnTo>
                  <a:pt x="340" y="478"/>
                </a:lnTo>
                <a:lnTo>
                  <a:pt x="334" y="478"/>
                </a:lnTo>
                <a:lnTo>
                  <a:pt x="327" y="476"/>
                </a:lnTo>
                <a:lnTo>
                  <a:pt x="320" y="472"/>
                </a:lnTo>
                <a:lnTo>
                  <a:pt x="315" y="467"/>
                </a:lnTo>
                <a:lnTo>
                  <a:pt x="315" y="467"/>
                </a:lnTo>
                <a:lnTo>
                  <a:pt x="304" y="458"/>
                </a:lnTo>
                <a:lnTo>
                  <a:pt x="272" y="433"/>
                </a:lnTo>
                <a:lnTo>
                  <a:pt x="254" y="420"/>
                </a:lnTo>
                <a:lnTo>
                  <a:pt x="232" y="408"/>
                </a:lnTo>
                <a:lnTo>
                  <a:pt x="209" y="401"/>
                </a:lnTo>
                <a:lnTo>
                  <a:pt x="200" y="399"/>
                </a:lnTo>
                <a:lnTo>
                  <a:pt x="188" y="397"/>
                </a:lnTo>
                <a:lnTo>
                  <a:pt x="188" y="397"/>
                </a:lnTo>
                <a:lnTo>
                  <a:pt x="170" y="399"/>
                </a:lnTo>
                <a:lnTo>
                  <a:pt x="154" y="401"/>
                </a:lnTo>
                <a:lnTo>
                  <a:pt x="139" y="406"/>
                </a:lnTo>
                <a:lnTo>
                  <a:pt x="120" y="410"/>
                </a:lnTo>
                <a:lnTo>
                  <a:pt x="105" y="417"/>
                </a:lnTo>
                <a:lnTo>
                  <a:pt x="89" y="424"/>
                </a:lnTo>
                <a:lnTo>
                  <a:pt x="75" y="435"/>
                </a:lnTo>
                <a:lnTo>
                  <a:pt x="61" y="444"/>
                </a:lnTo>
                <a:lnTo>
                  <a:pt x="48" y="456"/>
                </a:lnTo>
                <a:lnTo>
                  <a:pt x="36" y="469"/>
                </a:lnTo>
                <a:lnTo>
                  <a:pt x="25" y="481"/>
                </a:lnTo>
                <a:lnTo>
                  <a:pt x="16" y="497"/>
                </a:lnTo>
                <a:lnTo>
                  <a:pt x="9" y="510"/>
                </a:lnTo>
                <a:lnTo>
                  <a:pt x="5" y="526"/>
                </a:lnTo>
                <a:lnTo>
                  <a:pt x="0" y="542"/>
                </a:lnTo>
                <a:lnTo>
                  <a:pt x="0" y="558"/>
                </a:lnTo>
                <a:lnTo>
                  <a:pt x="0" y="558"/>
                </a:lnTo>
                <a:lnTo>
                  <a:pt x="0" y="574"/>
                </a:lnTo>
                <a:lnTo>
                  <a:pt x="2" y="590"/>
                </a:lnTo>
                <a:lnTo>
                  <a:pt x="7" y="605"/>
                </a:lnTo>
                <a:lnTo>
                  <a:pt x="14" y="619"/>
                </a:lnTo>
                <a:lnTo>
                  <a:pt x="21" y="633"/>
                </a:lnTo>
                <a:lnTo>
                  <a:pt x="30" y="646"/>
                </a:lnTo>
                <a:lnTo>
                  <a:pt x="39" y="658"/>
                </a:lnTo>
                <a:lnTo>
                  <a:pt x="50" y="669"/>
                </a:lnTo>
                <a:lnTo>
                  <a:pt x="61" y="680"/>
                </a:lnTo>
                <a:lnTo>
                  <a:pt x="75" y="689"/>
                </a:lnTo>
                <a:lnTo>
                  <a:pt x="89" y="696"/>
                </a:lnTo>
                <a:lnTo>
                  <a:pt x="102" y="703"/>
                </a:lnTo>
                <a:lnTo>
                  <a:pt x="118" y="710"/>
                </a:lnTo>
                <a:lnTo>
                  <a:pt x="134" y="712"/>
                </a:lnTo>
                <a:lnTo>
                  <a:pt x="150" y="717"/>
                </a:lnTo>
                <a:lnTo>
                  <a:pt x="166" y="717"/>
                </a:lnTo>
                <a:lnTo>
                  <a:pt x="166" y="717"/>
                </a:lnTo>
                <a:lnTo>
                  <a:pt x="177" y="717"/>
                </a:lnTo>
                <a:lnTo>
                  <a:pt x="188" y="714"/>
                </a:lnTo>
                <a:lnTo>
                  <a:pt x="213" y="705"/>
                </a:lnTo>
                <a:lnTo>
                  <a:pt x="238" y="694"/>
                </a:lnTo>
                <a:lnTo>
                  <a:pt x="263" y="680"/>
                </a:lnTo>
                <a:lnTo>
                  <a:pt x="300" y="655"/>
                </a:lnTo>
                <a:lnTo>
                  <a:pt x="315" y="644"/>
                </a:lnTo>
                <a:lnTo>
                  <a:pt x="315" y="644"/>
                </a:lnTo>
                <a:lnTo>
                  <a:pt x="320" y="640"/>
                </a:lnTo>
                <a:lnTo>
                  <a:pt x="327" y="637"/>
                </a:lnTo>
                <a:lnTo>
                  <a:pt x="334" y="635"/>
                </a:lnTo>
                <a:lnTo>
                  <a:pt x="340" y="633"/>
                </a:lnTo>
                <a:lnTo>
                  <a:pt x="413" y="633"/>
                </a:lnTo>
                <a:close/>
              </a:path>
            </a:pathLst>
          </a:cu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3500000" scaled="1"/>
            <a:tileRect/>
          </a:gradFill>
          <a:ln w="9">
            <a:solidFill>
              <a:schemeClr val="accent4">
                <a:lumMod val="60000"/>
                <a:lumOff val="40000"/>
              </a:schemeClr>
            </a:solidFill>
            <a:prstDash val="solid"/>
            <a:round/>
            <a:headEnd/>
            <a:tailEnd/>
          </a:ln>
          <a:scene3d>
            <a:camera prst="perspectiveHeroicExtremeLeftFacing"/>
            <a:lightRig rig="threePt" dir="t">
              <a:rot lat="0" lon="0" rev="4800000"/>
            </a:lightRig>
          </a:scene3d>
          <a:sp3d extrusionH="635000"/>
        </p:spPr>
        <p:txBody>
          <a:bodyPr/>
          <a:lstStyle/>
          <a:p>
            <a:pPr>
              <a:defRPr/>
            </a:pPr>
            <a:endParaRPr lang="da-DK">
              <a:latin typeface="Arial" pitchFamily="34" charset="0"/>
              <a:ea typeface="ＭＳ Ｐゴシック" pitchFamily="-97" charset="-128"/>
            </a:endParaRPr>
          </a:p>
        </p:txBody>
      </p:sp>
      <p:sp>
        <p:nvSpPr>
          <p:cNvPr id="30" name="Freeform 11"/>
          <p:cNvSpPr>
            <a:spLocks/>
          </p:cNvSpPr>
          <p:nvPr/>
        </p:nvSpPr>
        <p:spPr bwMode="auto">
          <a:xfrm>
            <a:off x="5860097" y="1419779"/>
            <a:ext cx="1770063" cy="2451100"/>
          </a:xfrm>
          <a:custGeom>
            <a:avLst/>
            <a:gdLst/>
            <a:ahLst/>
            <a:cxnLst>
              <a:cxn ang="0">
                <a:pos x="254" y="399"/>
              </a:cxn>
              <a:cxn ang="0">
                <a:pos x="197" y="419"/>
              </a:cxn>
              <a:cxn ang="0">
                <a:pos x="131" y="469"/>
              </a:cxn>
              <a:cxn ang="0">
                <a:pos x="120" y="476"/>
              </a:cxn>
              <a:cxn ang="0">
                <a:pos x="15" y="478"/>
              </a:cxn>
              <a:cxn ang="0">
                <a:pos x="4" y="473"/>
              </a:cxn>
              <a:cxn ang="0">
                <a:pos x="0" y="15"/>
              </a:cxn>
              <a:cxn ang="0">
                <a:pos x="4" y="4"/>
              </a:cxn>
              <a:cxn ang="0">
                <a:pos x="1100" y="0"/>
              </a:cxn>
              <a:cxn ang="0">
                <a:pos x="1111" y="4"/>
              </a:cxn>
              <a:cxn ang="0">
                <a:pos x="1115" y="1099"/>
              </a:cxn>
              <a:cxn ang="0">
                <a:pos x="1111" y="1111"/>
              </a:cxn>
              <a:cxn ang="0">
                <a:pos x="651" y="1115"/>
              </a:cxn>
              <a:cxn ang="0">
                <a:pos x="639" y="1120"/>
              </a:cxn>
              <a:cxn ang="0">
                <a:pos x="635" y="1201"/>
              </a:cxn>
              <a:cxn ang="0">
                <a:pos x="637" y="1215"/>
              </a:cxn>
              <a:cxn ang="0">
                <a:pos x="646" y="1226"/>
              </a:cxn>
              <a:cxn ang="0">
                <a:pos x="691" y="1288"/>
              </a:cxn>
              <a:cxn ang="0">
                <a:pos x="716" y="1353"/>
              </a:cxn>
              <a:cxn ang="0">
                <a:pos x="716" y="1394"/>
              </a:cxn>
              <a:cxn ang="0">
                <a:pos x="703" y="1446"/>
              </a:cxn>
              <a:cxn ang="0">
                <a:pos x="675" y="1489"/>
              </a:cxn>
              <a:cxn ang="0">
                <a:pos x="637" y="1521"/>
              </a:cxn>
              <a:cxn ang="0">
                <a:pos x="592" y="1542"/>
              </a:cxn>
              <a:cxn ang="0">
                <a:pos x="560" y="1544"/>
              </a:cxn>
              <a:cxn ang="0">
                <a:pos x="510" y="1535"/>
              </a:cxn>
              <a:cxn ang="0">
                <a:pos x="465" y="1510"/>
              </a:cxn>
              <a:cxn ang="0">
                <a:pos x="428" y="1474"/>
              </a:cxn>
              <a:cxn ang="0">
                <a:pos x="406" y="1426"/>
              </a:cxn>
              <a:cxn ang="0">
                <a:pos x="397" y="1374"/>
              </a:cxn>
              <a:cxn ang="0">
                <a:pos x="406" y="1333"/>
              </a:cxn>
              <a:cxn ang="0">
                <a:pos x="437" y="1269"/>
              </a:cxn>
              <a:cxn ang="0">
                <a:pos x="469" y="1226"/>
              </a:cxn>
              <a:cxn ang="0">
                <a:pos x="480" y="1208"/>
              </a:cxn>
              <a:cxn ang="0">
                <a:pos x="480" y="1129"/>
              </a:cxn>
              <a:cxn ang="0">
                <a:pos x="471" y="1115"/>
              </a:cxn>
              <a:cxn ang="0">
                <a:pos x="15" y="1115"/>
              </a:cxn>
              <a:cxn ang="0">
                <a:pos x="2" y="1106"/>
              </a:cxn>
              <a:cxn ang="0">
                <a:pos x="0" y="648"/>
              </a:cxn>
              <a:cxn ang="0">
                <a:pos x="9" y="635"/>
              </a:cxn>
              <a:cxn ang="0">
                <a:pos x="106" y="632"/>
              </a:cxn>
              <a:cxn ang="0">
                <a:pos x="127" y="639"/>
              </a:cxn>
              <a:cxn ang="0">
                <a:pos x="145" y="655"/>
              </a:cxn>
              <a:cxn ang="0">
                <a:pos x="220" y="703"/>
              </a:cxn>
              <a:cxn ang="0">
                <a:pos x="267" y="714"/>
              </a:cxn>
              <a:cxn ang="0">
                <a:pos x="299" y="712"/>
              </a:cxn>
              <a:cxn ang="0">
                <a:pos x="347" y="696"/>
              </a:cxn>
              <a:cxn ang="0">
                <a:pos x="385" y="669"/>
              </a:cxn>
              <a:cxn ang="0">
                <a:pos x="412" y="632"/>
              </a:cxn>
              <a:cxn ang="0">
                <a:pos x="431" y="587"/>
              </a:cxn>
              <a:cxn ang="0">
                <a:pos x="433" y="555"/>
              </a:cxn>
              <a:cxn ang="0">
                <a:pos x="426" y="508"/>
              </a:cxn>
              <a:cxn ang="0">
                <a:pos x="403" y="467"/>
              </a:cxn>
              <a:cxn ang="0">
                <a:pos x="372" y="433"/>
              </a:cxn>
              <a:cxn ang="0">
                <a:pos x="331" y="410"/>
              </a:cxn>
              <a:cxn ang="0">
                <a:pos x="283" y="399"/>
              </a:cxn>
            </a:cxnLst>
            <a:rect l="0" t="0" r="r" b="b"/>
            <a:pathLst>
              <a:path w="1115" h="1544">
                <a:moveTo>
                  <a:pt x="267" y="396"/>
                </a:moveTo>
                <a:lnTo>
                  <a:pt x="267" y="396"/>
                </a:lnTo>
                <a:lnTo>
                  <a:pt x="254" y="399"/>
                </a:lnTo>
                <a:lnTo>
                  <a:pt x="242" y="401"/>
                </a:lnTo>
                <a:lnTo>
                  <a:pt x="220" y="408"/>
                </a:lnTo>
                <a:lnTo>
                  <a:pt x="197" y="419"/>
                </a:lnTo>
                <a:lnTo>
                  <a:pt x="177" y="433"/>
                </a:lnTo>
                <a:lnTo>
                  <a:pt x="145" y="458"/>
                </a:lnTo>
                <a:lnTo>
                  <a:pt x="131" y="469"/>
                </a:lnTo>
                <a:lnTo>
                  <a:pt x="131" y="469"/>
                </a:lnTo>
                <a:lnTo>
                  <a:pt x="127" y="471"/>
                </a:lnTo>
                <a:lnTo>
                  <a:pt x="120" y="476"/>
                </a:lnTo>
                <a:lnTo>
                  <a:pt x="113" y="478"/>
                </a:lnTo>
                <a:lnTo>
                  <a:pt x="106" y="478"/>
                </a:lnTo>
                <a:lnTo>
                  <a:pt x="15" y="478"/>
                </a:lnTo>
                <a:lnTo>
                  <a:pt x="15" y="478"/>
                </a:lnTo>
                <a:lnTo>
                  <a:pt x="9" y="478"/>
                </a:lnTo>
                <a:lnTo>
                  <a:pt x="4" y="473"/>
                </a:lnTo>
                <a:lnTo>
                  <a:pt x="2" y="469"/>
                </a:lnTo>
                <a:lnTo>
                  <a:pt x="0" y="464"/>
                </a:lnTo>
                <a:lnTo>
                  <a:pt x="0" y="15"/>
                </a:lnTo>
                <a:lnTo>
                  <a:pt x="0" y="15"/>
                </a:lnTo>
                <a:lnTo>
                  <a:pt x="2" y="9"/>
                </a:lnTo>
                <a:lnTo>
                  <a:pt x="4" y="4"/>
                </a:lnTo>
                <a:lnTo>
                  <a:pt x="9" y="2"/>
                </a:lnTo>
                <a:lnTo>
                  <a:pt x="15" y="0"/>
                </a:lnTo>
                <a:lnTo>
                  <a:pt x="1100" y="0"/>
                </a:lnTo>
                <a:lnTo>
                  <a:pt x="1100" y="0"/>
                </a:lnTo>
                <a:lnTo>
                  <a:pt x="1106" y="2"/>
                </a:lnTo>
                <a:lnTo>
                  <a:pt x="1111" y="4"/>
                </a:lnTo>
                <a:lnTo>
                  <a:pt x="1113" y="9"/>
                </a:lnTo>
                <a:lnTo>
                  <a:pt x="1115" y="15"/>
                </a:lnTo>
                <a:lnTo>
                  <a:pt x="1115" y="1099"/>
                </a:lnTo>
                <a:lnTo>
                  <a:pt x="1115" y="1099"/>
                </a:lnTo>
                <a:lnTo>
                  <a:pt x="1113" y="1106"/>
                </a:lnTo>
                <a:lnTo>
                  <a:pt x="1111" y="1111"/>
                </a:lnTo>
                <a:lnTo>
                  <a:pt x="1106" y="1113"/>
                </a:lnTo>
                <a:lnTo>
                  <a:pt x="1100" y="1115"/>
                </a:lnTo>
                <a:lnTo>
                  <a:pt x="651" y="1115"/>
                </a:lnTo>
                <a:lnTo>
                  <a:pt x="651" y="1115"/>
                </a:lnTo>
                <a:lnTo>
                  <a:pt x="644" y="1115"/>
                </a:lnTo>
                <a:lnTo>
                  <a:pt x="639" y="1120"/>
                </a:lnTo>
                <a:lnTo>
                  <a:pt x="635" y="1124"/>
                </a:lnTo>
                <a:lnTo>
                  <a:pt x="635" y="1129"/>
                </a:lnTo>
                <a:lnTo>
                  <a:pt x="635" y="1201"/>
                </a:lnTo>
                <a:lnTo>
                  <a:pt x="635" y="1201"/>
                </a:lnTo>
                <a:lnTo>
                  <a:pt x="635" y="1208"/>
                </a:lnTo>
                <a:lnTo>
                  <a:pt x="637" y="1215"/>
                </a:lnTo>
                <a:lnTo>
                  <a:pt x="641" y="1222"/>
                </a:lnTo>
                <a:lnTo>
                  <a:pt x="646" y="1226"/>
                </a:lnTo>
                <a:lnTo>
                  <a:pt x="646" y="1226"/>
                </a:lnTo>
                <a:lnTo>
                  <a:pt x="655" y="1238"/>
                </a:lnTo>
                <a:lnTo>
                  <a:pt x="678" y="1269"/>
                </a:lnTo>
                <a:lnTo>
                  <a:pt x="691" y="1288"/>
                </a:lnTo>
                <a:lnTo>
                  <a:pt x="703" y="1310"/>
                </a:lnTo>
                <a:lnTo>
                  <a:pt x="712" y="1333"/>
                </a:lnTo>
                <a:lnTo>
                  <a:pt x="716" y="1353"/>
                </a:lnTo>
                <a:lnTo>
                  <a:pt x="716" y="1353"/>
                </a:lnTo>
                <a:lnTo>
                  <a:pt x="716" y="1374"/>
                </a:lnTo>
                <a:lnTo>
                  <a:pt x="716" y="1394"/>
                </a:lnTo>
                <a:lnTo>
                  <a:pt x="714" y="1412"/>
                </a:lnTo>
                <a:lnTo>
                  <a:pt x="709" y="1428"/>
                </a:lnTo>
                <a:lnTo>
                  <a:pt x="703" y="1446"/>
                </a:lnTo>
                <a:lnTo>
                  <a:pt x="696" y="1462"/>
                </a:lnTo>
                <a:lnTo>
                  <a:pt x="685" y="1476"/>
                </a:lnTo>
                <a:lnTo>
                  <a:pt x="675" y="1489"/>
                </a:lnTo>
                <a:lnTo>
                  <a:pt x="664" y="1501"/>
                </a:lnTo>
                <a:lnTo>
                  <a:pt x="651" y="1512"/>
                </a:lnTo>
                <a:lnTo>
                  <a:pt x="637" y="1521"/>
                </a:lnTo>
                <a:lnTo>
                  <a:pt x="623" y="1530"/>
                </a:lnTo>
                <a:lnTo>
                  <a:pt x="607" y="1537"/>
                </a:lnTo>
                <a:lnTo>
                  <a:pt x="592" y="1542"/>
                </a:lnTo>
                <a:lnTo>
                  <a:pt x="576" y="1544"/>
                </a:lnTo>
                <a:lnTo>
                  <a:pt x="560" y="1544"/>
                </a:lnTo>
                <a:lnTo>
                  <a:pt x="560" y="1544"/>
                </a:lnTo>
                <a:lnTo>
                  <a:pt x="542" y="1544"/>
                </a:lnTo>
                <a:lnTo>
                  <a:pt x="526" y="1542"/>
                </a:lnTo>
                <a:lnTo>
                  <a:pt x="510" y="1535"/>
                </a:lnTo>
                <a:lnTo>
                  <a:pt x="494" y="1528"/>
                </a:lnTo>
                <a:lnTo>
                  <a:pt x="480" y="1521"/>
                </a:lnTo>
                <a:lnTo>
                  <a:pt x="465" y="1510"/>
                </a:lnTo>
                <a:lnTo>
                  <a:pt x="453" y="1501"/>
                </a:lnTo>
                <a:lnTo>
                  <a:pt x="440" y="1487"/>
                </a:lnTo>
                <a:lnTo>
                  <a:pt x="428" y="1474"/>
                </a:lnTo>
                <a:lnTo>
                  <a:pt x="419" y="1458"/>
                </a:lnTo>
                <a:lnTo>
                  <a:pt x="410" y="1444"/>
                </a:lnTo>
                <a:lnTo>
                  <a:pt x="406" y="1426"/>
                </a:lnTo>
                <a:lnTo>
                  <a:pt x="401" y="1410"/>
                </a:lnTo>
                <a:lnTo>
                  <a:pt x="397" y="1392"/>
                </a:lnTo>
                <a:lnTo>
                  <a:pt x="397" y="1374"/>
                </a:lnTo>
                <a:lnTo>
                  <a:pt x="399" y="1353"/>
                </a:lnTo>
                <a:lnTo>
                  <a:pt x="399" y="1353"/>
                </a:lnTo>
                <a:lnTo>
                  <a:pt x="406" y="1333"/>
                </a:lnTo>
                <a:lnTo>
                  <a:pt x="415" y="1310"/>
                </a:lnTo>
                <a:lnTo>
                  <a:pt x="426" y="1288"/>
                </a:lnTo>
                <a:lnTo>
                  <a:pt x="437" y="1269"/>
                </a:lnTo>
                <a:lnTo>
                  <a:pt x="460" y="1238"/>
                </a:lnTo>
                <a:lnTo>
                  <a:pt x="469" y="1226"/>
                </a:lnTo>
                <a:lnTo>
                  <a:pt x="469" y="1226"/>
                </a:lnTo>
                <a:lnTo>
                  <a:pt x="474" y="1222"/>
                </a:lnTo>
                <a:lnTo>
                  <a:pt x="478" y="1215"/>
                </a:lnTo>
                <a:lnTo>
                  <a:pt x="480" y="1208"/>
                </a:lnTo>
                <a:lnTo>
                  <a:pt x="480" y="1201"/>
                </a:lnTo>
                <a:lnTo>
                  <a:pt x="480" y="1129"/>
                </a:lnTo>
                <a:lnTo>
                  <a:pt x="480" y="1129"/>
                </a:lnTo>
                <a:lnTo>
                  <a:pt x="478" y="1124"/>
                </a:lnTo>
                <a:lnTo>
                  <a:pt x="476" y="1120"/>
                </a:lnTo>
                <a:lnTo>
                  <a:pt x="471" y="1115"/>
                </a:lnTo>
                <a:lnTo>
                  <a:pt x="465" y="1115"/>
                </a:lnTo>
                <a:lnTo>
                  <a:pt x="15" y="1115"/>
                </a:lnTo>
                <a:lnTo>
                  <a:pt x="15" y="1115"/>
                </a:lnTo>
                <a:lnTo>
                  <a:pt x="9" y="1113"/>
                </a:lnTo>
                <a:lnTo>
                  <a:pt x="4" y="1111"/>
                </a:lnTo>
                <a:lnTo>
                  <a:pt x="2" y="1106"/>
                </a:lnTo>
                <a:lnTo>
                  <a:pt x="0" y="1099"/>
                </a:lnTo>
                <a:lnTo>
                  <a:pt x="0" y="648"/>
                </a:lnTo>
                <a:lnTo>
                  <a:pt x="0" y="648"/>
                </a:lnTo>
                <a:lnTo>
                  <a:pt x="2" y="641"/>
                </a:lnTo>
                <a:lnTo>
                  <a:pt x="4" y="637"/>
                </a:lnTo>
                <a:lnTo>
                  <a:pt x="9" y="635"/>
                </a:lnTo>
                <a:lnTo>
                  <a:pt x="15" y="632"/>
                </a:lnTo>
                <a:lnTo>
                  <a:pt x="106" y="632"/>
                </a:lnTo>
                <a:lnTo>
                  <a:pt x="106" y="632"/>
                </a:lnTo>
                <a:lnTo>
                  <a:pt x="113" y="635"/>
                </a:lnTo>
                <a:lnTo>
                  <a:pt x="120" y="637"/>
                </a:lnTo>
                <a:lnTo>
                  <a:pt x="127" y="639"/>
                </a:lnTo>
                <a:lnTo>
                  <a:pt x="131" y="644"/>
                </a:lnTo>
                <a:lnTo>
                  <a:pt x="131" y="644"/>
                </a:lnTo>
                <a:lnTo>
                  <a:pt x="145" y="655"/>
                </a:lnTo>
                <a:lnTo>
                  <a:pt x="177" y="680"/>
                </a:lnTo>
                <a:lnTo>
                  <a:pt x="197" y="691"/>
                </a:lnTo>
                <a:lnTo>
                  <a:pt x="220" y="703"/>
                </a:lnTo>
                <a:lnTo>
                  <a:pt x="242" y="712"/>
                </a:lnTo>
                <a:lnTo>
                  <a:pt x="254" y="714"/>
                </a:lnTo>
                <a:lnTo>
                  <a:pt x="267" y="714"/>
                </a:lnTo>
                <a:lnTo>
                  <a:pt x="267" y="714"/>
                </a:lnTo>
                <a:lnTo>
                  <a:pt x="283" y="714"/>
                </a:lnTo>
                <a:lnTo>
                  <a:pt x="299" y="712"/>
                </a:lnTo>
                <a:lnTo>
                  <a:pt x="315" y="707"/>
                </a:lnTo>
                <a:lnTo>
                  <a:pt x="331" y="703"/>
                </a:lnTo>
                <a:lnTo>
                  <a:pt x="347" y="696"/>
                </a:lnTo>
                <a:lnTo>
                  <a:pt x="360" y="687"/>
                </a:lnTo>
                <a:lnTo>
                  <a:pt x="372" y="678"/>
                </a:lnTo>
                <a:lnTo>
                  <a:pt x="385" y="669"/>
                </a:lnTo>
                <a:lnTo>
                  <a:pt x="394" y="657"/>
                </a:lnTo>
                <a:lnTo>
                  <a:pt x="403" y="644"/>
                </a:lnTo>
                <a:lnTo>
                  <a:pt x="412" y="632"/>
                </a:lnTo>
                <a:lnTo>
                  <a:pt x="419" y="619"/>
                </a:lnTo>
                <a:lnTo>
                  <a:pt x="426" y="603"/>
                </a:lnTo>
                <a:lnTo>
                  <a:pt x="431" y="587"/>
                </a:lnTo>
                <a:lnTo>
                  <a:pt x="433" y="571"/>
                </a:lnTo>
                <a:lnTo>
                  <a:pt x="433" y="555"/>
                </a:lnTo>
                <a:lnTo>
                  <a:pt x="433" y="555"/>
                </a:lnTo>
                <a:lnTo>
                  <a:pt x="433" y="539"/>
                </a:lnTo>
                <a:lnTo>
                  <a:pt x="431" y="523"/>
                </a:lnTo>
                <a:lnTo>
                  <a:pt x="426" y="508"/>
                </a:lnTo>
                <a:lnTo>
                  <a:pt x="419" y="494"/>
                </a:lnTo>
                <a:lnTo>
                  <a:pt x="412" y="480"/>
                </a:lnTo>
                <a:lnTo>
                  <a:pt x="403" y="467"/>
                </a:lnTo>
                <a:lnTo>
                  <a:pt x="394" y="455"/>
                </a:lnTo>
                <a:lnTo>
                  <a:pt x="385" y="444"/>
                </a:lnTo>
                <a:lnTo>
                  <a:pt x="372" y="433"/>
                </a:lnTo>
                <a:lnTo>
                  <a:pt x="360" y="424"/>
                </a:lnTo>
                <a:lnTo>
                  <a:pt x="347" y="417"/>
                </a:lnTo>
                <a:lnTo>
                  <a:pt x="331" y="410"/>
                </a:lnTo>
                <a:lnTo>
                  <a:pt x="315" y="405"/>
                </a:lnTo>
                <a:lnTo>
                  <a:pt x="299" y="401"/>
                </a:lnTo>
                <a:lnTo>
                  <a:pt x="283" y="399"/>
                </a:lnTo>
                <a:lnTo>
                  <a:pt x="267" y="396"/>
                </a:lnTo>
                <a:lnTo>
                  <a:pt x="267" y="396"/>
                </a:lnTo>
                <a:close/>
              </a:path>
            </a:pathLst>
          </a:cu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3500000" scaled="1"/>
            <a:tileRect/>
          </a:gradFill>
          <a:ln w="9">
            <a:solidFill>
              <a:schemeClr val="accent4">
                <a:lumMod val="60000"/>
                <a:lumOff val="40000"/>
              </a:schemeClr>
            </a:solidFill>
            <a:prstDash val="solid"/>
            <a:round/>
            <a:headEnd/>
            <a:tailEnd/>
          </a:ln>
          <a:scene3d>
            <a:camera prst="perspectiveHeroicExtremeLeftFacing"/>
            <a:lightRig rig="threePt" dir="t">
              <a:rot lat="0" lon="0" rev="4800000"/>
            </a:lightRig>
          </a:scene3d>
          <a:sp3d extrusionH="635000"/>
        </p:spPr>
        <p:txBody>
          <a:bodyPr/>
          <a:lstStyle/>
          <a:p>
            <a:pPr>
              <a:defRPr/>
            </a:pPr>
            <a:endParaRPr lang="da-DK">
              <a:latin typeface="Arial" pitchFamily="34" charset="0"/>
              <a:ea typeface="ＭＳ Ｐゴシック" pitchFamily="-97" charset="-128"/>
            </a:endParaRPr>
          </a:p>
        </p:txBody>
      </p:sp>
      <p:sp>
        <p:nvSpPr>
          <p:cNvPr id="37" name="Freeform 12"/>
          <p:cNvSpPr>
            <a:spLocks/>
          </p:cNvSpPr>
          <p:nvPr/>
        </p:nvSpPr>
        <p:spPr bwMode="auto">
          <a:xfrm>
            <a:off x="4099560" y="1419779"/>
            <a:ext cx="2447925" cy="1770063"/>
          </a:xfrm>
          <a:custGeom>
            <a:avLst/>
            <a:gdLst/>
            <a:ahLst/>
            <a:cxnLst>
              <a:cxn ang="0">
                <a:pos x="396" y="861"/>
              </a:cxn>
              <a:cxn ang="0">
                <a:pos x="419" y="918"/>
              </a:cxn>
              <a:cxn ang="0">
                <a:pos x="467" y="984"/>
              </a:cxn>
              <a:cxn ang="0">
                <a:pos x="476" y="995"/>
              </a:cxn>
              <a:cxn ang="0">
                <a:pos x="478" y="1099"/>
              </a:cxn>
              <a:cxn ang="0">
                <a:pos x="474" y="1111"/>
              </a:cxn>
              <a:cxn ang="0">
                <a:pos x="15" y="1115"/>
              </a:cxn>
              <a:cxn ang="0">
                <a:pos x="4" y="1111"/>
              </a:cxn>
              <a:cxn ang="0">
                <a:pos x="0" y="15"/>
              </a:cxn>
              <a:cxn ang="0">
                <a:pos x="4" y="4"/>
              </a:cxn>
              <a:cxn ang="0">
                <a:pos x="1100" y="0"/>
              </a:cxn>
              <a:cxn ang="0">
                <a:pos x="1111" y="4"/>
              </a:cxn>
              <a:cxn ang="0">
                <a:pos x="1113" y="464"/>
              </a:cxn>
              <a:cxn ang="0">
                <a:pos x="1118" y="476"/>
              </a:cxn>
              <a:cxn ang="0">
                <a:pos x="1202" y="480"/>
              </a:cxn>
              <a:cxn ang="0">
                <a:pos x="1215" y="478"/>
              </a:cxn>
              <a:cxn ang="0">
                <a:pos x="1227" y="469"/>
              </a:cxn>
              <a:cxn ang="0">
                <a:pos x="1288" y="426"/>
              </a:cxn>
              <a:cxn ang="0">
                <a:pos x="1354" y="399"/>
              </a:cxn>
              <a:cxn ang="0">
                <a:pos x="1390" y="396"/>
              </a:cxn>
              <a:cxn ang="0">
                <a:pos x="1442" y="410"/>
              </a:cxn>
              <a:cxn ang="0">
                <a:pos x="1485" y="437"/>
              </a:cxn>
              <a:cxn ang="0">
                <a:pos x="1519" y="476"/>
              </a:cxn>
              <a:cxn ang="0">
                <a:pos x="1537" y="523"/>
              </a:cxn>
              <a:cxn ang="0">
                <a:pos x="1542" y="555"/>
              </a:cxn>
              <a:cxn ang="0">
                <a:pos x="1533" y="605"/>
              </a:cxn>
              <a:cxn ang="0">
                <a:pos x="1508" y="648"/>
              </a:cxn>
              <a:cxn ang="0">
                <a:pos x="1469" y="687"/>
              </a:cxn>
              <a:cxn ang="0">
                <a:pos x="1424" y="709"/>
              </a:cxn>
              <a:cxn ang="0">
                <a:pos x="1372" y="718"/>
              </a:cxn>
              <a:cxn ang="0">
                <a:pos x="1331" y="709"/>
              </a:cxn>
              <a:cxn ang="0">
                <a:pos x="1267" y="678"/>
              </a:cxn>
              <a:cxn ang="0">
                <a:pos x="1227" y="646"/>
              </a:cxn>
              <a:cxn ang="0">
                <a:pos x="1208" y="635"/>
              </a:cxn>
              <a:cxn ang="0">
                <a:pos x="1129" y="635"/>
              </a:cxn>
              <a:cxn ang="0">
                <a:pos x="1115" y="644"/>
              </a:cxn>
              <a:cxn ang="0">
                <a:pos x="1113" y="1099"/>
              </a:cxn>
              <a:cxn ang="0">
                <a:pos x="1104" y="1113"/>
              </a:cxn>
              <a:cxn ang="0">
                <a:pos x="648" y="1115"/>
              </a:cxn>
              <a:cxn ang="0">
                <a:pos x="635" y="1106"/>
              </a:cxn>
              <a:cxn ang="0">
                <a:pos x="632" y="1009"/>
              </a:cxn>
              <a:cxn ang="0">
                <a:pos x="639" y="988"/>
              </a:cxn>
              <a:cxn ang="0">
                <a:pos x="655" y="970"/>
              </a:cxn>
              <a:cxn ang="0">
                <a:pos x="703" y="895"/>
              </a:cxn>
              <a:cxn ang="0">
                <a:pos x="714" y="848"/>
              </a:cxn>
              <a:cxn ang="0">
                <a:pos x="712" y="816"/>
              </a:cxn>
              <a:cxn ang="0">
                <a:pos x="694" y="768"/>
              </a:cxn>
              <a:cxn ang="0">
                <a:pos x="666" y="730"/>
              </a:cxn>
              <a:cxn ang="0">
                <a:pos x="630" y="703"/>
              </a:cxn>
              <a:cxn ang="0">
                <a:pos x="587" y="684"/>
              </a:cxn>
              <a:cxn ang="0">
                <a:pos x="555" y="682"/>
              </a:cxn>
              <a:cxn ang="0">
                <a:pos x="508" y="689"/>
              </a:cxn>
              <a:cxn ang="0">
                <a:pos x="467" y="712"/>
              </a:cxn>
              <a:cxn ang="0">
                <a:pos x="433" y="743"/>
              </a:cxn>
              <a:cxn ang="0">
                <a:pos x="410" y="784"/>
              </a:cxn>
              <a:cxn ang="0">
                <a:pos x="396" y="832"/>
              </a:cxn>
            </a:cxnLst>
            <a:rect l="0" t="0" r="r" b="b"/>
            <a:pathLst>
              <a:path w="1542" h="1115">
                <a:moveTo>
                  <a:pt x="396" y="848"/>
                </a:moveTo>
                <a:lnTo>
                  <a:pt x="396" y="848"/>
                </a:lnTo>
                <a:lnTo>
                  <a:pt x="396" y="861"/>
                </a:lnTo>
                <a:lnTo>
                  <a:pt x="399" y="873"/>
                </a:lnTo>
                <a:lnTo>
                  <a:pt x="408" y="895"/>
                </a:lnTo>
                <a:lnTo>
                  <a:pt x="419" y="918"/>
                </a:lnTo>
                <a:lnTo>
                  <a:pt x="433" y="938"/>
                </a:lnTo>
                <a:lnTo>
                  <a:pt x="455" y="970"/>
                </a:lnTo>
                <a:lnTo>
                  <a:pt x="467" y="984"/>
                </a:lnTo>
                <a:lnTo>
                  <a:pt x="467" y="984"/>
                </a:lnTo>
                <a:lnTo>
                  <a:pt x="471" y="988"/>
                </a:lnTo>
                <a:lnTo>
                  <a:pt x="476" y="995"/>
                </a:lnTo>
                <a:lnTo>
                  <a:pt x="478" y="1002"/>
                </a:lnTo>
                <a:lnTo>
                  <a:pt x="478" y="1009"/>
                </a:lnTo>
                <a:lnTo>
                  <a:pt x="478" y="1099"/>
                </a:lnTo>
                <a:lnTo>
                  <a:pt x="478" y="1099"/>
                </a:lnTo>
                <a:lnTo>
                  <a:pt x="476" y="1106"/>
                </a:lnTo>
                <a:lnTo>
                  <a:pt x="474" y="1111"/>
                </a:lnTo>
                <a:lnTo>
                  <a:pt x="469" y="1113"/>
                </a:lnTo>
                <a:lnTo>
                  <a:pt x="462" y="1115"/>
                </a:lnTo>
                <a:lnTo>
                  <a:pt x="15" y="1115"/>
                </a:lnTo>
                <a:lnTo>
                  <a:pt x="15" y="1115"/>
                </a:lnTo>
                <a:lnTo>
                  <a:pt x="9" y="1113"/>
                </a:lnTo>
                <a:lnTo>
                  <a:pt x="4" y="1111"/>
                </a:lnTo>
                <a:lnTo>
                  <a:pt x="2" y="1106"/>
                </a:lnTo>
                <a:lnTo>
                  <a:pt x="0" y="1099"/>
                </a:lnTo>
                <a:lnTo>
                  <a:pt x="0" y="15"/>
                </a:lnTo>
                <a:lnTo>
                  <a:pt x="0" y="15"/>
                </a:lnTo>
                <a:lnTo>
                  <a:pt x="2" y="9"/>
                </a:lnTo>
                <a:lnTo>
                  <a:pt x="4" y="4"/>
                </a:lnTo>
                <a:lnTo>
                  <a:pt x="9" y="2"/>
                </a:lnTo>
                <a:lnTo>
                  <a:pt x="15" y="0"/>
                </a:lnTo>
                <a:lnTo>
                  <a:pt x="1100" y="0"/>
                </a:lnTo>
                <a:lnTo>
                  <a:pt x="1100" y="0"/>
                </a:lnTo>
                <a:lnTo>
                  <a:pt x="1104" y="2"/>
                </a:lnTo>
                <a:lnTo>
                  <a:pt x="1111" y="4"/>
                </a:lnTo>
                <a:lnTo>
                  <a:pt x="1113" y="9"/>
                </a:lnTo>
                <a:lnTo>
                  <a:pt x="1113" y="15"/>
                </a:lnTo>
                <a:lnTo>
                  <a:pt x="1113" y="464"/>
                </a:lnTo>
                <a:lnTo>
                  <a:pt x="1113" y="464"/>
                </a:lnTo>
                <a:lnTo>
                  <a:pt x="1115" y="471"/>
                </a:lnTo>
                <a:lnTo>
                  <a:pt x="1118" y="476"/>
                </a:lnTo>
                <a:lnTo>
                  <a:pt x="1122" y="480"/>
                </a:lnTo>
                <a:lnTo>
                  <a:pt x="1129" y="480"/>
                </a:lnTo>
                <a:lnTo>
                  <a:pt x="1202" y="480"/>
                </a:lnTo>
                <a:lnTo>
                  <a:pt x="1202" y="480"/>
                </a:lnTo>
                <a:lnTo>
                  <a:pt x="1208" y="480"/>
                </a:lnTo>
                <a:lnTo>
                  <a:pt x="1215" y="478"/>
                </a:lnTo>
                <a:lnTo>
                  <a:pt x="1222" y="473"/>
                </a:lnTo>
                <a:lnTo>
                  <a:pt x="1227" y="469"/>
                </a:lnTo>
                <a:lnTo>
                  <a:pt x="1227" y="469"/>
                </a:lnTo>
                <a:lnTo>
                  <a:pt x="1238" y="460"/>
                </a:lnTo>
                <a:lnTo>
                  <a:pt x="1267" y="439"/>
                </a:lnTo>
                <a:lnTo>
                  <a:pt x="1288" y="426"/>
                </a:lnTo>
                <a:lnTo>
                  <a:pt x="1310" y="415"/>
                </a:lnTo>
                <a:lnTo>
                  <a:pt x="1331" y="405"/>
                </a:lnTo>
                <a:lnTo>
                  <a:pt x="1354" y="399"/>
                </a:lnTo>
                <a:lnTo>
                  <a:pt x="1354" y="399"/>
                </a:lnTo>
                <a:lnTo>
                  <a:pt x="1372" y="396"/>
                </a:lnTo>
                <a:lnTo>
                  <a:pt x="1390" y="396"/>
                </a:lnTo>
                <a:lnTo>
                  <a:pt x="1408" y="399"/>
                </a:lnTo>
                <a:lnTo>
                  <a:pt x="1426" y="403"/>
                </a:lnTo>
                <a:lnTo>
                  <a:pt x="1442" y="410"/>
                </a:lnTo>
                <a:lnTo>
                  <a:pt x="1458" y="417"/>
                </a:lnTo>
                <a:lnTo>
                  <a:pt x="1471" y="426"/>
                </a:lnTo>
                <a:lnTo>
                  <a:pt x="1485" y="437"/>
                </a:lnTo>
                <a:lnTo>
                  <a:pt x="1499" y="449"/>
                </a:lnTo>
                <a:lnTo>
                  <a:pt x="1508" y="462"/>
                </a:lnTo>
                <a:lnTo>
                  <a:pt x="1519" y="476"/>
                </a:lnTo>
                <a:lnTo>
                  <a:pt x="1526" y="492"/>
                </a:lnTo>
                <a:lnTo>
                  <a:pt x="1533" y="508"/>
                </a:lnTo>
                <a:lnTo>
                  <a:pt x="1537" y="523"/>
                </a:lnTo>
                <a:lnTo>
                  <a:pt x="1542" y="539"/>
                </a:lnTo>
                <a:lnTo>
                  <a:pt x="1542" y="555"/>
                </a:lnTo>
                <a:lnTo>
                  <a:pt x="1542" y="555"/>
                </a:lnTo>
                <a:lnTo>
                  <a:pt x="1542" y="573"/>
                </a:lnTo>
                <a:lnTo>
                  <a:pt x="1537" y="589"/>
                </a:lnTo>
                <a:lnTo>
                  <a:pt x="1533" y="605"/>
                </a:lnTo>
                <a:lnTo>
                  <a:pt x="1526" y="621"/>
                </a:lnTo>
                <a:lnTo>
                  <a:pt x="1517" y="635"/>
                </a:lnTo>
                <a:lnTo>
                  <a:pt x="1508" y="648"/>
                </a:lnTo>
                <a:lnTo>
                  <a:pt x="1496" y="662"/>
                </a:lnTo>
                <a:lnTo>
                  <a:pt x="1483" y="675"/>
                </a:lnTo>
                <a:lnTo>
                  <a:pt x="1469" y="687"/>
                </a:lnTo>
                <a:lnTo>
                  <a:pt x="1456" y="696"/>
                </a:lnTo>
                <a:lnTo>
                  <a:pt x="1440" y="703"/>
                </a:lnTo>
                <a:lnTo>
                  <a:pt x="1424" y="709"/>
                </a:lnTo>
                <a:lnTo>
                  <a:pt x="1406" y="714"/>
                </a:lnTo>
                <a:lnTo>
                  <a:pt x="1390" y="718"/>
                </a:lnTo>
                <a:lnTo>
                  <a:pt x="1372" y="718"/>
                </a:lnTo>
                <a:lnTo>
                  <a:pt x="1354" y="716"/>
                </a:lnTo>
                <a:lnTo>
                  <a:pt x="1354" y="716"/>
                </a:lnTo>
                <a:lnTo>
                  <a:pt x="1331" y="709"/>
                </a:lnTo>
                <a:lnTo>
                  <a:pt x="1308" y="700"/>
                </a:lnTo>
                <a:lnTo>
                  <a:pt x="1288" y="689"/>
                </a:lnTo>
                <a:lnTo>
                  <a:pt x="1267" y="678"/>
                </a:lnTo>
                <a:lnTo>
                  <a:pt x="1238" y="655"/>
                </a:lnTo>
                <a:lnTo>
                  <a:pt x="1227" y="646"/>
                </a:lnTo>
                <a:lnTo>
                  <a:pt x="1227" y="646"/>
                </a:lnTo>
                <a:lnTo>
                  <a:pt x="1222" y="641"/>
                </a:lnTo>
                <a:lnTo>
                  <a:pt x="1215" y="637"/>
                </a:lnTo>
                <a:lnTo>
                  <a:pt x="1208" y="635"/>
                </a:lnTo>
                <a:lnTo>
                  <a:pt x="1202" y="635"/>
                </a:lnTo>
                <a:lnTo>
                  <a:pt x="1129" y="635"/>
                </a:lnTo>
                <a:lnTo>
                  <a:pt x="1129" y="635"/>
                </a:lnTo>
                <a:lnTo>
                  <a:pt x="1122" y="637"/>
                </a:lnTo>
                <a:lnTo>
                  <a:pt x="1118" y="639"/>
                </a:lnTo>
                <a:lnTo>
                  <a:pt x="1115" y="644"/>
                </a:lnTo>
                <a:lnTo>
                  <a:pt x="1113" y="650"/>
                </a:lnTo>
                <a:lnTo>
                  <a:pt x="1113" y="1099"/>
                </a:lnTo>
                <a:lnTo>
                  <a:pt x="1113" y="1099"/>
                </a:lnTo>
                <a:lnTo>
                  <a:pt x="1113" y="1106"/>
                </a:lnTo>
                <a:lnTo>
                  <a:pt x="1111" y="1111"/>
                </a:lnTo>
                <a:lnTo>
                  <a:pt x="1104" y="1113"/>
                </a:lnTo>
                <a:lnTo>
                  <a:pt x="1100" y="1115"/>
                </a:lnTo>
                <a:lnTo>
                  <a:pt x="648" y="1115"/>
                </a:lnTo>
                <a:lnTo>
                  <a:pt x="648" y="1115"/>
                </a:lnTo>
                <a:lnTo>
                  <a:pt x="641" y="1113"/>
                </a:lnTo>
                <a:lnTo>
                  <a:pt x="637" y="1111"/>
                </a:lnTo>
                <a:lnTo>
                  <a:pt x="635" y="1106"/>
                </a:lnTo>
                <a:lnTo>
                  <a:pt x="632" y="1099"/>
                </a:lnTo>
                <a:lnTo>
                  <a:pt x="632" y="1009"/>
                </a:lnTo>
                <a:lnTo>
                  <a:pt x="632" y="1009"/>
                </a:lnTo>
                <a:lnTo>
                  <a:pt x="632" y="1002"/>
                </a:lnTo>
                <a:lnTo>
                  <a:pt x="635" y="995"/>
                </a:lnTo>
                <a:lnTo>
                  <a:pt x="639" y="988"/>
                </a:lnTo>
                <a:lnTo>
                  <a:pt x="644" y="984"/>
                </a:lnTo>
                <a:lnTo>
                  <a:pt x="644" y="984"/>
                </a:lnTo>
                <a:lnTo>
                  <a:pt x="655" y="970"/>
                </a:lnTo>
                <a:lnTo>
                  <a:pt x="678" y="938"/>
                </a:lnTo>
                <a:lnTo>
                  <a:pt x="691" y="918"/>
                </a:lnTo>
                <a:lnTo>
                  <a:pt x="703" y="895"/>
                </a:lnTo>
                <a:lnTo>
                  <a:pt x="712" y="873"/>
                </a:lnTo>
                <a:lnTo>
                  <a:pt x="714" y="861"/>
                </a:lnTo>
                <a:lnTo>
                  <a:pt x="714" y="848"/>
                </a:lnTo>
                <a:lnTo>
                  <a:pt x="714" y="848"/>
                </a:lnTo>
                <a:lnTo>
                  <a:pt x="714" y="832"/>
                </a:lnTo>
                <a:lnTo>
                  <a:pt x="712" y="816"/>
                </a:lnTo>
                <a:lnTo>
                  <a:pt x="707" y="800"/>
                </a:lnTo>
                <a:lnTo>
                  <a:pt x="700" y="784"/>
                </a:lnTo>
                <a:lnTo>
                  <a:pt x="694" y="768"/>
                </a:lnTo>
                <a:lnTo>
                  <a:pt x="687" y="755"/>
                </a:lnTo>
                <a:lnTo>
                  <a:pt x="678" y="743"/>
                </a:lnTo>
                <a:lnTo>
                  <a:pt x="666" y="730"/>
                </a:lnTo>
                <a:lnTo>
                  <a:pt x="655" y="721"/>
                </a:lnTo>
                <a:lnTo>
                  <a:pt x="644" y="712"/>
                </a:lnTo>
                <a:lnTo>
                  <a:pt x="630" y="703"/>
                </a:lnTo>
                <a:lnTo>
                  <a:pt x="616" y="696"/>
                </a:lnTo>
                <a:lnTo>
                  <a:pt x="603" y="689"/>
                </a:lnTo>
                <a:lnTo>
                  <a:pt x="587" y="684"/>
                </a:lnTo>
                <a:lnTo>
                  <a:pt x="571" y="682"/>
                </a:lnTo>
                <a:lnTo>
                  <a:pt x="555" y="682"/>
                </a:lnTo>
                <a:lnTo>
                  <a:pt x="555" y="682"/>
                </a:lnTo>
                <a:lnTo>
                  <a:pt x="539" y="682"/>
                </a:lnTo>
                <a:lnTo>
                  <a:pt x="523" y="684"/>
                </a:lnTo>
                <a:lnTo>
                  <a:pt x="508" y="689"/>
                </a:lnTo>
                <a:lnTo>
                  <a:pt x="494" y="696"/>
                </a:lnTo>
                <a:lnTo>
                  <a:pt x="480" y="703"/>
                </a:lnTo>
                <a:lnTo>
                  <a:pt x="467" y="712"/>
                </a:lnTo>
                <a:lnTo>
                  <a:pt x="455" y="721"/>
                </a:lnTo>
                <a:lnTo>
                  <a:pt x="444" y="730"/>
                </a:lnTo>
                <a:lnTo>
                  <a:pt x="433" y="743"/>
                </a:lnTo>
                <a:lnTo>
                  <a:pt x="424" y="755"/>
                </a:lnTo>
                <a:lnTo>
                  <a:pt x="417" y="768"/>
                </a:lnTo>
                <a:lnTo>
                  <a:pt x="410" y="784"/>
                </a:lnTo>
                <a:lnTo>
                  <a:pt x="403" y="800"/>
                </a:lnTo>
                <a:lnTo>
                  <a:pt x="399" y="816"/>
                </a:lnTo>
                <a:lnTo>
                  <a:pt x="396" y="832"/>
                </a:lnTo>
                <a:lnTo>
                  <a:pt x="396" y="848"/>
                </a:lnTo>
                <a:lnTo>
                  <a:pt x="396" y="848"/>
                </a:lnTo>
                <a:close/>
              </a:path>
            </a:pathLst>
          </a:cu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3500000" scaled="1"/>
            <a:tileRect/>
          </a:gradFill>
          <a:ln w="16">
            <a:solidFill>
              <a:schemeClr val="accent4">
                <a:lumMod val="60000"/>
                <a:lumOff val="40000"/>
              </a:schemeClr>
            </a:solidFill>
            <a:prstDash val="solid"/>
            <a:round/>
            <a:headEnd/>
            <a:tailEnd/>
          </a:ln>
          <a:scene3d>
            <a:camera prst="perspectiveHeroicExtremeLeftFacing"/>
            <a:lightRig rig="threePt" dir="t">
              <a:rot lat="0" lon="0" rev="4800000"/>
            </a:lightRig>
          </a:scene3d>
          <a:sp3d extrusionH="635000"/>
        </p:spPr>
        <p:txBody>
          <a:bodyPr/>
          <a:lstStyle/>
          <a:p>
            <a:pPr>
              <a:defRPr/>
            </a:pPr>
            <a:endParaRPr lang="da-DK">
              <a:latin typeface="Arial" pitchFamily="34" charset="0"/>
              <a:ea typeface="ＭＳ Ｐゴシック" pitchFamily="-97" charset="-128"/>
            </a:endParaRPr>
          </a:p>
        </p:txBody>
      </p:sp>
      <p:grpSp>
        <p:nvGrpSpPr>
          <p:cNvPr id="38" name="Group 37"/>
          <p:cNvGrpSpPr/>
          <p:nvPr/>
        </p:nvGrpSpPr>
        <p:grpSpPr>
          <a:xfrm>
            <a:off x="3923928" y="3416854"/>
            <a:ext cx="1805360" cy="2451100"/>
            <a:chOff x="3923928" y="3263900"/>
            <a:chExt cx="1805360" cy="2451100"/>
          </a:xfrm>
        </p:grpSpPr>
        <p:sp>
          <p:nvSpPr>
            <p:cNvPr id="39" name="Freeform 10"/>
            <p:cNvSpPr>
              <a:spLocks/>
            </p:cNvSpPr>
            <p:nvPr/>
          </p:nvSpPr>
          <p:spPr bwMode="auto">
            <a:xfrm>
              <a:off x="3962400" y="3263900"/>
              <a:ext cx="1766888" cy="2451100"/>
            </a:xfrm>
            <a:custGeom>
              <a:avLst/>
              <a:gdLst/>
              <a:ahLst/>
              <a:cxnLst>
                <a:cxn ang="0">
                  <a:pos x="859" y="830"/>
                </a:cxn>
                <a:cxn ang="0">
                  <a:pos x="918" y="853"/>
                </a:cxn>
                <a:cxn ang="0">
                  <a:pos x="982" y="900"/>
                </a:cxn>
                <a:cxn ang="0">
                  <a:pos x="1002" y="912"/>
                </a:cxn>
                <a:cxn ang="0">
                  <a:pos x="1100" y="912"/>
                </a:cxn>
                <a:cxn ang="0">
                  <a:pos x="1113" y="903"/>
                </a:cxn>
                <a:cxn ang="0">
                  <a:pos x="1113" y="445"/>
                </a:cxn>
                <a:cxn ang="0">
                  <a:pos x="1104" y="431"/>
                </a:cxn>
                <a:cxn ang="0">
                  <a:pos x="648" y="431"/>
                </a:cxn>
                <a:cxn ang="0">
                  <a:pos x="635" y="413"/>
                </a:cxn>
                <a:cxn ang="0">
                  <a:pos x="635" y="336"/>
                </a:cxn>
                <a:cxn ang="0">
                  <a:pos x="646" y="318"/>
                </a:cxn>
                <a:cxn ang="0">
                  <a:pos x="680" y="277"/>
                </a:cxn>
                <a:cxn ang="0">
                  <a:pos x="712" y="213"/>
                </a:cxn>
                <a:cxn ang="0">
                  <a:pos x="716" y="191"/>
                </a:cxn>
                <a:cxn ang="0">
                  <a:pos x="707" y="141"/>
                </a:cxn>
                <a:cxn ang="0">
                  <a:pos x="687" y="91"/>
                </a:cxn>
                <a:cxn ang="0">
                  <a:pos x="657" y="48"/>
                </a:cxn>
                <a:cxn ang="0">
                  <a:pos x="616" y="16"/>
                </a:cxn>
                <a:cxn ang="0">
                  <a:pos x="571" y="0"/>
                </a:cxn>
                <a:cxn ang="0">
                  <a:pos x="535" y="2"/>
                </a:cxn>
                <a:cxn ang="0">
                  <a:pos x="483" y="21"/>
                </a:cxn>
                <a:cxn ang="0">
                  <a:pos x="444" y="52"/>
                </a:cxn>
                <a:cxn ang="0">
                  <a:pos x="417" y="93"/>
                </a:cxn>
                <a:cxn ang="0">
                  <a:pos x="399" y="191"/>
                </a:cxn>
                <a:cxn ang="0">
                  <a:pos x="401" y="213"/>
                </a:cxn>
                <a:cxn ang="0">
                  <a:pos x="433" y="277"/>
                </a:cxn>
                <a:cxn ang="0">
                  <a:pos x="469" y="318"/>
                </a:cxn>
                <a:cxn ang="0">
                  <a:pos x="478" y="336"/>
                </a:cxn>
                <a:cxn ang="0">
                  <a:pos x="480" y="413"/>
                </a:cxn>
                <a:cxn ang="0">
                  <a:pos x="464" y="431"/>
                </a:cxn>
                <a:cxn ang="0">
                  <a:pos x="9" y="431"/>
                </a:cxn>
                <a:cxn ang="0">
                  <a:pos x="0" y="445"/>
                </a:cxn>
                <a:cxn ang="0">
                  <a:pos x="2" y="1535"/>
                </a:cxn>
                <a:cxn ang="0">
                  <a:pos x="15" y="1544"/>
                </a:cxn>
                <a:cxn ang="0">
                  <a:pos x="1104" y="1542"/>
                </a:cxn>
                <a:cxn ang="0">
                  <a:pos x="1113" y="1529"/>
                </a:cxn>
                <a:cxn ang="0">
                  <a:pos x="1113" y="1075"/>
                </a:cxn>
                <a:cxn ang="0">
                  <a:pos x="1100" y="1066"/>
                </a:cxn>
                <a:cxn ang="0">
                  <a:pos x="1002" y="1066"/>
                </a:cxn>
                <a:cxn ang="0">
                  <a:pos x="982" y="1077"/>
                </a:cxn>
                <a:cxn ang="0">
                  <a:pos x="918" y="1125"/>
                </a:cxn>
                <a:cxn ang="0">
                  <a:pos x="859" y="1148"/>
                </a:cxn>
                <a:cxn ang="0">
                  <a:pos x="832" y="1148"/>
                </a:cxn>
                <a:cxn ang="0">
                  <a:pos x="784" y="1134"/>
                </a:cxn>
                <a:cxn ang="0">
                  <a:pos x="741" y="1111"/>
                </a:cxn>
                <a:cxn ang="0">
                  <a:pos x="709" y="1077"/>
                </a:cxn>
                <a:cxn ang="0">
                  <a:pos x="689" y="1036"/>
                </a:cxn>
                <a:cxn ang="0">
                  <a:pos x="682" y="989"/>
                </a:cxn>
                <a:cxn ang="0">
                  <a:pos x="684" y="957"/>
                </a:cxn>
                <a:cxn ang="0">
                  <a:pos x="703" y="914"/>
                </a:cxn>
                <a:cxn ang="0">
                  <a:pos x="730" y="878"/>
                </a:cxn>
                <a:cxn ang="0">
                  <a:pos x="768" y="848"/>
                </a:cxn>
                <a:cxn ang="0">
                  <a:pos x="814" y="832"/>
                </a:cxn>
                <a:cxn ang="0">
                  <a:pos x="848" y="830"/>
                </a:cxn>
              </a:cxnLst>
              <a:rect l="0" t="0" r="r" b="b"/>
              <a:pathLst>
                <a:path w="1113" h="1544">
                  <a:moveTo>
                    <a:pt x="848" y="830"/>
                  </a:moveTo>
                  <a:lnTo>
                    <a:pt x="848" y="830"/>
                  </a:lnTo>
                  <a:lnTo>
                    <a:pt x="859" y="830"/>
                  </a:lnTo>
                  <a:lnTo>
                    <a:pt x="873" y="832"/>
                  </a:lnTo>
                  <a:lnTo>
                    <a:pt x="895" y="841"/>
                  </a:lnTo>
                  <a:lnTo>
                    <a:pt x="918" y="853"/>
                  </a:lnTo>
                  <a:lnTo>
                    <a:pt x="938" y="866"/>
                  </a:lnTo>
                  <a:lnTo>
                    <a:pt x="970" y="889"/>
                  </a:lnTo>
                  <a:lnTo>
                    <a:pt x="982" y="900"/>
                  </a:lnTo>
                  <a:lnTo>
                    <a:pt x="982" y="900"/>
                  </a:lnTo>
                  <a:lnTo>
                    <a:pt x="993" y="909"/>
                  </a:lnTo>
                  <a:lnTo>
                    <a:pt x="1002" y="912"/>
                  </a:lnTo>
                  <a:lnTo>
                    <a:pt x="1009" y="912"/>
                  </a:lnTo>
                  <a:lnTo>
                    <a:pt x="1100" y="912"/>
                  </a:lnTo>
                  <a:lnTo>
                    <a:pt x="1100" y="912"/>
                  </a:lnTo>
                  <a:lnTo>
                    <a:pt x="1104" y="909"/>
                  </a:lnTo>
                  <a:lnTo>
                    <a:pt x="1111" y="907"/>
                  </a:lnTo>
                  <a:lnTo>
                    <a:pt x="1113" y="903"/>
                  </a:lnTo>
                  <a:lnTo>
                    <a:pt x="1113" y="896"/>
                  </a:lnTo>
                  <a:lnTo>
                    <a:pt x="1113" y="445"/>
                  </a:lnTo>
                  <a:lnTo>
                    <a:pt x="1113" y="445"/>
                  </a:lnTo>
                  <a:lnTo>
                    <a:pt x="1113" y="440"/>
                  </a:lnTo>
                  <a:lnTo>
                    <a:pt x="1111" y="433"/>
                  </a:lnTo>
                  <a:lnTo>
                    <a:pt x="1104" y="431"/>
                  </a:lnTo>
                  <a:lnTo>
                    <a:pt x="1100" y="431"/>
                  </a:lnTo>
                  <a:lnTo>
                    <a:pt x="648" y="431"/>
                  </a:lnTo>
                  <a:lnTo>
                    <a:pt x="648" y="431"/>
                  </a:lnTo>
                  <a:lnTo>
                    <a:pt x="635" y="429"/>
                  </a:lnTo>
                  <a:lnTo>
                    <a:pt x="635" y="429"/>
                  </a:lnTo>
                  <a:lnTo>
                    <a:pt x="635" y="413"/>
                  </a:lnTo>
                  <a:lnTo>
                    <a:pt x="635" y="343"/>
                  </a:lnTo>
                  <a:lnTo>
                    <a:pt x="635" y="343"/>
                  </a:lnTo>
                  <a:lnTo>
                    <a:pt x="635" y="336"/>
                  </a:lnTo>
                  <a:lnTo>
                    <a:pt x="637" y="329"/>
                  </a:lnTo>
                  <a:lnTo>
                    <a:pt x="641" y="322"/>
                  </a:lnTo>
                  <a:lnTo>
                    <a:pt x="646" y="318"/>
                  </a:lnTo>
                  <a:lnTo>
                    <a:pt x="646" y="318"/>
                  </a:lnTo>
                  <a:lnTo>
                    <a:pt x="655" y="306"/>
                  </a:lnTo>
                  <a:lnTo>
                    <a:pt x="680" y="277"/>
                  </a:lnTo>
                  <a:lnTo>
                    <a:pt x="694" y="256"/>
                  </a:lnTo>
                  <a:lnTo>
                    <a:pt x="705" y="236"/>
                  </a:lnTo>
                  <a:lnTo>
                    <a:pt x="712" y="213"/>
                  </a:lnTo>
                  <a:lnTo>
                    <a:pt x="714" y="202"/>
                  </a:lnTo>
                  <a:lnTo>
                    <a:pt x="716" y="191"/>
                  </a:lnTo>
                  <a:lnTo>
                    <a:pt x="716" y="191"/>
                  </a:lnTo>
                  <a:lnTo>
                    <a:pt x="714" y="172"/>
                  </a:lnTo>
                  <a:lnTo>
                    <a:pt x="712" y="157"/>
                  </a:lnTo>
                  <a:lnTo>
                    <a:pt x="707" y="141"/>
                  </a:lnTo>
                  <a:lnTo>
                    <a:pt x="703" y="123"/>
                  </a:lnTo>
                  <a:lnTo>
                    <a:pt x="696" y="107"/>
                  </a:lnTo>
                  <a:lnTo>
                    <a:pt x="687" y="91"/>
                  </a:lnTo>
                  <a:lnTo>
                    <a:pt x="678" y="75"/>
                  </a:lnTo>
                  <a:lnTo>
                    <a:pt x="669" y="61"/>
                  </a:lnTo>
                  <a:lnTo>
                    <a:pt x="657" y="48"/>
                  </a:lnTo>
                  <a:lnTo>
                    <a:pt x="644" y="34"/>
                  </a:lnTo>
                  <a:lnTo>
                    <a:pt x="630" y="25"/>
                  </a:lnTo>
                  <a:lnTo>
                    <a:pt x="616" y="16"/>
                  </a:lnTo>
                  <a:lnTo>
                    <a:pt x="603" y="9"/>
                  </a:lnTo>
                  <a:lnTo>
                    <a:pt x="587" y="2"/>
                  </a:lnTo>
                  <a:lnTo>
                    <a:pt x="571" y="0"/>
                  </a:lnTo>
                  <a:lnTo>
                    <a:pt x="555" y="0"/>
                  </a:lnTo>
                  <a:lnTo>
                    <a:pt x="555" y="0"/>
                  </a:lnTo>
                  <a:lnTo>
                    <a:pt x="535" y="2"/>
                  </a:lnTo>
                  <a:lnTo>
                    <a:pt x="517" y="7"/>
                  </a:lnTo>
                  <a:lnTo>
                    <a:pt x="499" y="11"/>
                  </a:lnTo>
                  <a:lnTo>
                    <a:pt x="483" y="21"/>
                  </a:lnTo>
                  <a:lnTo>
                    <a:pt x="469" y="30"/>
                  </a:lnTo>
                  <a:lnTo>
                    <a:pt x="455" y="39"/>
                  </a:lnTo>
                  <a:lnTo>
                    <a:pt x="444" y="52"/>
                  </a:lnTo>
                  <a:lnTo>
                    <a:pt x="435" y="64"/>
                  </a:lnTo>
                  <a:lnTo>
                    <a:pt x="426" y="77"/>
                  </a:lnTo>
                  <a:lnTo>
                    <a:pt x="417" y="93"/>
                  </a:lnTo>
                  <a:lnTo>
                    <a:pt x="408" y="125"/>
                  </a:lnTo>
                  <a:lnTo>
                    <a:pt x="401" y="157"/>
                  </a:lnTo>
                  <a:lnTo>
                    <a:pt x="399" y="191"/>
                  </a:lnTo>
                  <a:lnTo>
                    <a:pt x="399" y="191"/>
                  </a:lnTo>
                  <a:lnTo>
                    <a:pt x="399" y="202"/>
                  </a:lnTo>
                  <a:lnTo>
                    <a:pt x="401" y="213"/>
                  </a:lnTo>
                  <a:lnTo>
                    <a:pt x="410" y="236"/>
                  </a:lnTo>
                  <a:lnTo>
                    <a:pt x="421" y="256"/>
                  </a:lnTo>
                  <a:lnTo>
                    <a:pt x="433" y="277"/>
                  </a:lnTo>
                  <a:lnTo>
                    <a:pt x="458" y="306"/>
                  </a:lnTo>
                  <a:lnTo>
                    <a:pt x="469" y="318"/>
                  </a:lnTo>
                  <a:lnTo>
                    <a:pt x="469" y="318"/>
                  </a:lnTo>
                  <a:lnTo>
                    <a:pt x="474" y="322"/>
                  </a:lnTo>
                  <a:lnTo>
                    <a:pt x="476" y="329"/>
                  </a:lnTo>
                  <a:lnTo>
                    <a:pt x="478" y="336"/>
                  </a:lnTo>
                  <a:lnTo>
                    <a:pt x="480" y="343"/>
                  </a:lnTo>
                  <a:lnTo>
                    <a:pt x="480" y="413"/>
                  </a:lnTo>
                  <a:lnTo>
                    <a:pt x="480" y="413"/>
                  </a:lnTo>
                  <a:lnTo>
                    <a:pt x="480" y="429"/>
                  </a:lnTo>
                  <a:lnTo>
                    <a:pt x="480" y="429"/>
                  </a:lnTo>
                  <a:lnTo>
                    <a:pt x="464" y="431"/>
                  </a:lnTo>
                  <a:lnTo>
                    <a:pt x="15" y="431"/>
                  </a:lnTo>
                  <a:lnTo>
                    <a:pt x="15" y="431"/>
                  </a:lnTo>
                  <a:lnTo>
                    <a:pt x="9" y="431"/>
                  </a:lnTo>
                  <a:lnTo>
                    <a:pt x="4" y="433"/>
                  </a:lnTo>
                  <a:lnTo>
                    <a:pt x="2" y="440"/>
                  </a:lnTo>
                  <a:lnTo>
                    <a:pt x="0" y="445"/>
                  </a:lnTo>
                  <a:lnTo>
                    <a:pt x="0" y="1529"/>
                  </a:lnTo>
                  <a:lnTo>
                    <a:pt x="0" y="1529"/>
                  </a:lnTo>
                  <a:lnTo>
                    <a:pt x="2" y="1535"/>
                  </a:lnTo>
                  <a:lnTo>
                    <a:pt x="4" y="1540"/>
                  </a:lnTo>
                  <a:lnTo>
                    <a:pt x="9" y="1542"/>
                  </a:lnTo>
                  <a:lnTo>
                    <a:pt x="15" y="1544"/>
                  </a:lnTo>
                  <a:lnTo>
                    <a:pt x="1100" y="1544"/>
                  </a:lnTo>
                  <a:lnTo>
                    <a:pt x="1100" y="1544"/>
                  </a:lnTo>
                  <a:lnTo>
                    <a:pt x="1104" y="1542"/>
                  </a:lnTo>
                  <a:lnTo>
                    <a:pt x="1111" y="1540"/>
                  </a:lnTo>
                  <a:lnTo>
                    <a:pt x="1113" y="1535"/>
                  </a:lnTo>
                  <a:lnTo>
                    <a:pt x="1113" y="1529"/>
                  </a:lnTo>
                  <a:lnTo>
                    <a:pt x="1113" y="1082"/>
                  </a:lnTo>
                  <a:lnTo>
                    <a:pt x="1113" y="1082"/>
                  </a:lnTo>
                  <a:lnTo>
                    <a:pt x="1113" y="1075"/>
                  </a:lnTo>
                  <a:lnTo>
                    <a:pt x="1111" y="1071"/>
                  </a:lnTo>
                  <a:lnTo>
                    <a:pt x="1104" y="1068"/>
                  </a:lnTo>
                  <a:lnTo>
                    <a:pt x="1100" y="1066"/>
                  </a:lnTo>
                  <a:lnTo>
                    <a:pt x="1009" y="1066"/>
                  </a:lnTo>
                  <a:lnTo>
                    <a:pt x="1009" y="1066"/>
                  </a:lnTo>
                  <a:lnTo>
                    <a:pt x="1002" y="1066"/>
                  </a:lnTo>
                  <a:lnTo>
                    <a:pt x="993" y="1068"/>
                  </a:lnTo>
                  <a:lnTo>
                    <a:pt x="982" y="1077"/>
                  </a:lnTo>
                  <a:lnTo>
                    <a:pt x="982" y="1077"/>
                  </a:lnTo>
                  <a:lnTo>
                    <a:pt x="970" y="1089"/>
                  </a:lnTo>
                  <a:lnTo>
                    <a:pt x="938" y="1111"/>
                  </a:lnTo>
                  <a:lnTo>
                    <a:pt x="918" y="1125"/>
                  </a:lnTo>
                  <a:lnTo>
                    <a:pt x="895" y="1136"/>
                  </a:lnTo>
                  <a:lnTo>
                    <a:pt x="873" y="1145"/>
                  </a:lnTo>
                  <a:lnTo>
                    <a:pt x="859" y="1148"/>
                  </a:lnTo>
                  <a:lnTo>
                    <a:pt x="848" y="1148"/>
                  </a:lnTo>
                  <a:lnTo>
                    <a:pt x="848" y="1148"/>
                  </a:lnTo>
                  <a:lnTo>
                    <a:pt x="832" y="1148"/>
                  </a:lnTo>
                  <a:lnTo>
                    <a:pt x="814" y="1143"/>
                  </a:lnTo>
                  <a:lnTo>
                    <a:pt x="798" y="1141"/>
                  </a:lnTo>
                  <a:lnTo>
                    <a:pt x="784" y="1134"/>
                  </a:lnTo>
                  <a:lnTo>
                    <a:pt x="768" y="1127"/>
                  </a:lnTo>
                  <a:lnTo>
                    <a:pt x="755" y="1120"/>
                  </a:lnTo>
                  <a:lnTo>
                    <a:pt x="741" y="1111"/>
                  </a:lnTo>
                  <a:lnTo>
                    <a:pt x="730" y="1100"/>
                  </a:lnTo>
                  <a:lnTo>
                    <a:pt x="718" y="1089"/>
                  </a:lnTo>
                  <a:lnTo>
                    <a:pt x="709" y="1077"/>
                  </a:lnTo>
                  <a:lnTo>
                    <a:pt x="703" y="1064"/>
                  </a:lnTo>
                  <a:lnTo>
                    <a:pt x="694" y="1050"/>
                  </a:lnTo>
                  <a:lnTo>
                    <a:pt x="689" y="1036"/>
                  </a:lnTo>
                  <a:lnTo>
                    <a:pt x="684" y="1021"/>
                  </a:lnTo>
                  <a:lnTo>
                    <a:pt x="682" y="1005"/>
                  </a:lnTo>
                  <a:lnTo>
                    <a:pt x="682" y="989"/>
                  </a:lnTo>
                  <a:lnTo>
                    <a:pt x="682" y="989"/>
                  </a:lnTo>
                  <a:lnTo>
                    <a:pt x="682" y="973"/>
                  </a:lnTo>
                  <a:lnTo>
                    <a:pt x="684" y="957"/>
                  </a:lnTo>
                  <a:lnTo>
                    <a:pt x="689" y="941"/>
                  </a:lnTo>
                  <a:lnTo>
                    <a:pt x="694" y="928"/>
                  </a:lnTo>
                  <a:lnTo>
                    <a:pt x="703" y="914"/>
                  </a:lnTo>
                  <a:lnTo>
                    <a:pt x="709" y="900"/>
                  </a:lnTo>
                  <a:lnTo>
                    <a:pt x="718" y="887"/>
                  </a:lnTo>
                  <a:lnTo>
                    <a:pt x="730" y="878"/>
                  </a:lnTo>
                  <a:lnTo>
                    <a:pt x="741" y="866"/>
                  </a:lnTo>
                  <a:lnTo>
                    <a:pt x="755" y="857"/>
                  </a:lnTo>
                  <a:lnTo>
                    <a:pt x="768" y="848"/>
                  </a:lnTo>
                  <a:lnTo>
                    <a:pt x="784" y="844"/>
                  </a:lnTo>
                  <a:lnTo>
                    <a:pt x="798" y="837"/>
                  </a:lnTo>
                  <a:lnTo>
                    <a:pt x="814" y="832"/>
                  </a:lnTo>
                  <a:lnTo>
                    <a:pt x="832" y="830"/>
                  </a:lnTo>
                  <a:lnTo>
                    <a:pt x="848" y="830"/>
                  </a:lnTo>
                  <a:lnTo>
                    <a:pt x="848" y="83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n w="9">
              <a:solidFill>
                <a:srgbClr val="C00000"/>
              </a:solidFill>
              <a:prstDash val="solid"/>
              <a:round/>
              <a:headEnd/>
              <a:tailEnd/>
            </a:ln>
            <a:scene3d>
              <a:camera prst="perspectiveHeroicExtremeLeftFacing"/>
              <a:lightRig rig="threePt" dir="t">
                <a:rot lat="0" lon="0" rev="4800000"/>
              </a:lightRig>
            </a:scene3d>
            <a:sp3d extrusionH="635000"/>
          </p:spPr>
          <p:txBody>
            <a:bodyPr/>
            <a:lstStyle/>
            <a:p>
              <a:pPr>
                <a:defRPr/>
              </a:pPr>
              <a:endParaRPr lang="da-DK">
                <a:latin typeface="Arial" pitchFamily="34" charset="0"/>
                <a:ea typeface="ＭＳ Ｐゴシック" pitchFamily="-97" charset="-128"/>
              </a:endParaRPr>
            </a:p>
          </p:txBody>
        </p:sp>
        <p:sp>
          <p:nvSpPr>
            <p:cNvPr id="40" name="Tekstboks 9"/>
            <p:cNvSpPr txBox="1"/>
            <p:nvPr/>
          </p:nvSpPr>
          <p:spPr>
            <a:xfrm>
              <a:off x="3923928" y="4489450"/>
              <a:ext cx="1596752" cy="1015663"/>
            </a:xfrm>
            <a:prstGeom prst="rect">
              <a:avLst/>
            </a:prstGeom>
            <a:noFill/>
            <a:scene3d>
              <a:camera prst="perspectiveHeroicExtremeLeftFacing"/>
              <a:lightRig rig="threePt" dir="t">
                <a:rot lat="0" lon="0" rev="4800000"/>
              </a:lightRig>
            </a:scene3d>
            <a:sp3d extrusionH="635000"/>
          </p:spPr>
          <p:txBody>
            <a:bodyPr wrap="square">
              <a:spAutoFit/>
            </a:bodyPr>
            <a:lstStyle/>
            <a:p>
              <a:pPr>
                <a:defRPr/>
              </a:pPr>
              <a:r>
                <a:rPr lang="en-US" sz="2000" b="1" dirty="0">
                  <a:solidFill>
                    <a:srgbClr val="FFFFFF"/>
                  </a:solidFill>
                  <a:latin typeface="+mn-lt"/>
                  <a:ea typeface="ＭＳ Ｐゴシック" pitchFamily="-97" charset="-128"/>
                </a:rPr>
                <a:t>Drill down the action planning</a:t>
              </a:r>
              <a:endParaRPr lang="da-DK" sz="2000" b="1" dirty="0">
                <a:solidFill>
                  <a:srgbClr val="FFFFFF"/>
                </a:solidFill>
                <a:latin typeface="+mn-lt"/>
                <a:ea typeface="ＭＳ Ｐゴシック" pitchFamily="-97" charset="-128"/>
              </a:endParaRPr>
            </a:p>
          </p:txBody>
        </p:sp>
      </p:grpSp>
      <p:grpSp>
        <p:nvGrpSpPr>
          <p:cNvPr id="41" name="Group 40"/>
          <p:cNvGrpSpPr/>
          <p:nvPr/>
        </p:nvGrpSpPr>
        <p:grpSpPr>
          <a:xfrm>
            <a:off x="460722" y="2528260"/>
            <a:ext cx="3131313" cy="2644232"/>
            <a:chOff x="490884" y="2537360"/>
            <a:chExt cx="3131313" cy="3290295"/>
          </a:xfrm>
        </p:grpSpPr>
        <p:sp>
          <p:nvSpPr>
            <p:cNvPr id="42" name="Rectangle 27"/>
            <p:cNvSpPr>
              <a:spLocks noChangeArrowheads="1"/>
            </p:cNvSpPr>
            <p:nvPr/>
          </p:nvSpPr>
          <p:spPr bwMode="auto">
            <a:xfrm>
              <a:off x="490884" y="2537360"/>
              <a:ext cx="3131313" cy="3290295"/>
            </a:xfrm>
            <a:prstGeom prst="rect">
              <a:avLst/>
            </a:prstGeom>
            <a:gradFill rotWithShape="1">
              <a:gsLst>
                <a:gs pos="0">
                  <a:srgbClr val="E6E6E6"/>
                </a:gs>
                <a:gs pos="100000">
                  <a:sysClr val="window" lastClr="FFFFFF"/>
                </a:gs>
              </a:gsLst>
              <a:lin ang="16200000"/>
            </a:gradFill>
            <a:ln w="9525">
              <a:solidFill>
                <a:sysClr val="window" lastClr="FFFFFF">
                  <a:lumMod val="85000"/>
                </a:sysClr>
              </a:solidFill>
              <a:miter lim="800000"/>
              <a:headEnd/>
              <a:tailEnd/>
            </a:ln>
            <a:effectLst/>
          </p:spPr>
          <p:txBody>
            <a:bodyPr anchor="ctr"/>
            <a:lstStyle/>
            <a:p>
              <a:pPr marL="342900" indent="-342900" defTabSz="914400" fontAlgn="auto">
                <a:spcBef>
                  <a:spcPts val="0"/>
                </a:spcBef>
                <a:spcAft>
                  <a:spcPts val="0"/>
                </a:spcAft>
                <a:defRPr/>
              </a:pPr>
              <a:endParaRPr lang="de-DE" sz="1400" kern="0" dirty="0">
                <a:solidFill>
                  <a:sysClr val="windowText" lastClr="000000"/>
                </a:solidFill>
                <a:ea typeface="ＭＳ Ｐゴシック" pitchFamily="-97" charset="-128"/>
              </a:endParaRPr>
            </a:p>
          </p:txBody>
        </p:sp>
        <p:sp>
          <p:nvSpPr>
            <p:cNvPr id="43" name="TextBox 42"/>
            <p:cNvSpPr txBox="1"/>
            <p:nvPr/>
          </p:nvSpPr>
          <p:spPr>
            <a:xfrm>
              <a:off x="609601" y="2744092"/>
              <a:ext cx="3012596" cy="2795720"/>
            </a:xfrm>
            <a:prstGeom prst="rect">
              <a:avLst/>
            </a:prstGeom>
            <a:noFill/>
          </p:spPr>
          <p:txBody>
            <a:bodyPr wrap="square" rtlCol="0">
              <a:spAutoFit/>
            </a:bodyPr>
            <a:lstStyle/>
            <a:p>
              <a:pPr>
                <a:spcAft>
                  <a:spcPts val="1200"/>
                </a:spcAft>
              </a:pPr>
              <a:r>
                <a:rPr lang="en-US" sz="2000" dirty="0">
                  <a:latin typeface="+mn-lt"/>
                </a:rPr>
                <a:t>If the </a:t>
              </a:r>
              <a:r>
                <a:rPr lang="en-US" sz="2000" dirty="0" smtClean="0">
                  <a:latin typeface="+mn-lt"/>
                </a:rPr>
                <a:t>previous </a:t>
              </a:r>
              <a:r>
                <a:rPr lang="en-US" sz="2000" dirty="0">
                  <a:latin typeface="+mn-lt"/>
                </a:rPr>
                <a:t>three steps have been completed well, this is the easiest step. The drill down may reveal further, lesser problems, which can be solved with the some four-step process</a:t>
              </a:r>
              <a:endParaRPr lang="en-US" sz="2000" dirty="0">
                <a:solidFill>
                  <a:schemeClr val="tx1">
                    <a:lumMod val="75000"/>
                    <a:lumOff val="25000"/>
                  </a:schemeClr>
                </a:solidFill>
                <a:latin typeface="+mn-lt"/>
                <a:cs typeface="Arial" pitchFamily="34" charset="0"/>
              </a:endParaRPr>
            </a:p>
          </p:txBody>
        </p:sp>
      </p:grpSp>
    </p:spTree>
    <p:extLst>
      <p:ext uri="{BB962C8B-B14F-4D97-AF65-F5344CB8AC3E}">
        <p14:creationId xmlns:p14="http://schemas.microsoft.com/office/powerpoint/2010/main" val="326165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3.15449E-6 L 0.00747 -0.13136 " pathEditMode="relative" ptsTypes="AA">
                                      <p:cBhvr>
                                        <p:cTn id="6" dur="2000" fill="hold"/>
                                        <p:tgtEl>
                                          <p:spTgt spid="38"/>
                                        </p:tgtEl>
                                        <p:attrNameLst>
                                          <p:attrName>ppt_x</p:attrName>
                                          <p:attrName>ppt_y</p:attrName>
                                        </p:attrNameLst>
                                      </p:cBhvr>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776864" cy="615553"/>
          </a:xfrm>
          <a:prstGeom prst="rect">
            <a:avLst/>
          </a:prstGeom>
          <a:noFill/>
        </p:spPr>
        <p:txBody>
          <a:bodyPr wrap="square" lIns="0" tIns="0" rIns="0" bIns="0" rtlCol="0">
            <a:spAutoFit/>
          </a:bodyPr>
          <a:lstStyle/>
          <a:p>
            <a:pPr algn="ctr"/>
            <a:r>
              <a:rPr lang="en-US" sz="4000" dirty="0" smtClean="0">
                <a:latin typeface="+mn-lt"/>
              </a:rPr>
              <a:t>Decision making</a:t>
            </a:r>
            <a:endParaRPr lang="en-US" sz="4000" dirty="0">
              <a:latin typeface="+mn-lt"/>
            </a:endParaRPr>
          </a:p>
        </p:txBody>
      </p:sp>
      <p:pic>
        <p:nvPicPr>
          <p:cNvPr id="13" name="Picture 12" descr="9711475-stick-figure-drawing-empty-flow-chart.jp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a:off x="107951" y="810491"/>
            <a:ext cx="3167906" cy="2754321"/>
          </a:xfrm>
          <a:prstGeom prst="rect">
            <a:avLst/>
          </a:prstGeom>
        </p:spPr>
      </p:pic>
      <p:sp>
        <p:nvSpPr>
          <p:cNvPr id="14" name="Rounded Rectangle 13"/>
          <p:cNvSpPr/>
          <p:nvPr/>
        </p:nvSpPr>
        <p:spPr>
          <a:xfrm>
            <a:off x="2915816" y="944880"/>
            <a:ext cx="5616624" cy="2016224"/>
          </a:xfrm>
          <a:prstGeom prst="roundRect">
            <a:avLst>
              <a:gd name="adj" fmla="val 6062"/>
            </a:avLst>
          </a:prstGeom>
          <a:solidFill>
            <a:srgbClr val="A568D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rPr>
              <a:t>Leaders always have to make decisions in a fog of uncertainty. In practice, they need ways to make the decision-making process easier</a:t>
            </a:r>
            <a:endParaRPr lang="en-IN" sz="2000" dirty="0">
              <a:solidFill>
                <a:srgbClr val="FFFFFF"/>
              </a:solidFill>
            </a:endParaRPr>
          </a:p>
        </p:txBody>
      </p:sp>
      <p:sp>
        <p:nvSpPr>
          <p:cNvPr id="15" name="Rectangle 14"/>
          <p:cNvSpPr/>
          <p:nvPr/>
        </p:nvSpPr>
        <p:spPr>
          <a:xfrm>
            <a:off x="0" y="2961104"/>
            <a:ext cx="9144000" cy="1080000"/>
          </a:xfrm>
          <a:prstGeom prst="rect">
            <a:avLst/>
          </a:prstGeom>
          <a:solidFill>
            <a:srgbClr val="FF0066">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N" sz="2000" b="1" dirty="0" smtClean="0">
                <a:solidFill>
                  <a:schemeClr val="tx1"/>
                </a:solidFill>
              </a:rPr>
              <a:t>Habit</a:t>
            </a:r>
          </a:p>
          <a:p>
            <a:pPr lvl="1"/>
            <a:r>
              <a:rPr lang="en-US" sz="2000" dirty="0">
                <a:solidFill>
                  <a:schemeClr val="tx1"/>
                </a:solidFill>
              </a:rPr>
              <a:t>Pitch a decision in a familiar frame work as a low-risk continuation or extension of how things have been done before</a:t>
            </a:r>
            <a:endParaRPr lang="en-IN" sz="2000" dirty="0">
              <a:solidFill>
                <a:schemeClr val="tx1"/>
              </a:solidFill>
            </a:endParaRPr>
          </a:p>
        </p:txBody>
      </p:sp>
      <p:sp>
        <p:nvSpPr>
          <p:cNvPr id="16" name="Rectangle 15"/>
          <p:cNvSpPr/>
          <p:nvPr/>
        </p:nvSpPr>
        <p:spPr>
          <a:xfrm>
            <a:off x="0" y="4041104"/>
            <a:ext cx="9144000" cy="1080000"/>
          </a:xfrm>
          <a:prstGeom prst="rect">
            <a:avLst/>
          </a:prstGeom>
          <a:solidFill>
            <a:srgbClr val="00B0F0">
              <a:alpha val="50196"/>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N" sz="2000" b="1" dirty="0" smtClean="0">
                <a:solidFill>
                  <a:schemeClr val="tx1"/>
                </a:solidFill>
              </a:rPr>
              <a:t>Credibility</a:t>
            </a:r>
          </a:p>
          <a:p>
            <a:pPr lvl="1"/>
            <a:r>
              <a:rPr lang="en-US" sz="2000" dirty="0"/>
              <a:t>Line up credible supporters to back your idea</a:t>
            </a:r>
            <a:endParaRPr lang="en-IN" sz="2000" dirty="0">
              <a:solidFill>
                <a:schemeClr val="tx1"/>
              </a:solidFill>
            </a:endParaRPr>
          </a:p>
        </p:txBody>
      </p:sp>
      <p:sp>
        <p:nvSpPr>
          <p:cNvPr id="17" name="Rectangle 16"/>
          <p:cNvSpPr/>
          <p:nvPr/>
        </p:nvSpPr>
        <p:spPr>
          <a:xfrm>
            <a:off x="0" y="5121104"/>
            <a:ext cx="9144000" cy="1116208"/>
          </a:xfrm>
          <a:prstGeom prst="rect">
            <a:avLst/>
          </a:prstGeom>
          <a:solidFill>
            <a:srgbClr val="948A54">
              <a:alpha val="69804"/>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N" sz="2000" b="1" dirty="0" smtClean="0">
                <a:solidFill>
                  <a:schemeClr val="tx1"/>
                </a:solidFill>
              </a:rPr>
              <a:t>Anchoring</a:t>
            </a:r>
          </a:p>
          <a:p>
            <a:pPr lvl="1"/>
            <a:r>
              <a:rPr lang="en-US" sz="2000" dirty="0">
                <a:solidFill>
                  <a:schemeClr val="tx1"/>
                </a:solidFill>
              </a:rPr>
              <a:t>The leader needs to get in early and set the terms of the debate correctly from the start</a:t>
            </a:r>
            <a:endParaRPr lang="en-IN" sz="2000" dirty="0">
              <a:solidFill>
                <a:schemeClr val="tx1"/>
              </a:solidFill>
            </a:endParaRPr>
          </a:p>
        </p:txBody>
      </p:sp>
    </p:spTree>
    <p:extLst>
      <p:ext uri="{BB962C8B-B14F-4D97-AF65-F5344CB8AC3E}">
        <p14:creationId xmlns:p14="http://schemas.microsoft.com/office/powerpoint/2010/main" val="1888603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776864" cy="615553"/>
          </a:xfrm>
          <a:prstGeom prst="rect">
            <a:avLst/>
          </a:prstGeom>
          <a:noFill/>
        </p:spPr>
        <p:txBody>
          <a:bodyPr wrap="square" lIns="0" tIns="0" rIns="0" bIns="0" rtlCol="0">
            <a:spAutoFit/>
          </a:bodyPr>
          <a:lstStyle/>
          <a:p>
            <a:pPr algn="ctr"/>
            <a:r>
              <a:rPr lang="en-US" sz="4000" dirty="0" smtClean="0">
                <a:latin typeface="+mn-lt"/>
              </a:rPr>
              <a:t>Negotiation process</a:t>
            </a:r>
            <a:endParaRPr lang="en-US" sz="4000" dirty="0">
              <a:latin typeface="+mn-lt"/>
            </a:endParaRPr>
          </a:p>
        </p:txBody>
      </p:sp>
      <p:pic>
        <p:nvPicPr>
          <p:cNvPr id="35842" name="Picture 2" descr="http://www.globalnewspointer.net/wp-content/uploads/2011/09/negotiation04.gif"/>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2780" y="778418"/>
            <a:ext cx="8843270" cy="553090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11560" y="803767"/>
            <a:ext cx="7920880" cy="1140796"/>
          </a:xfrm>
          <a:prstGeom prst="rect">
            <a:avLst/>
          </a:prstGeom>
          <a:solidFill>
            <a:schemeClr val="accent5">
              <a:lumMod val="40000"/>
              <a:lumOff val="6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p>
          <a:p>
            <a:r>
              <a:rPr lang="en-US" sz="2000" b="1" dirty="0" smtClean="0"/>
              <a:t>Agree </a:t>
            </a:r>
            <a:r>
              <a:rPr lang="en-US" sz="2000" b="1" dirty="0"/>
              <a:t>the </a:t>
            </a:r>
            <a:r>
              <a:rPr lang="en-US" sz="2000" b="1" dirty="0" smtClean="0"/>
              <a:t>problem</a:t>
            </a:r>
          </a:p>
          <a:p>
            <a:r>
              <a:rPr lang="en-US" sz="2000" dirty="0"/>
              <a:t>What is the common opportunity or challenge we can will each other with?</a:t>
            </a:r>
          </a:p>
          <a:p>
            <a:endParaRPr lang="en-US" sz="2000" b="1" dirty="0"/>
          </a:p>
        </p:txBody>
      </p:sp>
      <p:sp>
        <p:nvSpPr>
          <p:cNvPr id="18" name="Rectangle 17"/>
          <p:cNvSpPr/>
          <p:nvPr/>
        </p:nvSpPr>
        <p:spPr>
          <a:xfrm>
            <a:off x="611560" y="2186300"/>
            <a:ext cx="7920880" cy="1140796"/>
          </a:xfrm>
          <a:prstGeom prst="rect">
            <a:avLst/>
          </a:prstGeom>
          <a:solidFill>
            <a:schemeClr val="accent5">
              <a:lumMod val="40000"/>
              <a:lumOff val="6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Preview the benefits</a:t>
            </a:r>
          </a:p>
          <a:p>
            <a:r>
              <a:rPr lang="en-US" sz="2000" dirty="0"/>
              <a:t>What are the positive outcomes for each of us? What are our interests, not just our positions?</a:t>
            </a:r>
          </a:p>
        </p:txBody>
      </p:sp>
      <p:sp>
        <p:nvSpPr>
          <p:cNvPr id="19" name="Rectangle 18"/>
          <p:cNvSpPr/>
          <p:nvPr/>
        </p:nvSpPr>
        <p:spPr>
          <a:xfrm>
            <a:off x="611560" y="3551961"/>
            <a:ext cx="7920880" cy="1140796"/>
          </a:xfrm>
          <a:prstGeom prst="rect">
            <a:avLst/>
          </a:prstGeom>
          <a:solidFill>
            <a:schemeClr val="accent5">
              <a:lumMod val="40000"/>
              <a:lumOff val="6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Suggest the idea</a:t>
            </a:r>
          </a:p>
          <a:p>
            <a:r>
              <a:rPr lang="en-US" sz="2000" dirty="0"/>
              <a:t>Do not get locked into a single-point solution that invites a yes or no response. Create room for </a:t>
            </a:r>
            <a:r>
              <a:rPr lang="en-US" sz="2000" dirty="0" smtClean="0"/>
              <a:t>manoeuvre </a:t>
            </a:r>
            <a:endParaRPr lang="en-US" sz="2000" dirty="0"/>
          </a:p>
        </p:txBody>
      </p:sp>
      <p:sp>
        <p:nvSpPr>
          <p:cNvPr id="20" name="Rectangle 19"/>
          <p:cNvSpPr/>
          <p:nvPr/>
        </p:nvSpPr>
        <p:spPr>
          <a:xfrm>
            <a:off x="611560" y="4922604"/>
            <a:ext cx="7920880" cy="1140796"/>
          </a:xfrm>
          <a:prstGeom prst="rect">
            <a:avLst/>
          </a:prstGeom>
          <a:solidFill>
            <a:schemeClr val="accent5">
              <a:lumMod val="40000"/>
              <a:lumOff val="6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t>Explain how it works</a:t>
            </a:r>
          </a:p>
          <a:p>
            <a:r>
              <a:rPr lang="en-US" sz="1900" dirty="0"/>
              <a:t>Work this together so that both sides own the solution: </a:t>
            </a:r>
          </a:p>
          <a:p>
            <a:r>
              <a:rPr lang="en-US" sz="1900" dirty="0"/>
              <a:t>If both sides feel they own the solution, both sides way feel committed to it. </a:t>
            </a:r>
          </a:p>
        </p:txBody>
      </p:sp>
    </p:spTree>
    <p:extLst>
      <p:ext uri="{BB962C8B-B14F-4D97-AF65-F5344CB8AC3E}">
        <p14:creationId xmlns:p14="http://schemas.microsoft.com/office/powerpoint/2010/main" val="173116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Grp="1" noSelect="1" noRot="1" noMove="1" noResize="1" noEditPoints="1" noAdjustHandles="1" noChangeArrowheads="1" noChangeShapeType="1" noTextEdit="1"/>
          </p:cNvSpPr>
          <p:nvPr>
            <p:custDataLst>
              <p:tags r:id="rId1"/>
            </p:custDataLst>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The art of communication for a leader</a:t>
            </a:r>
            <a:endParaRPr lang="en-US" sz="4000" dirty="0">
              <a:latin typeface="+mn-lt"/>
            </a:endParaRPr>
          </a:p>
        </p:txBody>
      </p:sp>
      <p:pic>
        <p:nvPicPr>
          <p:cNvPr id="2050" name="Picture 2" descr="http://www.the-intimate-couple.com/images/barriers-to-effective-communication-1.jpg"/>
          <p:cNvPicPr>
            <a:picLocks noGrp="1" noSelect="1" noRot="1" noMove="1" noResize="1" noEditPoints="1" noAdjustHandles="1" noChangeArrowheads="1" noChangeShapeType="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190920" y="759433"/>
            <a:ext cx="4845130" cy="269755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4278352" y="762691"/>
            <a:ext cx="4757698" cy="468000"/>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N" sz="2000" dirty="0" smtClean="0">
                <a:solidFill>
                  <a:srgbClr val="FFFFFF"/>
                </a:solidFill>
              </a:rPr>
              <a:t>Getting information</a:t>
            </a:r>
            <a:endParaRPr lang="en-IN" sz="2000" dirty="0">
              <a:solidFill>
                <a:srgbClr val="FFFFFF"/>
              </a:solidFill>
            </a:endParaRPr>
          </a:p>
        </p:txBody>
      </p:sp>
      <p:sp>
        <p:nvSpPr>
          <p:cNvPr id="40" name="TextBox 39"/>
          <p:cNvSpPr txBox="1"/>
          <p:nvPr/>
        </p:nvSpPr>
        <p:spPr>
          <a:xfrm>
            <a:off x="4219445" y="3456992"/>
            <a:ext cx="4320480" cy="646331"/>
          </a:xfrm>
          <a:prstGeom prst="rect">
            <a:avLst/>
          </a:prstGeom>
          <a:solidFill>
            <a:srgbClr val="FFFFFF">
              <a:alpha val="69804"/>
            </a:srgbClr>
          </a:solidFill>
        </p:spPr>
        <p:txBody>
          <a:bodyPr wrap="square" rtlCol="0">
            <a:spAutoFit/>
          </a:bodyPr>
          <a:lstStyle/>
          <a:p>
            <a:r>
              <a:rPr lang="en-US" dirty="0" smtClean="0">
                <a:latin typeface="+mn-lt"/>
              </a:rPr>
              <a:t>When you look at this, it is very clearly understood there is no attention to listening</a:t>
            </a:r>
            <a:endParaRPr lang="en-IN" dirty="0">
              <a:latin typeface="+mn-lt"/>
            </a:endParaRPr>
          </a:p>
        </p:txBody>
      </p:sp>
      <p:sp>
        <p:nvSpPr>
          <p:cNvPr id="50" name="Kombinationstegning 58"/>
          <p:cNvSpPr>
            <a:spLocks noGrp="1" noSelect="1" noRot="1" noMove="1" noResize="1" noEditPoints="1" noAdjustHandles="1" noChangeArrowheads="1" noChangeShapeType="1" noTextEdit="1"/>
          </p:cNvSpPr>
          <p:nvPr>
            <p:custDataLst>
              <p:tags r:id="rId3"/>
            </p:custDataLst>
          </p:nvPr>
        </p:nvSpPr>
        <p:spPr bwMode="auto">
          <a:xfrm rot="20908793">
            <a:off x="3237755" y="3233801"/>
            <a:ext cx="899073" cy="632388"/>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blipFill>
            <a:blip r:embed="rId9"/>
            <a:stretch>
              <a:fillRect/>
            </a:stretch>
          </a:blip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51" name="Rektangel 62"/>
          <p:cNvSpPr>
            <a:spLocks noGrp="1" noSelect="1" noRot="1" noMove="1" noResize="1" noEditPoints="1" noAdjustHandles="1" noChangeArrowheads="1" noChangeShapeType="1" noTextEdit="1"/>
          </p:cNvSpPr>
          <p:nvPr>
            <p:custDataLst>
              <p:tags r:id="rId4"/>
            </p:custDataLst>
          </p:nvPr>
        </p:nvSpPr>
        <p:spPr bwMode="auto">
          <a:xfrm rot="20908793">
            <a:off x="480371" y="894714"/>
            <a:ext cx="2764560" cy="3291795"/>
          </a:xfrm>
          <a:prstGeom prst="rect">
            <a:avLst/>
          </a:prstGeom>
          <a:blipFill>
            <a:blip r:embed="rId9"/>
            <a:stretch>
              <a:fillRect/>
            </a:stretch>
          </a:blip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47" name="Rectangle 46"/>
          <p:cNvSpPr>
            <a:spLocks noGrp="1" noSelect="1" noRot="1" noMove="1" noResize="1" noEditPoints="1" noAdjustHandles="1" noChangeArrowheads="1" noChangeShapeType="1" noTextEdit="1"/>
          </p:cNvSpPr>
          <p:nvPr>
            <p:custDataLst>
              <p:tags r:id="rId5"/>
            </p:custDataLst>
          </p:nvPr>
        </p:nvSpPr>
        <p:spPr>
          <a:xfrm rot="20908793">
            <a:off x="788659" y="3928339"/>
            <a:ext cx="2775444" cy="248580"/>
          </a:xfrm>
          <a:prstGeom prst="rect">
            <a:avLst/>
          </a:prstGeom>
          <a:blipFill>
            <a:blip r:embed="rId9"/>
            <a:stretch>
              <a:fillRect/>
            </a:stretch>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3" name="Group 121"/>
          <p:cNvGrpSpPr>
            <a:grpSpLocks/>
          </p:cNvGrpSpPr>
          <p:nvPr/>
        </p:nvGrpSpPr>
        <p:grpSpPr bwMode="auto">
          <a:xfrm>
            <a:off x="233801" y="4520537"/>
            <a:ext cx="5706351" cy="1657108"/>
            <a:chOff x="6042025" y="5397500"/>
            <a:chExt cx="2350750" cy="1278651"/>
          </a:xfrm>
        </p:grpSpPr>
        <p:sp>
          <p:nvSpPr>
            <p:cNvPr id="54" name="Rounded Rectangle 27"/>
            <p:cNvSpPr>
              <a:spLocks noChangeArrowheads="1"/>
            </p:cNvSpPr>
            <p:nvPr/>
          </p:nvSpPr>
          <p:spPr bwMode="auto">
            <a:xfrm rot="16200000" flipH="1">
              <a:off x="6569514" y="4879536"/>
              <a:ext cx="1269129" cy="2324101"/>
            </a:xfrm>
            <a:prstGeom prst="roundRect">
              <a:avLst>
                <a:gd name="adj" fmla="val 7870"/>
              </a:avLst>
            </a:prstGeom>
            <a:solidFill>
              <a:srgbClr val="FFFFFF"/>
            </a:solidFill>
            <a:ln w="6350">
              <a:solidFill>
                <a:schemeClr val="bg1">
                  <a:lumMod val="65000"/>
                </a:schemeClr>
              </a:solidFill>
              <a:round/>
              <a:headEnd/>
              <a:tailEnd/>
            </a:ln>
          </p:spPr>
          <p:txBody>
            <a:bodyPr anchor="ctr"/>
            <a:lstStyle/>
            <a:p>
              <a:pPr algn="ctr" defTabSz="914400">
                <a:defRPr/>
              </a:pPr>
              <a:endParaRPr lang="en-US" sz="1600" dirty="0">
                <a:solidFill>
                  <a:srgbClr val="FFFFFF"/>
                </a:solidFill>
                <a:latin typeface="Calibri" pitchFamily="-105" charset="0"/>
                <a:ea typeface="ＭＳ Ｐゴシック" pitchFamily="-105" charset="-128"/>
              </a:endParaRPr>
            </a:p>
          </p:txBody>
        </p:sp>
        <p:sp>
          <p:nvSpPr>
            <p:cNvPr id="55" name="Round Same Side Corner Rectangle 54"/>
            <p:cNvSpPr/>
            <p:nvPr/>
          </p:nvSpPr>
          <p:spPr bwMode="auto">
            <a:xfrm>
              <a:off x="6042025" y="5397500"/>
              <a:ext cx="2324100" cy="314325"/>
            </a:xfrm>
            <a:prstGeom prst="round2SameRect">
              <a:avLst>
                <a:gd name="adj1" fmla="val 27778"/>
                <a:gd name="adj2" fmla="val 0"/>
              </a:avLst>
            </a:prstGeom>
            <a:solidFill>
              <a:srgbClr val="EA0075"/>
            </a:solidFill>
            <a:ln w="9525" cap="flat" cmpd="sng" algn="ctr">
              <a:noFill/>
              <a:prstDash val="solid"/>
            </a:ln>
            <a:effectLst/>
            <a:scene3d>
              <a:camera prst="orthographicFront">
                <a:rot lat="0" lon="0" rev="0"/>
              </a:camera>
              <a:lightRig rig="glow" dir="t">
                <a:rot lat="0" lon="0" rev="14100000"/>
              </a:lightRig>
            </a:scene3d>
            <a:sp3d prstMaterial="softEdge">
              <a:bevelT w="127000" prst="artDeco"/>
            </a:sp3d>
          </p:spPr>
          <p:txBody>
            <a:bodyPr anchor="ctr"/>
            <a:lstStyle/>
            <a:p>
              <a:pPr algn="ctr" defTabSz="914400">
                <a:defRPr/>
              </a:pPr>
              <a:endParaRPr lang="en-US" sz="1600" dirty="0">
                <a:solidFill>
                  <a:srgbClr val="FFFFFF"/>
                </a:solidFill>
                <a:latin typeface="Calibri" pitchFamily="-105" charset="0"/>
                <a:ea typeface="ＭＳ Ｐゴシック" pitchFamily="-105" charset="-128"/>
              </a:endParaRPr>
            </a:p>
          </p:txBody>
        </p:sp>
        <p:sp>
          <p:nvSpPr>
            <p:cNvPr id="56" name="Ellipse 53"/>
            <p:cNvSpPr>
              <a:spLocks noChangeArrowheads="1"/>
            </p:cNvSpPr>
            <p:nvPr/>
          </p:nvSpPr>
          <p:spPr bwMode="auto">
            <a:xfrm>
              <a:off x="6255150" y="5830890"/>
              <a:ext cx="156797" cy="361116"/>
            </a:xfrm>
            <a:prstGeom prst="ellipse">
              <a:avLst/>
            </a:prstGeom>
            <a:solidFill>
              <a:srgbClr val="EA0075"/>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endParaRPr lang="en-US" sz="1600" dirty="0">
                <a:solidFill>
                  <a:srgbClr val="FFFFFF"/>
                </a:solidFill>
                <a:latin typeface="Calibri" pitchFamily="-105" charset="0"/>
              </a:endParaRPr>
            </a:p>
          </p:txBody>
        </p:sp>
        <p:sp>
          <p:nvSpPr>
            <p:cNvPr id="57" name="Tekstboks 72"/>
            <p:cNvSpPr txBox="1">
              <a:spLocks noChangeArrowheads="1"/>
            </p:cNvSpPr>
            <p:nvPr/>
          </p:nvSpPr>
          <p:spPr bwMode="auto">
            <a:xfrm>
              <a:off x="6436108" y="5718776"/>
              <a:ext cx="1956667" cy="926193"/>
            </a:xfrm>
            <a:prstGeom prst="rect">
              <a:avLst/>
            </a:prstGeom>
            <a:noFill/>
            <a:ln w="9525">
              <a:noFill/>
              <a:miter lim="800000"/>
              <a:headEnd/>
              <a:tailEnd/>
            </a:ln>
          </p:spPr>
          <p:txBody>
            <a:bodyPr wrap="square">
              <a:spAutoFit/>
            </a:bodyPr>
            <a:lstStyle/>
            <a:p>
              <a:pPr marL="285750" indent="-285750" eaLnBrk="1" hangingPunct="1">
                <a:buFont typeface="Arial" pitchFamily="34" charset="0"/>
                <a:buChar char="•"/>
              </a:pPr>
              <a:r>
                <a:rPr lang="en-US" dirty="0">
                  <a:latin typeface="+mn-lt"/>
                </a:rPr>
                <a:t>Pay attention and listen </a:t>
              </a:r>
              <a:r>
                <a:rPr lang="en-US" dirty="0" smtClean="0">
                  <a:latin typeface="+mn-lt"/>
                </a:rPr>
                <a:t>carefully</a:t>
              </a:r>
            </a:p>
            <a:p>
              <a:pPr marL="285750" indent="-285750" eaLnBrk="1" hangingPunct="1">
                <a:buFont typeface="Arial" pitchFamily="34" charset="0"/>
                <a:buChar char="•"/>
              </a:pPr>
              <a:r>
                <a:rPr lang="en-US" dirty="0" smtClean="0">
                  <a:latin typeface="+mn-lt"/>
                </a:rPr>
                <a:t>Make </a:t>
              </a:r>
              <a:r>
                <a:rPr lang="en-US" dirty="0">
                  <a:latin typeface="+mn-lt"/>
                </a:rPr>
                <a:t>notes and </a:t>
              </a:r>
              <a:r>
                <a:rPr lang="en-US" dirty="0" smtClean="0">
                  <a:latin typeface="+mn-lt"/>
                </a:rPr>
                <a:t>sketches</a:t>
              </a:r>
            </a:p>
            <a:p>
              <a:pPr marL="285750" indent="-285750" eaLnBrk="1" hangingPunct="1">
                <a:buFont typeface="Arial" pitchFamily="34" charset="0"/>
                <a:buChar char="•"/>
              </a:pPr>
              <a:r>
                <a:rPr lang="en-US" dirty="0" smtClean="0">
                  <a:latin typeface="+mn-lt"/>
                </a:rPr>
                <a:t>Ask </a:t>
              </a:r>
              <a:r>
                <a:rPr lang="en-US" dirty="0">
                  <a:latin typeface="+mn-lt"/>
                </a:rPr>
                <a:t>questions and repeat your understanding of  what was said</a:t>
              </a:r>
              <a:endParaRPr lang="en-IN" dirty="0">
                <a:latin typeface="+mn-lt"/>
              </a:endParaRPr>
            </a:p>
          </p:txBody>
        </p:sp>
      </p:grpSp>
    </p:spTree>
    <p:extLst>
      <p:ext uri="{BB962C8B-B14F-4D97-AF65-F5344CB8AC3E}">
        <p14:creationId xmlns:p14="http://schemas.microsoft.com/office/powerpoint/2010/main" val="103747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9552" y="115888"/>
            <a:ext cx="7776864" cy="615553"/>
          </a:xfrm>
          <a:prstGeom prst="rect">
            <a:avLst/>
          </a:prstGeom>
          <a:noFill/>
        </p:spPr>
        <p:txBody>
          <a:bodyPr wrap="square" lIns="0" tIns="0" rIns="0" bIns="0" rtlCol="0">
            <a:spAutoFit/>
          </a:bodyPr>
          <a:lstStyle/>
          <a:p>
            <a:pPr algn="ctr"/>
            <a:r>
              <a:rPr lang="en-US" sz="4000" dirty="0" smtClean="0">
                <a:latin typeface="+mn-lt"/>
              </a:rPr>
              <a:t>Negotiation process</a:t>
            </a:r>
            <a:endParaRPr lang="en-US" sz="4000" dirty="0">
              <a:latin typeface="+mn-lt"/>
            </a:endParaRPr>
          </a:p>
        </p:txBody>
      </p:sp>
      <p:pic>
        <p:nvPicPr>
          <p:cNvPr id="35842" name="Picture 2" descr="http://www.globalnewspointer.net/wp-content/uploads/2011/09/negotiation04.gif"/>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2780" y="778418"/>
            <a:ext cx="8843270" cy="553090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11560" y="803767"/>
            <a:ext cx="7920880" cy="1140796"/>
          </a:xfrm>
          <a:prstGeom prst="rect">
            <a:avLst/>
          </a:prstGeom>
          <a:solidFill>
            <a:schemeClr val="accent5">
              <a:lumMod val="40000"/>
              <a:lumOff val="6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Pre-employment objections</a:t>
            </a:r>
          </a:p>
          <a:p>
            <a:r>
              <a:rPr lang="en-US" sz="2000" dirty="0"/>
              <a:t>Work  together to identify the potential pit falls and how you will overcome them</a:t>
            </a:r>
            <a:r>
              <a:rPr lang="en-US" sz="2000" dirty="0" smtClean="0"/>
              <a:t>.</a:t>
            </a:r>
            <a:endParaRPr lang="en-US" sz="2000" dirty="0"/>
          </a:p>
        </p:txBody>
      </p:sp>
      <p:sp>
        <p:nvSpPr>
          <p:cNvPr id="18" name="Rectangle 17"/>
          <p:cNvSpPr/>
          <p:nvPr/>
        </p:nvSpPr>
        <p:spPr>
          <a:xfrm>
            <a:off x="611560" y="2656444"/>
            <a:ext cx="7920880" cy="1140796"/>
          </a:xfrm>
          <a:prstGeom prst="rect">
            <a:avLst/>
          </a:prstGeom>
          <a:solidFill>
            <a:schemeClr val="accent5">
              <a:lumMod val="40000"/>
              <a:lumOff val="6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Reinforce the benefits</a:t>
            </a:r>
          </a:p>
          <a:p>
            <a:r>
              <a:rPr lang="en-US" sz="2000" dirty="0"/>
              <a:t>Keep your eyes on the prize. This is why you are working together</a:t>
            </a:r>
            <a:r>
              <a:rPr lang="en-US" sz="2000" dirty="0" smtClean="0"/>
              <a:t>.</a:t>
            </a:r>
            <a:endParaRPr lang="en-US" sz="2000" dirty="0"/>
          </a:p>
        </p:txBody>
      </p:sp>
      <p:sp>
        <p:nvSpPr>
          <p:cNvPr id="19" name="Rectangle 18"/>
          <p:cNvSpPr/>
          <p:nvPr/>
        </p:nvSpPr>
        <p:spPr>
          <a:xfrm>
            <a:off x="611560" y="4509120"/>
            <a:ext cx="7920880" cy="1140796"/>
          </a:xfrm>
          <a:prstGeom prst="rect">
            <a:avLst/>
          </a:prstGeom>
          <a:solidFill>
            <a:schemeClr val="accent5">
              <a:lumMod val="40000"/>
              <a:lumOff val="60000"/>
              <a:alpha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Close</a:t>
            </a:r>
          </a:p>
          <a:p>
            <a:r>
              <a:rPr lang="en-US" sz="2000" dirty="0"/>
              <a:t>Work out exactly what the next steps and responsibilities one, and then follow up.</a:t>
            </a:r>
          </a:p>
        </p:txBody>
      </p:sp>
    </p:spTree>
    <p:extLst>
      <p:ext uri="{BB962C8B-B14F-4D97-AF65-F5344CB8AC3E}">
        <p14:creationId xmlns:p14="http://schemas.microsoft.com/office/powerpoint/2010/main" val="2298148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Contents</a:t>
            </a:r>
            <a:endParaRPr lang="en-US" sz="4000" dirty="0">
              <a:latin typeface="+mn-lt"/>
            </a:endParaRPr>
          </a:p>
        </p:txBody>
      </p:sp>
      <p:sp>
        <p:nvSpPr>
          <p:cNvPr id="14" name="TextBox 13"/>
          <p:cNvSpPr txBox="1"/>
          <p:nvPr/>
        </p:nvSpPr>
        <p:spPr>
          <a:xfrm>
            <a:off x="496144" y="9923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Introduction to leadership skills</a:t>
            </a:r>
          </a:p>
        </p:txBody>
      </p:sp>
      <p:sp>
        <p:nvSpPr>
          <p:cNvPr id="15" name="TextBox 14"/>
          <p:cNvSpPr txBox="1"/>
          <p:nvPr/>
        </p:nvSpPr>
        <p:spPr>
          <a:xfrm>
            <a:off x="496144" y="153094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Career skills for a leader</a:t>
            </a:r>
            <a:endParaRPr lang="en-US" sz="2000" dirty="0">
              <a:latin typeface="+mn-lt"/>
              <a:cs typeface="Arial" pitchFamily="34" charset="0"/>
            </a:endParaRPr>
          </a:p>
        </p:txBody>
      </p:sp>
      <p:sp>
        <p:nvSpPr>
          <p:cNvPr id="16" name="TextBox 15"/>
          <p:cNvSpPr txBox="1"/>
          <p:nvPr/>
        </p:nvSpPr>
        <p:spPr>
          <a:xfrm>
            <a:off x="496144" y="206955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People skills for a leader</a:t>
            </a:r>
            <a:endParaRPr lang="en-US" sz="2000" dirty="0">
              <a:latin typeface="+mn-lt"/>
              <a:cs typeface="Arial" pitchFamily="34" charset="0"/>
            </a:endParaRPr>
          </a:p>
        </p:txBody>
      </p:sp>
      <p:sp>
        <p:nvSpPr>
          <p:cNvPr id="17" name="TextBox 16"/>
          <p:cNvSpPr txBox="1"/>
          <p:nvPr/>
        </p:nvSpPr>
        <p:spPr>
          <a:xfrm>
            <a:off x="496144" y="2608165"/>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Technical skills for a leader</a:t>
            </a:r>
            <a:endParaRPr lang="en-US" sz="2000" dirty="0">
              <a:latin typeface="+mn-lt"/>
              <a:cs typeface="Arial" pitchFamily="34" charset="0"/>
            </a:endParaRPr>
          </a:p>
        </p:txBody>
      </p:sp>
      <p:sp>
        <p:nvSpPr>
          <p:cNvPr id="18" name="TextBox 17"/>
          <p:cNvSpPr txBox="1"/>
          <p:nvPr/>
        </p:nvSpPr>
        <p:spPr>
          <a:xfrm>
            <a:off x="496144" y="3146773"/>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Values and behaviors</a:t>
            </a:r>
            <a:endParaRPr lang="en-US" sz="2000" dirty="0">
              <a:latin typeface="+mn-lt"/>
              <a:cs typeface="Arial" pitchFamily="34" charset="0"/>
            </a:endParaRPr>
          </a:p>
        </p:txBody>
      </p:sp>
      <p:sp>
        <p:nvSpPr>
          <p:cNvPr id="19" name="TextBox 18"/>
          <p:cNvSpPr txBox="1"/>
          <p:nvPr/>
        </p:nvSpPr>
        <p:spPr>
          <a:xfrm>
            <a:off x="496144" y="368538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Communication and conflict resolution skills</a:t>
            </a:r>
            <a:endParaRPr lang="en-US" sz="2000" dirty="0">
              <a:latin typeface="+mn-lt"/>
              <a:cs typeface="Arial" pitchFamily="34" charset="0"/>
            </a:endParaRPr>
          </a:p>
        </p:txBody>
      </p:sp>
      <p:sp>
        <p:nvSpPr>
          <p:cNvPr id="20" name="TextBox 19"/>
          <p:cNvSpPr txBox="1"/>
          <p:nvPr/>
        </p:nvSpPr>
        <p:spPr>
          <a:xfrm>
            <a:off x="496144" y="422398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initiatives for achieving cultural diversity</a:t>
            </a:r>
            <a:endParaRPr lang="en-US" sz="2000" dirty="0">
              <a:latin typeface="+mn-lt"/>
              <a:cs typeface="Arial" pitchFamily="34" charset="0"/>
            </a:endParaRPr>
          </a:p>
        </p:txBody>
      </p:sp>
      <p:sp>
        <p:nvSpPr>
          <p:cNvPr id="21" name="TextBox 20"/>
          <p:cNvSpPr txBox="1"/>
          <p:nvPr/>
        </p:nvSpPr>
        <p:spPr>
          <a:xfrm>
            <a:off x="496144" y="476259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development and succession</a:t>
            </a:r>
            <a:endParaRPr lang="en-US" sz="2000" dirty="0">
              <a:latin typeface="+mn-lt"/>
              <a:cs typeface="Arial" pitchFamily="34" charset="0"/>
            </a:endParaRPr>
          </a:p>
        </p:txBody>
      </p:sp>
      <p:sp>
        <p:nvSpPr>
          <p:cNvPr id="22" name="TextBox 21"/>
          <p:cNvSpPr txBox="1"/>
          <p:nvPr/>
        </p:nvSpPr>
        <p:spPr>
          <a:xfrm>
            <a:off x="496144" y="5301208"/>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Case studies</a:t>
            </a:r>
            <a:endParaRPr lang="en-US" sz="2000" dirty="0">
              <a:latin typeface="+mn-lt"/>
              <a:cs typeface="Arial" pitchFamily="34" charset="0"/>
            </a:endParaRPr>
          </a:p>
        </p:txBody>
      </p:sp>
      <p:pic>
        <p:nvPicPr>
          <p:cNvPr id="23" name="Picture 22" descr="highlighter_pen_marker_pink.pn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rot="16200000">
            <a:off x="8326016" y="4568552"/>
            <a:ext cx="2265784" cy="2265784"/>
          </a:xfrm>
          <a:prstGeom prst="rect">
            <a:avLst/>
          </a:prstGeom>
        </p:spPr>
      </p:pic>
    </p:spTree>
    <p:extLst>
      <p:ext uri="{BB962C8B-B14F-4D97-AF65-F5344CB8AC3E}">
        <p14:creationId xmlns:p14="http://schemas.microsoft.com/office/powerpoint/2010/main" val="3589353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9.82659E-7 L -0.97535 -0.4148 " pathEditMode="relative" rAng="0" ptsTypes="AA">
                                      <p:cBhvr>
                                        <p:cTn id="6" dur="2000" fill="hold"/>
                                        <p:tgtEl>
                                          <p:spTgt spid="23"/>
                                        </p:tgtEl>
                                        <p:attrNameLst>
                                          <p:attrName>ppt_x</p:attrName>
                                          <p:attrName>ppt_y</p:attrName>
                                        </p:attrNameLst>
                                      </p:cBhvr>
                                      <p:rCtr x="-48767" y="-20740"/>
                                    </p:animMotion>
                                  </p:childTnLst>
                                </p:cTn>
                              </p:par>
                            </p:childTnLst>
                          </p:cTn>
                        </p:par>
                        <p:par>
                          <p:cTn id="7" fill="hold">
                            <p:stCondLst>
                              <p:cond delay="2000"/>
                            </p:stCondLst>
                            <p:childTnLst>
                              <p:par>
                                <p:cTn id="8" presetID="1" presetClass="emph" presetSubtype="2" fill="hold" nodeType="afterEffect">
                                  <p:stCondLst>
                                    <p:cond delay="0"/>
                                  </p:stCondLst>
                                  <p:childTnLst>
                                    <p:animClr clrSpc="rgb" dir="cw">
                                      <p:cBhvr>
                                        <p:cTn id="9" dur="2000" fill="hold"/>
                                        <p:tgtEl>
                                          <p:spTgt spid="18"/>
                                        </p:tgtEl>
                                        <p:attrNameLst>
                                          <p:attrName>fillcolor</p:attrName>
                                        </p:attrNameLst>
                                      </p:cBhvr>
                                      <p:to>
                                        <a:srgbClr val="FF8FB4"/>
                                      </p:to>
                                    </p:animClr>
                                    <p:set>
                                      <p:cBhvr>
                                        <p:cTn id="10" dur="2000" fill="hold"/>
                                        <p:tgtEl>
                                          <p:spTgt spid="18"/>
                                        </p:tgtEl>
                                        <p:attrNameLst>
                                          <p:attrName>fill.type</p:attrName>
                                        </p:attrNameLst>
                                      </p:cBhvr>
                                      <p:to>
                                        <p:strVal val="solid"/>
                                      </p:to>
                                    </p:set>
                                    <p:set>
                                      <p:cBhvr>
                                        <p:cTn id="11" dur="2000" fill="hold"/>
                                        <p:tgtEl>
                                          <p:spTgt spid="18"/>
                                        </p:tgtEl>
                                        <p:attrNameLst>
                                          <p:attrName>fill.on</p:attrName>
                                        </p:attrNameLst>
                                      </p:cBhvr>
                                      <p:to>
                                        <p:strVal val="true"/>
                                      </p:to>
                                    </p:set>
                                  </p:childTnLst>
                                </p:cTn>
                              </p:par>
                              <p:par>
                                <p:cTn id="12" presetID="63" presetClass="path" presetSubtype="0" accel="50000" decel="50000" fill="hold" nodeType="withEffect">
                                  <p:stCondLst>
                                    <p:cond delay="0"/>
                                  </p:stCondLst>
                                  <p:childTnLst>
                                    <p:animMotion origin="layout" path="M -0.97535 -0.4148 L -0.0507 -0.4148 " pathEditMode="relative" rAng="0" ptsTypes="AA">
                                      <p:cBhvr>
                                        <p:cTn id="13" dur="2000" fill="hold"/>
                                        <p:tgtEl>
                                          <p:spTgt spid="23"/>
                                        </p:tgtEl>
                                        <p:attrNameLst>
                                          <p:attrName>ppt_x</p:attrName>
                                          <p:attrName>ppt_y</p:attrName>
                                        </p:attrNameLst>
                                      </p:cBhvr>
                                      <p:rCtr x="46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Working to Win</a:t>
            </a:r>
            <a:endParaRPr lang="en-US" sz="4000" dirty="0">
              <a:latin typeface="+mn-lt"/>
            </a:endParaRPr>
          </a:p>
        </p:txBody>
      </p:sp>
      <p:pic>
        <p:nvPicPr>
          <p:cNvPr id="41986" name="Picture 2" descr="http://2.bp.blogspot.com/-JLX5s0EGFng/TzYAFEyKZMI/AAAAAAAABEw/zCfMOBRrDY8/s1600/google-is-a-winner.gif"/>
          <p:cNvPicPr>
            <a:picLocks noGrp="1" noSelect="1" noRot="1" noMove="1" noResize="1" noEditPoints="1" noAdjustHandles="1" noChangeArrowheads="1" noChangeShapeType="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84568" y="836712"/>
            <a:ext cx="322897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http://randomthoughtsonlifeblog.com/wp-content/uploads/2011/11/What-Is-A-Winner.jpg"/>
          <p:cNvPicPr>
            <a:picLocks noGrp="1" noSelect="1" noRot="1" noMove="1" noResize="1" noEditPoints="1" noAdjustHandles="1" noChangeArrowheads="1" noChangeShapeType="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319972" y="1177768"/>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http://3.bp.blogspot.com/-_tKtUdwh8yQ/T4tWeOtOMoI/AAAAAAAAD2c/tw0xHbLZRN0/s1600/winner-bird.gif"/>
          <p:cNvPicPr>
            <a:picLocks noGrp="1" noSelect="1" noRot="1" noMove="1" noResize="1" noEditPoints="1" noAdjustHandles="1" noChangeArrowheads="1" noChangeShapeType="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56939" y="3356992"/>
            <a:ext cx="29432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994" name="Picture 10" descr="http://t1.gstatic.com/images?q=tbn:ANd9GcQYVucDyTmcwEfl5YcDTA5lFje_b8xchY3o6lmGs33AEZJgYEQmEe34EIUA"/>
          <p:cNvPicPr>
            <a:picLocks noGrp="1" noSelect="1" noRot="1" noMove="1" noResize="1" noEditPoints="1" noAdjustHandles="1" noChangeArrowheads="1" noChangeShapeType="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3779912" y="3846193"/>
            <a:ext cx="2160240" cy="2409826"/>
          </a:xfrm>
          <a:prstGeom prst="rect">
            <a:avLst/>
          </a:prstGeom>
          <a:noFill/>
          <a:extLst>
            <a:ext uri="{909E8E84-426E-40DD-AFC4-6F175D3DCCD1}">
              <a14:hiddenFill xmlns:a14="http://schemas.microsoft.com/office/drawing/2010/main">
                <a:solidFill>
                  <a:srgbClr val="FFFFFF"/>
                </a:solidFill>
              </a14:hiddenFill>
            </a:ext>
          </a:extLst>
        </p:spPr>
      </p:pic>
      <p:sp>
        <p:nvSpPr>
          <p:cNvPr id="29" name="Rechteck 23"/>
          <p:cNvSpPr/>
          <p:nvPr/>
        </p:nvSpPr>
        <p:spPr bwMode="gray">
          <a:xfrm>
            <a:off x="5796136" y="836712"/>
            <a:ext cx="3279582" cy="2229698"/>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a:spcAft>
                <a:spcPts val="600"/>
              </a:spcAft>
            </a:pPr>
            <a:r>
              <a:rPr lang="en-US" b="1" dirty="0">
                <a:latin typeface="+mn-lt"/>
              </a:rPr>
              <a:t>Visualize success:</a:t>
            </a:r>
          </a:p>
          <a:p>
            <a:pPr>
              <a:spcAft>
                <a:spcPts val="600"/>
              </a:spcAft>
            </a:pPr>
            <a:r>
              <a:rPr lang="en-US" dirty="0" smtClean="0">
                <a:latin typeface="+mn-lt"/>
              </a:rPr>
              <a:t>This </a:t>
            </a:r>
            <a:r>
              <a:rPr lang="en-US" dirty="0">
                <a:latin typeface="+mn-lt"/>
              </a:rPr>
              <a:t>is important before big, stressful events. Walk through each step of the event seeing what a successful outcome looks like, feel like, smells like and sounds like</a:t>
            </a:r>
            <a:endParaRPr kumimoji="0" lang="en-US" b="0" i="0" u="none" strike="noStrike" kern="0" cap="none" spc="0" normalizeH="0" baseline="0" noProof="0" dirty="0">
              <a:ln>
                <a:noFill/>
              </a:ln>
              <a:solidFill>
                <a:sysClr val="windowText" lastClr="000000"/>
              </a:solidFill>
              <a:effectLst/>
              <a:uLnTx/>
              <a:uFillTx/>
              <a:latin typeface="+mn-lt"/>
              <a:cs typeface="Arial" charset="0"/>
            </a:endParaRPr>
          </a:p>
        </p:txBody>
      </p:sp>
      <p:sp>
        <p:nvSpPr>
          <p:cNvPr id="30" name="Rechteck 22"/>
          <p:cNvSpPr/>
          <p:nvPr/>
        </p:nvSpPr>
        <p:spPr bwMode="gray">
          <a:xfrm>
            <a:off x="107504" y="836712"/>
            <a:ext cx="3600400" cy="2229698"/>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a:spcAft>
                <a:spcPts val="600"/>
              </a:spcAft>
            </a:pPr>
            <a:r>
              <a:rPr lang="en-US" b="1" dirty="0">
                <a:latin typeface="+mn-lt"/>
              </a:rPr>
              <a:t>Play to your strengths:</a:t>
            </a:r>
          </a:p>
          <a:p>
            <a:pPr>
              <a:spcAft>
                <a:spcPts val="600"/>
              </a:spcAft>
            </a:pPr>
            <a:r>
              <a:rPr lang="en-US" dirty="0" smtClean="0">
                <a:latin typeface="+mn-lt"/>
              </a:rPr>
              <a:t>Know </a:t>
            </a:r>
            <a:r>
              <a:rPr lang="en-US" dirty="0">
                <a:latin typeface="+mn-lt"/>
              </a:rPr>
              <a:t>what you are good at and in what context (occupation, company and project)</a:t>
            </a:r>
          </a:p>
          <a:p>
            <a:pPr>
              <a:spcAft>
                <a:spcPts val="600"/>
              </a:spcAft>
            </a:pPr>
            <a:endParaRPr lang="en-US" dirty="0">
              <a:latin typeface="+mn-lt"/>
            </a:endParaRPr>
          </a:p>
        </p:txBody>
      </p:sp>
      <p:sp>
        <p:nvSpPr>
          <p:cNvPr id="31" name="Rechteck 25"/>
          <p:cNvSpPr/>
          <p:nvPr/>
        </p:nvSpPr>
        <p:spPr bwMode="gray">
          <a:xfrm>
            <a:off x="5796136" y="3846193"/>
            <a:ext cx="3009456" cy="2243453"/>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25400" dir="5400000" sy="-100000" algn="bl" rotWithShape="0"/>
          </a:effectLst>
          <a:scene3d>
            <a:camera prst="orthographicFront"/>
            <a:lightRig rig="threePt" dir="t">
              <a:rot lat="0" lon="0" rev="3000000"/>
            </a:lightRig>
          </a:scene3d>
          <a:sp3d/>
        </p:spPr>
        <p:txBody>
          <a:bodyPr lIns="108000" tIns="36000" rIns="108000" bIns="36000" anchor="ctr"/>
          <a:lstStyle/>
          <a:p>
            <a:pPr>
              <a:spcAft>
                <a:spcPts val="600"/>
              </a:spcAft>
            </a:pPr>
            <a:r>
              <a:rPr lang="en-US" b="1" dirty="0">
                <a:latin typeface="+mn-lt"/>
              </a:rPr>
              <a:t>Create a team that compensates for your weaknesses</a:t>
            </a:r>
            <a:r>
              <a:rPr lang="en-US" b="1" dirty="0" smtClean="0">
                <a:latin typeface="+mn-lt"/>
              </a:rPr>
              <a:t>:</a:t>
            </a:r>
            <a:endParaRPr lang="en-US" b="1" dirty="0">
              <a:latin typeface="+mn-lt"/>
            </a:endParaRPr>
          </a:p>
          <a:p>
            <a:pPr>
              <a:spcAft>
                <a:spcPts val="600"/>
              </a:spcAft>
            </a:pPr>
            <a:r>
              <a:rPr lang="en-US" dirty="0">
                <a:latin typeface="+mn-lt"/>
              </a:rPr>
              <a:t>If you are not good at accounting, rest assured there are thousands of accountants out these to help </a:t>
            </a:r>
          </a:p>
        </p:txBody>
      </p:sp>
      <p:sp>
        <p:nvSpPr>
          <p:cNvPr id="32" name="Rechteck 26"/>
          <p:cNvSpPr/>
          <p:nvPr/>
        </p:nvSpPr>
        <p:spPr bwMode="gray">
          <a:xfrm>
            <a:off x="251520" y="3846192"/>
            <a:ext cx="3456384" cy="2247103"/>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25400" dir="5400000" sy="-100000" algn="bl" rotWithShape="0"/>
          </a:effectLst>
          <a:scene3d>
            <a:camera prst="orthographicFront"/>
            <a:lightRig rig="threePt" dir="t">
              <a:rot lat="0" lon="0" rev="3000000"/>
            </a:lightRig>
          </a:scene3d>
          <a:sp3d/>
        </p:spPr>
        <p:txBody>
          <a:bodyPr lIns="72000" tIns="36000" rIns="72000" bIns="36000" anchor="ctr"/>
          <a:lstStyle/>
          <a:p>
            <a:pPr>
              <a:spcAft>
                <a:spcPts val="600"/>
              </a:spcAft>
            </a:pPr>
            <a:r>
              <a:rPr lang="en-US" b="1" dirty="0">
                <a:latin typeface="+mn-lt"/>
              </a:rPr>
              <a:t>Think like a winner: </a:t>
            </a:r>
          </a:p>
          <a:p>
            <a:pPr>
              <a:spcAft>
                <a:spcPts val="600"/>
              </a:spcAft>
            </a:pPr>
            <a:r>
              <a:rPr lang="en-US" dirty="0">
                <a:latin typeface="+mn-lt"/>
              </a:rPr>
              <a:t>Remember all the times you have done great things. Let your self get back into that frame of mind.</a:t>
            </a:r>
          </a:p>
        </p:txBody>
      </p:sp>
    </p:spTree>
    <p:extLst>
      <p:ext uri="{BB962C8B-B14F-4D97-AF65-F5344CB8AC3E}">
        <p14:creationId xmlns:p14="http://schemas.microsoft.com/office/powerpoint/2010/main" val="2448133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41986"/>
                                        </p:tgtEl>
                                        <p:attrNameLst>
                                          <p:attrName>style.visibility</p:attrName>
                                        </p:attrNameLst>
                                      </p:cBhvr>
                                      <p:to>
                                        <p:strVal val="visible"/>
                                      </p:to>
                                    </p:set>
                                    <p:anim calcmode="lin" valueType="num">
                                      <p:cBhvr>
                                        <p:cTn id="10" dur="500" fill="hold"/>
                                        <p:tgtEl>
                                          <p:spTgt spid="41986"/>
                                        </p:tgtEl>
                                        <p:attrNameLst>
                                          <p:attrName>ppt_w</p:attrName>
                                        </p:attrNameLst>
                                      </p:cBhvr>
                                      <p:tavLst>
                                        <p:tav tm="0">
                                          <p:val>
                                            <p:fltVal val="0"/>
                                          </p:val>
                                        </p:tav>
                                        <p:tav tm="100000">
                                          <p:val>
                                            <p:strVal val="#ppt_w"/>
                                          </p:val>
                                        </p:tav>
                                      </p:tavLst>
                                    </p:anim>
                                    <p:anim calcmode="lin" valueType="num">
                                      <p:cBhvr>
                                        <p:cTn id="11" dur="500" fill="hold"/>
                                        <p:tgtEl>
                                          <p:spTgt spid="41986"/>
                                        </p:tgtEl>
                                        <p:attrNameLst>
                                          <p:attrName>ppt_h</p:attrName>
                                        </p:attrNameLst>
                                      </p:cBhvr>
                                      <p:tavLst>
                                        <p:tav tm="0">
                                          <p:val>
                                            <p:fltVal val="0"/>
                                          </p:val>
                                        </p:tav>
                                        <p:tav tm="100000">
                                          <p:val>
                                            <p:strVal val="#ppt_h"/>
                                          </p:val>
                                        </p:tav>
                                      </p:tavLst>
                                    </p:anim>
                                    <p:animEffect transition="in" filter="fade">
                                      <p:cBhvr>
                                        <p:cTn id="12" dur="500"/>
                                        <p:tgtEl>
                                          <p:spTgt spid="41986"/>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1000"/>
                                        <p:tgtEl>
                                          <p:spTgt spid="41986"/>
                                        </p:tgtEl>
                                      </p:cBhvr>
                                    </p:animEffect>
                                    <p:set>
                                      <p:cBhvr>
                                        <p:cTn id="16" dur="1" fill="hold">
                                          <p:stCondLst>
                                            <p:cond delay="999"/>
                                          </p:stCondLst>
                                        </p:cTn>
                                        <p:tgtEl>
                                          <p:spTgt spid="41986"/>
                                        </p:tgtEl>
                                        <p:attrNameLst>
                                          <p:attrName>style.visibility</p:attrName>
                                        </p:attrNameLst>
                                      </p:cBhvr>
                                      <p:to>
                                        <p:strVal val="hidden"/>
                                      </p:to>
                                    </p:set>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41990"/>
                                        </p:tgtEl>
                                        <p:attrNameLst>
                                          <p:attrName>style.visibility</p:attrName>
                                        </p:attrNameLst>
                                      </p:cBhvr>
                                      <p:to>
                                        <p:strVal val="visible"/>
                                      </p:to>
                                    </p:se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41990"/>
                                        </p:tgtEl>
                                        <p:attrNameLst>
                                          <p:attrName>style.visibility</p:attrName>
                                        </p:attrNameLst>
                                      </p:cBhvr>
                                      <p:to>
                                        <p:strVal val="visible"/>
                                      </p:to>
                                    </p:set>
                                    <p:anim calcmode="lin" valueType="num">
                                      <p:cBhvr>
                                        <p:cTn id="23" dur="500" fill="hold"/>
                                        <p:tgtEl>
                                          <p:spTgt spid="41990"/>
                                        </p:tgtEl>
                                        <p:attrNameLst>
                                          <p:attrName>ppt_w</p:attrName>
                                        </p:attrNameLst>
                                      </p:cBhvr>
                                      <p:tavLst>
                                        <p:tav tm="0">
                                          <p:val>
                                            <p:fltVal val="0"/>
                                          </p:val>
                                        </p:tav>
                                        <p:tav tm="100000">
                                          <p:val>
                                            <p:strVal val="#ppt_w"/>
                                          </p:val>
                                        </p:tav>
                                      </p:tavLst>
                                    </p:anim>
                                    <p:anim calcmode="lin" valueType="num">
                                      <p:cBhvr>
                                        <p:cTn id="24" dur="500" fill="hold"/>
                                        <p:tgtEl>
                                          <p:spTgt spid="41990"/>
                                        </p:tgtEl>
                                        <p:attrNameLst>
                                          <p:attrName>ppt_h</p:attrName>
                                        </p:attrNameLst>
                                      </p:cBhvr>
                                      <p:tavLst>
                                        <p:tav tm="0">
                                          <p:val>
                                            <p:fltVal val="0"/>
                                          </p:val>
                                        </p:tav>
                                        <p:tav tm="100000">
                                          <p:val>
                                            <p:strVal val="#ppt_h"/>
                                          </p:val>
                                        </p:tav>
                                      </p:tavLst>
                                    </p:anim>
                                    <p:animEffect transition="in" filter="fade">
                                      <p:cBhvr>
                                        <p:cTn id="25" dur="500"/>
                                        <p:tgtEl>
                                          <p:spTgt spid="41990"/>
                                        </p:tgtEl>
                                      </p:cBhvr>
                                    </p:animEffect>
                                  </p:childTnLst>
                                </p:cTn>
                              </p:par>
                            </p:childTnLst>
                          </p:cTn>
                        </p:par>
                        <p:par>
                          <p:cTn id="26" fill="hold">
                            <p:stCondLst>
                              <p:cond delay="2000"/>
                            </p:stCondLst>
                            <p:childTnLst>
                              <p:par>
                                <p:cTn id="27" presetID="10" presetClass="exit" presetSubtype="0" fill="hold" nodeType="afterEffect">
                                  <p:stCondLst>
                                    <p:cond delay="0"/>
                                  </p:stCondLst>
                                  <p:childTnLst>
                                    <p:animEffect transition="out" filter="fade">
                                      <p:cBhvr>
                                        <p:cTn id="28" dur="1000"/>
                                        <p:tgtEl>
                                          <p:spTgt spid="41990"/>
                                        </p:tgtEl>
                                      </p:cBhvr>
                                    </p:animEffect>
                                    <p:set>
                                      <p:cBhvr>
                                        <p:cTn id="29" dur="1" fill="hold">
                                          <p:stCondLst>
                                            <p:cond delay="999"/>
                                          </p:stCondLst>
                                        </p:cTn>
                                        <p:tgtEl>
                                          <p:spTgt spid="41990"/>
                                        </p:tgtEl>
                                        <p:attrNameLst>
                                          <p:attrName>style.visibility</p:attrName>
                                        </p:attrNameLst>
                                      </p:cBhvr>
                                      <p:to>
                                        <p:strVal val="hidden"/>
                                      </p:to>
                                    </p:set>
                                  </p:childTnLst>
                                </p:cTn>
                              </p:par>
                            </p:childTnLst>
                          </p:cTn>
                        </p:par>
                        <p:par>
                          <p:cTn id="30" fill="hold">
                            <p:stCondLst>
                              <p:cond delay="3000"/>
                            </p:stCondLst>
                            <p:childTnLst>
                              <p:par>
                                <p:cTn id="31" presetID="1" presetClass="entr" presetSubtype="0" fill="hold" nodeType="afterEffect">
                                  <p:stCondLst>
                                    <p:cond delay="0"/>
                                  </p:stCondLst>
                                  <p:childTnLst>
                                    <p:set>
                                      <p:cBhvr>
                                        <p:cTn id="32" dur="1" fill="hold">
                                          <p:stCondLst>
                                            <p:cond delay="0"/>
                                          </p:stCondLst>
                                        </p:cTn>
                                        <p:tgtEl>
                                          <p:spTgt spid="41992"/>
                                        </p:tgtEl>
                                        <p:attrNameLst>
                                          <p:attrName>style.visibility</p:attrName>
                                        </p:attrNameLst>
                                      </p:cBhvr>
                                      <p:to>
                                        <p:strVal val="visible"/>
                                      </p:to>
                                    </p:se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41992"/>
                                        </p:tgtEl>
                                        <p:attrNameLst>
                                          <p:attrName>style.visibility</p:attrName>
                                        </p:attrNameLst>
                                      </p:cBhvr>
                                      <p:to>
                                        <p:strVal val="visible"/>
                                      </p:to>
                                    </p:set>
                                    <p:anim calcmode="lin" valueType="num">
                                      <p:cBhvr>
                                        <p:cTn id="36" dur="500" fill="hold"/>
                                        <p:tgtEl>
                                          <p:spTgt spid="41992"/>
                                        </p:tgtEl>
                                        <p:attrNameLst>
                                          <p:attrName>ppt_w</p:attrName>
                                        </p:attrNameLst>
                                      </p:cBhvr>
                                      <p:tavLst>
                                        <p:tav tm="0">
                                          <p:val>
                                            <p:fltVal val="0"/>
                                          </p:val>
                                        </p:tav>
                                        <p:tav tm="100000">
                                          <p:val>
                                            <p:strVal val="#ppt_w"/>
                                          </p:val>
                                        </p:tav>
                                      </p:tavLst>
                                    </p:anim>
                                    <p:anim calcmode="lin" valueType="num">
                                      <p:cBhvr>
                                        <p:cTn id="37" dur="500" fill="hold"/>
                                        <p:tgtEl>
                                          <p:spTgt spid="41992"/>
                                        </p:tgtEl>
                                        <p:attrNameLst>
                                          <p:attrName>ppt_h</p:attrName>
                                        </p:attrNameLst>
                                      </p:cBhvr>
                                      <p:tavLst>
                                        <p:tav tm="0">
                                          <p:val>
                                            <p:fltVal val="0"/>
                                          </p:val>
                                        </p:tav>
                                        <p:tav tm="100000">
                                          <p:val>
                                            <p:strVal val="#ppt_h"/>
                                          </p:val>
                                        </p:tav>
                                      </p:tavLst>
                                    </p:anim>
                                    <p:animEffect transition="in" filter="fade">
                                      <p:cBhvr>
                                        <p:cTn id="38" dur="500"/>
                                        <p:tgtEl>
                                          <p:spTgt spid="41992"/>
                                        </p:tgtEl>
                                      </p:cBhvr>
                                    </p:animEffect>
                                  </p:childTnLst>
                                </p:cTn>
                              </p:par>
                            </p:childTnLst>
                          </p:cTn>
                        </p:par>
                        <p:par>
                          <p:cTn id="39" fill="hold">
                            <p:stCondLst>
                              <p:cond delay="3500"/>
                            </p:stCondLst>
                            <p:childTnLst>
                              <p:par>
                                <p:cTn id="40" presetID="10" presetClass="exit" presetSubtype="0" fill="hold" nodeType="afterEffect">
                                  <p:stCondLst>
                                    <p:cond delay="0"/>
                                  </p:stCondLst>
                                  <p:childTnLst>
                                    <p:animEffect transition="out" filter="fade">
                                      <p:cBhvr>
                                        <p:cTn id="41" dur="1000"/>
                                        <p:tgtEl>
                                          <p:spTgt spid="41992"/>
                                        </p:tgtEl>
                                      </p:cBhvr>
                                    </p:animEffect>
                                    <p:set>
                                      <p:cBhvr>
                                        <p:cTn id="42" dur="1" fill="hold">
                                          <p:stCondLst>
                                            <p:cond delay="999"/>
                                          </p:stCondLst>
                                        </p:cTn>
                                        <p:tgtEl>
                                          <p:spTgt spid="41992"/>
                                        </p:tgtEl>
                                        <p:attrNameLst>
                                          <p:attrName>style.visibility</p:attrName>
                                        </p:attrNameLst>
                                      </p:cBhvr>
                                      <p:to>
                                        <p:strVal val="hidden"/>
                                      </p:to>
                                    </p:set>
                                  </p:childTnLst>
                                </p:cTn>
                              </p:par>
                            </p:childTnLst>
                          </p:cTn>
                        </p:par>
                        <p:par>
                          <p:cTn id="43" fill="hold">
                            <p:stCondLst>
                              <p:cond delay="4500"/>
                            </p:stCondLst>
                            <p:childTnLst>
                              <p:par>
                                <p:cTn id="44" presetID="1" presetClass="entr" presetSubtype="0" fill="hold" nodeType="afterEffect">
                                  <p:stCondLst>
                                    <p:cond delay="0"/>
                                  </p:stCondLst>
                                  <p:childTnLst>
                                    <p:set>
                                      <p:cBhvr>
                                        <p:cTn id="45" dur="1" fill="hold">
                                          <p:stCondLst>
                                            <p:cond delay="0"/>
                                          </p:stCondLst>
                                        </p:cTn>
                                        <p:tgtEl>
                                          <p:spTgt spid="41994"/>
                                        </p:tgtEl>
                                        <p:attrNameLst>
                                          <p:attrName>style.visibility</p:attrName>
                                        </p:attrNameLst>
                                      </p:cBhvr>
                                      <p:to>
                                        <p:strVal val="visible"/>
                                      </p:to>
                                    </p:se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41994"/>
                                        </p:tgtEl>
                                        <p:attrNameLst>
                                          <p:attrName>style.visibility</p:attrName>
                                        </p:attrNameLst>
                                      </p:cBhvr>
                                      <p:to>
                                        <p:strVal val="visible"/>
                                      </p:to>
                                    </p:set>
                                    <p:anim calcmode="lin" valueType="num">
                                      <p:cBhvr>
                                        <p:cTn id="49" dur="500" fill="hold"/>
                                        <p:tgtEl>
                                          <p:spTgt spid="41994"/>
                                        </p:tgtEl>
                                        <p:attrNameLst>
                                          <p:attrName>ppt_w</p:attrName>
                                        </p:attrNameLst>
                                      </p:cBhvr>
                                      <p:tavLst>
                                        <p:tav tm="0">
                                          <p:val>
                                            <p:fltVal val="0"/>
                                          </p:val>
                                        </p:tav>
                                        <p:tav tm="100000">
                                          <p:val>
                                            <p:strVal val="#ppt_w"/>
                                          </p:val>
                                        </p:tav>
                                      </p:tavLst>
                                    </p:anim>
                                    <p:anim calcmode="lin" valueType="num">
                                      <p:cBhvr>
                                        <p:cTn id="50" dur="500" fill="hold"/>
                                        <p:tgtEl>
                                          <p:spTgt spid="41994"/>
                                        </p:tgtEl>
                                        <p:attrNameLst>
                                          <p:attrName>ppt_h</p:attrName>
                                        </p:attrNameLst>
                                      </p:cBhvr>
                                      <p:tavLst>
                                        <p:tav tm="0">
                                          <p:val>
                                            <p:fltVal val="0"/>
                                          </p:val>
                                        </p:tav>
                                        <p:tav tm="100000">
                                          <p:val>
                                            <p:strVal val="#ppt_h"/>
                                          </p:val>
                                        </p:tav>
                                      </p:tavLst>
                                    </p:anim>
                                    <p:animEffect transition="in" filter="fade">
                                      <p:cBhvr>
                                        <p:cTn id="51" dur="500"/>
                                        <p:tgtEl>
                                          <p:spTgt spid="41994"/>
                                        </p:tgtEl>
                                      </p:cBhvr>
                                    </p:animEffect>
                                  </p:childTnLst>
                                </p:cTn>
                              </p:par>
                            </p:childTnLst>
                          </p:cTn>
                        </p:par>
                        <p:par>
                          <p:cTn id="52" fill="hold">
                            <p:stCondLst>
                              <p:cond delay="5000"/>
                            </p:stCondLst>
                            <p:childTnLst>
                              <p:par>
                                <p:cTn id="53" presetID="10" presetClass="exit" presetSubtype="0" fill="hold" nodeType="afterEffect">
                                  <p:stCondLst>
                                    <p:cond delay="0"/>
                                  </p:stCondLst>
                                  <p:childTnLst>
                                    <p:animEffect transition="out" filter="fade">
                                      <p:cBhvr>
                                        <p:cTn id="54" dur="1000"/>
                                        <p:tgtEl>
                                          <p:spTgt spid="41994"/>
                                        </p:tgtEl>
                                      </p:cBhvr>
                                    </p:animEffect>
                                    <p:set>
                                      <p:cBhvr>
                                        <p:cTn id="55" dur="1" fill="hold">
                                          <p:stCondLst>
                                            <p:cond delay="999"/>
                                          </p:stCondLst>
                                        </p:cTn>
                                        <p:tgtEl>
                                          <p:spTgt spid="41994"/>
                                        </p:tgtEl>
                                        <p:attrNameLst>
                                          <p:attrName>style.visibility</p:attrName>
                                        </p:attrNameLst>
                                      </p:cBhvr>
                                      <p:to>
                                        <p:strVal val="hidden"/>
                                      </p:to>
                                    </p:se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2000"/>
                                        <p:tgtEl>
                                          <p:spTgt spid="30"/>
                                        </p:tgtEl>
                                      </p:cBhvr>
                                    </p:animEffect>
                                  </p:childTnLst>
                                </p:cTn>
                              </p:par>
                            </p:childTnLst>
                          </p:cTn>
                        </p:par>
                        <p:par>
                          <p:cTn id="60" fill="hold">
                            <p:stCondLst>
                              <p:cond delay="8000"/>
                            </p:stCondLst>
                            <p:childTnLst>
                              <p:par>
                                <p:cTn id="61" presetID="10" presetClass="entr" presetSubtype="0" fill="hold" grpId="0" nodeType="afterEffect">
                                  <p:stCondLst>
                                    <p:cond delay="175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2000"/>
                                        <p:tgtEl>
                                          <p:spTgt spid="29"/>
                                        </p:tgtEl>
                                      </p:cBhvr>
                                    </p:animEffect>
                                  </p:childTnLst>
                                </p:cTn>
                              </p:par>
                            </p:childTnLst>
                          </p:cTn>
                        </p:par>
                        <p:par>
                          <p:cTn id="64" fill="hold">
                            <p:stCondLst>
                              <p:cond delay="11750"/>
                            </p:stCondLst>
                            <p:childTnLst>
                              <p:par>
                                <p:cTn id="65" presetID="10" presetClass="entr" presetSubtype="0" fill="hold" grpId="0" nodeType="afterEffect">
                                  <p:stCondLst>
                                    <p:cond delay="300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2000"/>
                                        <p:tgtEl>
                                          <p:spTgt spid="31"/>
                                        </p:tgtEl>
                                      </p:cBhvr>
                                    </p:animEffect>
                                  </p:childTnLst>
                                </p:cTn>
                              </p:par>
                            </p:childTnLst>
                          </p:cTn>
                        </p:par>
                        <p:par>
                          <p:cTn id="68" fill="hold">
                            <p:stCondLst>
                              <p:cond delay="16750"/>
                            </p:stCondLst>
                            <p:childTnLst>
                              <p:par>
                                <p:cTn id="69" presetID="10" presetClass="entr" presetSubtype="0" fill="hold" grpId="0" nodeType="afterEffect">
                                  <p:stCondLst>
                                    <p:cond delay="225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531168" y="115888"/>
            <a:ext cx="7577608" cy="615553"/>
          </a:xfrm>
          <a:prstGeom prst="rect">
            <a:avLst/>
          </a:prstGeom>
          <a:noFill/>
        </p:spPr>
        <p:txBody>
          <a:bodyPr wrap="square" lIns="0" tIns="0" rIns="0" bIns="0" rtlCol="0">
            <a:spAutoFit/>
          </a:bodyPr>
          <a:lstStyle/>
          <a:p>
            <a:pPr algn="ctr"/>
            <a:r>
              <a:rPr lang="en-US" sz="4000" dirty="0" smtClean="0">
                <a:latin typeface="+mn-lt"/>
              </a:rPr>
              <a:t>Learning to be lucky – The 4 Ps</a:t>
            </a:r>
            <a:endParaRPr lang="en-US" sz="4000" dirty="0">
              <a:latin typeface="+mn-lt"/>
            </a:endParaRPr>
          </a:p>
        </p:txBody>
      </p:sp>
      <p:grpSp>
        <p:nvGrpSpPr>
          <p:cNvPr id="39" name="Group 17"/>
          <p:cNvGrpSpPr/>
          <p:nvPr/>
        </p:nvGrpSpPr>
        <p:grpSpPr>
          <a:xfrm>
            <a:off x="323528" y="858817"/>
            <a:ext cx="2520280" cy="4508927"/>
            <a:chOff x="323528" y="1772816"/>
            <a:chExt cx="2520280" cy="4508927"/>
          </a:xfrm>
        </p:grpSpPr>
        <p:sp>
          <p:nvSpPr>
            <p:cNvPr id="40" name="TextBox 39"/>
            <p:cNvSpPr txBox="1"/>
            <p:nvPr/>
          </p:nvSpPr>
          <p:spPr>
            <a:xfrm>
              <a:off x="323528" y="1772816"/>
              <a:ext cx="2520280" cy="450892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7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David" pitchFamily="34" charset="-79"/>
                  <a:cs typeface="David" pitchFamily="34" charset="-79"/>
                </a:rPr>
                <a:t>P</a:t>
              </a:r>
              <a:endParaRPr lang="en-IN" sz="28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David" pitchFamily="34" charset="-79"/>
                <a:cs typeface="David" pitchFamily="34" charset="-79"/>
              </a:endParaRPr>
            </a:p>
          </p:txBody>
        </p:sp>
        <p:sp>
          <p:nvSpPr>
            <p:cNvPr id="41" name="TextBox 40"/>
            <p:cNvSpPr txBox="1"/>
            <p:nvPr/>
          </p:nvSpPr>
          <p:spPr>
            <a:xfrm rot="16200000">
              <a:off x="14301" y="3748681"/>
              <a:ext cx="2088232" cy="584775"/>
            </a:xfrm>
            <a:prstGeom prst="rect">
              <a:avLst/>
            </a:prstGeom>
            <a:noFill/>
          </p:spPr>
          <p:txBody>
            <a:bodyPr wrap="square" rtlCol="0">
              <a:spAutoFit/>
            </a:bodyPr>
            <a:lstStyle/>
            <a:p>
              <a:r>
                <a:rPr lang="en-US" sz="3200" b="1" dirty="0" smtClean="0">
                  <a:latin typeface="Garamond" pitchFamily="18" charset="0"/>
                </a:rPr>
                <a:t>Practice</a:t>
              </a:r>
              <a:endParaRPr lang="en-IN" sz="3200" b="1" dirty="0">
                <a:latin typeface="Garamond" pitchFamily="18" charset="0"/>
              </a:endParaRPr>
            </a:p>
          </p:txBody>
        </p:sp>
      </p:grpSp>
      <p:grpSp>
        <p:nvGrpSpPr>
          <p:cNvPr id="42" name="Group 18"/>
          <p:cNvGrpSpPr/>
          <p:nvPr/>
        </p:nvGrpSpPr>
        <p:grpSpPr>
          <a:xfrm>
            <a:off x="2339752" y="692696"/>
            <a:ext cx="2520280" cy="4508927"/>
            <a:chOff x="2339752" y="1124744"/>
            <a:chExt cx="2520280" cy="4508927"/>
          </a:xfrm>
        </p:grpSpPr>
        <p:sp>
          <p:nvSpPr>
            <p:cNvPr id="43" name="TextBox 42"/>
            <p:cNvSpPr txBox="1"/>
            <p:nvPr/>
          </p:nvSpPr>
          <p:spPr>
            <a:xfrm>
              <a:off x="2339752" y="1124744"/>
              <a:ext cx="2520280" cy="450892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700" b="1" dirty="0" smtClean="0">
                  <a:ln w="11430"/>
                  <a:solidFill>
                    <a:schemeClr val="accent1"/>
                  </a:solidFill>
                  <a:effectLst>
                    <a:outerShdw blurRad="50800" dist="39000" dir="5460000" algn="tl">
                      <a:srgbClr val="000000">
                        <a:alpha val="38000"/>
                      </a:srgbClr>
                    </a:outerShdw>
                  </a:effectLst>
                  <a:latin typeface="David" pitchFamily="34" charset="-79"/>
                  <a:cs typeface="David" pitchFamily="34" charset="-79"/>
                </a:rPr>
                <a:t>P</a:t>
              </a:r>
              <a:endParaRPr lang="en-IN" sz="28700" b="1" dirty="0">
                <a:ln w="11430"/>
                <a:solidFill>
                  <a:schemeClr val="accent1"/>
                </a:solidFill>
                <a:effectLst>
                  <a:outerShdw blurRad="50800" dist="39000" dir="5460000" algn="tl">
                    <a:srgbClr val="000000">
                      <a:alpha val="38000"/>
                    </a:srgbClr>
                  </a:outerShdw>
                </a:effectLst>
                <a:latin typeface="David" pitchFamily="34" charset="-79"/>
                <a:cs typeface="David" pitchFamily="34" charset="-79"/>
              </a:endParaRPr>
            </a:p>
          </p:txBody>
        </p:sp>
        <p:sp>
          <p:nvSpPr>
            <p:cNvPr id="44" name="TextBox 43"/>
            <p:cNvSpPr txBox="1"/>
            <p:nvPr/>
          </p:nvSpPr>
          <p:spPr>
            <a:xfrm rot="16200000">
              <a:off x="1986408" y="3003649"/>
              <a:ext cx="2282151" cy="584775"/>
            </a:xfrm>
            <a:prstGeom prst="rect">
              <a:avLst/>
            </a:prstGeom>
            <a:noFill/>
          </p:spPr>
          <p:txBody>
            <a:bodyPr wrap="square" rtlCol="0">
              <a:spAutoFit/>
            </a:bodyPr>
            <a:lstStyle/>
            <a:p>
              <a:r>
                <a:rPr lang="en-US" sz="3200" b="1" dirty="0" smtClean="0">
                  <a:latin typeface="Garamond" pitchFamily="18" charset="0"/>
                </a:rPr>
                <a:t>Persistence</a:t>
              </a:r>
              <a:endParaRPr lang="en-IN" sz="3200" b="1" dirty="0">
                <a:latin typeface="Garamond" pitchFamily="18" charset="0"/>
              </a:endParaRPr>
            </a:p>
          </p:txBody>
        </p:sp>
      </p:grpSp>
      <p:grpSp>
        <p:nvGrpSpPr>
          <p:cNvPr id="45" name="Group 19"/>
          <p:cNvGrpSpPr/>
          <p:nvPr/>
        </p:nvGrpSpPr>
        <p:grpSpPr>
          <a:xfrm>
            <a:off x="4499992" y="858817"/>
            <a:ext cx="2520280" cy="4508927"/>
            <a:chOff x="4427984" y="1772816"/>
            <a:chExt cx="2520280" cy="4508927"/>
          </a:xfrm>
        </p:grpSpPr>
        <p:sp>
          <p:nvSpPr>
            <p:cNvPr id="46" name="TextBox 45"/>
            <p:cNvSpPr txBox="1"/>
            <p:nvPr/>
          </p:nvSpPr>
          <p:spPr>
            <a:xfrm>
              <a:off x="4427984" y="1772816"/>
              <a:ext cx="2520280" cy="450892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700" b="1" dirty="0" smtClean="0">
                  <a:ln w="11430"/>
                  <a:solidFill>
                    <a:schemeClr val="accent6"/>
                  </a:solidFill>
                  <a:effectLst>
                    <a:outerShdw blurRad="50800" dist="39000" dir="5460000" algn="tl">
                      <a:srgbClr val="000000">
                        <a:alpha val="38000"/>
                      </a:srgbClr>
                    </a:outerShdw>
                  </a:effectLst>
                  <a:latin typeface="David" pitchFamily="34" charset="-79"/>
                  <a:cs typeface="David" pitchFamily="34" charset="-79"/>
                </a:rPr>
                <a:t>P</a:t>
              </a:r>
              <a:endParaRPr lang="en-IN" sz="28700" b="1" dirty="0">
                <a:ln w="11430"/>
                <a:solidFill>
                  <a:schemeClr val="accent6"/>
                </a:solidFill>
                <a:effectLst>
                  <a:outerShdw blurRad="50800" dist="39000" dir="5460000" algn="tl">
                    <a:srgbClr val="000000">
                      <a:alpha val="38000"/>
                    </a:srgbClr>
                  </a:outerShdw>
                </a:effectLst>
                <a:latin typeface="David" pitchFamily="34" charset="-79"/>
                <a:cs typeface="David" pitchFamily="34" charset="-79"/>
              </a:endParaRPr>
            </a:p>
          </p:txBody>
        </p:sp>
        <p:sp>
          <p:nvSpPr>
            <p:cNvPr id="47" name="TextBox 46"/>
            <p:cNvSpPr txBox="1"/>
            <p:nvPr/>
          </p:nvSpPr>
          <p:spPr>
            <a:xfrm rot="16200000">
              <a:off x="4110644" y="3687725"/>
              <a:ext cx="2210144" cy="584775"/>
            </a:xfrm>
            <a:prstGeom prst="rect">
              <a:avLst/>
            </a:prstGeom>
            <a:noFill/>
          </p:spPr>
          <p:txBody>
            <a:bodyPr wrap="square" rtlCol="0">
              <a:spAutoFit/>
            </a:bodyPr>
            <a:lstStyle/>
            <a:p>
              <a:r>
                <a:rPr lang="en-US" sz="3200" b="1" dirty="0" smtClean="0">
                  <a:latin typeface="Garamond" pitchFamily="18" charset="0"/>
                </a:rPr>
                <a:t>Preparation</a:t>
              </a:r>
              <a:endParaRPr lang="en-IN" sz="3200" b="1" dirty="0">
                <a:latin typeface="Garamond" pitchFamily="18" charset="0"/>
              </a:endParaRPr>
            </a:p>
          </p:txBody>
        </p:sp>
      </p:grpSp>
      <p:grpSp>
        <p:nvGrpSpPr>
          <p:cNvPr id="48" name="Group 20"/>
          <p:cNvGrpSpPr/>
          <p:nvPr/>
        </p:nvGrpSpPr>
        <p:grpSpPr>
          <a:xfrm>
            <a:off x="6444208" y="692696"/>
            <a:ext cx="2520280" cy="4508927"/>
            <a:chOff x="6444208" y="1124744"/>
            <a:chExt cx="2520280" cy="4508927"/>
          </a:xfrm>
        </p:grpSpPr>
        <p:sp>
          <p:nvSpPr>
            <p:cNvPr id="49" name="TextBox 48"/>
            <p:cNvSpPr txBox="1"/>
            <p:nvPr/>
          </p:nvSpPr>
          <p:spPr>
            <a:xfrm>
              <a:off x="6444208" y="1124744"/>
              <a:ext cx="2520280" cy="450892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700" b="1" dirty="0" smtClean="0">
                  <a:ln w="11430"/>
                  <a:solidFill>
                    <a:schemeClr val="accent3"/>
                  </a:solidFill>
                  <a:effectLst>
                    <a:outerShdw blurRad="50800" dist="39000" dir="5460000" algn="tl">
                      <a:srgbClr val="000000">
                        <a:alpha val="38000"/>
                      </a:srgbClr>
                    </a:outerShdw>
                  </a:effectLst>
                  <a:latin typeface="David" pitchFamily="34" charset="-79"/>
                  <a:cs typeface="David" pitchFamily="34" charset="-79"/>
                </a:rPr>
                <a:t>P</a:t>
              </a:r>
              <a:endParaRPr lang="en-IN" sz="28700" b="1" dirty="0">
                <a:ln w="11430"/>
                <a:solidFill>
                  <a:schemeClr val="accent3"/>
                </a:solidFill>
                <a:effectLst>
                  <a:outerShdw blurRad="50800" dist="39000" dir="5460000" algn="tl">
                    <a:srgbClr val="000000">
                      <a:alpha val="38000"/>
                    </a:srgbClr>
                  </a:outerShdw>
                </a:effectLst>
                <a:latin typeface="David" pitchFamily="34" charset="-79"/>
                <a:cs typeface="David" pitchFamily="34" charset="-79"/>
              </a:endParaRPr>
            </a:p>
          </p:txBody>
        </p:sp>
        <p:sp>
          <p:nvSpPr>
            <p:cNvPr id="50" name="TextBox 49"/>
            <p:cNvSpPr txBox="1"/>
            <p:nvPr/>
          </p:nvSpPr>
          <p:spPr>
            <a:xfrm rot="16200000">
              <a:off x="5908504" y="2874131"/>
              <a:ext cx="2664296" cy="461665"/>
            </a:xfrm>
            <a:prstGeom prst="rect">
              <a:avLst/>
            </a:prstGeom>
            <a:noFill/>
          </p:spPr>
          <p:txBody>
            <a:bodyPr wrap="square" rtlCol="0">
              <a:spAutoFit/>
            </a:bodyPr>
            <a:lstStyle/>
            <a:p>
              <a:r>
                <a:rPr lang="en-US" sz="2400" b="1" dirty="0" smtClean="0">
                  <a:solidFill>
                    <a:srgbClr val="FFFFFF"/>
                  </a:solidFill>
                  <a:latin typeface="Garamond" pitchFamily="18" charset="0"/>
                </a:rPr>
                <a:t>Positive Outlook</a:t>
              </a:r>
              <a:endParaRPr lang="en-IN" sz="2400" b="1" dirty="0">
                <a:solidFill>
                  <a:srgbClr val="FFFFFF"/>
                </a:solidFill>
                <a:latin typeface="Garamond" pitchFamily="18" charset="0"/>
              </a:endParaRPr>
            </a:p>
          </p:txBody>
        </p:sp>
      </p:grpSp>
      <p:sp>
        <p:nvSpPr>
          <p:cNvPr id="51" name="Rectangle 38"/>
          <p:cNvSpPr>
            <a:spLocks noChangeArrowheads="1"/>
          </p:cNvSpPr>
          <p:nvPr/>
        </p:nvSpPr>
        <p:spPr bwMode="auto">
          <a:xfrm>
            <a:off x="0" y="4409314"/>
            <a:ext cx="9144000" cy="2088232"/>
          </a:xfrm>
          <a:prstGeom prst="rect">
            <a:avLst/>
          </a:prstGeom>
          <a:solidFill>
            <a:srgbClr val="0D0D0D"/>
          </a:solidFill>
          <a:ln w="9525" algn="ctr">
            <a:noFill/>
            <a:miter lim="800000"/>
            <a:headEnd/>
            <a:tailEnd/>
          </a:ln>
        </p:spPr>
        <p:txBody>
          <a:bodyPr anchor="ctr"/>
          <a:lstStyle/>
          <a:p>
            <a:pPr algn="ctr" defTabSz="914400"/>
            <a:endParaRPr lang="en-US" dirty="0">
              <a:solidFill>
                <a:srgbClr val="FFFFFF"/>
              </a:solidFill>
              <a:latin typeface="Calibri" pitchFamily="-109" charset="0"/>
            </a:endParaRPr>
          </a:p>
        </p:txBody>
      </p:sp>
      <p:sp>
        <p:nvSpPr>
          <p:cNvPr id="52" name="Rektangel 76"/>
          <p:cNvSpPr>
            <a:spLocks noChangeArrowheads="1"/>
          </p:cNvSpPr>
          <p:nvPr/>
        </p:nvSpPr>
        <p:spPr bwMode="auto">
          <a:xfrm>
            <a:off x="323528" y="4697346"/>
            <a:ext cx="1944216" cy="830997"/>
          </a:xfrm>
          <a:prstGeom prst="rect">
            <a:avLst/>
          </a:prstGeom>
          <a:noFill/>
          <a:ln w="9525">
            <a:noFill/>
            <a:miter lim="800000"/>
            <a:headEnd/>
            <a:tailEnd/>
          </a:ln>
        </p:spPr>
        <p:txBody>
          <a:bodyPr wrap="square">
            <a:spAutoFit/>
          </a:bodyPr>
          <a:lstStyle/>
          <a:p>
            <a:r>
              <a:rPr lang="en-US" sz="1600" noProof="1">
                <a:solidFill>
                  <a:srgbClr val="FFFFFF"/>
                </a:solidFill>
                <a:latin typeface="Calibri" charset="0"/>
                <a:cs typeface="Arial" charset="0"/>
              </a:rPr>
              <a:t>The more you practice, the luckier you </a:t>
            </a:r>
            <a:r>
              <a:rPr lang="en-US" sz="1600" noProof="1" smtClean="0">
                <a:solidFill>
                  <a:srgbClr val="FFFFFF"/>
                </a:solidFill>
                <a:latin typeface="Calibri" charset="0"/>
                <a:cs typeface="Arial" charset="0"/>
              </a:rPr>
              <a:t>get </a:t>
            </a:r>
            <a:endParaRPr lang="en-US" sz="1600" noProof="1">
              <a:solidFill>
                <a:srgbClr val="FFFFFF"/>
              </a:solidFill>
              <a:latin typeface="Calibri" charset="0"/>
              <a:cs typeface="Arial" charset="0"/>
            </a:endParaRPr>
          </a:p>
        </p:txBody>
      </p:sp>
      <p:grpSp>
        <p:nvGrpSpPr>
          <p:cNvPr id="53" name="Group 19"/>
          <p:cNvGrpSpPr>
            <a:grpSpLocks/>
          </p:cNvGrpSpPr>
          <p:nvPr/>
        </p:nvGrpSpPr>
        <p:grpSpPr bwMode="auto">
          <a:xfrm>
            <a:off x="35496" y="4806561"/>
            <a:ext cx="250825" cy="250825"/>
            <a:chOff x="530225" y="5016500"/>
            <a:chExt cx="393700" cy="393700"/>
          </a:xfrm>
        </p:grpSpPr>
        <p:sp>
          <p:nvSpPr>
            <p:cNvPr id="54" name="Oval 13"/>
            <p:cNvSpPr>
              <a:spLocks noChangeArrowheads="1"/>
            </p:cNvSpPr>
            <p:nvPr/>
          </p:nvSpPr>
          <p:spPr bwMode="auto">
            <a:xfrm>
              <a:off x="530225" y="5016500"/>
              <a:ext cx="393700" cy="393700"/>
            </a:xfrm>
            <a:prstGeom prst="ellipse">
              <a:avLst/>
            </a:prstGeom>
            <a:noFill/>
            <a:ln w="9525">
              <a:solidFill>
                <a:srgbClr val="FFFFFF"/>
              </a:solidFill>
              <a:round/>
              <a:headEnd/>
              <a:tailEnd/>
            </a:ln>
          </p:spPr>
          <p:txBody>
            <a:bodyPr anchor="ctr"/>
            <a:lstStyle/>
            <a:p>
              <a:pPr algn="ctr"/>
              <a:endParaRPr lang="en-US" sz="1800" dirty="0">
                <a:solidFill>
                  <a:srgbClr val="FFFFFF"/>
                </a:solidFill>
                <a:latin typeface="Calibri" charset="0"/>
              </a:endParaRPr>
            </a:p>
          </p:txBody>
        </p:sp>
        <p:sp>
          <p:nvSpPr>
            <p:cNvPr id="55" name="Isosceles Triangle 14"/>
            <p:cNvSpPr>
              <a:spLocks noChangeArrowheads="1"/>
            </p:cNvSpPr>
            <p:nvPr/>
          </p:nvSpPr>
          <p:spPr bwMode="auto">
            <a:xfrm rot="5400000">
              <a:off x="634879" y="5111187"/>
              <a:ext cx="234227" cy="204325"/>
            </a:xfrm>
            <a:prstGeom prst="triangle">
              <a:avLst>
                <a:gd name="adj" fmla="val 50000"/>
              </a:avLst>
            </a:prstGeom>
            <a:solidFill>
              <a:srgbClr val="FFFFFF"/>
            </a:solidFill>
            <a:ln w="9525">
              <a:noFill/>
              <a:miter lim="800000"/>
              <a:headEnd/>
              <a:tailEnd/>
            </a:ln>
          </p:spPr>
          <p:txBody>
            <a:bodyPr anchor="ctr"/>
            <a:lstStyle/>
            <a:p>
              <a:pPr algn="ctr"/>
              <a:endParaRPr lang="en-US" sz="1800" dirty="0">
                <a:solidFill>
                  <a:srgbClr val="353637"/>
                </a:solidFill>
                <a:latin typeface="Calibri" charset="0"/>
              </a:endParaRPr>
            </a:p>
          </p:txBody>
        </p:sp>
      </p:grpSp>
      <p:sp>
        <p:nvSpPr>
          <p:cNvPr id="56" name="Rektangel 76"/>
          <p:cNvSpPr>
            <a:spLocks noChangeArrowheads="1"/>
          </p:cNvSpPr>
          <p:nvPr/>
        </p:nvSpPr>
        <p:spPr bwMode="auto">
          <a:xfrm>
            <a:off x="2572544" y="4697346"/>
            <a:ext cx="1999456" cy="830997"/>
          </a:xfrm>
          <a:prstGeom prst="rect">
            <a:avLst/>
          </a:prstGeom>
          <a:noFill/>
          <a:ln w="9525">
            <a:noFill/>
            <a:miter lim="800000"/>
            <a:headEnd/>
            <a:tailEnd/>
          </a:ln>
        </p:spPr>
        <p:txBody>
          <a:bodyPr wrap="square">
            <a:spAutoFit/>
          </a:bodyPr>
          <a:lstStyle/>
          <a:p>
            <a:r>
              <a:rPr lang="en-US" sz="1600" noProof="1">
                <a:solidFill>
                  <a:srgbClr val="FFFFFF"/>
                </a:solidFill>
                <a:latin typeface="Calibri" charset="0"/>
                <a:cs typeface="Arial" charset="0"/>
              </a:rPr>
              <a:t>The difference between failure and success is giving up</a:t>
            </a:r>
            <a:endParaRPr lang="da-DK" sz="2400" dirty="0">
              <a:solidFill>
                <a:srgbClr val="1E1C11"/>
              </a:solidFill>
              <a:latin typeface="Calibri" charset="0"/>
            </a:endParaRPr>
          </a:p>
        </p:txBody>
      </p:sp>
      <p:grpSp>
        <p:nvGrpSpPr>
          <p:cNvPr id="57" name="Group 19"/>
          <p:cNvGrpSpPr>
            <a:grpSpLocks/>
          </p:cNvGrpSpPr>
          <p:nvPr/>
        </p:nvGrpSpPr>
        <p:grpSpPr bwMode="auto">
          <a:xfrm>
            <a:off x="2267744" y="4806561"/>
            <a:ext cx="250825" cy="250825"/>
            <a:chOff x="530225" y="5016500"/>
            <a:chExt cx="393700" cy="393700"/>
          </a:xfrm>
        </p:grpSpPr>
        <p:sp>
          <p:nvSpPr>
            <p:cNvPr id="58" name="Oval 13"/>
            <p:cNvSpPr>
              <a:spLocks noChangeArrowheads="1"/>
            </p:cNvSpPr>
            <p:nvPr/>
          </p:nvSpPr>
          <p:spPr bwMode="auto">
            <a:xfrm>
              <a:off x="530225" y="5016500"/>
              <a:ext cx="393700" cy="393700"/>
            </a:xfrm>
            <a:prstGeom prst="ellipse">
              <a:avLst/>
            </a:prstGeom>
            <a:noFill/>
            <a:ln w="9525">
              <a:solidFill>
                <a:srgbClr val="FFFFFF"/>
              </a:solidFill>
              <a:round/>
              <a:headEnd/>
              <a:tailEnd/>
            </a:ln>
          </p:spPr>
          <p:txBody>
            <a:bodyPr anchor="ctr"/>
            <a:lstStyle/>
            <a:p>
              <a:pPr algn="ctr"/>
              <a:endParaRPr lang="en-US" sz="1800" dirty="0">
                <a:solidFill>
                  <a:srgbClr val="FFFFFF"/>
                </a:solidFill>
                <a:latin typeface="Calibri" charset="0"/>
              </a:endParaRPr>
            </a:p>
          </p:txBody>
        </p:sp>
        <p:sp>
          <p:nvSpPr>
            <p:cNvPr id="59" name="Isosceles Triangle 14"/>
            <p:cNvSpPr>
              <a:spLocks noChangeArrowheads="1"/>
            </p:cNvSpPr>
            <p:nvPr/>
          </p:nvSpPr>
          <p:spPr bwMode="auto">
            <a:xfrm rot="5400000">
              <a:off x="634879" y="5111187"/>
              <a:ext cx="234227" cy="204325"/>
            </a:xfrm>
            <a:prstGeom prst="triangle">
              <a:avLst>
                <a:gd name="adj" fmla="val 50000"/>
              </a:avLst>
            </a:prstGeom>
            <a:solidFill>
              <a:srgbClr val="FFFFFF"/>
            </a:solidFill>
            <a:ln w="9525">
              <a:noFill/>
              <a:miter lim="800000"/>
              <a:headEnd/>
              <a:tailEnd/>
            </a:ln>
          </p:spPr>
          <p:txBody>
            <a:bodyPr anchor="ctr"/>
            <a:lstStyle/>
            <a:p>
              <a:pPr algn="ctr"/>
              <a:endParaRPr lang="en-US" sz="1800" dirty="0">
                <a:solidFill>
                  <a:srgbClr val="353637"/>
                </a:solidFill>
                <a:latin typeface="Calibri" charset="0"/>
              </a:endParaRPr>
            </a:p>
          </p:txBody>
        </p:sp>
      </p:grpSp>
      <p:sp>
        <p:nvSpPr>
          <p:cNvPr id="60" name="Rektangel 76"/>
          <p:cNvSpPr>
            <a:spLocks noChangeArrowheads="1"/>
          </p:cNvSpPr>
          <p:nvPr/>
        </p:nvSpPr>
        <p:spPr bwMode="auto">
          <a:xfrm>
            <a:off x="4876800" y="4697346"/>
            <a:ext cx="1999456" cy="1569660"/>
          </a:xfrm>
          <a:prstGeom prst="rect">
            <a:avLst/>
          </a:prstGeom>
          <a:noFill/>
          <a:ln w="9525">
            <a:noFill/>
            <a:miter lim="800000"/>
            <a:headEnd/>
            <a:tailEnd/>
          </a:ln>
        </p:spPr>
        <p:txBody>
          <a:bodyPr wrap="square">
            <a:spAutoFit/>
          </a:bodyPr>
          <a:lstStyle/>
          <a:p>
            <a:r>
              <a:rPr lang="en-US" sz="1600" noProof="1">
                <a:solidFill>
                  <a:srgbClr val="FFFFFF"/>
                </a:solidFill>
                <a:latin typeface="Calibri" charset="0"/>
                <a:cs typeface="Arial" charset="0"/>
              </a:rPr>
              <a:t>If you do not know what you are looking for, you will not find it. Know what you want, hunt it persistently</a:t>
            </a:r>
            <a:endParaRPr lang="da-DK" sz="2400" dirty="0">
              <a:solidFill>
                <a:srgbClr val="1E1C11"/>
              </a:solidFill>
              <a:latin typeface="Calibri" charset="0"/>
            </a:endParaRPr>
          </a:p>
        </p:txBody>
      </p:sp>
      <p:grpSp>
        <p:nvGrpSpPr>
          <p:cNvPr id="61" name="Group 19"/>
          <p:cNvGrpSpPr>
            <a:grpSpLocks/>
          </p:cNvGrpSpPr>
          <p:nvPr/>
        </p:nvGrpSpPr>
        <p:grpSpPr bwMode="auto">
          <a:xfrm>
            <a:off x="4572000" y="4806561"/>
            <a:ext cx="250825" cy="250825"/>
            <a:chOff x="530225" y="5016500"/>
            <a:chExt cx="393700" cy="393700"/>
          </a:xfrm>
        </p:grpSpPr>
        <p:sp>
          <p:nvSpPr>
            <p:cNvPr id="62" name="Oval 13"/>
            <p:cNvSpPr>
              <a:spLocks noChangeArrowheads="1"/>
            </p:cNvSpPr>
            <p:nvPr/>
          </p:nvSpPr>
          <p:spPr bwMode="auto">
            <a:xfrm>
              <a:off x="530225" y="5016500"/>
              <a:ext cx="393700" cy="393700"/>
            </a:xfrm>
            <a:prstGeom prst="ellipse">
              <a:avLst/>
            </a:prstGeom>
            <a:noFill/>
            <a:ln w="9525">
              <a:solidFill>
                <a:srgbClr val="FFFFFF"/>
              </a:solidFill>
              <a:round/>
              <a:headEnd/>
              <a:tailEnd/>
            </a:ln>
          </p:spPr>
          <p:txBody>
            <a:bodyPr anchor="ctr"/>
            <a:lstStyle/>
            <a:p>
              <a:pPr algn="ctr"/>
              <a:endParaRPr lang="en-US" sz="1800" dirty="0">
                <a:solidFill>
                  <a:srgbClr val="FFFFFF"/>
                </a:solidFill>
                <a:latin typeface="Calibri" charset="0"/>
              </a:endParaRPr>
            </a:p>
          </p:txBody>
        </p:sp>
        <p:sp>
          <p:nvSpPr>
            <p:cNvPr id="63" name="Isosceles Triangle 14"/>
            <p:cNvSpPr>
              <a:spLocks noChangeArrowheads="1"/>
            </p:cNvSpPr>
            <p:nvPr/>
          </p:nvSpPr>
          <p:spPr bwMode="auto">
            <a:xfrm rot="5400000">
              <a:off x="634879" y="5111187"/>
              <a:ext cx="234227" cy="204325"/>
            </a:xfrm>
            <a:prstGeom prst="triangle">
              <a:avLst>
                <a:gd name="adj" fmla="val 50000"/>
              </a:avLst>
            </a:prstGeom>
            <a:solidFill>
              <a:srgbClr val="FFFFFF"/>
            </a:solidFill>
            <a:ln w="9525">
              <a:noFill/>
              <a:miter lim="800000"/>
              <a:headEnd/>
              <a:tailEnd/>
            </a:ln>
          </p:spPr>
          <p:txBody>
            <a:bodyPr anchor="ctr"/>
            <a:lstStyle/>
            <a:p>
              <a:pPr algn="ctr"/>
              <a:endParaRPr lang="en-US" sz="1800" dirty="0">
                <a:solidFill>
                  <a:srgbClr val="353637"/>
                </a:solidFill>
                <a:latin typeface="Calibri" charset="0"/>
              </a:endParaRPr>
            </a:p>
          </p:txBody>
        </p:sp>
      </p:grpSp>
      <p:sp>
        <p:nvSpPr>
          <p:cNvPr id="64" name="Rektangel 76"/>
          <p:cNvSpPr>
            <a:spLocks noChangeArrowheads="1"/>
          </p:cNvSpPr>
          <p:nvPr/>
        </p:nvSpPr>
        <p:spPr bwMode="auto">
          <a:xfrm>
            <a:off x="7109048" y="4697346"/>
            <a:ext cx="1999456" cy="1815882"/>
          </a:xfrm>
          <a:prstGeom prst="rect">
            <a:avLst/>
          </a:prstGeom>
          <a:noFill/>
          <a:ln w="9525">
            <a:noFill/>
            <a:miter lim="800000"/>
            <a:headEnd/>
            <a:tailEnd/>
          </a:ln>
        </p:spPr>
        <p:txBody>
          <a:bodyPr wrap="square">
            <a:spAutoFit/>
          </a:bodyPr>
          <a:lstStyle/>
          <a:p>
            <a:r>
              <a:rPr lang="en-US" sz="1600" noProof="1">
                <a:solidFill>
                  <a:srgbClr val="FFFFFF"/>
                </a:solidFill>
                <a:latin typeface="Calibri" charset="0"/>
                <a:cs typeface="Arial" charset="0"/>
              </a:rPr>
              <a:t>Look for solutions, not problems. Look for action, not analysis. Be confident in yourself; If you are not enthusiastic, no one else will </a:t>
            </a:r>
            <a:r>
              <a:rPr lang="en-US" sz="1600" noProof="1" smtClean="0">
                <a:solidFill>
                  <a:srgbClr val="FFFFFF"/>
                </a:solidFill>
                <a:latin typeface="Calibri" charset="0"/>
                <a:cs typeface="Arial" charset="0"/>
              </a:rPr>
              <a:t>be</a:t>
            </a:r>
            <a:endParaRPr lang="da-DK" sz="2400" dirty="0">
              <a:solidFill>
                <a:srgbClr val="1E1C11"/>
              </a:solidFill>
              <a:latin typeface="Calibri" charset="0"/>
            </a:endParaRPr>
          </a:p>
        </p:txBody>
      </p:sp>
      <p:grpSp>
        <p:nvGrpSpPr>
          <p:cNvPr id="65" name="Group 19"/>
          <p:cNvGrpSpPr>
            <a:grpSpLocks/>
          </p:cNvGrpSpPr>
          <p:nvPr/>
        </p:nvGrpSpPr>
        <p:grpSpPr bwMode="auto">
          <a:xfrm>
            <a:off x="6804248" y="4806561"/>
            <a:ext cx="250825" cy="250825"/>
            <a:chOff x="530225" y="5016500"/>
            <a:chExt cx="393700" cy="393700"/>
          </a:xfrm>
        </p:grpSpPr>
        <p:sp>
          <p:nvSpPr>
            <p:cNvPr id="66" name="Oval 13"/>
            <p:cNvSpPr>
              <a:spLocks noChangeArrowheads="1"/>
            </p:cNvSpPr>
            <p:nvPr/>
          </p:nvSpPr>
          <p:spPr bwMode="auto">
            <a:xfrm>
              <a:off x="530225" y="5016500"/>
              <a:ext cx="393700" cy="393700"/>
            </a:xfrm>
            <a:prstGeom prst="ellipse">
              <a:avLst/>
            </a:prstGeom>
            <a:noFill/>
            <a:ln w="9525">
              <a:solidFill>
                <a:srgbClr val="FFFFFF"/>
              </a:solidFill>
              <a:round/>
              <a:headEnd/>
              <a:tailEnd/>
            </a:ln>
          </p:spPr>
          <p:txBody>
            <a:bodyPr anchor="ctr"/>
            <a:lstStyle/>
            <a:p>
              <a:pPr algn="ctr"/>
              <a:endParaRPr lang="en-US" sz="1800" dirty="0">
                <a:solidFill>
                  <a:srgbClr val="FFFFFF"/>
                </a:solidFill>
                <a:latin typeface="Calibri" charset="0"/>
              </a:endParaRPr>
            </a:p>
          </p:txBody>
        </p:sp>
        <p:sp>
          <p:nvSpPr>
            <p:cNvPr id="67" name="Isosceles Triangle 14"/>
            <p:cNvSpPr>
              <a:spLocks noChangeArrowheads="1"/>
            </p:cNvSpPr>
            <p:nvPr/>
          </p:nvSpPr>
          <p:spPr bwMode="auto">
            <a:xfrm rot="5400000">
              <a:off x="634879" y="5111187"/>
              <a:ext cx="234227" cy="204325"/>
            </a:xfrm>
            <a:prstGeom prst="triangle">
              <a:avLst>
                <a:gd name="adj" fmla="val 50000"/>
              </a:avLst>
            </a:prstGeom>
            <a:solidFill>
              <a:srgbClr val="FFFFFF"/>
            </a:solidFill>
            <a:ln w="9525">
              <a:noFill/>
              <a:miter lim="800000"/>
              <a:headEnd/>
              <a:tailEnd/>
            </a:ln>
          </p:spPr>
          <p:txBody>
            <a:bodyPr anchor="ctr"/>
            <a:lstStyle/>
            <a:p>
              <a:pPr algn="ctr"/>
              <a:endParaRPr lang="en-US" sz="1800" dirty="0">
                <a:solidFill>
                  <a:srgbClr val="353637"/>
                </a:solidFill>
                <a:latin typeface="Calibri" charset="0"/>
              </a:endParaRPr>
            </a:p>
          </p:txBody>
        </p:sp>
      </p:grpSp>
    </p:spTree>
    <p:extLst>
      <p:ext uri="{BB962C8B-B14F-4D97-AF65-F5344CB8AC3E}">
        <p14:creationId xmlns:p14="http://schemas.microsoft.com/office/powerpoint/2010/main" val="709829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07950" y="115888"/>
            <a:ext cx="8928100" cy="1231106"/>
          </a:xfrm>
          <a:prstGeom prst="rect">
            <a:avLst/>
          </a:prstGeom>
          <a:noFill/>
        </p:spPr>
        <p:txBody>
          <a:bodyPr wrap="square" lIns="0" tIns="0" rIns="0" bIns="0" rtlCol="0">
            <a:spAutoFit/>
          </a:bodyPr>
          <a:lstStyle/>
          <a:p>
            <a:pPr algn="ctr"/>
            <a:r>
              <a:rPr lang="en-US" sz="4000" dirty="0">
                <a:latin typeface="+mn-lt"/>
              </a:rPr>
              <a:t>Positive leadership- Asking the right questions</a:t>
            </a:r>
          </a:p>
        </p:txBody>
      </p:sp>
      <p:pic>
        <p:nvPicPr>
          <p:cNvPr id="33" name="Picture 2" descr="http://images04.olx.in/ui/3/59/50/48605950_1.jpg"/>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96950" y="1346994"/>
            <a:ext cx="8939099" cy="517835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899592" y="1527175"/>
            <a:ext cx="3168352" cy="461665"/>
          </a:xfrm>
          <a:prstGeom prst="rect">
            <a:avLst/>
          </a:prstGeom>
          <a:noFill/>
          <a:ln w="9525">
            <a:noFill/>
            <a:miter lim="800000"/>
            <a:headEnd/>
            <a:tailEnd/>
          </a:ln>
        </p:spPr>
        <p:txBody>
          <a:bodyPr wrap="square">
            <a:spAutoFit/>
          </a:bodyPr>
          <a:lstStyle>
            <a:defPPr>
              <a:defRPr lang="en-IN"/>
            </a:defPPr>
            <a:lvl1pPr defTabSz="801688">
              <a:spcBef>
                <a:spcPct val="20000"/>
              </a:spcBef>
              <a:defRPr sz="3200" b="1">
                <a:solidFill>
                  <a:srgbClr val="FF0000"/>
                </a:solidFill>
                <a:latin typeface="Calibri" pitchFamily="34" charset="0"/>
                <a:cs typeface="Arial" charset="0"/>
              </a:defRPr>
            </a:lvl1pPr>
          </a:lstStyle>
          <a:p>
            <a:pPr algn="ctr"/>
            <a:r>
              <a:rPr lang="en-US" sz="2400" dirty="0" smtClean="0"/>
              <a:t>Leader mindset</a:t>
            </a:r>
            <a:endParaRPr lang="en-US" sz="2400" dirty="0"/>
          </a:p>
        </p:txBody>
      </p:sp>
      <p:sp>
        <p:nvSpPr>
          <p:cNvPr id="35" name="TextBox 34"/>
          <p:cNvSpPr txBox="1"/>
          <p:nvPr/>
        </p:nvSpPr>
        <p:spPr>
          <a:xfrm>
            <a:off x="5385936" y="1527175"/>
            <a:ext cx="3168352" cy="461665"/>
          </a:xfrm>
          <a:prstGeom prst="rect">
            <a:avLst/>
          </a:prstGeom>
          <a:noFill/>
          <a:ln w="9525">
            <a:noFill/>
            <a:miter lim="800000"/>
            <a:headEnd/>
            <a:tailEnd/>
          </a:ln>
        </p:spPr>
        <p:txBody>
          <a:bodyPr wrap="square">
            <a:spAutoFit/>
          </a:bodyPr>
          <a:lstStyle>
            <a:defPPr>
              <a:defRPr lang="en-IN"/>
            </a:defPPr>
            <a:lvl1pPr defTabSz="801688">
              <a:spcBef>
                <a:spcPct val="20000"/>
              </a:spcBef>
              <a:defRPr sz="3200" b="1">
                <a:solidFill>
                  <a:srgbClr val="FF0000"/>
                </a:solidFill>
                <a:latin typeface="Calibri" pitchFamily="34" charset="0"/>
                <a:cs typeface="Arial" charset="0"/>
              </a:defRPr>
            </a:lvl1pPr>
          </a:lstStyle>
          <a:p>
            <a:pPr algn="ctr"/>
            <a:r>
              <a:rPr lang="en-US" sz="2400" dirty="0" smtClean="0"/>
              <a:t>Follower mindset</a:t>
            </a:r>
            <a:endParaRPr lang="en-US" sz="2400" dirty="0"/>
          </a:p>
        </p:txBody>
      </p:sp>
      <p:sp>
        <p:nvSpPr>
          <p:cNvPr id="36" name="Rectangle 35"/>
          <p:cNvSpPr/>
          <p:nvPr/>
        </p:nvSpPr>
        <p:spPr>
          <a:xfrm>
            <a:off x="791803" y="2216195"/>
            <a:ext cx="3959994" cy="780758"/>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What are some possible solutions/options/ways forward?</a:t>
            </a:r>
          </a:p>
        </p:txBody>
      </p:sp>
      <p:sp>
        <p:nvSpPr>
          <p:cNvPr id="37" name="Rectangle 36"/>
          <p:cNvSpPr/>
          <p:nvPr/>
        </p:nvSpPr>
        <p:spPr>
          <a:xfrm>
            <a:off x="4990115" y="2216195"/>
            <a:ext cx="3959994" cy="780758"/>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b="1" dirty="0">
                <a:solidFill>
                  <a:srgbClr val="FFFFFF"/>
                </a:solidFill>
              </a:rPr>
              <a:t>What went wrong?</a:t>
            </a:r>
          </a:p>
        </p:txBody>
      </p:sp>
      <p:sp>
        <p:nvSpPr>
          <p:cNvPr id="38" name="Rectangle 37"/>
          <p:cNvSpPr/>
          <p:nvPr/>
        </p:nvSpPr>
        <p:spPr>
          <a:xfrm>
            <a:off x="791803" y="3429000"/>
            <a:ext cx="3959994" cy="780758"/>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What can I do now to regain control and build momentum?</a:t>
            </a:r>
          </a:p>
        </p:txBody>
      </p:sp>
      <p:sp>
        <p:nvSpPr>
          <p:cNvPr id="68" name="Rectangle 67"/>
          <p:cNvSpPr/>
          <p:nvPr/>
        </p:nvSpPr>
        <p:spPr>
          <a:xfrm>
            <a:off x="4990115" y="3429000"/>
            <a:ext cx="3959994" cy="780758"/>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b="1" dirty="0">
                <a:solidFill>
                  <a:srgbClr val="FFFFFF"/>
                </a:solidFill>
              </a:rPr>
              <a:t>Why have I been put in this position?</a:t>
            </a:r>
          </a:p>
        </p:txBody>
      </p:sp>
      <p:sp>
        <p:nvSpPr>
          <p:cNvPr id="69" name="Rectangle 68"/>
          <p:cNvSpPr/>
          <p:nvPr/>
        </p:nvSpPr>
        <p:spPr>
          <a:xfrm>
            <a:off x="791803" y="4509120"/>
            <a:ext cx="3959994" cy="780758"/>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Whose support do I need and how will I get it?</a:t>
            </a:r>
          </a:p>
        </p:txBody>
      </p:sp>
      <p:sp>
        <p:nvSpPr>
          <p:cNvPr id="70" name="Rectangle 69"/>
          <p:cNvSpPr/>
          <p:nvPr/>
        </p:nvSpPr>
        <p:spPr>
          <a:xfrm>
            <a:off x="4990115" y="4509120"/>
            <a:ext cx="3959994" cy="780758"/>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Who messed up? Who is going to put this right?</a:t>
            </a:r>
          </a:p>
        </p:txBody>
      </p:sp>
      <p:sp>
        <p:nvSpPr>
          <p:cNvPr id="72" name="Rectangle 71"/>
          <p:cNvSpPr/>
          <p:nvPr/>
        </p:nvSpPr>
        <p:spPr>
          <a:xfrm>
            <a:off x="791803" y="5589240"/>
            <a:ext cx="3959994" cy="780758"/>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b="1" dirty="0">
                <a:solidFill>
                  <a:srgbClr val="FFFFFF"/>
                </a:solidFill>
              </a:rPr>
              <a:t>What can I learn from this</a:t>
            </a:r>
            <a:r>
              <a:rPr lang="en-US" b="1" dirty="0" smtClean="0">
                <a:solidFill>
                  <a:srgbClr val="FFFFFF"/>
                </a:solidFill>
              </a:rPr>
              <a:t>?</a:t>
            </a:r>
            <a:endParaRPr lang="en-US" b="1" dirty="0">
              <a:solidFill>
                <a:srgbClr val="FFFFFF"/>
              </a:solidFill>
            </a:endParaRPr>
          </a:p>
        </p:txBody>
      </p:sp>
      <p:sp>
        <p:nvSpPr>
          <p:cNvPr id="73" name="Rectangle 72"/>
          <p:cNvSpPr/>
          <p:nvPr/>
        </p:nvSpPr>
        <p:spPr>
          <a:xfrm>
            <a:off x="4990115" y="5589240"/>
            <a:ext cx="3959994" cy="780758"/>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b="1" dirty="0">
                <a:solidFill>
                  <a:srgbClr val="FFFFFF"/>
                </a:solidFill>
              </a:rPr>
              <a:t>How do I avoid </a:t>
            </a:r>
            <a:r>
              <a:rPr lang="en-US" b="1" dirty="0" smtClean="0">
                <a:solidFill>
                  <a:srgbClr val="FFFFFF"/>
                </a:solidFill>
              </a:rPr>
              <a:t>blame?</a:t>
            </a:r>
            <a:endParaRPr lang="en-US" b="1" dirty="0">
              <a:solidFill>
                <a:srgbClr val="FFFFFF"/>
              </a:solidFill>
            </a:endParaRPr>
          </a:p>
        </p:txBody>
      </p:sp>
    </p:spTree>
    <p:extLst>
      <p:ext uri="{BB962C8B-B14F-4D97-AF65-F5344CB8AC3E}">
        <p14:creationId xmlns:p14="http://schemas.microsoft.com/office/powerpoint/2010/main" val="2171689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07950" y="115888"/>
            <a:ext cx="8928100" cy="615553"/>
          </a:xfrm>
          <a:prstGeom prst="rect">
            <a:avLst/>
          </a:prstGeom>
          <a:noFill/>
        </p:spPr>
        <p:txBody>
          <a:bodyPr wrap="square" lIns="0" tIns="0" rIns="0" bIns="0" rtlCol="0">
            <a:spAutoFit/>
          </a:bodyPr>
          <a:lstStyle/>
          <a:p>
            <a:pPr algn="ctr"/>
            <a:r>
              <a:rPr lang="en-US" sz="4000" dirty="0" smtClean="0">
                <a:latin typeface="+mn-lt"/>
              </a:rPr>
              <a:t>The art of buying time</a:t>
            </a:r>
            <a:endParaRPr lang="en-US" sz="4000" dirty="0">
              <a:latin typeface="+mn-lt"/>
            </a:endParaRPr>
          </a:p>
        </p:txBody>
      </p:sp>
      <p:sp>
        <p:nvSpPr>
          <p:cNvPr id="29" name="TextBox 28"/>
          <p:cNvSpPr txBox="1"/>
          <p:nvPr/>
        </p:nvSpPr>
        <p:spPr>
          <a:xfrm flipH="1">
            <a:off x="2483768" y="1076543"/>
            <a:ext cx="6660232" cy="923330"/>
          </a:xfrm>
          <a:prstGeom prst="rect">
            <a:avLst/>
          </a:prstGeom>
          <a:noFill/>
        </p:spPr>
        <p:txBody>
          <a:bodyPr wrap="square" rtlCol="0">
            <a:spAutoFit/>
          </a:bodyPr>
          <a:lstStyle/>
          <a:p>
            <a:pPr fontAlgn="auto">
              <a:spcBef>
                <a:spcPts val="0"/>
              </a:spcBef>
              <a:spcAft>
                <a:spcPts val="0"/>
              </a:spcAft>
            </a:pPr>
            <a:r>
              <a:rPr lang="en-US" b="1" dirty="0">
                <a:latin typeface="+mn-lt"/>
              </a:rPr>
              <a:t>Agree the goal of the idea</a:t>
            </a:r>
          </a:p>
          <a:p>
            <a:pPr marL="285750" marR="0" lvl="0" indent="-285750" defTabSz="914400" eaLnBrk="1" fontAlgn="auto" latinLnBrk="0" hangingPunct="1">
              <a:spcBef>
                <a:spcPts val="0"/>
              </a:spcBef>
              <a:spcAft>
                <a:spcPts val="0"/>
              </a:spcAft>
              <a:buClrTx/>
              <a:buSzTx/>
              <a:buFont typeface="Arial" pitchFamily="34" charset="0"/>
              <a:buChar char="•"/>
              <a:tabLst/>
              <a:defRPr/>
            </a:pPr>
            <a:r>
              <a:rPr lang="en-US" kern="0" dirty="0">
                <a:solidFill>
                  <a:sysClr val="windowText" lastClr="000000"/>
                </a:solidFill>
                <a:latin typeface="+mn-lt"/>
              </a:rPr>
              <a:t>What is the problem this idea solves? For whom?</a:t>
            </a:r>
          </a:p>
          <a:p>
            <a:pPr marL="285750" marR="0" lvl="0" indent="-285750" defTabSz="914400" eaLnBrk="1" fontAlgn="auto" latinLnBrk="0" hangingPunct="1">
              <a:spcBef>
                <a:spcPts val="0"/>
              </a:spcBef>
              <a:spcAft>
                <a:spcPts val="0"/>
              </a:spcAft>
              <a:buClrTx/>
              <a:buSzTx/>
              <a:buFont typeface="Arial" pitchFamily="34" charset="0"/>
              <a:buChar char="•"/>
              <a:tabLst/>
              <a:defRPr/>
            </a:pPr>
            <a:r>
              <a:rPr lang="en-US" kern="0" dirty="0">
                <a:solidFill>
                  <a:sysClr val="windowText" lastClr="000000"/>
                </a:solidFill>
                <a:latin typeface="+mn-lt"/>
              </a:rPr>
              <a:t>What are the benefits if doing this? For whom?</a:t>
            </a:r>
          </a:p>
        </p:txBody>
      </p:sp>
      <p:sp>
        <p:nvSpPr>
          <p:cNvPr id="30" name="TextBox 29"/>
          <p:cNvSpPr txBox="1"/>
          <p:nvPr/>
        </p:nvSpPr>
        <p:spPr>
          <a:xfrm flipH="1">
            <a:off x="3251798" y="1970332"/>
            <a:ext cx="5892201" cy="1477328"/>
          </a:xfrm>
          <a:prstGeom prst="rect">
            <a:avLst/>
          </a:prstGeom>
          <a:noFill/>
        </p:spPr>
        <p:txBody>
          <a:bodyPr wrap="square" rtlCol="0">
            <a:spAutoFit/>
          </a:bodyPr>
          <a:lstStyle/>
          <a:p>
            <a:r>
              <a:rPr lang="en-US" b="1" dirty="0">
                <a:latin typeface="+mn-lt"/>
              </a:rPr>
              <a:t>Understand the </a:t>
            </a:r>
            <a:r>
              <a:rPr lang="en-US" b="1" dirty="0" smtClean="0">
                <a:latin typeface="+mn-lt"/>
              </a:rPr>
              <a:t>context</a:t>
            </a:r>
            <a:r>
              <a:rPr kumimoji="0" lang="en-IN" b="1" i="0" u="none" strike="noStrike" kern="0" cap="none" spc="0" normalizeH="0" baseline="0" noProof="0" dirty="0" smtClean="0">
                <a:ln>
                  <a:noFill/>
                </a:ln>
                <a:solidFill>
                  <a:sysClr val="windowText" lastClr="000000"/>
                </a:solidFill>
                <a:effectLst/>
                <a:uLnTx/>
                <a:uFillTx/>
                <a:latin typeface="+mn-lt"/>
              </a:rPr>
              <a:t>:</a:t>
            </a:r>
          </a:p>
          <a:p>
            <a:pPr marL="285750" indent="-285750">
              <a:buFont typeface="Arial" pitchFamily="34" charset="0"/>
              <a:buChar char="•"/>
            </a:pPr>
            <a:r>
              <a:rPr lang="en-US" dirty="0" smtClean="0">
                <a:latin typeface="+mn-lt"/>
              </a:rPr>
              <a:t>What </a:t>
            </a:r>
            <a:r>
              <a:rPr lang="en-US" dirty="0">
                <a:latin typeface="+mn-lt"/>
              </a:rPr>
              <a:t>are the time frames?</a:t>
            </a:r>
          </a:p>
          <a:p>
            <a:pPr marL="285750" indent="-285750">
              <a:buFont typeface="Arial" pitchFamily="34" charset="0"/>
              <a:buChar char="•"/>
            </a:pPr>
            <a:r>
              <a:rPr lang="en-US" dirty="0">
                <a:latin typeface="+mn-lt"/>
              </a:rPr>
              <a:t>What support and resources will be available?</a:t>
            </a:r>
          </a:p>
          <a:p>
            <a:pPr marL="285750" indent="-285750">
              <a:buFont typeface="Arial" pitchFamily="34" charset="0"/>
              <a:buChar char="•"/>
            </a:pPr>
            <a:r>
              <a:rPr lang="en-US" dirty="0">
                <a:latin typeface="+mn-lt"/>
              </a:rPr>
              <a:t>Why are we looking at this now?</a:t>
            </a:r>
          </a:p>
          <a:p>
            <a:pPr marL="285750" indent="-285750">
              <a:buFont typeface="Arial" pitchFamily="34" charset="0"/>
              <a:buChar char="•"/>
            </a:pPr>
            <a:r>
              <a:rPr lang="en-US" dirty="0">
                <a:latin typeface="+mn-lt"/>
              </a:rPr>
              <a:t>How does this fit with our other priorities?</a:t>
            </a:r>
          </a:p>
        </p:txBody>
      </p:sp>
      <p:sp>
        <p:nvSpPr>
          <p:cNvPr id="31" name="TextBox 30"/>
          <p:cNvSpPr txBox="1"/>
          <p:nvPr/>
        </p:nvSpPr>
        <p:spPr>
          <a:xfrm flipH="1">
            <a:off x="3491878" y="3513782"/>
            <a:ext cx="5652121" cy="923330"/>
          </a:xfrm>
          <a:prstGeom prst="rect">
            <a:avLst/>
          </a:prstGeom>
          <a:noFill/>
        </p:spPr>
        <p:txBody>
          <a:bodyPr wrap="square" rtlCol="0">
            <a:spAutoFit/>
          </a:bodyPr>
          <a:lstStyle/>
          <a:p>
            <a:pPr fontAlgn="auto">
              <a:spcBef>
                <a:spcPts val="0"/>
              </a:spcBef>
              <a:spcAft>
                <a:spcPts val="0"/>
              </a:spcAft>
            </a:pPr>
            <a:r>
              <a:rPr lang="en-US" b="1" dirty="0">
                <a:latin typeface="+mn-lt"/>
              </a:rPr>
              <a:t>Create and evaluate options</a:t>
            </a:r>
          </a:p>
          <a:p>
            <a:pPr marL="285750" indent="-285750">
              <a:buFont typeface="Arial" pitchFamily="34" charset="0"/>
              <a:buChar char="•"/>
            </a:pPr>
            <a:r>
              <a:rPr lang="en-US" dirty="0" smtClean="0">
                <a:latin typeface="+mn-lt"/>
              </a:rPr>
              <a:t>How </a:t>
            </a:r>
            <a:r>
              <a:rPr lang="en-US" dirty="0">
                <a:latin typeface="+mn-lt"/>
              </a:rPr>
              <a:t>else can this be achieved?</a:t>
            </a:r>
          </a:p>
          <a:p>
            <a:pPr marL="285750" indent="-285750">
              <a:buFont typeface="Arial" pitchFamily="34" charset="0"/>
              <a:buChar char="•"/>
            </a:pPr>
            <a:r>
              <a:rPr lang="en-US" dirty="0">
                <a:latin typeface="+mn-lt"/>
              </a:rPr>
              <a:t>What are the obstacles to success?</a:t>
            </a:r>
          </a:p>
        </p:txBody>
      </p:sp>
      <p:sp>
        <p:nvSpPr>
          <p:cNvPr id="32" name="TextBox 31"/>
          <p:cNvSpPr txBox="1"/>
          <p:nvPr/>
        </p:nvSpPr>
        <p:spPr>
          <a:xfrm flipH="1">
            <a:off x="3275856" y="4809926"/>
            <a:ext cx="5724128" cy="369332"/>
          </a:xfrm>
          <a:prstGeom prst="rect">
            <a:avLst/>
          </a:prstGeom>
          <a:noFill/>
        </p:spPr>
        <p:txBody>
          <a:bodyPr wrap="square" rtlCol="0">
            <a:spAutoFit/>
          </a:bodyPr>
          <a:lstStyle/>
          <a:p>
            <a:r>
              <a:rPr lang="en-US" b="1" dirty="0" smtClean="0">
                <a:latin typeface="+mn-lt"/>
              </a:rPr>
              <a:t>Conclude</a:t>
            </a:r>
          </a:p>
        </p:txBody>
      </p:sp>
      <p:sp>
        <p:nvSpPr>
          <p:cNvPr id="39" name="Oval 38"/>
          <p:cNvSpPr/>
          <p:nvPr/>
        </p:nvSpPr>
        <p:spPr>
          <a:xfrm>
            <a:off x="1955655" y="1668870"/>
            <a:ext cx="311727" cy="311727"/>
          </a:xfrm>
          <a:prstGeom prst="ellipse">
            <a:avLst/>
          </a:prstGeom>
          <a:solidFill>
            <a:srgbClr val="9BBB59">
              <a:lumMod val="20000"/>
              <a:lumOff val="80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747743" y="2460958"/>
            <a:ext cx="311727" cy="311727"/>
          </a:xfrm>
          <a:prstGeom prst="ellipse">
            <a:avLst/>
          </a:prstGeom>
          <a:solidFill>
            <a:srgbClr val="9BBB59">
              <a:lumMod val="20000"/>
              <a:lumOff val="80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9832" y="3541078"/>
            <a:ext cx="311727" cy="311727"/>
          </a:xfrm>
          <a:prstGeom prst="ellipse">
            <a:avLst/>
          </a:prstGeom>
          <a:solidFill>
            <a:srgbClr val="9BBB59">
              <a:lumMod val="20000"/>
              <a:lumOff val="80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Oval 41"/>
          <p:cNvSpPr/>
          <p:nvPr/>
        </p:nvSpPr>
        <p:spPr>
          <a:xfrm>
            <a:off x="2915816" y="4765214"/>
            <a:ext cx="311727" cy="311727"/>
          </a:xfrm>
          <a:prstGeom prst="ellipse">
            <a:avLst/>
          </a:prstGeom>
          <a:solidFill>
            <a:srgbClr val="9BBB59">
              <a:lumMod val="20000"/>
              <a:lumOff val="80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ysClr val="window" lastClr="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Arc 42"/>
          <p:cNvSpPr/>
          <p:nvPr/>
        </p:nvSpPr>
        <p:spPr>
          <a:xfrm>
            <a:off x="-1524000" y="2181200"/>
            <a:ext cx="3048000" cy="3048000"/>
          </a:xfrm>
          <a:prstGeom prst="arc">
            <a:avLst>
              <a:gd name="adj1" fmla="val 16200000"/>
              <a:gd name="adj2" fmla="val 5359794"/>
            </a:avLst>
          </a:prstGeom>
          <a:solidFill>
            <a:sysClr val="window" lastClr="FFFFFF">
              <a:lumMod val="95000"/>
            </a:sysClr>
          </a:solidFill>
          <a:ln w="25400" cap="flat" cmpd="sng" algn="ctr">
            <a:noFill/>
            <a:prstDash val="solid"/>
          </a:ln>
          <a:effectLst>
            <a:innerShdw blurRad="304800" dist="50800" dir="18900000">
              <a:prstClr val="black">
                <a:alpha val="14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4" name="Group 24"/>
          <p:cNvGrpSpPr/>
          <p:nvPr/>
        </p:nvGrpSpPr>
        <p:grpSpPr>
          <a:xfrm rot="5400000">
            <a:off x="-2465640" y="3447288"/>
            <a:ext cx="4896000" cy="252000"/>
            <a:chOff x="-3200400" y="3314700"/>
            <a:chExt cx="6246420" cy="228600"/>
          </a:xfrm>
        </p:grpSpPr>
        <p:sp>
          <p:nvSpPr>
            <p:cNvPr id="45" name="Rounded Rectangle 44"/>
            <p:cNvSpPr/>
            <p:nvPr/>
          </p:nvSpPr>
          <p:spPr>
            <a:xfrm rot="5400000">
              <a:off x="1331520" y="1828800"/>
              <a:ext cx="228600" cy="3200400"/>
            </a:xfrm>
            <a:prstGeom prst="roundRect">
              <a:avLst>
                <a:gd name="adj" fmla="val 35051"/>
              </a:avLst>
            </a:prstGeom>
            <a:solidFill>
              <a:sysClr val="window" lastClr="FFFFFF">
                <a:lumMod val="85000"/>
              </a:sys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rot="5400000">
              <a:off x="-1714500" y="1828800"/>
              <a:ext cx="228600" cy="3200400"/>
            </a:xfrm>
            <a:prstGeom prst="roundRect">
              <a:avLst>
                <a:gd name="adj" fmla="val 35051"/>
              </a:avLst>
            </a:prstGeom>
            <a:no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7" name="Oval 46"/>
          <p:cNvSpPr/>
          <p:nvPr/>
        </p:nvSpPr>
        <p:spPr>
          <a:xfrm>
            <a:off x="2195736" y="5845334"/>
            <a:ext cx="311727" cy="311727"/>
          </a:xfrm>
          <a:prstGeom prst="ellipse">
            <a:avLst/>
          </a:prstGeom>
          <a:solidFill>
            <a:srgbClr val="9BBB59">
              <a:lumMod val="20000"/>
              <a:lumOff val="80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ysClr val="window" lastClr="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TextBox 47"/>
          <p:cNvSpPr txBox="1"/>
          <p:nvPr/>
        </p:nvSpPr>
        <p:spPr>
          <a:xfrm flipH="1">
            <a:off x="2699791" y="5852011"/>
            <a:ext cx="626469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b="1" i="0" u="none" strike="noStrike" kern="0" cap="none" spc="0" normalizeH="0" baseline="0" noProof="0" dirty="0" smtClean="0">
                <a:ln>
                  <a:noFill/>
                </a:ln>
                <a:solidFill>
                  <a:sysClr val="windowText" lastClr="000000"/>
                </a:solidFill>
                <a:effectLst/>
                <a:uLnTx/>
                <a:uFillTx/>
                <a:latin typeface="+mn-lt"/>
              </a:rPr>
              <a:t>What are the next steps?</a:t>
            </a:r>
            <a:endParaRPr kumimoji="0" lang="en-US" b="0" i="0" u="none" strike="noStrike" kern="0" cap="none" spc="0" normalizeH="0" baseline="0" noProof="0" dirty="0">
              <a:ln>
                <a:noFill/>
              </a:ln>
              <a:solidFill>
                <a:sysClr val="windowText" lastClr="000000"/>
              </a:solidFill>
              <a:effectLst/>
              <a:uLnTx/>
              <a:uFillTx/>
              <a:latin typeface="+mn-lt"/>
            </a:endParaRPr>
          </a:p>
        </p:txBody>
      </p:sp>
    </p:spTree>
    <p:extLst>
      <p:ext uri="{BB962C8B-B14F-4D97-AF65-F5344CB8AC3E}">
        <p14:creationId xmlns:p14="http://schemas.microsoft.com/office/powerpoint/2010/main" val="170921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7800000">
                                      <p:cBhvr>
                                        <p:cTn id="6" dur="1000" fill="hold"/>
                                        <p:tgtEl>
                                          <p:spTgt spid="44"/>
                                        </p:tgtEl>
                                        <p:attrNameLst>
                                          <p:attrName>r</p:attrName>
                                        </p:attrNameLst>
                                      </p:cBhvr>
                                    </p:animRot>
                                  </p:childTnLst>
                                </p:cTn>
                              </p:par>
                            </p:childTnLst>
                          </p:cTn>
                        </p:par>
                        <p:par>
                          <p:cTn id="7" fill="hold">
                            <p:stCondLst>
                              <p:cond delay="1000"/>
                            </p:stCondLst>
                            <p:childTnLst>
                              <p:par>
                                <p:cTn id="8" presetID="1" presetClass="emph" presetSubtype="2" fill="hold" nodeType="afterEffect">
                                  <p:stCondLst>
                                    <p:cond delay="0"/>
                                  </p:stCondLst>
                                  <p:childTnLst>
                                    <p:animClr clrSpc="rgb" dir="cw">
                                      <p:cBhvr>
                                        <p:cTn id="9" dur="500" fill="hold"/>
                                        <p:tgtEl>
                                          <p:spTgt spid="39"/>
                                        </p:tgtEl>
                                        <p:attrNameLst>
                                          <p:attrName>fillcolor</p:attrName>
                                        </p:attrNameLst>
                                      </p:cBhvr>
                                      <p:to>
                                        <a:srgbClr val="829975"/>
                                      </p:to>
                                    </p:animClr>
                                    <p:set>
                                      <p:cBhvr>
                                        <p:cTn id="10" dur="500" fill="hold"/>
                                        <p:tgtEl>
                                          <p:spTgt spid="39"/>
                                        </p:tgtEl>
                                        <p:attrNameLst>
                                          <p:attrName>fill.type</p:attrName>
                                        </p:attrNameLst>
                                      </p:cBhvr>
                                      <p:to>
                                        <p:strVal val="solid"/>
                                      </p:to>
                                    </p:set>
                                    <p:set>
                                      <p:cBhvr>
                                        <p:cTn id="11" dur="500" fill="hold"/>
                                        <p:tgtEl>
                                          <p:spTgt spid="39"/>
                                        </p:tgtEl>
                                        <p:attrNameLst>
                                          <p:attrName>fill.on</p:attrName>
                                        </p:attrNameLst>
                                      </p:cBhvr>
                                      <p:to>
                                        <p:strVal val="true"/>
                                      </p:to>
                                    </p:se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500"/>
                            </p:stCondLst>
                            <p:childTnLst>
                              <p:par>
                                <p:cTn id="16" presetID="8" presetClass="emph" presetSubtype="0" fill="hold" nodeType="afterEffect">
                                  <p:stCondLst>
                                    <p:cond delay="2000"/>
                                  </p:stCondLst>
                                  <p:childTnLst>
                                    <p:animRot by="1320000">
                                      <p:cBhvr>
                                        <p:cTn id="17" dur="500" fill="hold"/>
                                        <p:tgtEl>
                                          <p:spTgt spid="44"/>
                                        </p:tgtEl>
                                        <p:attrNameLst>
                                          <p:attrName>r</p:attrName>
                                        </p:attrNameLst>
                                      </p:cBhvr>
                                    </p:animRot>
                                  </p:childTnLst>
                                </p:cTn>
                              </p:par>
                            </p:childTnLst>
                          </p:cTn>
                        </p:par>
                        <p:par>
                          <p:cTn id="18" fill="hold">
                            <p:stCondLst>
                              <p:cond delay="4000"/>
                            </p:stCondLst>
                            <p:childTnLst>
                              <p:par>
                                <p:cTn id="19" presetID="1" presetClass="emph" presetSubtype="2" fill="hold" nodeType="afterEffect">
                                  <p:stCondLst>
                                    <p:cond delay="0"/>
                                  </p:stCondLst>
                                  <p:childTnLst>
                                    <p:animClr clrSpc="rgb" dir="cw">
                                      <p:cBhvr>
                                        <p:cTn id="20" dur="500" fill="hold"/>
                                        <p:tgtEl>
                                          <p:spTgt spid="40"/>
                                        </p:tgtEl>
                                        <p:attrNameLst>
                                          <p:attrName>fillcolor</p:attrName>
                                        </p:attrNameLst>
                                      </p:cBhvr>
                                      <p:to>
                                        <a:srgbClr val="829975"/>
                                      </p:to>
                                    </p:animClr>
                                    <p:set>
                                      <p:cBhvr>
                                        <p:cTn id="21" dur="500" fill="hold"/>
                                        <p:tgtEl>
                                          <p:spTgt spid="40"/>
                                        </p:tgtEl>
                                        <p:attrNameLst>
                                          <p:attrName>fill.type</p:attrName>
                                        </p:attrNameLst>
                                      </p:cBhvr>
                                      <p:to>
                                        <p:strVal val="solid"/>
                                      </p:to>
                                    </p:set>
                                    <p:set>
                                      <p:cBhvr>
                                        <p:cTn id="22" dur="500" fill="hold"/>
                                        <p:tgtEl>
                                          <p:spTgt spid="40"/>
                                        </p:tgtEl>
                                        <p:attrNameLst>
                                          <p:attrName>fill.on</p:attrName>
                                        </p:attrNameLst>
                                      </p:cBhvr>
                                      <p:to>
                                        <p:strVal val="true"/>
                                      </p:to>
                                    </p:se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4500"/>
                            </p:stCondLst>
                            <p:childTnLst>
                              <p:par>
                                <p:cTn id="27" presetID="8" presetClass="emph" presetSubtype="0" fill="hold" nodeType="afterEffect">
                                  <p:stCondLst>
                                    <p:cond delay="3000"/>
                                  </p:stCondLst>
                                  <p:childTnLst>
                                    <p:animRot by="1320000">
                                      <p:cBhvr>
                                        <p:cTn id="28" dur="500" fill="hold"/>
                                        <p:tgtEl>
                                          <p:spTgt spid="44"/>
                                        </p:tgtEl>
                                        <p:attrNameLst>
                                          <p:attrName>r</p:attrName>
                                        </p:attrNameLst>
                                      </p:cBhvr>
                                    </p:animRot>
                                  </p:childTnLst>
                                </p:cTn>
                              </p:par>
                            </p:childTnLst>
                          </p:cTn>
                        </p:par>
                        <p:par>
                          <p:cTn id="29" fill="hold">
                            <p:stCondLst>
                              <p:cond delay="8000"/>
                            </p:stCondLst>
                            <p:childTnLst>
                              <p:par>
                                <p:cTn id="30" presetID="1" presetClass="emph" presetSubtype="2" fill="hold" nodeType="afterEffect">
                                  <p:stCondLst>
                                    <p:cond delay="0"/>
                                  </p:stCondLst>
                                  <p:childTnLst>
                                    <p:animClr clrSpc="rgb" dir="cw">
                                      <p:cBhvr>
                                        <p:cTn id="31" dur="500" fill="hold"/>
                                        <p:tgtEl>
                                          <p:spTgt spid="41"/>
                                        </p:tgtEl>
                                        <p:attrNameLst>
                                          <p:attrName>fillcolor</p:attrName>
                                        </p:attrNameLst>
                                      </p:cBhvr>
                                      <p:to>
                                        <a:srgbClr val="829975"/>
                                      </p:to>
                                    </p:animClr>
                                    <p:set>
                                      <p:cBhvr>
                                        <p:cTn id="32" dur="500" fill="hold"/>
                                        <p:tgtEl>
                                          <p:spTgt spid="41"/>
                                        </p:tgtEl>
                                        <p:attrNameLst>
                                          <p:attrName>fill.type</p:attrName>
                                        </p:attrNameLst>
                                      </p:cBhvr>
                                      <p:to>
                                        <p:strVal val="solid"/>
                                      </p:to>
                                    </p:set>
                                    <p:set>
                                      <p:cBhvr>
                                        <p:cTn id="33" dur="500" fill="hold"/>
                                        <p:tgtEl>
                                          <p:spTgt spid="41"/>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par>
                          <p:cTn id="37" fill="hold">
                            <p:stCondLst>
                              <p:cond delay="8500"/>
                            </p:stCondLst>
                            <p:childTnLst>
                              <p:par>
                                <p:cTn id="38" presetID="8" presetClass="emph" presetSubtype="0" fill="hold" nodeType="afterEffect">
                                  <p:stCondLst>
                                    <p:cond delay="2000"/>
                                  </p:stCondLst>
                                  <p:childTnLst>
                                    <p:animRot by="1320000">
                                      <p:cBhvr>
                                        <p:cTn id="39" dur="500" fill="hold"/>
                                        <p:tgtEl>
                                          <p:spTgt spid="44"/>
                                        </p:tgtEl>
                                        <p:attrNameLst>
                                          <p:attrName>r</p:attrName>
                                        </p:attrNameLst>
                                      </p:cBhvr>
                                    </p:animRot>
                                  </p:childTnLst>
                                </p:cTn>
                              </p:par>
                            </p:childTnLst>
                          </p:cTn>
                        </p:par>
                        <p:par>
                          <p:cTn id="40" fill="hold">
                            <p:stCondLst>
                              <p:cond delay="11000"/>
                            </p:stCondLst>
                            <p:childTnLst>
                              <p:par>
                                <p:cTn id="41" presetID="1" presetClass="emph" presetSubtype="2" fill="hold" nodeType="afterEffect">
                                  <p:stCondLst>
                                    <p:cond delay="0"/>
                                  </p:stCondLst>
                                  <p:childTnLst>
                                    <p:animClr clrSpc="rgb" dir="cw">
                                      <p:cBhvr>
                                        <p:cTn id="42" dur="500" fill="hold"/>
                                        <p:tgtEl>
                                          <p:spTgt spid="42"/>
                                        </p:tgtEl>
                                        <p:attrNameLst>
                                          <p:attrName>fillcolor</p:attrName>
                                        </p:attrNameLst>
                                      </p:cBhvr>
                                      <p:to>
                                        <a:srgbClr val="829975"/>
                                      </p:to>
                                    </p:animClr>
                                    <p:set>
                                      <p:cBhvr>
                                        <p:cTn id="43" dur="500" fill="hold"/>
                                        <p:tgtEl>
                                          <p:spTgt spid="42"/>
                                        </p:tgtEl>
                                        <p:attrNameLst>
                                          <p:attrName>fill.type</p:attrName>
                                        </p:attrNameLst>
                                      </p:cBhvr>
                                      <p:to>
                                        <p:strVal val="solid"/>
                                      </p:to>
                                    </p:set>
                                    <p:set>
                                      <p:cBhvr>
                                        <p:cTn id="44" dur="500" fill="hold"/>
                                        <p:tgtEl>
                                          <p:spTgt spid="42"/>
                                        </p:tgtEl>
                                        <p:attrNameLst>
                                          <p:attrName>fill.on</p:attrName>
                                        </p:attrNameLst>
                                      </p:cBhvr>
                                      <p:to>
                                        <p:strVal val="true"/>
                                      </p:to>
                                    </p:se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11500"/>
                            </p:stCondLst>
                            <p:childTnLst>
                              <p:par>
                                <p:cTn id="49" presetID="8" presetClass="emph" presetSubtype="0" fill="hold" nodeType="afterEffect">
                                  <p:stCondLst>
                                    <p:cond delay="500"/>
                                  </p:stCondLst>
                                  <p:childTnLst>
                                    <p:animRot by="1320000">
                                      <p:cBhvr>
                                        <p:cTn id="50" dur="500" fill="hold"/>
                                        <p:tgtEl>
                                          <p:spTgt spid="44"/>
                                        </p:tgtEl>
                                        <p:attrNameLst>
                                          <p:attrName>r</p:attrName>
                                        </p:attrNameLst>
                                      </p:cBhvr>
                                    </p:animRot>
                                  </p:childTnLst>
                                </p:cTn>
                              </p:par>
                            </p:childTnLst>
                          </p:cTn>
                        </p:par>
                        <p:par>
                          <p:cTn id="51" fill="hold">
                            <p:stCondLst>
                              <p:cond delay="12500"/>
                            </p:stCondLst>
                            <p:childTnLst>
                              <p:par>
                                <p:cTn id="52" presetID="1" presetClass="emph" presetSubtype="2" fill="hold" nodeType="afterEffect">
                                  <p:stCondLst>
                                    <p:cond delay="0"/>
                                  </p:stCondLst>
                                  <p:childTnLst>
                                    <p:animClr clrSpc="rgb" dir="cw">
                                      <p:cBhvr>
                                        <p:cTn id="53" dur="500" fill="hold"/>
                                        <p:tgtEl>
                                          <p:spTgt spid="47"/>
                                        </p:tgtEl>
                                        <p:attrNameLst>
                                          <p:attrName>fillcolor</p:attrName>
                                        </p:attrNameLst>
                                      </p:cBhvr>
                                      <p:to>
                                        <a:srgbClr val="829975"/>
                                      </p:to>
                                    </p:animClr>
                                    <p:set>
                                      <p:cBhvr>
                                        <p:cTn id="54" dur="500" fill="hold"/>
                                        <p:tgtEl>
                                          <p:spTgt spid="47"/>
                                        </p:tgtEl>
                                        <p:attrNameLst>
                                          <p:attrName>fill.type</p:attrName>
                                        </p:attrNameLst>
                                      </p:cBhvr>
                                      <p:to>
                                        <p:strVal val="solid"/>
                                      </p:to>
                                    </p:set>
                                    <p:set>
                                      <p:cBhvr>
                                        <p:cTn id="55" dur="500" fill="hold"/>
                                        <p:tgtEl>
                                          <p:spTgt spid="47"/>
                                        </p:tgtEl>
                                        <p:attrNameLst>
                                          <p:attrName>fill.on</p:attrName>
                                        </p:attrNameLst>
                                      </p:cBhvr>
                                      <p:to>
                                        <p:strVal val="true"/>
                                      </p:to>
                                    </p:se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4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63688" y="115888"/>
            <a:ext cx="5112568" cy="615553"/>
          </a:xfrm>
          <a:prstGeom prst="rect">
            <a:avLst/>
          </a:prstGeom>
          <a:noFill/>
        </p:spPr>
        <p:txBody>
          <a:bodyPr wrap="square" lIns="0" tIns="0" rIns="0" bIns="0" rtlCol="0">
            <a:spAutoFit/>
          </a:bodyPr>
          <a:lstStyle/>
          <a:p>
            <a:pPr algn="ctr"/>
            <a:r>
              <a:rPr lang="en-US" sz="4000" dirty="0" smtClean="0">
                <a:latin typeface="+mn-lt"/>
              </a:rPr>
              <a:t>Contents</a:t>
            </a:r>
            <a:endParaRPr lang="en-US" sz="4000" dirty="0">
              <a:latin typeface="+mn-lt"/>
            </a:endParaRPr>
          </a:p>
        </p:txBody>
      </p:sp>
      <p:sp>
        <p:nvSpPr>
          <p:cNvPr id="5" name="TextBox 4"/>
          <p:cNvSpPr txBox="1"/>
          <p:nvPr/>
        </p:nvSpPr>
        <p:spPr>
          <a:xfrm>
            <a:off x="496144" y="9923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Introduction to leadership skills</a:t>
            </a:r>
          </a:p>
        </p:txBody>
      </p:sp>
      <p:sp>
        <p:nvSpPr>
          <p:cNvPr id="6" name="TextBox 5"/>
          <p:cNvSpPr txBox="1"/>
          <p:nvPr/>
        </p:nvSpPr>
        <p:spPr>
          <a:xfrm>
            <a:off x="496144" y="153094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Career skills for a leader</a:t>
            </a:r>
            <a:endParaRPr lang="en-US" sz="2000" dirty="0">
              <a:latin typeface="+mn-lt"/>
              <a:cs typeface="Arial" pitchFamily="34" charset="0"/>
            </a:endParaRPr>
          </a:p>
        </p:txBody>
      </p:sp>
      <p:sp>
        <p:nvSpPr>
          <p:cNvPr id="7" name="TextBox 6"/>
          <p:cNvSpPr txBox="1"/>
          <p:nvPr/>
        </p:nvSpPr>
        <p:spPr>
          <a:xfrm>
            <a:off x="496144" y="206955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People skills for a leader</a:t>
            </a:r>
            <a:endParaRPr lang="en-US" sz="2000" dirty="0">
              <a:latin typeface="+mn-lt"/>
              <a:cs typeface="Arial" pitchFamily="34" charset="0"/>
            </a:endParaRPr>
          </a:p>
        </p:txBody>
      </p:sp>
      <p:sp>
        <p:nvSpPr>
          <p:cNvPr id="8" name="TextBox 7"/>
          <p:cNvSpPr txBox="1"/>
          <p:nvPr/>
        </p:nvSpPr>
        <p:spPr>
          <a:xfrm>
            <a:off x="496144" y="2608165"/>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Technical skills for a leader</a:t>
            </a:r>
            <a:endParaRPr lang="en-US" sz="2000" dirty="0">
              <a:latin typeface="+mn-lt"/>
              <a:cs typeface="Arial" pitchFamily="34" charset="0"/>
            </a:endParaRPr>
          </a:p>
        </p:txBody>
      </p:sp>
      <p:sp>
        <p:nvSpPr>
          <p:cNvPr id="9" name="TextBox 8"/>
          <p:cNvSpPr txBox="1"/>
          <p:nvPr/>
        </p:nvSpPr>
        <p:spPr>
          <a:xfrm>
            <a:off x="496144" y="3146773"/>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Values and behaviors</a:t>
            </a:r>
            <a:endParaRPr lang="en-US" sz="2000" dirty="0">
              <a:latin typeface="+mn-lt"/>
              <a:cs typeface="Arial" pitchFamily="34" charset="0"/>
            </a:endParaRPr>
          </a:p>
        </p:txBody>
      </p:sp>
      <p:sp>
        <p:nvSpPr>
          <p:cNvPr id="10" name="TextBox 9"/>
          <p:cNvSpPr txBox="1"/>
          <p:nvPr/>
        </p:nvSpPr>
        <p:spPr>
          <a:xfrm>
            <a:off x="496144" y="368538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Communication and conflict resolution skills</a:t>
            </a:r>
            <a:endParaRPr lang="en-US" sz="2000" dirty="0">
              <a:latin typeface="+mn-lt"/>
              <a:cs typeface="Arial" pitchFamily="34" charset="0"/>
            </a:endParaRPr>
          </a:p>
        </p:txBody>
      </p:sp>
      <p:sp>
        <p:nvSpPr>
          <p:cNvPr id="11" name="TextBox 10"/>
          <p:cNvSpPr txBox="1"/>
          <p:nvPr/>
        </p:nvSpPr>
        <p:spPr>
          <a:xfrm>
            <a:off x="496144" y="422398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initiatives for achieving cultural diversity</a:t>
            </a:r>
            <a:endParaRPr lang="en-US" sz="2000" dirty="0">
              <a:latin typeface="+mn-lt"/>
              <a:cs typeface="Arial" pitchFamily="34" charset="0"/>
            </a:endParaRPr>
          </a:p>
        </p:txBody>
      </p:sp>
      <p:sp>
        <p:nvSpPr>
          <p:cNvPr id="12" name="TextBox 11"/>
          <p:cNvSpPr txBox="1"/>
          <p:nvPr/>
        </p:nvSpPr>
        <p:spPr>
          <a:xfrm>
            <a:off x="496144" y="476259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development and succession</a:t>
            </a:r>
            <a:endParaRPr lang="en-US" sz="2000" dirty="0">
              <a:latin typeface="+mn-lt"/>
              <a:cs typeface="Arial" pitchFamily="34" charset="0"/>
            </a:endParaRPr>
          </a:p>
        </p:txBody>
      </p:sp>
      <p:sp>
        <p:nvSpPr>
          <p:cNvPr id="13" name="TextBox 12"/>
          <p:cNvSpPr txBox="1"/>
          <p:nvPr/>
        </p:nvSpPr>
        <p:spPr>
          <a:xfrm>
            <a:off x="496144" y="5301208"/>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Case studies</a:t>
            </a:r>
            <a:endParaRPr lang="en-US" sz="2000" dirty="0">
              <a:latin typeface="+mn-lt"/>
              <a:cs typeface="Arial" pitchFamily="34" charset="0"/>
            </a:endParaRPr>
          </a:p>
        </p:txBody>
      </p:sp>
      <p:pic>
        <p:nvPicPr>
          <p:cNvPr id="14" name="Picture 13" descr="highlighter_pen_marker_pink.pn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rot="16200000">
            <a:off x="8326016" y="4568552"/>
            <a:ext cx="2265784" cy="2265784"/>
          </a:xfrm>
          <a:prstGeom prst="rect">
            <a:avLst/>
          </a:prstGeom>
        </p:spPr>
      </p:pic>
    </p:spTree>
    <p:extLst>
      <p:ext uri="{BB962C8B-B14F-4D97-AF65-F5344CB8AC3E}">
        <p14:creationId xmlns:p14="http://schemas.microsoft.com/office/powerpoint/2010/main" val="473848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3.17919E-6 L -0.96754 -0.33063 " pathEditMode="relative" rAng="0" ptsTypes="AA">
                                      <p:cBhvr>
                                        <p:cTn id="6" dur="2000" fill="hold"/>
                                        <p:tgtEl>
                                          <p:spTgt spid="14"/>
                                        </p:tgtEl>
                                        <p:attrNameLst>
                                          <p:attrName>ppt_x</p:attrName>
                                          <p:attrName>ppt_y</p:attrName>
                                        </p:attrNameLst>
                                      </p:cBhvr>
                                      <p:rCtr x="-48385" y="-16532"/>
                                    </p:animMotion>
                                  </p:childTnLst>
                                </p:cTn>
                              </p:par>
                            </p:childTnLst>
                          </p:cTn>
                        </p:par>
                        <p:par>
                          <p:cTn id="7" fill="hold">
                            <p:stCondLst>
                              <p:cond delay="2000"/>
                            </p:stCondLst>
                            <p:childTnLst>
                              <p:par>
                                <p:cTn id="8" presetID="1" presetClass="emph" presetSubtype="2" fill="hold" nodeType="afterEffect">
                                  <p:stCondLst>
                                    <p:cond delay="0"/>
                                  </p:stCondLst>
                                  <p:childTnLst>
                                    <p:animClr clrSpc="rgb" dir="cw">
                                      <p:cBhvr>
                                        <p:cTn id="9" dur="2000" fill="hold"/>
                                        <p:tgtEl>
                                          <p:spTgt spid="10"/>
                                        </p:tgtEl>
                                        <p:attrNameLst>
                                          <p:attrName>fillcolor</p:attrName>
                                        </p:attrNameLst>
                                      </p:cBhvr>
                                      <p:to>
                                        <a:srgbClr val="FF8FB4"/>
                                      </p:to>
                                    </p:animClr>
                                    <p:set>
                                      <p:cBhvr>
                                        <p:cTn id="10" dur="2000" fill="hold"/>
                                        <p:tgtEl>
                                          <p:spTgt spid="10"/>
                                        </p:tgtEl>
                                        <p:attrNameLst>
                                          <p:attrName>fill.type</p:attrName>
                                        </p:attrNameLst>
                                      </p:cBhvr>
                                      <p:to>
                                        <p:strVal val="solid"/>
                                      </p:to>
                                    </p:set>
                                    <p:set>
                                      <p:cBhvr>
                                        <p:cTn id="11" dur="2000" fill="hold"/>
                                        <p:tgtEl>
                                          <p:spTgt spid="10"/>
                                        </p:tgtEl>
                                        <p:attrNameLst>
                                          <p:attrName>fill.on</p:attrName>
                                        </p:attrNameLst>
                                      </p:cBhvr>
                                      <p:to>
                                        <p:strVal val="true"/>
                                      </p:to>
                                    </p:set>
                                  </p:childTnLst>
                                </p:cTn>
                              </p:par>
                              <p:par>
                                <p:cTn id="12" presetID="63" presetClass="path" presetSubtype="0" accel="50000" decel="50000" fill="hold" nodeType="withEffect">
                                  <p:stCondLst>
                                    <p:cond delay="0"/>
                                  </p:stCondLst>
                                  <p:childTnLst>
                                    <p:animMotion origin="layout" path="M -0.97535 -0.34127 L -0.0507 -0.34127 " pathEditMode="relative" rAng="0" ptsTypes="AA">
                                      <p:cBhvr>
                                        <p:cTn id="13" dur="2000" fill="hold"/>
                                        <p:tgtEl>
                                          <p:spTgt spid="14"/>
                                        </p:tgtEl>
                                        <p:attrNameLst>
                                          <p:attrName>ppt_x</p:attrName>
                                          <p:attrName>ppt_y</p:attrName>
                                        </p:attrNameLst>
                                      </p:cBhvr>
                                      <p:rCtr x="46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280920" cy="1231106"/>
          </a:xfrm>
          <a:prstGeom prst="rect">
            <a:avLst/>
          </a:prstGeom>
          <a:noFill/>
        </p:spPr>
        <p:txBody>
          <a:bodyPr wrap="square" lIns="0" tIns="0" rIns="0" bIns="0" rtlCol="0">
            <a:spAutoFit/>
          </a:bodyPr>
          <a:lstStyle/>
          <a:p>
            <a:pPr algn="ctr"/>
            <a:r>
              <a:rPr lang="en-US" sz="4000" dirty="0">
                <a:latin typeface="+mn-lt"/>
              </a:rPr>
              <a:t>Suggestion for inspirational speaking and writing</a:t>
            </a:r>
          </a:p>
        </p:txBody>
      </p:sp>
      <p:grpSp>
        <p:nvGrpSpPr>
          <p:cNvPr id="3" name="Group 2"/>
          <p:cNvGrpSpPr/>
          <p:nvPr/>
        </p:nvGrpSpPr>
        <p:grpSpPr>
          <a:xfrm>
            <a:off x="1580182" y="1537568"/>
            <a:ext cx="6521201" cy="338554"/>
            <a:chOff x="1580182" y="1537568"/>
            <a:chExt cx="6521201" cy="338554"/>
          </a:xfrm>
        </p:grpSpPr>
        <p:sp>
          <p:nvSpPr>
            <p:cNvPr id="5" name="Rectangle 4"/>
            <p:cNvSpPr/>
            <p:nvPr/>
          </p:nvSpPr>
          <p:spPr>
            <a:xfrm>
              <a:off x="1580182" y="1537568"/>
              <a:ext cx="6521201" cy="3286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rgbClr val="FFFFFF"/>
                </a:solidFill>
                <a:cs typeface="Arial" pitchFamily="34" charset="0"/>
              </a:endParaRPr>
            </a:p>
          </p:txBody>
        </p:sp>
        <p:sp>
          <p:nvSpPr>
            <p:cNvPr id="6" name="Rectangle 2"/>
            <p:cNvSpPr>
              <a:spLocks noChangeArrowheads="1"/>
            </p:cNvSpPr>
            <p:nvPr/>
          </p:nvSpPr>
          <p:spPr bwMode="auto">
            <a:xfrm>
              <a:off x="1699245" y="1537568"/>
              <a:ext cx="5548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solidFill>
                    <a:srgbClr val="FFFFFF"/>
                  </a:solidFill>
                  <a:latin typeface="+mn-lt"/>
                </a:rPr>
                <a:t>Be credible.</a:t>
              </a:r>
            </a:p>
          </p:txBody>
        </p:sp>
      </p:grpSp>
      <p:grpSp>
        <p:nvGrpSpPr>
          <p:cNvPr id="30" name="Group 29"/>
          <p:cNvGrpSpPr/>
          <p:nvPr/>
        </p:nvGrpSpPr>
        <p:grpSpPr>
          <a:xfrm>
            <a:off x="1580182" y="1963018"/>
            <a:ext cx="6521201" cy="342900"/>
            <a:chOff x="1580182" y="1963018"/>
            <a:chExt cx="6521201" cy="342900"/>
          </a:xfrm>
        </p:grpSpPr>
        <p:sp>
          <p:nvSpPr>
            <p:cNvPr id="8" name="Rectangle 7"/>
            <p:cNvSpPr/>
            <p:nvPr/>
          </p:nvSpPr>
          <p:spPr>
            <a:xfrm>
              <a:off x="1580182" y="1975718"/>
              <a:ext cx="6521201" cy="33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rgbClr val="FFFFFF"/>
                </a:solidFill>
                <a:cs typeface="Arial" pitchFamily="34" charset="0"/>
              </a:endParaRPr>
            </a:p>
          </p:txBody>
        </p:sp>
        <p:sp>
          <p:nvSpPr>
            <p:cNvPr id="11" name="Rectangle 7"/>
            <p:cNvSpPr>
              <a:spLocks noChangeArrowheads="1"/>
            </p:cNvSpPr>
            <p:nvPr/>
          </p:nvSpPr>
          <p:spPr bwMode="auto">
            <a:xfrm>
              <a:off x="1699245" y="1963018"/>
              <a:ext cx="5548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solidFill>
                    <a:srgbClr val="FFFFFF"/>
                  </a:solidFill>
                  <a:latin typeface="+mn-lt"/>
                </a:rPr>
                <a:t>Gear your message to the listener.</a:t>
              </a:r>
            </a:p>
          </p:txBody>
        </p:sp>
      </p:grpSp>
      <p:grpSp>
        <p:nvGrpSpPr>
          <p:cNvPr id="31" name="Group 30"/>
          <p:cNvGrpSpPr/>
          <p:nvPr/>
        </p:nvGrpSpPr>
        <p:grpSpPr>
          <a:xfrm>
            <a:off x="1580182" y="2417043"/>
            <a:ext cx="6521201" cy="338554"/>
            <a:chOff x="1580182" y="2417043"/>
            <a:chExt cx="6521201" cy="338554"/>
          </a:xfrm>
        </p:grpSpPr>
        <p:sp>
          <p:nvSpPr>
            <p:cNvPr id="9" name="Rectangle 8"/>
            <p:cNvSpPr/>
            <p:nvPr/>
          </p:nvSpPr>
          <p:spPr>
            <a:xfrm>
              <a:off x="1580182" y="2417043"/>
              <a:ext cx="6521201" cy="3286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rgbClr val="FFFFFF"/>
                </a:solidFill>
                <a:cs typeface="Arial" pitchFamily="34" charset="0"/>
              </a:endParaRPr>
            </a:p>
          </p:txBody>
        </p:sp>
        <p:sp>
          <p:nvSpPr>
            <p:cNvPr id="12" name="Rectangle 8"/>
            <p:cNvSpPr>
              <a:spLocks noChangeArrowheads="1"/>
            </p:cNvSpPr>
            <p:nvPr/>
          </p:nvSpPr>
          <p:spPr bwMode="auto">
            <a:xfrm>
              <a:off x="1699245" y="2417043"/>
              <a:ext cx="548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solidFill>
                    <a:srgbClr val="FFFFFF"/>
                  </a:solidFill>
                  <a:latin typeface="+mn-lt"/>
                </a:rPr>
                <a:t>Sell group members on the benefit of your suggestions.</a:t>
              </a:r>
            </a:p>
          </p:txBody>
        </p:sp>
      </p:grpSp>
      <p:grpSp>
        <p:nvGrpSpPr>
          <p:cNvPr id="9216" name="Group 9215"/>
          <p:cNvGrpSpPr/>
          <p:nvPr/>
        </p:nvGrpSpPr>
        <p:grpSpPr>
          <a:xfrm>
            <a:off x="1580182" y="2863825"/>
            <a:ext cx="6521201" cy="349766"/>
            <a:chOff x="1580182" y="2863825"/>
            <a:chExt cx="6521201" cy="349766"/>
          </a:xfrm>
        </p:grpSpPr>
        <p:sp>
          <p:nvSpPr>
            <p:cNvPr id="7" name="Rectangle 6"/>
            <p:cNvSpPr/>
            <p:nvPr/>
          </p:nvSpPr>
          <p:spPr>
            <a:xfrm>
              <a:off x="1580182" y="2863825"/>
              <a:ext cx="6521201" cy="33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rgbClr val="FFFFFF"/>
                </a:solidFill>
                <a:cs typeface="Arial" pitchFamily="34" charset="0"/>
              </a:endParaRPr>
            </a:p>
          </p:txBody>
        </p:sp>
        <p:sp>
          <p:nvSpPr>
            <p:cNvPr id="13" name="Rectangle 9"/>
            <p:cNvSpPr>
              <a:spLocks noChangeArrowheads="1"/>
            </p:cNvSpPr>
            <p:nvPr/>
          </p:nvSpPr>
          <p:spPr bwMode="auto">
            <a:xfrm>
              <a:off x="1699244" y="2875037"/>
              <a:ext cx="6257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solidFill>
                    <a:srgbClr val="FFFFFF"/>
                  </a:solidFill>
                  <a:latin typeface="+mn-lt"/>
                </a:rPr>
                <a:t>Use heavy-impact and emotion-provoking </a:t>
              </a:r>
              <a:r>
                <a:rPr lang="en-US" sz="1600" dirty="0" smtClean="0">
                  <a:solidFill>
                    <a:srgbClr val="FFFFFF"/>
                  </a:solidFill>
                  <a:latin typeface="+mn-lt"/>
                </a:rPr>
                <a:t>word</a:t>
              </a:r>
              <a:r>
                <a:rPr lang="en-GB" sz="1600" dirty="0" smtClean="0">
                  <a:solidFill>
                    <a:srgbClr val="FFFFFF"/>
                  </a:solidFill>
                  <a:latin typeface="+mn-lt"/>
                  <a:cs typeface="Arial" pitchFamily="34" charset="0"/>
                </a:rPr>
                <a:t>.</a:t>
              </a:r>
              <a:endParaRPr lang="en-GB" sz="1600" dirty="0">
                <a:solidFill>
                  <a:srgbClr val="FFFFFF"/>
                </a:solidFill>
                <a:latin typeface="+mn-lt"/>
                <a:cs typeface="Arial" pitchFamily="34" charset="0"/>
              </a:endParaRPr>
            </a:p>
          </p:txBody>
        </p:sp>
      </p:grpSp>
      <p:grpSp>
        <p:nvGrpSpPr>
          <p:cNvPr id="9217" name="Group 9216"/>
          <p:cNvGrpSpPr/>
          <p:nvPr/>
        </p:nvGrpSpPr>
        <p:grpSpPr>
          <a:xfrm>
            <a:off x="1580182" y="3294931"/>
            <a:ext cx="6521201" cy="338554"/>
            <a:chOff x="1580182" y="3294931"/>
            <a:chExt cx="6521201" cy="338554"/>
          </a:xfrm>
        </p:grpSpPr>
        <p:sp>
          <p:nvSpPr>
            <p:cNvPr id="10" name="Rectangle 9"/>
            <p:cNvSpPr/>
            <p:nvPr/>
          </p:nvSpPr>
          <p:spPr>
            <a:xfrm>
              <a:off x="1580182" y="3294931"/>
              <a:ext cx="6521201" cy="33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rgbClr val="FFFFFF"/>
                </a:solidFill>
                <a:cs typeface="Arial" pitchFamily="34" charset="0"/>
              </a:endParaRPr>
            </a:p>
          </p:txBody>
        </p:sp>
        <p:sp>
          <p:nvSpPr>
            <p:cNvPr id="14" name="Rectangle 10"/>
            <p:cNvSpPr>
              <a:spLocks noChangeArrowheads="1"/>
            </p:cNvSpPr>
            <p:nvPr/>
          </p:nvSpPr>
          <p:spPr bwMode="auto">
            <a:xfrm>
              <a:off x="1699245" y="3294931"/>
              <a:ext cx="548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solidFill>
                    <a:srgbClr val="FFFFFF"/>
                  </a:solidFill>
                  <a:latin typeface="+mn-lt"/>
                </a:rPr>
                <a:t>Use anecdotes and metaphors to communicate meaning. </a:t>
              </a:r>
            </a:p>
          </p:txBody>
        </p:sp>
      </p:grpSp>
      <p:sp>
        <p:nvSpPr>
          <p:cNvPr id="15" name="Rectangle 14"/>
          <p:cNvSpPr/>
          <p:nvPr/>
        </p:nvSpPr>
        <p:spPr>
          <a:xfrm>
            <a:off x="1043608" y="1537568"/>
            <a:ext cx="357187" cy="328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rgbClr val="FFFFFF"/>
                </a:solidFill>
                <a:cs typeface="Arial" pitchFamily="34" charset="0"/>
              </a:rPr>
              <a:t>1</a:t>
            </a:r>
          </a:p>
        </p:txBody>
      </p:sp>
      <p:sp>
        <p:nvSpPr>
          <p:cNvPr id="16" name="Rectangle 15"/>
          <p:cNvSpPr/>
          <p:nvPr/>
        </p:nvSpPr>
        <p:spPr>
          <a:xfrm>
            <a:off x="1043608" y="1975718"/>
            <a:ext cx="357187" cy="33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rgbClr val="FFFFFF"/>
                </a:solidFill>
                <a:cs typeface="Arial" pitchFamily="34" charset="0"/>
              </a:rPr>
              <a:t>2</a:t>
            </a:r>
          </a:p>
        </p:txBody>
      </p:sp>
      <p:sp>
        <p:nvSpPr>
          <p:cNvPr id="17" name="Rectangle 16"/>
          <p:cNvSpPr/>
          <p:nvPr/>
        </p:nvSpPr>
        <p:spPr>
          <a:xfrm>
            <a:off x="1043608" y="2417043"/>
            <a:ext cx="357187" cy="328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rgbClr val="FFFFFF"/>
                </a:solidFill>
                <a:cs typeface="Arial" pitchFamily="34" charset="0"/>
              </a:rPr>
              <a:t>3</a:t>
            </a:r>
          </a:p>
        </p:txBody>
      </p:sp>
      <p:sp>
        <p:nvSpPr>
          <p:cNvPr id="18" name="Rectangle 17"/>
          <p:cNvSpPr/>
          <p:nvPr/>
        </p:nvSpPr>
        <p:spPr>
          <a:xfrm>
            <a:off x="1043608" y="2853606"/>
            <a:ext cx="357187" cy="33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rgbClr val="FFFFFF"/>
                </a:solidFill>
                <a:cs typeface="Arial" pitchFamily="34" charset="0"/>
              </a:rPr>
              <a:t>4</a:t>
            </a:r>
          </a:p>
        </p:txBody>
      </p:sp>
      <p:sp>
        <p:nvSpPr>
          <p:cNvPr id="19" name="Rectangle 18"/>
          <p:cNvSpPr/>
          <p:nvPr/>
        </p:nvSpPr>
        <p:spPr>
          <a:xfrm>
            <a:off x="1043608" y="3294931"/>
            <a:ext cx="357187" cy="33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rgbClr val="FFFFFF"/>
                </a:solidFill>
                <a:cs typeface="Arial" pitchFamily="34" charset="0"/>
              </a:rPr>
              <a:t>5</a:t>
            </a:r>
          </a:p>
        </p:txBody>
      </p:sp>
      <p:sp>
        <p:nvSpPr>
          <p:cNvPr id="21" name="Rectangle 20"/>
          <p:cNvSpPr/>
          <p:nvPr/>
        </p:nvSpPr>
        <p:spPr>
          <a:xfrm>
            <a:off x="1043608" y="3733081"/>
            <a:ext cx="357187" cy="328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rgbClr val="FFFFFF"/>
                </a:solidFill>
                <a:cs typeface="Arial" pitchFamily="34" charset="0"/>
              </a:rPr>
              <a:t>6</a:t>
            </a:r>
          </a:p>
        </p:txBody>
      </p:sp>
      <p:grpSp>
        <p:nvGrpSpPr>
          <p:cNvPr id="9219" name="Group 9218"/>
          <p:cNvGrpSpPr/>
          <p:nvPr/>
        </p:nvGrpSpPr>
        <p:grpSpPr>
          <a:xfrm>
            <a:off x="1580182" y="4172818"/>
            <a:ext cx="6521201" cy="349766"/>
            <a:chOff x="1580182" y="4172818"/>
            <a:chExt cx="6521201" cy="349766"/>
          </a:xfrm>
        </p:grpSpPr>
        <p:sp>
          <p:nvSpPr>
            <p:cNvPr id="22" name="Rectangle 21"/>
            <p:cNvSpPr/>
            <p:nvPr/>
          </p:nvSpPr>
          <p:spPr>
            <a:xfrm>
              <a:off x="1580182" y="4172818"/>
              <a:ext cx="6521201" cy="33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rgbClr val="FFFFFF"/>
                </a:solidFill>
                <a:cs typeface="Arial" pitchFamily="34" charset="0"/>
              </a:endParaRPr>
            </a:p>
          </p:txBody>
        </p:sp>
        <p:sp>
          <p:nvSpPr>
            <p:cNvPr id="23" name="Rectangle 20"/>
            <p:cNvSpPr>
              <a:spLocks noChangeArrowheads="1"/>
            </p:cNvSpPr>
            <p:nvPr/>
          </p:nvSpPr>
          <p:spPr bwMode="auto">
            <a:xfrm>
              <a:off x="1638920" y="4184030"/>
              <a:ext cx="5546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solidFill>
                    <a:srgbClr val="FFFFFF"/>
                  </a:solidFill>
                  <a:latin typeface="+mn-lt"/>
                </a:rPr>
                <a:t>Minimize language errors, junk words, and vocalized pauses</a:t>
              </a:r>
              <a:endParaRPr lang="en-GB" sz="1600" dirty="0">
                <a:solidFill>
                  <a:srgbClr val="FFFFFF"/>
                </a:solidFill>
                <a:latin typeface="+mn-lt"/>
                <a:cs typeface="Arial" pitchFamily="34" charset="0"/>
              </a:endParaRPr>
            </a:p>
          </p:txBody>
        </p:sp>
      </p:grpSp>
      <p:sp>
        <p:nvSpPr>
          <p:cNvPr id="24" name="Rectangle 23"/>
          <p:cNvSpPr/>
          <p:nvPr/>
        </p:nvSpPr>
        <p:spPr>
          <a:xfrm>
            <a:off x="1043608" y="4172818"/>
            <a:ext cx="357187" cy="33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rgbClr val="FFFFFF"/>
                </a:solidFill>
                <a:cs typeface="Arial" pitchFamily="34" charset="0"/>
              </a:rPr>
              <a:t>7</a:t>
            </a:r>
          </a:p>
        </p:txBody>
      </p:sp>
      <p:grpSp>
        <p:nvGrpSpPr>
          <p:cNvPr id="9220" name="Group 9219"/>
          <p:cNvGrpSpPr/>
          <p:nvPr/>
        </p:nvGrpSpPr>
        <p:grpSpPr>
          <a:xfrm>
            <a:off x="1580182" y="4612556"/>
            <a:ext cx="6521202" cy="595193"/>
            <a:chOff x="1580182" y="4612556"/>
            <a:chExt cx="6521202" cy="595193"/>
          </a:xfrm>
        </p:grpSpPr>
        <p:sp>
          <p:nvSpPr>
            <p:cNvPr id="25" name="Rectangle 24"/>
            <p:cNvSpPr/>
            <p:nvPr/>
          </p:nvSpPr>
          <p:spPr>
            <a:xfrm>
              <a:off x="1580182" y="4612556"/>
              <a:ext cx="6521201" cy="3286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rgbClr val="FFFFFF"/>
                </a:solidFill>
                <a:cs typeface="Arial" pitchFamily="34" charset="0"/>
              </a:endParaRPr>
            </a:p>
          </p:txBody>
        </p:sp>
        <p:sp>
          <p:nvSpPr>
            <p:cNvPr id="26" name="Rectangle 23"/>
            <p:cNvSpPr>
              <a:spLocks noChangeArrowheads="1"/>
            </p:cNvSpPr>
            <p:nvPr/>
          </p:nvSpPr>
          <p:spPr bwMode="auto">
            <a:xfrm>
              <a:off x="1638920" y="4622974"/>
              <a:ext cx="64624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solidFill>
                    <a:srgbClr val="FFFFFF"/>
                  </a:solidFill>
                  <a:latin typeface="+mn-lt"/>
                </a:rPr>
                <a:t>Write crisp, clear memos, letters and reports, including a front-loaded message.</a:t>
              </a:r>
            </a:p>
          </p:txBody>
        </p:sp>
      </p:grpSp>
      <p:sp>
        <p:nvSpPr>
          <p:cNvPr id="27" name="Rectangle 26"/>
          <p:cNvSpPr/>
          <p:nvPr/>
        </p:nvSpPr>
        <p:spPr>
          <a:xfrm>
            <a:off x="1043608" y="4612556"/>
            <a:ext cx="357187" cy="328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rgbClr val="FFFFFF"/>
                </a:solidFill>
                <a:cs typeface="Arial" pitchFamily="34" charset="0"/>
              </a:rPr>
              <a:t>8</a:t>
            </a:r>
          </a:p>
        </p:txBody>
      </p:sp>
      <p:grpSp>
        <p:nvGrpSpPr>
          <p:cNvPr id="9218" name="Group 9217"/>
          <p:cNvGrpSpPr/>
          <p:nvPr/>
        </p:nvGrpSpPr>
        <p:grpSpPr>
          <a:xfrm>
            <a:off x="1580182" y="3733081"/>
            <a:ext cx="6521201" cy="348972"/>
            <a:chOff x="1580182" y="3733081"/>
            <a:chExt cx="6521201" cy="348972"/>
          </a:xfrm>
        </p:grpSpPr>
        <p:sp>
          <p:nvSpPr>
            <p:cNvPr id="20" name="Rectangle 19"/>
            <p:cNvSpPr/>
            <p:nvPr/>
          </p:nvSpPr>
          <p:spPr>
            <a:xfrm>
              <a:off x="1580183" y="3733081"/>
              <a:ext cx="5726112" cy="328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rgbClr val="FFFFFF"/>
                </a:solidFill>
                <a:cs typeface="Arial" pitchFamily="34" charset="0"/>
              </a:endParaRPr>
            </a:p>
          </p:txBody>
        </p:sp>
        <p:sp>
          <p:nvSpPr>
            <p:cNvPr id="28" name="Rectangle 27"/>
            <p:cNvSpPr/>
            <p:nvPr/>
          </p:nvSpPr>
          <p:spPr>
            <a:xfrm>
              <a:off x="1580182" y="3733081"/>
              <a:ext cx="6521201" cy="3286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600" dirty="0">
                <a:solidFill>
                  <a:srgbClr val="FFFFFF"/>
                </a:solidFill>
                <a:cs typeface="Arial" pitchFamily="34" charset="0"/>
              </a:endParaRPr>
            </a:p>
          </p:txBody>
        </p:sp>
        <p:sp>
          <p:nvSpPr>
            <p:cNvPr id="29" name="Rectangle 10"/>
            <p:cNvSpPr>
              <a:spLocks noChangeArrowheads="1"/>
            </p:cNvSpPr>
            <p:nvPr/>
          </p:nvSpPr>
          <p:spPr bwMode="auto">
            <a:xfrm>
              <a:off x="1699245" y="3743499"/>
              <a:ext cx="37378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solidFill>
                    <a:srgbClr val="FFFFFF"/>
                  </a:solidFill>
                  <a:latin typeface="+mn-lt"/>
                </a:rPr>
                <a:t>Back up conclusions with data.</a:t>
              </a:r>
            </a:p>
          </p:txBody>
        </p:sp>
      </p:grpSp>
    </p:spTree>
    <p:extLst>
      <p:ext uri="{BB962C8B-B14F-4D97-AF65-F5344CB8AC3E}">
        <p14:creationId xmlns:p14="http://schemas.microsoft.com/office/powerpoint/2010/main" val="363033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467544" y="115888"/>
            <a:ext cx="7704856" cy="615553"/>
          </a:xfrm>
          <a:prstGeom prst="rect">
            <a:avLst/>
          </a:prstGeom>
          <a:noFill/>
        </p:spPr>
        <p:txBody>
          <a:bodyPr wrap="square" lIns="0" tIns="0" rIns="0" bIns="0" rtlCol="0">
            <a:spAutoFit/>
          </a:bodyPr>
          <a:lstStyle/>
          <a:p>
            <a:pPr algn="ctr"/>
            <a:r>
              <a:rPr lang="en-US" sz="4000" dirty="0">
                <a:latin typeface="+mn-lt"/>
              </a:rPr>
              <a:t>Six basic principle of persuasion</a:t>
            </a:r>
          </a:p>
        </p:txBody>
      </p:sp>
      <p:sp>
        <p:nvSpPr>
          <p:cNvPr id="43" name="Rectangle 13"/>
          <p:cNvSpPr>
            <a:spLocks noChangeArrowheads="1"/>
          </p:cNvSpPr>
          <p:nvPr/>
        </p:nvSpPr>
        <p:spPr bwMode="auto">
          <a:xfrm>
            <a:off x="1941513" y="1448618"/>
            <a:ext cx="5370512" cy="36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sz="1400" baseline="-25000">
              <a:cs typeface="Arial" pitchFamily="34" charset="0"/>
            </a:endParaRPr>
          </a:p>
        </p:txBody>
      </p:sp>
      <p:sp>
        <p:nvSpPr>
          <p:cNvPr id="44" name="Oval 8"/>
          <p:cNvSpPr>
            <a:spLocks noChangeArrowheads="1"/>
          </p:cNvSpPr>
          <p:nvPr/>
        </p:nvSpPr>
        <p:spPr bwMode="auto">
          <a:xfrm>
            <a:off x="1687513" y="966018"/>
            <a:ext cx="517525" cy="517525"/>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solidFill>
                <a:srgbClr val="FFFF00"/>
              </a:solidFill>
              <a:latin typeface="+mn-lt"/>
              <a:cs typeface="Arial" pitchFamily="34" charset="0"/>
            </a:endParaRPr>
          </a:p>
        </p:txBody>
      </p:sp>
      <p:sp>
        <p:nvSpPr>
          <p:cNvPr id="45" name="Oval 9"/>
          <p:cNvSpPr>
            <a:spLocks noChangeArrowheads="1"/>
          </p:cNvSpPr>
          <p:nvPr/>
        </p:nvSpPr>
        <p:spPr bwMode="auto">
          <a:xfrm flipH="1">
            <a:off x="1746250" y="972368"/>
            <a:ext cx="404813" cy="303213"/>
          </a:xfrm>
          <a:prstGeom prst="ellipse">
            <a:avLst/>
          </a:prstGeom>
          <a:gradFill rotWithShape="1">
            <a:gsLst>
              <a:gs pos="0">
                <a:schemeClr val="bg2">
                  <a:gamma/>
                  <a:tint val="0"/>
                  <a:invGamma/>
                </a:schemeClr>
              </a:gs>
              <a:gs pos="100000">
                <a:schemeClr val="bg2"/>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mn-lt"/>
              <a:cs typeface="Arial" pitchFamily="34" charset="0"/>
            </a:endParaRPr>
          </a:p>
        </p:txBody>
      </p:sp>
      <p:sp>
        <p:nvSpPr>
          <p:cNvPr id="46" name="AutoShape 12"/>
          <p:cNvSpPr>
            <a:spLocks noChangeArrowheads="1"/>
          </p:cNvSpPr>
          <p:nvPr/>
        </p:nvSpPr>
        <p:spPr bwMode="gray">
          <a:xfrm>
            <a:off x="1625600" y="921568"/>
            <a:ext cx="620713" cy="5810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algn="ctr" latinLnBrk="1"/>
            <a:r>
              <a:rPr kumimoji="1" lang="uk-UA" altLang="ko-KR" b="1" dirty="0">
                <a:solidFill>
                  <a:schemeClr val="bg1"/>
                </a:solidFill>
                <a:latin typeface="+mn-lt"/>
                <a:cs typeface="Arial" pitchFamily="34" charset="0"/>
              </a:rPr>
              <a:t>1</a:t>
            </a:r>
            <a:endParaRPr kumimoji="1" lang="en-US" altLang="ko-KR" b="1" dirty="0">
              <a:solidFill>
                <a:schemeClr val="bg1"/>
              </a:solidFill>
              <a:latin typeface="+mn-lt"/>
              <a:ea typeface="Gulim" pitchFamily="34" charset="-127"/>
              <a:cs typeface="Arial" pitchFamily="34" charset="0"/>
            </a:endParaRPr>
          </a:p>
        </p:txBody>
      </p:sp>
      <p:sp>
        <p:nvSpPr>
          <p:cNvPr id="47" name="AutoShape 14"/>
          <p:cNvSpPr>
            <a:spLocks noChangeArrowheads="1"/>
          </p:cNvSpPr>
          <p:nvPr/>
        </p:nvSpPr>
        <p:spPr bwMode="gray">
          <a:xfrm>
            <a:off x="2273300" y="921568"/>
            <a:ext cx="4876800" cy="633413"/>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latinLnBrk="1"/>
            <a:r>
              <a:rPr kumimoji="1" lang="en-US" altLang="ko-KR" b="1" dirty="0" smtClean="0">
                <a:latin typeface="+mn-lt"/>
                <a:ea typeface="Gulim" pitchFamily="34" charset="-127"/>
                <a:cs typeface="Arial" pitchFamily="34" charset="0"/>
              </a:rPr>
              <a:t>LINKING</a:t>
            </a:r>
            <a:endParaRPr kumimoji="1" lang="en-US" altLang="ko-KR" b="1" dirty="0">
              <a:latin typeface="+mn-lt"/>
              <a:ea typeface="Gulim" pitchFamily="34" charset="-127"/>
              <a:cs typeface="Arial" pitchFamily="34" charset="0"/>
            </a:endParaRPr>
          </a:p>
        </p:txBody>
      </p:sp>
      <p:sp>
        <p:nvSpPr>
          <p:cNvPr id="48" name="AutoShape 19"/>
          <p:cNvSpPr>
            <a:spLocks noChangeArrowheads="1"/>
          </p:cNvSpPr>
          <p:nvPr/>
        </p:nvSpPr>
        <p:spPr bwMode="gray">
          <a:xfrm>
            <a:off x="2244725" y="1748656"/>
            <a:ext cx="4876800" cy="6334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latinLnBrk="1"/>
            <a:r>
              <a:rPr kumimoji="1" lang="en-US" altLang="ko-KR" b="1" dirty="0" smtClean="0">
                <a:latin typeface="+mn-lt"/>
                <a:ea typeface="Gulim" pitchFamily="34" charset="-127"/>
                <a:cs typeface="Arial" pitchFamily="34" charset="0"/>
              </a:rPr>
              <a:t>RECIPROCITY</a:t>
            </a:r>
            <a:endParaRPr kumimoji="1" lang="en-US" altLang="ko-KR" b="1" dirty="0">
              <a:latin typeface="+mn-lt"/>
              <a:ea typeface="Gulim" pitchFamily="34" charset="-127"/>
              <a:cs typeface="Arial" pitchFamily="34" charset="0"/>
            </a:endParaRPr>
          </a:p>
        </p:txBody>
      </p:sp>
      <p:sp>
        <p:nvSpPr>
          <p:cNvPr id="49" name="AutoShape 20"/>
          <p:cNvSpPr>
            <a:spLocks noChangeArrowheads="1"/>
          </p:cNvSpPr>
          <p:nvPr/>
        </p:nvSpPr>
        <p:spPr bwMode="gray">
          <a:xfrm>
            <a:off x="2244725" y="2575743"/>
            <a:ext cx="4854575" cy="6334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latinLnBrk="1"/>
            <a:r>
              <a:rPr kumimoji="1" lang="en-US" altLang="ko-KR" b="1" dirty="0" smtClean="0">
                <a:latin typeface="+mn-lt"/>
                <a:ea typeface="Gulim" pitchFamily="34" charset="-127"/>
                <a:cs typeface="Arial" pitchFamily="34" charset="0"/>
              </a:rPr>
              <a:t>SOCIAL PROOF</a:t>
            </a:r>
            <a:endParaRPr kumimoji="1" lang="en-US" altLang="ko-KR" b="1" dirty="0">
              <a:latin typeface="+mn-lt"/>
              <a:ea typeface="Gulim" pitchFamily="34" charset="-127"/>
              <a:cs typeface="Arial" pitchFamily="34" charset="0"/>
            </a:endParaRPr>
          </a:p>
        </p:txBody>
      </p:sp>
      <p:sp>
        <p:nvSpPr>
          <p:cNvPr id="50" name="AutoShape 21"/>
          <p:cNvSpPr>
            <a:spLocks noChangeArrowheads="1"/>
          </p:cNvSpPr>
          <p:nvPr/>
        </p:nvSpPr>
        <p:spPr bwMode="gray">
          <a:xfrm>
            <a:off x="2254250" y="3402831"/>
            <a:ext cx="4854575" cy="6334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latinLnBrk="1"/>
            <a:r>
              <a:rPr kumimoji="1" lang="en-US" altLang="ko-KR" b="1" dirty="0" smtClean="0">
                <a:latin typeface="+mn-lt"/>
                <a:ea typeface="Gulim" pitchFamily="34" charset="-127"/>
                <a:cs typeface="Arial" pitchFamily="34" charset="0"/>
              </a:rPr>
              <a:t>CONSISTENCY</a:t>
            </a:r>
            <a:endParaRPr kumimoji="1" lang="en-US" altLang="ko-KR" b="1" dirty="0">
              <a:latin typeface="+mn-lt"/>
              <a:ea typeface="Gulim" pitchFamily="34" charset="-127"/>
              <a:cs typeface="Arial" pitchFamily="34" charset="0"/>
            </a:endParaRPr>
          </a:p>
        </p:txBody>
      </p:sp>
      <p:sp>
        <p:nvSpPr>
          <p:cNvPr id="51" name="Rectangle 26"/>
          <p:cNvSpPr>
            <a:spLocks noChangeArrowheads="1"/>
          </p:cNvSpPr>
          <p:nvPr/>
        </p:nvSpPr>
        <p:spPr bwMode="auto">
          <a:xfrm>
            <a:off x="1944688" y="3933056"/>
            <a:ext cx="5370512" cy="3651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sz="1400" baseline="-25000">
              <a:cs typeface="Arial" pitchFamily="34" charset="0"/>
            </a:endParaRPr>
          </a:p>
        </p:txBody>
      </p:sp>
      <p:sp>
        <p:nvSpPr>
          <p:cNvPr id="52" name="Rectangle 56"/>
          <p:cNvSpPr>
            <a:spLocks noChangeArrowheads="1"/>
          </p:cNvSpPr>
          <p:nvPr/>
        </p:nvSpPr>
        <p:spPr bwMode="auto">
          <a:xfrm>
            <a:off x="1941513" y="2274118"/>
            <a:ext cx="5370512" cy="365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sz="1400" baseline="-25000">
              <a:cs typeface="Arial" pitchFamily="34" charset="0"/>
            </a:endParaRPr>
          </a:p>
        </p:txBody>
      </p:sp>
      <p:sp>
        <p:nvSpPr>
          <p:cNvPr id="53" name="Rectangle 57"/>
          <p:cNvSpPr>
            <a:spLocks noChangeArrowheads="1"/>
          </p:cNvSpPr>
          <p:nvPr/>
        </p:nvSpPr>
        <p:spPr bwMode="auto">
          <a:xfrm>
            <a:off x="1941513" y="3102793"/>
            <a:ext cx="5370512" cy="365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sz="1400" baseline="-25000">
              <a:cs typeface="Arial" pitchFamily="34" charset="0"/>
            </a:endParaRPr>
          </a:p>
        </p:txBody>
      </p:sp>
      <p:sp>
        <p:nvSpPr>
          <p:cNvPr id="54" name="Oval 58"/>
          <p:cNvSpPr>
            <a:spLocks noChangeArrowheads="1"/>
          </p:cNvSpPr>
          <p:nvPr/>
        </p:nvSpPr>
        <p:spPr bwMode="auto">
          <a:xfrm>
            <a:off x="1687513" y="1794693"/>
            <a:ext cx="517525" cy="5175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mn-lt"/>
              <a:cs typeface="Arial" pitchFamily="34" charset="0"/>
            </a:endParaRPr>
          </a:p>
        </p:txBody>
      </p:sp>
      <p:sp>
        <p:nvSpPr>
          <p:cNvPr id="55" name="Oval 59"/>
          <p:cNvSpPr>
            <a:spLocks noChangeArrowheads="1"/>
          </p:cNvSpPr>
          <p:nvPr/>
        </p:nvSpPr>
        <p:spPr bwMode="auto">
          <a:xfrm flipH="1">
            <a:off x="1743075" y="1802631"/>
            <a:ext cx="404813" cy="303212"/>
          </a:xfrm>
          <a:prstGeom prst="ellipse">
            <a:avLst/>
          </a:prstGeom>
          <a:gradFill rotWithShape="1">
            <a:gsLst>
              <a:gs pos="0">
                <a:schemeClr val="accent1">
                  <a:gamma/>
                  <a:tint val="0"/>
                  <a:invGamma/>
                </a:schemeClr>
              </a:gs>
              <a:gs pos="100000">
                <a:schemeClr val="accent1"/>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mn-lt"/>
              <a:cs typeface="Arial" pitchFamily="34" charset="0"/>
            </a:endParaRPr>
          </a:p>
        </p:txBody>
      </p:sp>
      <p:sp>
        <p:nvSpPr>
          <p:cNvPr id="56" name="AutoShape 60"/>
          <p:cNvSpPr>
            <a:spLocks noChangeArrowheads="1"/>
          </p:cNvSpPr>
          <p:nvPr/>
        </p:nvSpPr>
        <p:spPr bwMode="gray">
          <a:xfrm>
            <a:off x="1633538" y="1762943"/>
            <a:ext cx="620712" cy="5810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algn="ctr" latinLnBrk="1"/>
            <a:r>
              <a:rPr kumimoji="1" lang="uk-UA" altLang="ko-KR" b="1" dirty="0">
                <a:solidFill>
                  <a:schemeClr val="bg1"/>
                </a:solidFill>
                <a:latin typeface="+mn-lt"/>
                <a:cs typeface="Arial" pitchFamily="34" charset="0"/>
              </a:rPr>
              <a:t>2</a:t>
            </a:r>
            <a:endParaRPr kumimoji="1" lang="en-US" altLang="ko-KR" b="1" dirty="0">
              <a:solidFill>
                <a:schemeClr val="bg1"/>
              </a:solidFill>
              <a:latin typeface="+mn-lt"/>
              <a:ea typeface="Gulim" pitchFamily="34" charset="-127"/>
              <a:cs typeface="Arial" pitchFamily="34" charset="0"/>
            </a:endParaRPr>
          </a:p>
        </p:txBody>
      </p:sp>
      <p:sp>
        <p:nvSpPr>
          <p:cNvPr id="57" name="Oval 61"/>
          <p:cNvSpPr>
            <a:spLocks noChangeArrowheads="1"/>
          </p:cNvSpPr>
          <p:nvPr/>
        </p:nvSpPr>
        <p:spPr bwMode="auto">
          <a:xfrm>
            <a:off x="1687513" y="2620193"/>
            <a:ext cx="517525" cy="51752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mn-lt"/>
              <a:cs typeface="Arial" pitchFamily="34" charset="0"/>
            </a:endParaRPr>
          </a:p>
        </p:txBody>
      </p:sp>
      <p:sp>
        <p:nvSpPr>
          <p:cNvPr id="58" name="Oval 62"/>
          <p:cNvSpPr>
            <a:spLocks noChangeArrowheads="1"/>
          </p:cNvSpPr>
          <p:nvPr/>
        </p:nvSpPr>
        <p:spPr bwMode="auto">
          <a:xfrm flipH="1">
            <a:off x="1743075" y="2628131"/>
            <a:ext cx="404813" cy="303212"/>
          </a:xfrm>
          <a:prstGeom prst="ellipse">
            <a:avLst/>
          </a:prstGeom>
          <a:gradFill rotWithShape="1">
            <a:gsLst>
              <a:gs pos="0">
                <a:schemeClr val="accent2">
                  <a:gamma/>
                  <a:tint val="0"/>
                  <a:invGamma/>
                </a:schemeClr>
              </a:gs>
              <a:gs pos="100000">
                <a:schemeClr val="accent2"/>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mn-lt"/>
              <a:cs typeface="Arial" pitchFamily="34" charset="0"/>
            </a:endParaRPr>
          </a:p>
        </p:txBody>
      </p:sp>
      <p:sp>
        <p:nvSpPr>
          <p:cNvPr id="59" name="AutoShape 63"/>
          <p:cNvSpPr>
            <a:spLocks noChangeArrowheads="1"/>
          </p:cNvSpPr>
          <p:nvPr/>
        </p:nvSpPr>
        <p:spPr bwMode="gray">
          <a:xfrm>
            <a:off x="1633538" y="2588443"/>
            <a:ext cx="620712" cy="5810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algn="ctr" latinLnBrk="1"/>
            <a:r>
              <a:rPr kumimoji="1" lang="uk-UA" altLang="ko-KR" b="1" dirty="0">
                <a:solidFill>
                  <a:schemeClr val="bg1"/>
                </a:solidFill>
                <a:latin typeface="+mn-lt"/>
                <a:cs typeface="Arial" pitchFamily="34" charset="0"/>
              </a:rPr>
              <a:t>3</a:t>
            </a:r>
            <a:endParaRPr kumimoji="1" lang="en-US" altLang="ko-KR" b="1" dirty="0">
              <a:solidFill>
                <a:schemeClr val="bg1"/>
              </a:solidFill>
              <a:latin typeface="+mn-lt"/>
              <a:ea typeface="Gulim" pitchFamily="34" charset="-127"/>
              <a:cs typeface="Arial" pitchFamily="34" charset="0"/>
            </a:endParaRPr>
          </a:p>
        </p:txBody>
      </p:sp>
      <p:sp>
        <p:nvSpPr>
          <p:cNvPr id="60" name="Oval 64"/>
          <p:cNvSpPr>
            <a:spLocks noChangeArrowheads="1"/>
          </p:cNvSpPr>
          <p:nvPr/>
        </p:nvSpPr>
        <p:spPr bwMode="auto">
          <a:xfrm>
            <a:off x="1687513" y="3448868"/>
            <a:ext cx="517525" cy="517525"/>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mn-lt"/>
              <a:cs typeface="Arial" pitchFamily="34" charset="0"/>
            </a:endParaRPr>
          </a:p>
        </p:txBody>
      </p:sp>
      <p:sp>
        <p:nvSpPr>
          <p:cNvPr id="61" name="Oval 65"/>
          <p:cNvSpPr>
            <a:spLocks noChangeArrowheads="1"/>
          </p:cNvSpPr>
          <p:nvPr/>
        </p:nvSpPr>
        <p:spPr bwMode="auto">
          <a:xfrm flipH="1">
            <a:off x="1743075" y="3456806"/>
            <a:ext cx="404813" cy="303212"/>
          </a:xfrm>
          <a:prstGeom prst="ellipse">
            <a:avLst/>
          </a:prstGeom>
          <a:gradFill rotWithShape="1">
            <a:gsLst>
              <a:gs pos="0">
                <a:schemeClr val="hlink">
                  <a:gamma/>
                  <a:tint val="14510"/>
                  <a:invGamma/>
                </a:schemeClr>
              </a:gs>
              <a:gs pos="100000">
                <a:schemeClr val="hlink"/>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mn-lt"/>
              <a:cs typeface="Arial" pitchFamily="34" charset="0"/>
            </a:endParaRPr>
          </a:p>
        </p:txBody>
      </p:sp>
      <p:sp>
        <p:nvSpPr>
          <p:cNvPr id="62" name="AutoShape 66"/>
          <p:cNvSpPr>
            <a:spLocks noChangeArrowheads="1"/>
          </p:cNvSpPr>
          <p:nvPr/>
        </p:nvSpPr>
        <p:spPr bwMode="gray">
          <a:xfrm>
            <a:off x="1633538" y="3417118"/>
            <a:ext cx="620712" cy="5810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algn="ctr" latinLnBrk="1"/>
            <a:r>
              <a:rPr kumimoji="1" lang="ru-RU" altLang="ko-KR" b="1" dirty="0">
                <a:solidFill>
                  <a:schemeClr val="bg1"/>
                </a:solidFill>
                <a:latin typeface="+mn-lt"/>
                <a:cs typeface="Arial" pitchFamily="34" charset="0"/>
              </a:rPr>
              <a:t>4</a:t>
            </a:r>
            <a:endParaRPr kumimoji="1" lang="en-US" altLang="ko-KR" b="1" dirty="0">
              <a:solidFill>
                <a:schemeClr val="bg1"/>
              </a:solidFill>
              <a:latin typeface="+mn-lt"/>
              <a:ea typeface="Gulim" pitchFamily="34" charset="-127"/>
              <a:cs typeface="Arial" pitchFamily="34" charset="0"/>
            </a:endParaRPr>
          </a:p>
        </p:txBody>
      </p:sp>
      <p:sp>
        <p:nvSpPr>
          <p:cNvPr id="63" name="AutoShape 20"/>
          <p:cNvSpPr>
            <a:spLocks noChangeArrowheads="1"/>
          </p:cNvSpPr>
          <p:nvPr/>
        </p:nvSpPr>
        <p:spPr bwMode="gray">
          <a:xfrm>
            <a:off x="2244725" y="4126086"/>
            <a:ext cx="4854575" cy="6334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latinLnBrk="1"/>
            <a:r>
              <a:rPr kumimoji="1" lang="en-US" altLang="ko-KR" b="1" dirty="0" smtClean="0">
                <a:latin typeface="+mn-lt"/>
                <a:ea typeface="Gulim" pitchFamily="34" charset="-127"/>
                <a:cs typeface="Arial" pitchFamily="34" charset="0"/>
              </a:rPr>
              <a:t>AUTHORITY</a:t>
            </a:r>
            <a:endParaRPr kumimoji="1" lang="en-US" altLang="ko-KR" b="1" dirty="0">
              <a:latin typeface="+mn-lt"/>
              <a:ea typeface="Gulim" pitchFamily="34" charset="-127"/>
              <a:cs typeface="Arial" pitchFamily="34" charset="0"/>
            </a:endParaRPr>
          </a:p>
        </p:txBody>
      </p:sp>
      <p:sp>
        <p:nvSpPr>
          <p:cNvPr id="64" name="Rectangle 57"/>
          <p:cNvSpPr>
            <a:spLocks noChangeArrowheads="1"/>
          </p:cNvSpPr>
          <p:nvPr/>
        </p:nvSpPr>
        <p:spPr bwMode="auto">
          <a:xfrm>
            <a:off x="1941513" y="4653136"/>
            <a:ext cx="5370512" cy="365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sz="1400" baseline="-25000">
              <a:cs typeface="Arial" pitchFamily="34" charset="0"/>
            </a:endParaRPr>
          </a:p>
        </p:txBody>
      </p:sp>
      <p:sp>
        <p:nvSpPr>
          <p:cNvPr id="65" name="Oval 61"/>
          <p:cNvSpPr>
            <a:spLocks noChangeArrowheads="1"/>
          </p:cNvSpPr>
          <p:nvPr/>
        </p:nvSpPr>
        <p:spPr bwMode="auto">
          <a:xfrm>
            <a:off x="1687513" y="4170536"/>
            <a:ext cx="517525" cy="51752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mn-lt"/>
              <a:cs typeface="Arial" pitchFamily="34" charset="0"/>
            </a:endParaRPr>
          </a:p>
        </p:txBody>
      </p:sp>
      <p:sp>
        <p:nvSpPr>
          <p:cNvPr id="66" name="Oval 62"/>
          <p:cNvSpPr>
            <a:spLocks noChangeArrowheads="1"/>
          </p:cNvSpPr>
          <p:nvPr/>
        </p:nvSpPr>
        <p:spPr bwMode="auto">
          <a:xfrm flipH="1">
            <a:off x="1743075" y="4178474"/>
            <a:ext cx="404813" cy="303212"/>
          </a:xfrm>
          <a:prstGeom prst="ellipse">
            <a:avLst/>
          </a:prstGeom>
          <a:gradFill rotWithShape="1">
            <a:gsLst>
              <a:gs pos="0">
                <a:schemeClr val="accent2">
                  <a:gamma/>
                  <a:tint val="0"/>
                  <a:invGamma/>
                </a:schemeClr>
              </a:gs>
              <a:gs pos="100000">
                <a:schemeClr val="accent2"/>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mn-lt"/>
              <a:cs typeface="Arial" pitchFamily="34" charset="0"/>
            </a:endParaRPr>
          </a:p>
        </p:txBody>
      </p:sp>
      <p:sp>
        <p:nvSpPr>
          <p:cNvPr id="67" name="AutoShape 63"/>
          <p:cNvSpPr>
            <a:spLocks noChangeArrowheads="1"/>
          </p:cNvSpPr>
          <p:nvPr/>
        </p:nvSpPr>
        <p:spPr bwMode="gray">
          <a:xfrm>
            <a:off x="1633538" y="4138786"/>
            <a:ext cx="620712" cy="5810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algn="ctr" latinLnBrk="1"/>
            <a:r>
              <a:rPr kumimoji="1" lang="en-US" altLang="ko-KR" b="1" dirty="0" smtClean="0">
                <a:solidFill>
                  <a:schemeClr val="bg1"/>
                </a:solidFill>
                <a:latin typeface="+mn-lt"/>
                <a:cs typeface="Arial" pitchFamily="34" charset="0"/>
              </a:rPr>
              <a:t>5</a:t>
            </a:r>
            <a:endParaRPr kumimoji="1" lang="en-US" altLang="ko-KR" b="1" dirty="0">
              <a:solidFill>
                <a:schemeClr val="bg1"/>
              </a:solidFill>
              <a:latin typeface="+mn-lt"/>
              <a:ea typeface="Gulim" pitchFamily="34" charset="-127"/>
              <a:cs typeface="Arial" pitchFamily="34" charset="0"/>
            </a:endParaRPr>
          </a:p>
        </p:txBody>
      </p:sp>
      <p:sp>
        <p:nvSpPr>
          <p:cNvPr id="68" name="AutoShape 21"/>
          <p:cNvSpPr>
            <a:spLocks noChangeArrowheads="1"/>
          </p:cNvSpPr>
          <p:nvPr/>
        </p:nvSpPr>
        <p:spPr bwMode="gray">
          <a:xfrm>
            <a:off x="2254250" y="4914999"/>
            <a:ext cx="4854575" cy="6334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latinLnBrk="1"/>
            <a:r>
              <a:rPr kumimoji="1" lang="en-US" altLang="ko-KR" b="1" dirty="0" smtClean="0">
                <a:latin typeface="+mn-lt"/>
                <a:ea typeface="Gulim" pitchFamily="34" charset="-127"/>
                <a:cs typeface="Arial" pitchFamily="34" charset="0"/>
              </a:rPr>
              <a:t>SCARCITY</a:t>
            </a:r>
            <a:endParaRPr kumimoji="1" lang="en-US" altLang="ko-KR" b="1" dirty="0">
              <a:latin typeface="+mn-lt"/>
              <a:ea typeface="Gulim" pitchFamily="34" charset="-127"/>
              <a:cs typeface="Arial" pitchFamily="34" charset="0"/>
            </a:endParaRPr>
          </a:p>
        </p:txBody>
      </p:sp>
      <p:sp>
        <p:nvSpPr>
          <p:cNvPr id="69" name="Rectangle 26"/>
          <p:cNvSpPr>
            <a:spLocks noChangeArrowheads="1"/>
          </p:cNvSpPr>
          <p:nvPr/>
        </p:nvSpPr>
        <p:spPr bwMode="auto">
          <a:xfrm>
            <a:off x="1944688" y="5445224"/>
            <a:ext cx="5370512" cy="3651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sz="1400" baseline="-25000">
              <a:cs typeface="Arial" pitchFamily="34" charset="0"/>
            </a:endParaRPr>
          </a:p>
        </p:txBody>
      </p:sp>
      <p:sp>
        <p:nvSpPr>
          <p:cNvPr id="70" name="Oval 64"/>
          <p:cNvSpPr>
            <a:spLocks noChangeArrowheads="1"/>
          </p:cNvSpPr>
          <p:nvPr/>
        </p:nvSpPr>
        <p:spPr bwMode="auto">
          <a:xfrm>
            <a:off x="1687513" y="4961036"/>
            <a:ext cx="517525" cy="517525"/>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mn-lt"/>
              <a:cs typeface="Arial" pitchFamily="34" charset="0"/>
            </a:endParaRPr>
          </a:p>
        </p:txBody>
      </p:sp>
      <p:sp>
        <p:nvSpPr>
          <p:cNvPr id="71" name="Oval 65"/>
          <p:cNvSpPr>
            <a:spLocks noChangeArrowheads="1"/>
          </p:cNvSpPr>
          <p:nvPr/>
        </p:nvSpPr>
        <p:spPr bwMode="auto">
          <a:xfrm flipH="1">
            <a:off x="1743075" y="4968974"/>
            <a:ext cx="404813" cy="303212"/>
          </a:xfrm>
          <a:prstGeom prst="ellipse">
            <a:avLst/>
          </a:prstGeom>
          <a:gradFill rotWithShape="1">
            <a:gsLst>
              <a:gs pos="0">
                <a:schemeClr val="hlink">
                  <a:gamma/>
                  <a:tint val="14510"/>
                  <a:invGamma/>
                </a:schemeClr>
              </a:gs>
              <a:gs pos="100000">
                <a:schemeClr val="hlink"/>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mn-lt"/>
              <a:cs typeface="Arial" pitchFamily="34" charset="0"/>
            </a:endParaRPr>
          </a:p>
        </p:txBody>
      </p:sp>
      <p:sp>
        <p:nvSpPr>
          <p:cNvPr id="72" name="AutoShape 66"/>
          <p:cNvSpPr>
            <a:spLocks noChangeArrowheads="1"/>
          </p:cNvSpPr>
          <p:nvPr/>
        </p:nvSpPr>
        <p:spPr bwMode="gray">
          <a:xfrm>
            <a:off x="1633538" y="4929286"/>
            <a:ext cx="620712" cy="5810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pPr algn="ctr" latinLnBrk="1"/>
            <a:r>
              <a:rPr kumimoji="1" lang="en-US" altLang="ko-KR" b="1" dirty="0" smtClean="0">
                <a:solidFill>
                  <a:schemeClr val="bg1"/>
                </a:solidFill>
                <a:latin typeface="+mn-lt"/>
                <a:cs typeface="Arial" pitchFamily="34" charset="0"/>
              </a:rPr>
              <a:t>6</a:t>
            </a:r>
            <a:endParaRPr kumimoji="1" lang="en-US" altLang="ko-KR" b="1" dirty="0">
              <a:solidFill>
                <a:schemeClr val="bg1"/>
              </a:solidFill>
              <a:latin typeface="+mn-lt"/>
              <a:ea typeface="Gulim" pitchFamily="34" charset="-127"/>
              <a:cs typeface="Arial" pitchFamily="34" charset="0"/>
            </a:endParaRPr>
          </a:p>
        </p:txBody>
      </p:sp>
    </p:spTree>
    <p:extLst>
      <p:ext uri="{BB962C8B-B14F-4D97-AF65-F5344CB8AC3E}">
        <p14:creationId xmlns:p14="http://schemas.microsoft.com/office/powerpoint/2010/main" val="2367734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07504" y="115888"/>
            <a:ext cx="8424936" cy="615553"/>
          </a:xfrm>
          <a:prstGeom prst="rect">
            <a:avLst/>
          </a:prstGeom>
          <a:noFill/>
        </p:spPr>
        <p:txBody>
          <a:bodyPr wrap="square" lIns="0" tIns="0" rIns="0" bIns="0" rtlCol="0">
            <a:spAutoFit/>
          </a:bodyPr>
          <a:lstStyle/>
          <a:p>
            <a:pPr algn="ctr"/>
            <a:r>
              <a:rPr lang="en-US" sz="4000" dirty="0">
                <a:latin typeface="+mn-lt"/>
              </a:rPr>
              <a:t>Non verbal communication</a:t>
            </a:r>
          </a:p>
        </p:txBody>
      </p:sp>
      <p:pic>
        <p:nvPicPr>
          <p:cNvPr id="1026" name="Picture 2"/>
          <p:cNvPicPr>
            <a:picLocks noGrp="1" noSelect="1" noRot="1" noMove="1" noResize="1" noEditPoints="1" noAdjustHandles="1" noChangeArrowheads="1" noChangeShapeType="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395536" y="1484784"/>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779912" y="1484784"/>
            <a:ext cx="177630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Select="1" noRot="1" noMove="1" noResize="1" noEditPoints="1" noAdjustHandles="1"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6516216" y="1196752"/>
            <a:ext cx="173191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59532" y="3514654"/>
            <a:ext cx="8352928" cy="1499686"/>
            <a:chOff x="359532" y="3514654"/>
            <a:chExt cx="8352928" cy="1499686"/>
          </a:xfrm>
        </p:grpSpPr>
        <p:sp>
          <p:nvSpPr>
            <p:cNvPr id="4" name="TextBox 3"/>
            <p:cNvSpPr txBox="1"/>
            <p:nvPr/>
          </p:nvSpPr>
          <p:spPr>
            <a:xfrm>
              <a:off x="395536" y="3537012"/>
              <a:ext cx="8280920" cy="1477328"/>
            </a:xfrm>
            <a:prstGeom prst="rect">
              <a:avLst/>
            </a:prstGeom>
            <a:noFill/>
          </p:spPr>
          <p:txBody>
            <a:bodyPr wrap="square" rtlCol="0">
              <a:spAutoFit/>
            </a:bodyPr>
            <a:lstStyle/>
            <a:p>
              <a:r>
                <a:rPr lang="en-US" dirty="0" smtClean="0">
                  <a:latin typeface="+mn-lt"/>
                </a:rPr>
                <a:t>Non verbal communication is important because leadership involve emotion, which words alone cannot communicate convincingly. A major component of the emotional impact of a message is communicated nonverbally. A self-confident leader not only speaks and writes with assurance but also projects confidence through body position, gestures and manner of speech.</a:t>
              </a:r>
              <a:endParaRPr lang="en-US" dirty="0">
                <a:latin typeface="+mn-lt"/>
              </a:endParaRPr>
            </a:p>
          </p:txBody>
        </p:sp>
        <p:sp>
          <p:nvSpPr>
            <p:cNvPr id="5" name="Rectangle 4"/>
            <p:cNvSpPr/>
            <p:nvPr/>
          </p:nvSpPr>
          <p:spPr>
            <a:xfrm>
              <a:off x="359532" y="3514654"/>
              <a:ext cx="8352928" cy="14996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7481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The art of communication for a leader</a:t>
            </a:r>
            <a:endParaRPr lang="en-US" sz="4000" dirty="0">
              <a:latin typeface="+mn-lt"/>
            </a:endParaRPr>
          </a:p>
        </p:txBody>
      </p:sp>
      <p:sp>
        <p:nvSpPr>
          <p:cNvPr id="20" name="Kombinationstegning 58"/>
          <p:cNvSpPr>
            <a:spLocks noGrp="1" noSelect="1" noRot="1" noMove="1" noResize="1" noEditPoints="1" noAdjustHandles="1" noChangeArrowheads="1" noChangeShapeType="1" noTextEdit="1"/>
          </p:cNvSpPr>
          <p:nvPr>
            <p:custDataLst>
              <p:tags r:id="rId1"/>
            </p:custDataLst>
          </p:nvPr>
        </p:nvSpPr>
        <p:spPr bwMode="auto">
          <a:xfrm rot="20908793">
            <a:off x="3701845" y="3246980"/>
            <a:ext cx="1081094" cy="596712"/>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blipFill>
            <a:blip r:embed="rId7"/>
            <a:stretch>
              <a:fillRect/>
            </a:stretch>
          </a:blip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21" name="Rektangel 62"/>
          <p:cNvSpPr>
            <a:spLocks noGrp="1" noSelect="1" noRot="1" noMove="1" noResize="1" noEditPoints="1" noAdjustHandles="1" noChangeArrowheads="1" noChangeShapeType="1" noTextEdit="1"/>
          </p:cNvSpPr>
          <p:nvPr>
            <p:custDataLst>
              <p:tags r:id="rId2"/>
            </p:custDataLst>
          </p:nvPr>
        </p:nvSpPr>
        <p:spPr bwMode="auto">
          <a:xfrm rot="20908793">
            <a:off x="456191" y="1121861"/>
            <a:ext cx="3324255" cy="3106091"/>
          </a:xfrm>
          <a:prstGeom prst="rect">
            <a:avLst/>
          </a:prstGeom>
          <a:blipFill>
            <a:blip r:embed="rId7"/>
            <a:stretch>
              <a:fillRect/>
            </a:stretch>
          </a:blip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26" name="Kombinationstegning 58"/>
          <p:cNvSpPr>
            <a:spLocks noGrp="1" noSelect="1" noRot="1" noMove="1" noResize="1" noEditPoints="1" noAdjustHandles="1" noChangeArrowheads="1" noChangeShapeType="1" noTextEdit="1"/>
          </p:cNvSpPr>
          <p:nvPr>
            <p:custDataLst>
              <p:tags r:id="rId3"/>
            </p:custDataLst>
          </p:nvPr>
        </p:nvSpPr>
        <p:spPr bwMode="auto">
          <a:xfrm rot="691207" flipH="1">
            <a:off x="3808300" y="3319833"/>
            <a:ext cx="1166445" cy="650275"/>
          </a:xfrm>
          <a:custGeom>
            <a:avLst/>
            <a:gdLst>
              <a:gd name="connsiteX0" fmla="*/ 203200 w 745066"/>
              <a:gd name="connsiteY0" fmla="*/ 440267 h 440267"/>
              <a:gd name="connsiteX1" fmla="*/ 745066 w 745066"/>
              <a:gd name="connsiteY1" fmla="*/ 0 h 440267"/>
              <a:gd name="connsiteX2" fmla="*/ 8466 w 745066"/>
              <a:gd name="connsiteY2" fmla="*/ 0 h 440267"/>
              <a:gd name="connsiteX3" fmla="*/ 0 w 745066"/>
              <a:gd name="connsiteY3" fmla="*/ 431800 h 440267"/>
              <a:gd name="connsiteX4" fmla="*/ 203200 w 745066"/>
              <a:gd name="connsiteY4" fmla="*/ 440267 h 44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6" h="440267">
                <a:moveTo>
                  <a:pt x="203200" y="440267"/>
                </a:moveTo>
                <a:lnTo>
                  <a:pt x="745066" y="0"/>
                </a:lnTo>
                <a:lnTo>
                  <a:pt x="8466" y="0"/>
                </a:lnTo>
                <a:lnTo>
                  <a:pt x="0" y="431800"/>
                </a:lnTo>
                <a:lnTo>
                  <a:pt x="203200" y="440267"/>
                </a:lnTo>
                <a:close/>
              </a:path>
            </a:pathLst>
          </a:custGeom>
          <a:blipFill>
            <a:blip r:embed="rId8"/>
            <a:stretch>
              <a:fillRect/>
            </a:stretch>
          </a:blipFill>
          <a:ln w="9525" cap="flat" cmpd="sng" algn="ctr">
            <a:noFill/>
            <a:prstDash val="solid"/>
          </a:ln>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27" name="Rektangel 62"/>
          <p:cNvSpPr>
            <a:spLocks noGrp="1" noSelect="1" noRot="1" noMove="1" noResize="1" noEditPoints="1" noAdjustHandles="1" noChangeArrowheads="1" noChangeShapeType="1" noTextEdit="1"/>
          </p:cNvSpPr>
          <p:nvPr>
            <p:custDataLst>
              <p:tags r:id="rId4"/>
            </p:custDataLst>
          </p:nvPr>
        </p:nvSpPr>
        <p:spPr bwMode="auto">
          <a:xfrm rot="691207" flipH="1">
            <a:off x="4892696" y="999835"/>
            <a:ext cx="3586703" cy="3384905"/>
          </a:xfrm>
          <a:prstGeom prst="rect">
            <a:avLst/>
          </a:prstGeom>
          <a:blipFill>
            <a:blip r:embed="rId8"/>
            <a:stretch>
              <a:fillRect/>
            </a:stretch>
          </a:blipFill>
          <a:ln w="9525">
            <a:solidFill>
              <a:srgbClr val="D9D9D9"/>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FFFFFF"/>
              </a:solidFill>
              <a:latin typeface="Calibri" pitchFamily="-112" charset="0"/>
              <a:ea typeface="ＭＳ Ｐゴシック" pitchFamily="-112" charset="-128"/>
            </a:endParaRPr>
          </a:p>
        </p:txBody>
      </p:sp>
      <p:sp>
        <p:nvSpPr>
          <p:cNvPr id="28" name="Rectangle 27"/>
          <p:cNvSpPr/>
          <p:nvPr/>
        </p:nvSpPr>
        <p:spPr>
          <a:xfrm>
            <a:off x="2211971" y="3209906"/>
            <a:ext cx="4757698" cy="468000"/>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N" sz="2000" dirty="0" smtClean="0">
                <a:solidFill>
                  <a:srgbClr val="FFFFFF"/>
                </a:solidFill>
              </a:rPr>
              <a:t>Giving information</a:t>
            </a:r>
            <a:endParaRPr lang="en-IN" sz="2000" dirty="0">
              <a:solidFill>
                <a:srgbClr val="FFFFFF"/>
              </a:solidFill>
            </a:endParaRPr>
          </a:p>
        </p:txBody>
      </p:sp>
      <p:sp>
        <p:nvSpPr>
          <p:cNvPr id="29" name="TextBox 28"/>
          <p:cNvSpPr txBox="1"/>
          <p:nvPr/>
        </p:nvSpPr>
        <p:spPr>
          <a:xfrm>
            <a:off x="-36512" y="4509120"/>
            <a:ext cx="7308304" cy="384721"/>
          </a:xfrm>
          <a:prstGeom prst="rect">
            <a:avLst/>
          </a:prstGeom>
          <a:noFill/>
        </p:spPr>
        <p:txBody>
          <a:bodyPr wrap="square" rtlCol="0">
            <a:spAutoFit/>
          </a:bodyPr>
          <a:lstStyle/>
          <a:p>
            <a:r>
              <a:rPr lang="en-US" sz="1900" b="1" dirty="0">
                <a:latin typeface="Bradley Hand ITC" pitchFamily="66" charset="0"/>
              </a:rPr>
              <a:t>Be sure others are listening before you speak</a:t>
            </a:r>
            <a:endParaRPr lang="en-IN" sz="1900" b="1" dirty="0" smtClean="0">
              <a:latin typeface="Bradley Hand ITC" pitchFamily="66" charset="0"/>
            </a:endParaRPr>
          </a:p>
        </p:txBody>
      </p:sp>
      <p:sp>
        <p:nvSpPr>
          <p:cNvPr id="30" name="TextBox 29"/>
          <p:cNvSpPr txBox="1"/>
          <p:nvPr/>
        </p:nvSpPr>
        <p:spPr>
          <a:xfrm>
            <a:off x="-36512" y="4866263"/>
            <a:ext cx="7308304" cy="384721"/>
          </a:xfrm>
          <a:prstGeom prst="rect">
            <a:avLst/>
          </a:prstGeom>
          <a:noFill/>
        </p:spPr>
        <p:txBody>
          <a:bodyPr wrap="square" rtlCol="0">
            <a:spAutoFit/>
          </a:bodyPr>
          <a:lstStyle/>
          <a:p>
            <a:r>
              <a:rPr lang="en-IN" sz="1900" b="1" dirty="0">
                <a:latin typeface="Bradley Hand ITC" pitchFamily="66" charset="0"/>
              </a:rPr>
              <a:t>Speak slowly and clearly</a:t>
            </a:r>
            <a:endParaRPr lang="en-IN" sz="1900" b="1" dirty="0" smtClean="0">
              <a:latin typeface="Bradley Hand ITC" pitchFamily="66" charset="0"/>
            </a:endParaRPr>
          </a:p>
        </p:txBody>
      </p:sp>
      <p:sp>
        <p:nvSpPr>
          <p:cNvPr id="31" name="TextBox 30"/>
          <p:cNvSpPr txBox="1"/>
          <p:nvPr/>
        </p:nvSpPr>
        <p:spPr>
          <a:xfrm>
            <a:off x="-36512" y="5235594"/>
            <a:ext cx="7308304" cy="384721"/>
          </a:xfrm>
          <a:prstGeom prst="rect">
            <a:avLst/>
          </a:prstGeom>
          <a:noFill/>
        </p:spPr>
        <p:txBody>
          <a:bodyPr wrap="square" rtlCol="0">
            <a:spAutoFit/>
          </a:bodyPr>
          <a:lstStyle/>
          <a:p>
            <a:r>
              <a:rPr lang="en-IN" sz="1900" b="1" dirty="0">
                <a:latin typeface="Bradley Hand ITC" pitchFamily="66" charset="0"/>
              </a:rPr>
              <a:t>Draw diagrams, if needed</a:t>
            </a:r>
            <a:endParaRPr lang="en-IN" sz="1900" b="1" dirty="0" smtClean="0">
              <a:latin typeface="Bradley Hand ITC" pitchFamily="66" charset="0"/>
            </a:endParaRPr>
          </a:p>
        </p:txBody>
      </p:sp>
      <p:sp>
        <p:nvSpPr>
          <p:cNvPr id="32" name="TextBox 31"/>
          <p:cNvSpPr txBox="1"/>
          <p:nvPr/>
        </p:nvSpPr>
        <p:spPr>
          <a:xfrm>
            <a:off x="-36512" y="5604926"/>
            <a:ext cx="7308304" cy="384721"/>
          </a:xfrm>
          <a:prstGeom prst="rect">
            <a:avLst/>
          </a:prstGeom>
          <a:noFill/>
        </p:spPr>
        <p:txBody>
          <a:bodyPr wrap="square" rtlCol="0">
            <a:spAutoFit/>
          </a:bodyPr>
          <a:lstStyle/>
          <a:p>
            <a:r>
              <a:rPr lang="en-US" sz="1900" b="1" dirty="0">
                <a:latin typeface="Bradley Hand ITC" pitchFamily="66" charset="0"/>
              </a:rPr>
              <a:t>Have the listeners repeat their understanding of what was said</a:t>
            </a:r>
            <a:endParaRPr lang="en-IN" sz="1900" b="1" dirty="0" smtClean="0">
              <a:latin typeface="Bradley Hand ITC" pitchFamily="66" charset="0"/>
            </a:endParaRPr>
          </a:p>
        </p:txBody>
      </p:sp>
      <p:sp>
        <p:nvSpPr>
          <p:cNvPr id="33" name="TextBox 32"/>
          <p:cNvSpPr txBox="1"/>
          <p:nvPr/>
        </p:nvSpPr>
        <p:spPr>
          <a:xfrm>
            <a:off x="-36512" y="5961877"/>
            <a:ext cx="7308304" cy="384721"/>
          </a:xfrm>
          <a:prstGeom prst="rect">
            <a:avLst/>
          </a:prstGeom>
          <a:noFill/>
        </p:spPr>
        <p:txBody>
          <a:bodyPr wrap="square" rtlCol="0">
            <a:spAutoFit/>
          </a:bodyPr>
          <a:lstStyle/>
          <a:p>
            <a:r>
              <a:rPr lang="en-US" sz="1900" b="1" dirty="0" smtClean="0">
                <a:latin typeface="Bradley Hand ITC" pitchFamily="66" charset="0"/>
              </a:rPr>
              <a:t>Encourage questions</a:t>
            </a:r>
            <a:endParaRPr lang="en-IN" sz="1900" b="1" dirty="0" smtClean="0">
              <a:latin typeface="Bradley Hand ITC" pitchFamily="66" charset="0"/>
            </a:endParaRPr>
          </a:p>
        </p:txBody>
      </p:sp>
    </p:spTree>
    <p:extLst>
      <p:ext uri="{BB962C8B-B14F-4D97-AF65-F5344CB8AC3E}">
        <p14:creationId xmlns:p14="http://schemas.microsoft.com/office/powerpoint/2010/main" val="4269636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23528" y="115888"/>
            <a:ext cx="7992888" cy="1231106"/>
          </a:xfrm>
          <a:prstGeom prst="rect">
            <a:avLst/>
          </a:prstGeom>
          <a:noFill/>
        </p:spPr>
        <p:txBody>
          <a:bodyPr wrap="square" lIns="0" tIns="0" rIns="0" bIns="0" rtlCol="0">
            <a:spAutoFit/>
          </a:bodyPr>
          <a:lstStyle/>
          <a:p>
            <a:pPr algn="ctr"/>
            <a:r>
              <a:rPr lang="en-US" sz="4000" dirty="0">
                <a:latin typeface="+mn-lt"/>
              </a:rPr>
              <a:t>Overcoming cross- cultural communication barriers</a:t>
            </a:r>
          </a:p>
        </p:txBody>
      </p:sp>
      <p:pic>
        <p:nvPicPr>
          <p:cNvPr id="1028" name="Picture 4" descr="http://barbaracharles.org/wp-content/uploads/2012/07/hurdle-too-high1.jpg"/>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9519" t="6807" r="11842" b="9186"/>
          <a:stretch/>
        </p:blipFill>
        <p:spPr bwMode="auto">
          <a:xfrm>
            <a:off x="251520" y="1988840"/>
            <a:ext cx="3825628" cy="282371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83968" y="1700808"/>
            <a:ext cx="4680520" cy="3384376"/>
            <a:chOff x="4283968" y="1700808"/>
            <a:chExt cx="4680520" cy="3384376"/>
          </a:xfrm>
        </p:grpSpPr>
        <p:sp>
          <p:nvSpPr>
            <p:cNvPr id="3" name="Rectangle 2"/>
            <p:cNvSpPr/>
            <p:nvPr/>
          </p:nvSpPr>
          <p:spPr>
            <a:xfrm>
              <a:off x="4283968" y="1700808"/>
              <a:ext cx="4680520" cy="3384376"/>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55976" y="1761197"/>
              <a:ext cx="4536504" cy="3323987"/>
            </a:xfrm>
            <a:prstGeom prst="rect">
              <a:avLst/>
            </a:prstGeom>
            <a:noFill/>
          </p:spPr>
          <p:txBody>
            <a:bodyPr wrap="square" rtlCol="0">
              <a:spAutoFit/>
            </a:bodyPr>
            <a:lstStyle/>
            <a:p>
              <a:pPr marL="285750" indent="-285750">
                <a:buFont typeface="Arial" pitchFamily="34" charset="0"/>
                <a:buChar char="•"/>
              </a:pPr>
              <a:r>
                <a:rPr lang="en-US" sz="1500" dirty="0" smtClean="0">
                  <a:solidFill>
                    <a:schemeClr val="bg1"/>
                  </a:solidFill>
                  <a:latin typeface="+mn-lt"/>
                </a:rPr>
                <a:t>Be sensitive to the fact that cross-cultural communication barriers exists.</a:t>
              </a:r>
              <a:endParaRPr lang="en-US" sz="1500" dirty="0">
                <a:solidFill>
                  <a:schemeClr val="bg1"/>
                </a:solidFill>
                <a:latin typeface="+mn-lt"/>
              </a:endParaRPr>
            </a:p>
            <a:p>
              <a:pPr marL="285750" indent="-285750">
                <a:buFont typeface="Arial" pitchFamily="34" charset="0"/>
                <a:buChar char="•"/>
              </a:pPr>
              <a:r>
                <a:rPr lang="en-US" sz="1500" dirty="0" smtClean="0">
                  <a:solidFill>
                    <a:schemeClr val="bg1"/>
                  </a:solidFill>
                  <a:latin typeface="+mn-lt"/>
                </a:rPr>
                <a:t>Challenge your cultural assumptions.</a:t>
              </a:r>
              <a:endParaRPr lang="en-US" sz="1500" dirty="0">
                <a:solidFill>
                  <a:schemeClr val="bg1"/>
                </a:solidFill>
                <a:latin typeface="+mn-lt"/>
              </a:endParaRPr>
            </a:p>
            <a:p>
              <a:pPr marL="285750" indent="-285750">
                <a:buFont typeface="Arial" pitchFamily="34" charset="0"/>
                <a:buChar char="•"/>
              </a:pPr>
              <a:r>
                <a:rPr lang="en-US" sz="1500" dirty="0" smtClean="0">
                  <a:solidFill>
                    <a:schemeClr val="bg1"/>
                  </a:solidFill>
                  <a:latin typeface="+mn-lt"/>
                </a:rPr>
                <a:t>Show respect for all workers.</a:t>
              </a:r>
              <a:endParaRPr lang="en-US" sz="1500" dirty="0">
                <a:solidFill>
                  <a:schemeClr val="bg1"/>
                </a:solidFill>
                <a:latin typeface="+mn-lt"/>
              </a:endParaRPr>
            </a:p>
            <a:p>
              <a:pPr marL="285750" indent="-285750">
                <a:buFont typeface="Arial" pitchFamily="34" charset="0"/>
                <a:buChar char="•"/>
              </a:pPr>
              <a:r>
                <a:rPr lang="en-US" sz="1500" dirty="0" smtClean="0">
                  <a:solidFill>
                    <a:schemeClr val="bg1"/>
                  </a:solidFill>
                  <a:latin typeface="+mn-lt"/>
                </a:rPr>
                <a:t>Use straight forward language.</a:t>
              </a:r>
              <a:endParaRPr lang="en-US" sz="1500" dirty="0">
                <a:solidFill>
                  <a:schemeClr val="bg1"/>
                </a:solidFill>
                <a:latin typeface="+mn-lt"/>
              </a:endParaRPr>
            </a:p>
            <a:p>
              <a:pPr marL="285750" indent="-285750">
                <a:buFont typeface="Arial" pitchFamily="34" charset="0"/>
                <a:buChar char="•"/>
              </a:pPr>
              <a:r>
                <a:rPr lang="en-US" sz="1500" dirty="0" smtClean="0">
                  <a:solidFill>
                    <a:schemeClr val="bg1"/>
                  </a:solidFill>
                  <a:latin typeface="+mn-lt"/>
                </a:rPr>
                <a:t>Look for signs of misunderstanding when your language is not the listener's native language.</a:t>
              </a:r>
              <a:endParaRPr lang="en-US" sz="1500" dirty="0">
                <a:solidFill>
                  <a:schemeClr val="bg1"/>
                </a:solidFill>
                <a:latin typeface="+mn-lt"/>
              </a:endParaRPr>
            </a:p>
            <a:p>
              <a:pPr marL="285750" indent="-285750">
                <a:buFont typeface="Arial" pitchFamily="34" charset="0"/>
                <a:buChar char="•"/>
              </a:pPr>
              <a:r>
                <a:rPr lang="en-US" sz="1500" dirty="0" smtClean="0">
                  <a:solidFill>
                    <a:schemeClr val="bg1"/>
                  </a:solidFill>
                  <a:latin typeface="+mn-lt"/>
                </a:rPr>
                <a:t>When the situation is appropriate, speak in the language of people from another culture.</a:t>
              </a:r>
              <a:endParaRPr lang="en-US" sz="1500" dirty="0">
                <a:solidFill>
                  <a:schemeClr val="bg1"/>
                </a:solidFill>
                <a:latin typeface="+mn-lt"/>
              </a:endParaRPr>
            </a:p>
            <a:p>
              <a:pPr marL="285750" indent="-285750">
                <a:buFont typeface="Arial" pitchFamily="34" charset="0"/>
                <a:buChar char="•"/>
              </a:pPr>
              <a:r>
                <a:rPr lang="en-US" sz="1500" dirty="0" smtClean="0">
                  <a:solidFill>
                    <a:schemeClr val="bg1"/>
                  </a:solidFill>
                  <a:latin typeface="+mn-lt"/>
                </a:rPr>
                <a:t>Observe cross-cultural difference in etiquette.</a:t>
              </a:r>
              <a:endParaRPr lang="en-US" sz="1500" dirty="0">
                <a:solidFill>
                  <a:schemeClr val="bg1"/>
                </a:solidFill>
                <a:latin typeface="+mn-lt"/>
              </a:endParaRPr>
            </a:p>
            <a:p>
              <a:pPr marL="285750" indent="-285750">
                <a:buFont typeface="Arial" pitchFamily="34" charset="0"/>
                <a:buChar char="•"/>
              </a:pPr>
              <a:r>
                <a:rPr lang="en-US" sz="1500" dirty="0" smtClean="0">
                  <a:solidFill>
                    <a:schemeClr val="bg1"/>
                  </a:solidFill>
                  <a:latin typeface="+mn-lt"/>
                </a:rPr>
                <a:t>Do not be diverted by style, accent, or grammar.</a:t>
              </a:r>
              <a:endParaRPr lang="en-US" sz="1500" dirty="0">
                <a:solidFill>
                  <a:schemeClr val="bg1"/>
                </a:solidFill>
                <a:latin typeface="+mn-lt"/>
              </a:endParaRPr>
            </a:p>
            <a:p>
              <a:pPr marL="285750" indent="-285750">
                <a:buFont typeface="Arial" pitchFamily="34" charset="0"/>
                <a:buChar char="•"/>
              </a:pPr>
              <a:r>
                <a:rPr lang="en-US" sz="1500" dirty="0" smtClean="0">
                  <a:solidFill>
                    <a:schemeClr val="bg1"/>
                  </a:solidFill>
                  <a:latin typeface="+mn-lt"/>
                </a:rPr>
                <a:t>Be sensitive to differences in nonverbal communication.</a:t>
              </a:r>
              <a:endParaRPr lang="en-US" sz="1500" dirty="0">
                <a:solidFill>
                  <a:schemeClr val="bg1"/>
                </a:solidFill>
                <a:latin typeface="+mn-lt"/>
              </a:endParaRPr>
            </a:p>
            <a:p>
              <a:pPr marL="285750" indent="-285750">
                <a:buFont typeface="Arial" pitchFamily="34" charset="0"/>
                <a:buChar char="•"/>
              </a:pPr>
              <a:r>
                <a:rPr lang="en-US" sz="1500" dirty="0" smtClean="0">
                  <a:solidFill>
                    <a:schemeClr val="bg1"/>
                  </a:solidFill>
                  <a:latin typeface="+mn-lt"/>
                </a:rPr>
                <a:t>Be attentive to individual differences in appearance.</a:t>
              </a:r>
              <a:endParaRPr lang="en-US" sz="1500" dirty="0">
                <a:solidFill>
                  <a:schemeClr val="bg1"/>
                </a:solidFill>
                <a:latin typeface="+mn-lt"/>
              </a:endParaRPr>
            </a:p>
          </p:txBody>
        </p:sp>
      </p:grpSp>
    </p:spTree>
    <p:extLst>
      <p:ext uri="{BB962C8B-B14F-4D97-AF65-F5344CB8AC3E}">
        <p14:creationId xmlns:p14="http://schemas.microsoft.com/office/powerpoint/2010/main" val="282820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95536" y="115888"/>
            <a:ext cx="7848872" cy="615553"/>
          </a:xfrm>
          <a:prstGeom prst="rect">
            <a:avLst/>
          </a:prstGeom>
          <a:noFill/>
        </p:spPr>
        <p:txBody>
          <a:bodyPr wrap="square" lIns="0" tIns="0" rIns="0" bIns="0" rtlCol="0">
            <a:spAutoFit/>
          </a:bodyPr>
          <a:lstStyle/>
          <a:p>
            <a:pPr algn="ctr"/>
            <a:r>
              <a:rPr lang="en-US" sz="4000" dirty="0">
                <a:latin typeface="+mn-lt"/>
              </a:rPr>
              <a:t>Conflict management  styles</a:t>
            </a:r>
          </a:p>
        </p:txBody>
      </p:sp>
      <p:sp>
        <p:nvSpPr>
          <p:cNvPr id="5" name="Oval 155"/>
          <p:cNvSpPr>
            <a:spLocks noChangeArrowheads="1"/>
          </p:cNvSpPr>
          <p:nvPr/>
        </p:nvSpPr>
        <p:spPr bwMode="auto">
          <a:xfrm>
            <a:off x="4080942" y="1717255"/>
            <a:ext cx="1447800" cy="14478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6" name="AutoShape 156"/>
          <p:cNvSpPr>
            <a:spLocks noChangeArrowheads="1"/>
          </p:cNvSpPr>
          <p:nvPr/>
        </p:nvSpPr>
        <p:spPr bwMode="auto">
          <a:xfrm rot="-3295887">
            <a:off x="4633392" y="1174330"/>
            <a:ext cx="1447800"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53" y="11015"/>
                </a:moveTo>
                <a:cubicBezTo>
                  <a:pt x="17955" y="10944"/>
                  <a:pt x="17957" y="10872"/>
                  <a:pt x="17957" y="10800"/>
                </a:cubicBezTo>
                <a:cubicBezTo>
                  <a:pt x="17957" y="6847"/>
                  <a:pt x="14752" y="3643"/>
                  <a:pt x="10800" y="3643"/>
                </a:cubicBezTo>
                <a:cubicBezTo>
                  <a:pt x="8755" y="3642"/>
                  <a:pt x="6809" y="4517"/>
                  <a:pt x="5451" y="6044"/>
                </a:cubicBezTo>
                <a:lnTo>
                  <a:pt x="2728" y="3624"/>
                </a:lnTo>
                <a:cubicBezTo>
                  <a:pt x="4778" y="1318"/>
                  <a:pt x="7715" y="-1"/>
                  <a:pt x="10800" y="0"/>
                </a:cubicBezTo>
                <a:cubicBezTo>
                  <a:pt x="16764" y="0"/>
                  <a:pt x="21600" y="4835"/>
                  <a:pt x="21600" y="10800"/>
                </a:cubicBezTo>
                <a:cubicBezTo>
                  <a:pt x="21600" y="10908"/>
                  <a:pt x="21598" y="11017"/>
                  <a:pt x="21595" y="11125"/>
                </a:cubicBezTo>
                <a:lnTo>
                  <a:pt x="24293" y="11207"/>
                </a:lnTo>
                <a:lnTo>
                  <a:pt x="19638" y="15590"/>
                </a:lnTo>
                <a:lnTo>
                  <a:pt x="15254" y="10934"/>
                </a:lnTo>
                <a:lnTo>
                  <a:pt x="17953" y="11015"/>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7" name="Oval 158"/>
          <p:cNvSpPr>
            <a:spLocks noChangeArrowheads="1"/>
          </p:cNvSpPr>
          <p:nvPr/>
        </p:nvSpPr>
        <p:spPr bwMode="auto">
          <a:xfrm>
            <a:off x="4117454" y="1753767"/>
            <a:ext cx="1374775" cy="1374775"/>
          </a:xfrm>
          <a:prstGeom prst="ellipse">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8" name="Oval 159"/>
          <p:cNvSpPr>
            <a:spLocks noChangeArrowheads="1"/>
          </p:cNvSpPr>
          <p:nvPr/>
        </p:nvSpPr>
        <p:spPr bwMode="auto">
          <a:xfrm flipH="1">
            <a:off x="4315892" y="1774405"/>
            <a:ext cx="982662" cy="654050"/>
          </a:xfrm>
          <a:prstGeom prst="ellipse">
            <a:avLst/>
          </a:prstGeom>
          <a:gradFill rotWithShape="1">
            <a:gsLst>
              <a:gs pos="0">
                <a:schemeClr val="accent2">
                  <a:gamma/>
                  <a:tint val="0"/>
                  <a:invGamma/>
                </a:schemeClr>
              </a:gs>
              <a:gs pos="100000">
                <a:schemeClr val="accent2"/>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Arial" charset="0"/>
            </a:endParaRPr>
          </a:p>
        </p:txBody>
      </p:sp>
      <p:sp>
        <p:nvSpPr>
          <p:cNvPr id="9" name="Oval 135"/>
          <p:cNvSpPr>
            <a:spLocks noChangeArrowheads="1"/>
          </p:cNvSpPr>
          <p:nvPr/>
        </p:nvSpPr>
        <p:spPr bwMode="auto">
          <a:xfrm>
            <a:off x="2480742" y="1717255"/>
            <a:ext cx="1447800" cy="14478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10" name="AutoShape 136"/>
          <p:cNvSpPr>
            <a:spLocks noChangeArrowheads="1"/>
          </p:cNvSpPr>
          <p:nvPr/>
        </p:nvSpPr>
        <p:spPr bwMode="auto">
          <a:xfrm rot="-3295887">
            <a:off x="3033192" y="1174330"/>
            <a:ext cx="1447800"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53" y="11015"/>
                </a:moveTo>
                <a:cubicBezTo>
                  <a:pt x="17955" y="10944"/>
                  <a:pt x="17957" y="10872"/>
                  <a:pt x="17957" y="10800"/>
                </a:cubicBezTo>
                <a:cubicBezTo>
                  <a:pt x="17957" y="6847"/>
                  <a:pt x="14752" y="3643"/>
                  <a:pt x="10800" y="3643"/>
                </a:cubicBezTo>
                <a:cubicBezTo>
                  <a:pt x="8755" y="3642"/>
                  <a:pt x="6809" y="4517"/>
                  <a:pt x="5451" y="6044"/>
                </a:cubicBezTo>
                <a:lnTo>
                  <a:pt x="2728" y="3624"/>
                </a:lnTo>
                <a:cubicBezTo>
                  <a:pt x="4778" y="1318"/>
                  <a:pt x="7715" y="-1"/>
                  <a:pt x="10800" y="0"/>
                </a:cubicBezTo>
                <a:cubicBezTo>
                  <a:pt x="16764" y="0"/>
                  <a:pt x="21600" y="4835"/>
                  <a:pt x="21600" y="10800"/>
                </a:cubicBezTo>
                <a:cubicBezTo>
                  <a:pt x="21600" y="10908"/>
                  <a:pt x="21598" y="11017"/>
                  <a:pt x="21595" y="11125"/>
                </a:cubicBezTo>
                <a:lnTo>
                  <a:pt x="24293" y="11207"/>
                </a:lnTo>
                <a:lnTo>
                  <a:pt x="19638" y="15590"/>
                </a:lnTo>
                <a:lnTo>
                  <a:pt x="15254" y="10934"/>
                </a:lnTo>
                <a:lnTo>
                  <a:pt x="17953" y="11015"/>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11" name="Oval 151"/>
          <p:cNvSpPr>
            <a:spLocks noChangeArrowheads="1"/>
          </p:cNvSpPr>
          <p:nvPr/>
        </p:nvSpPr>
        <p:spPr bwMode="auto">
          <a:xfrm>
            <a:off x="5682729" y="1736305"/>
            <a:ext cx="1447800" cy="14478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12" name="Oval 152"/>
          <p:cNvSpPr>
            <a:spLocks noChangeArrowheads="1"/>
          </p:cNvSpPr>
          <p:nvPr/>
        </p:nvSpPr>
        <p:spPr bwMode="auto">
          <a:xfrm>
            <a:off x="5719242" y="1772817"/>
            <a:ext cx="1374775" cy="1374775"/>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13" name="Oval 153"/>
          <p:cNvSpPr>
            <a:spLocks noChangeArrowheads="1"/>
          </p:cNvSpPr>
          <p:nvPr/>
        </p:nvSpPr>
        <p:spPr bwMode="auto">
          <a:xfrm flipH="1">
            <a:off x="5919267" y="1810917"/>
            <a:ext cx="982662" cy="654050"/>
          </a:xfrm>
          <a:prstGeom prst="ellipse">
            <a:avLst/>
          </a:prstGeom>
          <a:gradFill rotWithShape="1">
            <a:gsLst>
              <a:gs pos="0">
                <a:schemeClr val="hlink">
                  <a:gamma/>
                  <a:tint val="0"/>
                  <a:invGamma/>
                </a:schemeClr>
              </a:gs>
              <a:gs pos="100000">
                <a:schemeClr val="hlink"/>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Arial" charset="0"/>
            </a:endParaRPr>
          </a:p>
        </p:txBody>
      </p:sp>
      <p:sp>
        <p:nvSpPr>
          <p:cNvPr id="14" name="AutoShape 67"/>
          <p:cNvSpPr>
            <a:spLocks noChangeArrowheads="1"/>
          </p:cNvSpPr>
          <p:nvPr/>
        </p:nvSpPr>
        <p:spPr bwMode="auto">
          <a:xfrm rot="-3295887">
            <a:off x="1452042" y="1174330"/>
            <a:ext cx="1447800"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53" y="11015"/>
                </a:moveTo>
                <a:cubicBezTo>
                  <a:pt x="17955" y="10944"/>
                  <a:pt x="17957" y="10872"/>
                  <a:pt x="17957" y="10800"/>
                </a:cubicBezTo>
                <a:cubicBezTo>
                  <a:pt x="17957" y="6847"/>
                  <a:pt x="14752" y="3643"/>
                  <a:pt x="10800" y="3643"/>
                </a:cubicBezTo>
                <a:cubicBezTo>
                  <a:pt x="8755" y="3642"/>
                  <a:pt x="6809" y="4517"/>
                  <a:pt x="5451" y="6044"/>
                </a:cubicBezTo>
                <a:lnTo>
                  <a:pt x="2728" y="3624"/>
                </a:lnTo>
                <a:cubicBezTo>
                  <a:pt x="4778" y="1318"/>
                  <a:pt x="7715" y="-1"/>
                  <a:pt x="10800" y="0"/>
                </a:cubicBezTo>
                <a:cubicBezTo>
                  <a:pt x="16764" y="0"/>
                  <a:pt x="21600" y="4835"/>
                  <a:pt x="21600" y="10800"/>
                </a:cubicBezTo>
                <a:cubicBezTo>
                  <a:pt x="21600" y="10908"/>
                  <a:pt x="21598" y="11017"/>
                  <a:pt x="21595" y="11125"/>
                </a:cubicBezTo>
                <a:lnTo>
                  <a:pt x="24293" y="11207"/>
                </a:lnTo>
                <a:lnTo>
                  <a:pt x="19638" y="15590"/>
                </a:lnTo>
                <a:lnTo>
                  <a:pt x="15254" y="10934"/>
                </a:lnTo>
                <a:lnTo>
                  <a:pt x="17953" y="11015"/>
                </a:ln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grpSp>
        <p:nvGrpSpPr>
          <p:cNvPr id="15" name="Group 160"/>
          <p:cNvGrpSpPr>
            <a:grpSpLocks/>
          </p:cNvGrpSpPr>
          <p:nvPr/>
        </p:nvGrpSpPr>
        <p:grpSpPr bwMode="auto">
          <a:xfrm>
            <a:off x="899592" y="1717255"/>
            <a:ext cx="1447800" cy="1447800"/>
            <a:chOff x="1440" y="1692"/>
            <a:chExt cx="912" cy="912"/>
          </a:xfrm>
        </p:grpSpPr>
        <p:sp>
          <p:nvSpPr>
            <p:cNvPr id="16" name="Oval 9"/>
            <p:cNvSpPr>
              <a:spLocks noChangeArrowheads="1"/>
            </p:cNvSpPr>
            <p:nvPr/>
          </p:nvSpPr>
          <p:spPr bwMode="auto">
            <a:xfrm>
              <a:off x="1440" y="1692"/>
              <a:ext cx="912" cy="912"/>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17" name="Oval 13"/>
            <p:cNvSpPr>
              <a:spLocks noChangeArrowheads="1"/>
            </p:cNvSpPr>
            <p:nvPr/>
          </p:nvSpPr>
          <p:spPr bwMode="auto">
            <a:xfrm>
              <a:off x="1463" y="1715"/>
              <a:ext cx="866" cy="866"/>
            </a:xfrm>
            <a:prstGeom prst="ellipse">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18" name="Oval 21"/>
            <p:cNvSpPr>
              <a:spLocks noChangeArrowheads="1"/>
            </p:cNvSpPr>
            <p:nvPr/>
          </p:nvSpPr>
          <p:spPr bwMode="auto">
            <a:xfrm flipH="1">
              <a:off x="1588" y="1728"/>
              <a:ext cx="619" cy="412"/>
            </a:xfrm>
            <a:prstGeom prst="ellipse">
              <a:avLst/>
            </a:prstGeom>
            <a:gradFill rotWithShape="1">
              <a:gsLst>
                <a:gs pos="0">
                  <a:schemeClr val="bg2">
                    <a:gamma/>
                    <a:tint val="0"/>
                    <a:invGamma/>
                  </a:schemeClr>
                </a:gs>
                <a:gs pos="100000">
                  <a:schemeClr val="bg2"/>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Arial" charset="0"/>
              </a:endParaRPr>
            </a:p>
          </p:txBody>
        </p:sp>
        <p:sp>
          <p:nvSpPr>
            <p:cNvPr id="19" name="AutoShape 105"/>
            <p:cNvSpPr>
              <a:spLocks noChangeArrowheads="1"/>
            </p:cNvSpPr>
            <p:nvPr/>
          </p:nvSpPr>
          <p:spPr bwMode="gray">
            <a:xfrm>
              <a:off x="1698" y="2004"/>
              <a:ext cx="391" cy="36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anchor="ctr"/>
            <a:lstStyle/>
            <a:p>
              <a:pPr latinLnBrk="1"/>
              <a:r>
                <a:rPr kumimoji="1" lang="uk-UA" altLang="ko-KR" sz="2800" b="1">
                  <a:solidFill>
                    <a:schemeClr val="bg1"/>
                  </a:solidFill>
                  <a:latin typeface="Calibri" pitchFamily="34" charset="0"/>
                  <a:ea typeface="Gulim" pitchFamily="34" charset="-127"/>
                </a:rPr>
                <a:t>1</a:t>
              </a:r>
              <a:endParaRPr kumimoji="1" lang="en-US" altLang="ko-KR" sz="2800" b="1">
                <a:solidFill>
                  <a:schemeClr val="bg1"/>
                </a:solidFill>
                <a:latin typeface="Calibri" pitchFamily="34" charset="0"/>
                <a:ea typeface="Gulim" pitchFamily="34" charset="-127"/>
              </a:endParaRPr>
            </a:p>
          </p:txBody>
        </p:sp>
      </p:grpSp>
      <p:grpSp>
        <p:nvGrpSpPr>
          <p:cNvPr id="20" name="Group 161"/>
          <p:cNvGrpSpPr>
            <a:grpSpLocks/>
          </p:cNvGrpSpPr>
          <p:nvPr/>
        </p:nvGrpSpPr>
        <p:grpSpPr bwMode="auto">
          <a:xfrm>
            <a:off x="2517254" y="1753767"/>
            <a:ext cx="1374775" cy="1374775"/>
            <a:chOff x="2459" y="1715"/>
            <a:chExt cx="866" cy="866"/>
          </a:xfrm>
        </p:grpSpPr>
        <p:sp>
          <p:nvSpPr>
            <p:cNvPr id="21" name="Oval 138"/>
            <p:cNvSpPr>
              <a:spLocks noChangeArrowheads="1"/>
            </p:cNvSpPr>
            <p:nvPr/>
          </p:nvSpPr>
          <p:spPr bwMode="auto">
            <a:xfrm>
              <a:off x="2459" y="1715"/>
              <a:ext cx="866" cy="866"/>
            </a:xfrm>
            <a:prstGeom prst="ellipse">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22" name="Oval 139"/>
            <p:cNvSpPr>
              <a:spLocks noChangeArrowheads="1"/>
            </p:cNvSpPr>
            <p:nvPr/>
          </p:nvSpPr>
          <p:spPr bwMode="auto">
            <a:xfrm flipH="1">
              <a:off x="2584" y="1728"/>
              <a:ext cx="619" cy="412"/>
            </a:xfrm>
            <a:prstGeom prst="ellipse">
              <a:avLst/>
            </a:prstGeom>
            <a:gradFill rotWithShape="1">
              <a:gsLst>
                <a:gs pos="0">
                  <a:schemeClr val="accent1">
                    <a:gamma/>
                    <a:tint val="0"/>
                    <a:invGamma/>
                  </a:schemeClr>
                </a:gs>
                <a:gs pos="100000">
                  <a:schemeClr val="accent1"/>
                </a:gs>
              </a:gsLst>
              <a:lin ang="5400000" scaled="1"/>
            </a:gradFill>
            <a:ln w="9525">
              <a:noFill/>
              <a:round/>
              <a:headEnd/>
              <a:tailEnd/>
            </a:ln>
            <a:effectLst/>
          </p:spPr>
          <p:txBody>
            <a:bodyPr wrap="none" anchor="ctr"/>
            <a:lstStyle/>
            <a:p>
              <a:pPr fontAlgn="auto">
                <a:spcBef>
                  <a:spcPts val="0"/>
                </a:spcBef>
                <a:spcAft>
                  <a:spcPts val="0"/>
                </a:spcAft>
                <a:defRPr/>
              </a:pPr>
              <a:endParaRPr lang="ru-RU" b="1">
                <a:solidFill>
                  <a:schemeClr val="bg1"/>
                </a:solidFill>
                <a:latin typeface="Arial" charset="0"/>
              </a:endParaRPr>
            </a:p>
          </p:txBody>
        </p:sp>
        <p:sp>
          <p:nvSpPr>
            <p:cNvPr id="23" name="AutoShape 109"/>
            <p:cNvSpPr>
              <a:spLocks noChangeArrowheads="1"/>
            </p:cNvSpPr>
            <p:nvPr/>
          </p:nvSpPr>
          <p:spPr bwMode="gray">
            <a:xfrm>
              <a:off x="2694" y="2004"/>
              <a:ext cx="391" cy="36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anchor="ctr"/>
            <a:lstStyle/>
            <a:p>
              <a:pPr latinLnBrk="1"/>
              <a:r>
                <a:rPr kumimoji="1" lang="uk-UA" altLang="ko-KR" sz="2800" b="1">
                  <a:solidFill>
                    <a:schemeClr val="bg1"/>
                  </a:solidFill>
                  <a:latin typeface="Calibri" pitchFamily="34" charset="0"/>
                </a:rPr>
                <a:t>2</a:t>
              </a:r>
              <a:endParaRPr kumimoji="1" lang="en-US" altLang="ko-KR" sz="2800" b="1">
                <a:solidFill>
                  <a:schemeClr val="bg1"/>
                </a:solidFill>
                <a:latin typeface="Calibri" pitchFamily="34" charset="0"/>
                <a:ea typeface="Gulim" pitchFamily="34" charset="-127"/>
              </a:endParaRPr>
            </a:p>
          </p:txBody>
        </p:sp>
      </p:grpSp>
      <p:sp>
        <p:nvSpPr>
          <p:cNvPr id="24" name="AutoShape 110"/>
          <p:cNvSpPr>
            <a:spLocks noChangeArrowheads="1"/>
          </p:cNvSpPr>
          <p:nvPr/>
        </p:nvSpPr>
        <p:spPr bwMode="gray">
          <a:xfrm>
            <a:off x="4500042" y="2212555"/>
            <a:ext cx="620712" cy="5810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anchor="ctr"/>
          <a:lstStyle/>
          <a:p>
            <a:pPr latinLnBrk="1"/>
            <a:r>
              <a:rPr kumimoji="1" lang="uk-UA" altLang="ko-KR" sz="2800" b="1">
                <a:solidFill>
                  <a:schemeClr val="bg1"/>
                </a:solidFill>
                <a:latin typeface="Calibri" pitchFamily="34" charset="0"/>
              </a:rPr>
              <a:t>3</a:t>
            </a:r>
            <a:endParaRPr kumimoji="1" lang="en-US" altLang="ko-KR" sz="2800" b="1">
              <a:solidFill>
                <a:schemeClr val="bg1"/>
              </a:solidFill>
              <a:latin typeface="Calibri" pitchFamily="34" charset="0"/>
              <a:ea typeface="Gulim" pitchFamily="34" charset="-127"/>
            </a:endParaRPr>
          </a:p>
        </p:txBody>
      </p:sp>
      <p:sp>
        <p:nvSpPr>
          <p:cNvPr id="25" name="AutoShape 111"/>
          <p:cNvSpPr>
            <a:spLocks noChangeArrowheads="1"/>
          </p:cNvSpPr>
          <p:nvPr/>
        </p:nvSpPr>
        <p:spPr bwMode="gray">
          <a:xfrm>
            <a:off x="6119292" y="2212555"/>
            <a:ext cx="620712" cy="5810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anchor="ctr"/>
          <a:lstStyle/>
          <a:p>
            <a:pPr latinLnBrk="1"/>
            <a:r>
              <a:rPr kumimoji="1" lang="uk-UA" altLang="ko-KR" sz="2800" b="1">
                <a:solidFill>
                  <a:schemeClr val="bg1"/>
                </a:solidFill>
                <a:latin typeface="Calibri" pitchFamily="34" charset="0"/>
              </a:rPr>
              <a:t>4</a:t>
            </a:r>
            <a:endParaRPr kumimoji="1" lang="en-US" altLang="ko-KR" sz="2800" b="1">
              <a:solidFill>
                <a:schemeClr val="bg1"/>
              </a:solidFill>
              <a:latin typeface="Calibri" pitchFamily="34" charset="0"/>
              <a:ea typeface="Gulim" pitchFamily="34" charset="-127"/>
            </a:endParaRPr>
          </a:p>
        </p:txBody>
      </p:sp>
      <p:sp>
        <p:nvSpPr>
          <p:cNvPr id="26" name="AutoShape 96"/>
          <p:cNvSpPr>
            <a:spLocks noChangeArrowheads="1"/>
          </p:cNvSpPr>
          <p:nvPr/>
        </p:nvSpPr>
        <p:spPr bwMode="auto">
          <a:xfrm>
            <a:off x="1954039" y="3580953"/>
            <a:ext cx="3200400" cy="2152303"/>
          </a:xfrm>
          <a:prstGeom prst="roundRect">
            <a:avLst>
              <a:gd name="adj" fmla="val 14222"/>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atin typeface="Calibri" pitchFamily="34" charset="0"/>
            </a:endParaRPr>
          </a:p>
        </p:txBody>
      </p:sp>
      <p:sp>
        <p:nvSpPr>
          <p:cNvPr id="27" name="Freeform 101"/>
          <p:cNvSpPr>
            <a:spLocks/>
          </p:cNvSpPr>
          <p:nvPr/>
        </p:nvSpPr>
        <p:spPr bwMode="auto">
          <a:xfrm>
            <a:off x="1963564" y="3573017"/>
            <a:ext cx="3190875" cy="1670843"/>
          </a:xfrm>
          <a:custGeom>
            <a:avLst/>
            <a:gdLst/>
            <a:ahLst/>
            <a:cxnLst>
              <a:cxn ang="0">
                <a:pos x="4" y="242"/>
              </a:cxn>
              <a:cxn ang="0">
                <a:pos x="228" y="18"/>
              </a:cxn>
              <a:cxn ang="0">
                <a:pos x="1926" y="30"/>
              </a:cxn>
              <a:cxn ang="0">
                <a:pos x="1986" y="372"/>
              </a:cxn>
              <a:cxn ang="0">
                <a:pos x="544" y="684"/>
              </a:cxn>
              <a:cxn ang="0">
                <a:pos x="16" y="642"/>
              </a:cxn>
              <a:cxn ang="0">
                <a:pos x="4" y="242"/>
              </a:cxn>
            </a:cxnLst>
            <a:rect l="0" t="0" r="r" b="b"/>
            <a:pathLst>
              <a:path w="2010" h="726">
                <a:moveTo>
                  <a:pt x="4" y="242"/>
                </a:moveTo>
                <a:cubicBezTo>
                  <a:pt x="0" y="36"/>
                  <a:pt x="32" y="18"/>
                  <a:pt x="228" y="18"/>
                </a:cubicBezTo>
                <a:cubicBezTo>
                  <a:pt x="424" y="18"/>
                  <a:pt x="1836" y="0"/>
                  <a:pt x="1926" y="30"/>
                </a:cubicBezTo>
                <a:cubicBezTo>
                  <a:pt x="1980" y="72"/>
                  <a:pt x="2010" y="48"/>
                  <a:pt x="1986" y="372"/>
                </a:cubicBezTo>
                <a:cubicBezTo>
                  <a:pt x="1986" y="567"/>
                  <a:pt x="739" y="684"/>
                  <a:pt x="544" y="684"/>
                </a:cubicBezTo>
                <a:cubicBezTo>
                  <a:pt x="348" y="684"/>
                  <a:pt x="424" y="726"/>
                  <a:pt x="16" y="642"/>
                </a:cubicBezTo>
                <a:cubicBezTo>
                  <a:pt x="16" y="642"/>
                  <a:pt x="4" y="438"/>
                  <a:pt x="4" y="242"/>
                </a:cubicBezTo>
                <a:close/>
              </a:path>
            </a:pathLst>
          </a:custGeom>
          <a:gradFill rotWithShape="1">
            <a:gsLst>
              <a:gs pos="0">
                <a:schemeClr val="hlink">
                  <a:gamma/>
                  <a:tint val="0"/>
                  <a:invGamma/>
                </a:schemeClr>
              </a:gs>
              <a:gs pos="100000">
                <a:schemeClr val="hlink"/>
              </a:gs>
            </a:gsLst>
            <a:lin ang="5400000" scaled="1"/>
          </a:gradFill>
          <a:ln w="9525" cap="flat" cmpd="sng">
            <a:noFill/>
            <a:prstDash val="solid"/>
            <a:round/>
            <a:headEnd/>
            <a:tailEnd/>
          </a:ln>
          <a:effectLst/>
        </p:spPr>
        <p:txBody>
          <a:bodyPr wrap="none" anchor="ctr"/>
          <a:lstStyle/>
          <a:p>
            <a:pPr fontAlgn="auto">
              <a:spcBef>
                <a:spcPts val="0"/>
              </a:spcBef>
              <a:spcAft>
                <a:spcPts val="0"/>
              </a:spcAft>
              <a:defRPr/>
            </a:pPr>
            <a:endParaRPr lang="en-US">
              <a:latin typeface="Arial" charset="0"/>
            </a:endParaRPr>
          </a:p>
        </p:txBody>
      </p:sp>
      <p:sp>
        <p:nvSpPr>
          <p:cNvPr id="4" name="TextBox 3"/>
          <p:cNvSpPr txBox="1"/>
          <p:nvPr/>
        </p:nvSpPr>
        <p:spPr>
          <a:xfrm>
            <a:off x="2107580" y="3717033"/>
            <a:ext cx="2448272" cy="400110"/>
          </a:xfrm>
          <a:prstGeom prst="rect">
            <a:avLst/>
          </a:prstGeom>
          <a:noFill/>
        </p:spPr>
        <p:txBody>
          <a:bodyPr wrap="square" rtlCol="0">
            <a:spAutoFit/>
          </a:bodyPr>
          <a:lstStyle/>
          <a:p>
            <a:r>
              <a:rPr lang="en-US" sz="2000" b="1" dirty="0" smtClean="0">
                <a:latin typeface="+mn-lt"/>
              </a:rPr>
              <a:t>Competitive style</a:t>
            </a:r>
            <a:endParaRPr lang="en-US" sz="2000" b="1" dirty="0">
              <a:latin typeface="+mn-lt"/>
            </a:endParaRPr>
          </a:p>
        </p:txBody>
      </p:sp>
      <p:sp>
        <p:nvSpPr>
          <p:cNvPr id="29" name="TextBox 28"/>
          <p:cNvSpPr txBox="1"/>
          <p:nvPr/>
        </p:nvSpPr>
        <p:spPr>
          <a:xfrm>
            <a:off x="2107580" y="4221089"/>
            <a:ext cx="2448272" cy="400110"/>
          </a:xfrm>
          <a:prstGeom prst="rect">
            <a:avLst/>
          </a:prstGeom>
          <a:noFill/>
        </p:spPr>
        <p:txBody>
          <a:bodyPr wrap="square" rtlCol="0">
            <a:spAutoFit/>
          </a:bodyPr>
          <a:lstStyle/>
          <a:p>
            <a:r>
              <a:rPr lang="en-US" sz="2000" b="1" dirty="0">
                <a:latin typeface="+mn-lt"/>
              </a:rPr>
              <a:t>Sharing </a:t>
            </a:r>
            <a:r>
              <a:rPr lang="en-US" sz="2000" b="1" dirty="0" smtClean="0">
                <a:latin typeface="+mn-lt"/>
              </a:rPr>
              <a:t>style</a:t>
            </a:r>
            <a:endParaRPr lang="en-US" sz="2000" b="1" dirty="0">
              <a:latin typeface="+mn-lt"/>
            </a:endParaRPr>
          </a:p>
        </p:txBody>
      </p:sp>
      <p:sp>
        <p:nvSpPr>
          <p:cNvPr id="30" name="TextBox 29"/>
          <p:cNvSpPr txBox="1"/>
          <p:nvPr/>
        </p:nvSpPr>
        <p:spPr>
          <a:xfrm>
            <a:off x="2107580" y="4725146"/>
            <a:ext cx="2448272" cy="400110"/>
          </a:xfrm>
          <a:prstGeom prst="rect">
            <a:avLst/>
          </a:prstGeom>
          <a:noFill/>
        </p:spPr>
        <p:txBody>
          <a:bodyPr wrap="square" rtlCol="0">
            <a:spAutoFit/>
          </a:bodyPr>
          <a:lstStyle/>
          <a:p>
            <a:r>
              <a:rPr lang="en-US" sz="2000" b="1" dirty="0">
                <a:latin typeface="+mn-lt"/>
              </a:rPr>
              <a:t>Collaborative </a:t>
            </a:r>
            <a:r>
              <a:rPr lang="en-US" sz="2000" b="1" dirty="0" smtClean="0">
                <a:latin typeface="+mn-lt"/>
              </a:rPr>
              <a:t>style</a:t>
            </a:r>
            <a:endParaRPr lang="en-US" sz="2000" b="1" dirty="0">
              <a:latin typeface="+mn-lt"/>
            </a:endParaRPr>
          </a:p>
        </p:txBody>
      </p:sp>
      <p:sp>
        <p:nvSpPr>
          <p:cNvPr id="31" name="TextBox 30"/>
          <p:cNvSpPr txBox="1"/>
          <p:nvPr/>
        </p:nvSpPr>
        <p:spPr>
          <a:xfrm>
            <a:off x="2107580" y="5229201"/>
            <a:ext cx="2448272" cy="400110"/>
          </a:xfrm>
          <a:prstGeom prst="rect">
            <a:avLst/>
          </a:prstGeom>
          <a:noFill/>
        </p:spPr>
        <p:txBody>
          <a:bodyPr wrap="square" rtlCol="0">
            <a:spAutoFit/>
          </a:bodyPr>
          <a:lstStyle/>
          <a:p>
            <a:r>
              <a:rPr lang="en-US" sz="2000" b="1" dirty="0">
                <a:latin typeface="+mn-lt"/>
              </a:rPr>
              <a:t>Avoidant style</a:t>
            </a:r>
          </a:p>
        </p:txBody>
      </p:sp>
    </p:spTree>
    <p:extLst>
      <p:ext uri="{BB962C8B-B14F-4D97-AF65-F5344CB8AC3E}">
        <p14:creationId xmlns:p14="http://schemas.microsoft.com/office/powerpoint/2010/main" val="1522804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1000"/>
                                        <p:tgtEl>
                                          <p:spTgt spid="15"/>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edge">
                                      <p:cBhvr>
                                        <p:cTn id="21" dur="1000"/>
                                        <p:tgtEl>
                                          <p:spTgt spid="20"/>
                                        </p:tgtEl>
                                      </p:cBhvr>
                                    </p:animEffect>
                                  </p:childTnLst>
                                </p:cTn>
                              </p:par>
                            </p:childTnLst>
                          </p:cTn>
                        </p:par>
                        <p:par>
                          <p:cTn id="22" fill="hold">
                            <p:stCondLst>
                              <p:cond delay="3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edge">
                                      <p:cBhvr>
                                        <p:cTn id="35" dur="1000"/>
                                        <p:tgtEl>
                                          <p:spTgt spid="7"/>
                                        </p:tgtEl>
                                      </p:cBhvr>
                                    </p:animEffect>
                                  </p:childTnLst>
                                </p:cTn>
                              </p:par>
                            </p:childTnLst>
                          </p:cTn>
                        </p:par>
                        <p:par>
                          <p:cTn id="36" fill="hold">
                            <p:stCondLst>
                              <p:cond delay="6000"/>
                            </p:stCondLst>
                            <p:childTnLst>
                              <p:par>
                                <p:cTn id="37" presetID="22"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par>
                          <p:cTn id="40" fill="hold">
                            <p:stCondLst>
                              <p:cond delay="6500"/>
                            </p:stCondLst>
                            <p:childTnLst>
                              <p:par>
                                <p:cTn id="41" presetID="42"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par>
                          <p:cTn id="46" fill="hold">
                            <p:stCondLst>
                              <p:cond delay="7500"/>
                            </p:stCondLst>
                            <p:childTnLst>
                              <p:par>
                                <p:cTn id="47" presetID="20"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edge">
                                      <p:cBhvr>
                                        <p:cTn id="49" dur="1000"/>
                                        <p:tgtEl>
                                          <p:spTgt spid="12"/>
                                        </p:tgtEl>
                                      </p:cBhvr>
                                    </p:animEffect>
                                  </p:childTnLst>
                                </p:cTn>
                              </p:par>
                            </p:childTnLst>
                          </p:cTn>
                        </p:par>
                        <p:par>
                          <p:cTn id="50" fill="hold">
                            <p:stCondLst>
                              <p:cond delay="8500"/>
                            </p:stCondLst>
                            <p:childTnLst>
                              <p:par>
                                <p:cTn id="51" presetID="42"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14" grpId="0" animBg="1"/>
      <p:bldP spid="4" grpId="0"/>
      <p:bldP spid="29" grpId="0"/>
      <p:bldP spid="30" grpId="0"/>
      <p:bldP spid="3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5496" y="115888"/>
            <a:ext cx="8712968" cy="615553"/>
          </a:xfrm>
          <a:prstGeom prst="rect">
            <a:avLst/>
          </a:prstGeom>
          <a:noFill/>
        </p:spPr>
        <p:txBody>
          <a:bodyPr wrap="square" lIns="0" tIns="0" rIns="0" bIns="0" rtlCol="0">
            <a:spAutoFit/>
          </a:bodyPr>
          <a:lstStyle/>
          <a:p>
            <a:pPr algn="ctr"/>
            <a:r>
              <a:rPr lang="en-US" sz="4000" dirty="0">
                <a:latin typeface="+mn-lt"/>
              </a:rPr>
              <a:t>Resolving </a:t>
            </a:r>
            <a:r>
              <a:rPr lang="en-US" sz="4000" dirty="0" smtClean="0">
                <a:latin typeface="+mn-lt"/>
              </a:rPr>
              <a:t>conflict</a:t>
            </a:r>
            <a:endParaRPr lang="en-US" sz="4000" dirty="0">
              <a:latin typeface="+mn-lt"/>
            </a:endParaRPr>
          </a:p>
        </p:txBody>
      </p:sp>
      <p:sp>
        <p:nvSpPr>
          <p:cNvPr id="5" name="TextBox 4"/>
          <p:cNvSpPr txBox="1"/>
          <p:nvPr/>
        </p:nvSpPr>
        <p:spPr>
          <a:xfrm>
            <a:off x="107504" y="6228020"/>
            <a:ext cx="8534400" cy="369332"/>
          </a:xfrm>
          <a:prstGeom prst="rect">
            <a:avLst/>
          </a:prstGeom>
          <a:noFill/>
        </p:spPr>
        <p:txBody>
          <a:bodyPr wrap="square" rtlCol="0">
            <a:spAutoFit/>
          </a:bodyPr>
          <a:lstStyle/>
          <a:p>
            <a:r>
              <a:rPr lang="en-US" b="1" dirty="0">
                <a:latin typeface="+mn-lt"/>
              </a:rPr>
              <a:t>Check for example in next slides</a:t>
            </a:r>
          </a:p>
        </p:txBody>
      </p:sp>
      <p:grpSp>
        <p:nvGrpSpPr>
          <p:cNvPr id="9" name="Group 122"/>
          <p:cNvGrpSpPr>
            <a:grpSpLocks/>
          </p:cNvGrpSpPr>
          <p:nvPr>
            <p:custDataLst>
              <p:tags r:id="rId1"/>
            </p:custDataLst>
          </p:nvPr>
        </p:nvGrpSpPr>
        <p:grpSpPr bwMode="auto">
          <a:xfrm>
            <a:off x="0" y="2996952"/>
            <a:ext cx="9144000" cy="1254125"/>
            <a:chOff x="0" y="2102"/>
            <a:chExt cx="5760" cy="790"/>
          </a:xfrm>
        </p:grpSpPr>
        <p:sp>
          <p:nvSpPr>
            <p:cNvPr id="10" name="Line 109"/>
            <p:cNvSpPr>
              <a:spLocks noChangeShapeType="1"/>
            </p:cNvSpPr>
            <p:nvPr/>
          </p:nvSpPr>
          <p:spPr bwMode="invGray">
            <a:xfrm flipH="1">
              <a:off x="0" y="2501"/>
              <a:ext cx="652" cy="0"/>
            </a:xfrm>
            <a:prstGeom prst="line">
              <a:avLst/>
            </a:prstGeom>
            <a:noFill/>
            <a:ln w="76200">
              <a:solidFill>
                <a:schemeClr val="tx1">
                  <a:lumMod val="75000"/>
                  <a:lumOff val="25000"/>
                </a:schemeClr>
              </a:solidFill>
              <a:round/>
              <a:headEnd/>
              <a:tailEnd/>
            </a:ln>
            <a:effectLst>
              <a:outerShdw dist="35921" dir="2700000" algn="ctr" rotWithShape="0">
                <a:schemeClr val="bg2">
                  <a:alpha val="50000"/>
                </a:schemeClr>
              </a:outerShdw>
            </a:effectLst>
          </p:spPr>
          <p:txBody>
            <a:bodyPr/>
            <a:lstStyle/>
            <a:p>
              <a:endParaRPr lang="en-IN" dirty="0"/>
            </a:p>
          </p:txBody>
        </p:sp>
        <p:sp>
          <p:nvSpPr>
            <p:cNvPr id="11" name="Line 110"/>
            <p:cNvSpPr>
              <a:spLocks noChangeShapeType="1"/>
            </p:cNvSpPr>
            <p:nvPr/>
          </p:nvSpPr>
          <p:spPr bwMode="invGray">
            <a:xfrm flipH="1">
              <a:off x="3839" y="2501"/>
              <a:ext cx="510" cy="0"/>
            </a:xfrm>
            <a:prstGeom prst="line">
              <a:avLst/>
            </a:prstGeom>
            <a:noFill/>
            <a:ln w="76200">
              <a:solidFill>
                <a:schemeClr val="tx1">
                  <a:lumMod val="75000"/>
                  <a:lumOff val="25000"/>
                </a:schemeClr>
              </a:solidFill>
              <a:round/>
              <a:headEnd/>
              <a:tailEnd/>
            </a:ln>
            <a:effectLst>
              <a:outerShdw dist="35921" dir="2700000" algn="ctr" rotWithShape="0">
                <a:schemeClr val="bg2">
                  <a:alpha val="50000"/>
                </a:schemeClr>
              </a:outerShdw>
            </a:effectLst>
          </p:spPr>
          <p:txBody>
            <a:bodyPr/>
            <a:lstStyle/>
            <a:p>
              <a:endParaRPr lang="en-IN" dirty="0"/>
            </a:p>
          </p:txBody>
        </p:sp>
        <p:sp>
          <p:nvSpPr>
            <p:cNvPr id="12" name="Arc 111"/>
            <p:cNvSpPr>
              <a:spLocks/>
            </p:cNvSpPr>
            <p:nvPr/>
          </p:nvSpPr>
          <p:spPr bwMode="invGray">
            <a:xfrm rot="16200000" flipV="1">
              <a:off x="2052" y="1929"/>
              <a:ext cx="412" cy="769"/>
            </a:xfrm>
            <a:custGeom>
              <a:avLst/>
              <a:gdLst>
                <a:gd name="T0" fmla="*/ 0 w 22794"/>
                <a:gd name="T1" fmla="*/ 0 h 43200"/>
                <a:gd name="T2" fmla="*/ 0 w 22794"/>
                <a:gd name="T3" fmla="*/ 0 h 43200"/>
                <a:gd name="T4" fmla="*/ 0 w 22794"/>
                <a:gd name="T5" fmla="*/ 0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chemeClr val="tx1">
                  <a:lumMod val="75000"/>
                  <a:lumOff val="25000"/>
                </a:schemeClr>
              </a:solidFill>
              <a:round/>
              <a:headEnd/>
              <a:tailEnd/>
            </a:ln>
            <a:effectLst>
              <a:outerShdw dist="35921" dir="2700000" algn="ctr" rotWithShape="0">
                <a:schemeClr val="bg2">
                  <a:alpha val="50000"/>
                </a:schemeClr>
              </a:outerShdw>
            </a:effectLst>
          </p:spPr>
          <p:txBody>
            <a:bodyPr wrap="none" anchor="ctr"/>
            <a:lstStyle/>
            <a:p>
              <a:endParaRPr lang="en-IN" dirty="0"/>
            </a:p>
          </p:txBody>
        </p:sp>
        <p:sp>
          <p:nvSpPr>
            <p:cNvPr id="13" name="Arc 112"/>
            <p:cNvSpPr>
              <a:spLocks/>
            </p:cNvSpPr>
            <p:nvPr/>
          </p:nvSpPr>
          <p:spPr bwMode="invGray">
            <a:xfrm rot="16200000" flipV="1">
              <a:off x="4503" y="1926"/>
              <a:ext cx="418" cy="769"/>
            </a:xfrm>
            <a:custGeom>
              <a:avLst/>
              <a:gdLst>
                <a:gd name="T0" fmla="*/ 0 w 22794"/>
                <a:gd name="T1" fmla="*/ 0 h 43200"/>
                <a:gd name="T2" fmla="*/ 0 w 22794"/>
                <a:gd name="T3" fmla="*/ 0 h 43200"/>
                <a:gd name="T4" fmla="*/ 0 w 22794"/>
                <a:gd name="T5" fmla="*/ 0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chemeClr val="tx1">
                  <a:lumMod val="75000"/>
                  <a:lumOff val="25000"/>
                </a:schemeClr>
              </a:solidFill>
              <a:round/>
              <a:headEnd/>
              <a:tailEnd/>
            </a:ln>
            <a:effectLst>
              <a:outerShdw dist="35921" dir="2700000" algn="ctr" rotWithShape="0">
                <a:schemeClr val="bg2">
                  <a:alpha val="50000"/>
                </a:schemeClr>
              </a:outerShdw>
            </a:effectLst>
          </p:spPr>
          <p:txBody>
            <a:bodyPr wrap="none" anchor="ctr"/>
            <a:lstStyle/>
            <a:p>
              <a:endParaRPr lang="en-IN" dirty="0"/>
            </a:p>
          </p:txBody>
        </p:sp>
        <p:sp>
          <p:nvSpPr>
            <p:cNvPr id="14" name="Line 113"/>
            <p:cNvSpPr>
              <a:spLocks noChangeShapeType="1"/>
            </p:cNvSpPr>
            <p:nvPr/>
          </p:nvSpPr>
          <p:spPr bwMode="invGray">
            <a:xfrm flipH="1">
              <a:off x="2619" y="2501"/>
              <a:ext cx="496" cy="0"/>
            </a:xfrm>
            <a:prstGeom prst="line">
              <a:avLst/>
            </a:prstGeom>
            <a:noFill/>
            <a:ln w="76200">
              <a:solidFill>
                <a:schemeClr val="tx1">
                  <a:lumMod val="75000"/>
                  <a:lumOff val="25000"/>
                </a:schemeClr>
              </a:solidFill>
              <a:round/>
              <a:headEnd/>
              <a:tailEnd/>
            </a:ln>
            <a:effectLst>
              <a:outerShdw dist="35921" dir="2700000" algn="ctr" rotWithShape="0">
                <a:schemeClr val="bg2">
                  <a:alpha val="50000"/>
                </a:schemeClr>
              </a:outerShdw>
            </a:effectLst>
          </p:spPr>
          <p:txBody>
            <a:bodyPr/>
            <a:lstStyle/>
            <a:p>
              <a:endParaRPr lang="en-IN" dirty="0"/>
            </a:p>
          </p:txBody>
        </p:sp>
        <p:sp>
          <p:nvSpPr>
            <p:cNvPr id="15" name="Arc 114"/>
            <p:cNvSpPr>
              <a:spLocks/>
            </p:cNvSpPr>
            <p:nvPr/>
          </p:nvSpPr>
          <p:spPr bwMode="invGray">
            <a:xfrm rot="5400000">
              <a:off x="3278" y="2307"/>
              <a:ext cx="400" cy="769"/>
            </a:xfrm>
            <a:custGeom>
              <a:avLst/>
              <a:gdLst>
                <a:gd name="T0" fmla="*/ 0 w 22794"/>
                <a:gd name="T1" fmla="*/ 0 h 43200"/>
                <a:gd name="T2" fmla="*/ 0 w 22794"/>
                <a:gd name="T3" fmla="*/ 0 h 43200"/>
                <a:gd name="T4" fmla="*/ 0 w 22794"/>
                <a:gd name="T5" fmla="*/ 0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chemeClr val="tx1">
                  <a:lumMod val="75000"/>
                  <a:lumOff val="25000"/>
                </a:schemeClr>
              </a:solidFill>
              <a:round/>
              <a:headEnd/>
              <a:tailEnd/>
            </a:ln>
            <a:effectLst>
              <a:outerShdw dist="35921" dir="2700000" algn="ctr" rotWithShape="0">
                <a:schemeClr val="bg2">
                  <a:alpha val="50000"/>
                </a:schemeClr>
              </a:outerShdw>
            </a:effectLst>
          </p:spPr>
          <p:txBody>
            <a:bodyPr wrap="none" anchor="ctr"/>
            <a:lstStyle/>
            <a:p>
              <a:endParaRPr lang="en-IN" dirty="0"/>
            </a:p>
          </p:txBody>
        </p:sp>
        <p:sp>
          <p:nvSpPr>
            <p:cNvPr id="16" name="Line 115"/>
            <p:cNvSpPr>
              <a:spLocks noChangeShapeType="1"/>
            </p:cNvSpPr>
            <p:nvPr/>
          </p:nvSpPr>
          <p:spPr bwMode="invGray">
            <a:xfrm flipH="1">
              <a:off x="5071" y="2501"/>
              <a:ext cx="689" cy="0"/>
            </a:xfrm>
            <a:prstGeom prst="line">
              <a:avLst/>
            </a:prstGeom>
            <a:noFill/>
            <a:ln w="76200">
              <a:solidFill>
                <a:schemeClr val="tx1">
                  <a:lumMod val="75000"/>
                  <a:lumOff val="25000"/>
                </a:schemeClr>
              </a:solidFill>
              <a:round/>
              <a:headEnd/>
              <a:tailEnd/>
            </a:ln>
            <a:effectLst>
              <a:outerShdw dist="35921" dir="2700000" algn="ctr" rotWithShape="0">
                <a:schemeClr val="bg2">
                  <a:alpha val="50000"/>
                </a:schemeClr>
              </a:outerShdw>
            </a:effectLst>
          </p:spPr>
          <p:txBody>
            <a:bodyPr/>
            <a:lstStyle/>
            <a:p>
              <a:endParaRPr lang="en-IN" dirty="0"/>
            </a:p>
          </p:txBody>
        </p:sp>
        <p:sp>
          <p:nvSpPr>
            <p:cNvPr id="17" name="Line 116"/>
            <p:cNvSpPr>
              <a:spLocks noChangeShapeType="1"/>
            </p:cNvSpPr>
            <p:nvPr/>
          </p:nvSpPr>
          <p:spPr bwMode="invGray">
            <a:xfrm flipH="1">
              <a:off x="1377" y="2501"/>
              <a:ext cx="523" cy="0"/>
            </a:xfrm>
            <a:prstGeom prst="line">
              <a:avLst/>
            </a:prstGeom>
            <a:noFill/>
            <a:ln w="76200">
              <a:solidFill>
                <a:schemeClr val="tx1">
                  <a:lumMod val="75000"/>
                  <a:lumOff val="25000"/>
                </a:schemeClr>
              </a:solidFill>
              <a:round/>
              <a:headEnd/>
              <a:tailEnd/>
            </a:ln>
            <a:effectLst>
              <a:outerShdw dist="35921" dir="2700000" algn="ctr" rotWithShape="0">
                <a:schemeClr val="bg2">
                  <a:alpha val="50000"/>
                </a:schemeClr>
              </a:outerShdw>
            </a:effectLst>
          </p:spPr>
          <p:txBody>
            <a:bodyPr/>
            <a:lstStyle/>
            <a:p>
              <a:endParaRPr lang="en-IN" dirty="0"/>
            </a:p>
          </p:txBody>
        </p:sp>
        <p:sp>
          <p:nvSpPr>
            <p:cNvPr id="18" name="Arc 117"/>
            <p:cNvSpPr>
              <a:spLocks/>
            </p:cNvSpPr>
            <p:nvPr/>
          </p:nvSpPr>
          <p:spPr bwMode="invGray">
            <a:xfrm rot="5400000">
              <a:off x="815" y="2307"/>
              <a:ext cx="400" cy="769"/>
            </a:xfrm>
            <a:custGeom>
              <a:avLst/>
              <a:gdLst>
                <a:gd name="T0" fmla="*/ 0 w 22794"/>
                <a:gd name="T1" fmla="*/ 0 h 43200"/>
                <a:gd name="T2" fmla="*/ 0 w 22794"/>
                <a:gd name="T3" fmla="*/ 0 h 43200"/>
                <a:gd name="T4" fmla="*/ 0 w 22794"/>
                <a:gd name="T5" fmla="*/ 0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chemeClr val="tx1">
                  <a:lumMod val="75000"/>
                  <a:lumOff val="25000"/>
                </a:schemeClr>
              </a:solidFill>
              <a:round/>
              <a:headEnd/>
              <a:tailEnd/>
            </a:ln>
            <a:effectLst>
              <a:outerShdw dist="35921" dir="2700000" algn="ctr" rotWithShape="0">
                <a:schemeClr val="bg2">
                  <a:alpha val="50000"/>
                </a:schemeClr>
              </a:outerShdw>
            </a:effectLst>
          </p:spPr>
          <p:txBody>
            <a:bodyPr wrap="none" anchor="ctr"/>
            <a:lstStyle/>
            <a:p>
              <a:endParaRPr lang="en-IN" dirty="0"/>
            </a:p>
          </p:txBody>
        </p:sp>
      </p:grpSp>
      <p:grpSp>
        <p:nvGrpSpPr>
          <p:cNvPr id="19" name="Group 18"/>
          <p:cNvGrpSpPr/>
          <p:nvPr/>
        </p:nvGrpSpPr>
        <p:grpSpPr>
          <a:xfrm>
            <a:off x="467544" y="3212976"/>
            <a:ext cx="2304256" cy="2394267"/>
            <a:chOff x="467544" y="3212976"/>
            <a:chExt cx="2304256" cy="2394267"/>
          </a:xfrm>
        </p:grpSpPr>
        <p:sp>
          <p:nvSpPr>
            <p:cNvPr id="20" name="Line 92"/>
            <p:cNvSpPr>
              <a:spLocks noChangeShapeType="1"/>
            </p:cNvSpPr>
            <p:nvPr>
              <p:custDataLst>
                <p:tags r:id="rId8"/>
              </p:custDataLst>
            </p:nvPr>
          </p:nvSpPr>
          <p:spPr bwMode="black">
            <a:xfrm>
              <a:off x="1612900" y="4285308"/>
              <a:ext cx="0" cy="334962"/>
            </a:xfrm>
            <a:prstGeom prst="line">
              <a:avLst/>
            </a:prstGeom>
            <a:noFill/>
            <a:ln w="19050">
              <a:solidFill>
                <a:schemeClr val="tx1"/>
              </a:solidFill>
              <a:round/>
              <a:headEnd/>
              <a:tailEnd/>
            </a:ln>
            <a:effectLst/>
          </p:spPr>
          <p:txBody>
            <a:bodyPr/>
            <a:lstStyle/>
            <a:p>
              <a:endParaRPr lang="en-IN" sz="1400" dirty="0">
                <a:latin typeface="+mn-lt"/>
                <a:cs typeface="Arial" pitchFamily="34" charset="0"/>
              </a:endParaRPr>
            </a:p>
          </p:txBody>
        </p:sp>
        <p:sp>
          <p:nvSpPr>
            <p:cNvPr id="21" name="Line 93"/>
            <p:cNvSpPr>
              <a:spLocks noChangeShapeType="1"/>
            </p:cNvSpPr>
            <p:nvPr>
              <p:custDataLst>
                <p:tags r:id="rId9"/>
              </p:custDataLst>
            </p:nvPr>
          </p:nvSpPr>
          <p:spPr bwMode="black">
            <a:xfrm flipH="1">
              <a:off x="857250" y="4629795"/>
              <a:ext cx="1495425" cy="0"/>
            </a:xfrm>
            <a:prstGeom prst="line">
              <a:avLst/>
            </a:prstGeom>
            <a:noFill/>
            <a:ln w="19050">
              <a:solidFill>
                <a:schemeClr val="tx1"/>
              </a:solidFill>
              <a:prstDash val="sysDot"/>
              <a:round/>
              <a:headEnd/>
              <a:tailEnd/>
            </a:ln>
            <a:effectLst/>
          </p:spPr>
          <p:txBody>
            <a:bodyPr/>
            <a:lstStyle/>
            <a:p>
              <a:endParaRPr lang="en-IN" sz="1400" dirty="0">
                <a:latin typeface="+mn-lt"/>
                <a:cs typeface="Arial" pitchFamily="34" charset="0"/>
              </a:endParaRPr>
            </a:p>
          </p:txBody>
        </p:sp>
        <p:grpSp>
          <p:nvGrpSpPr>
            <p:cNvPr id="22" name="Group 21"/>
            <p:cNvGrpSpPr/>
            <p:nvPr/>
          </p:nvGrpSpPr>
          <p:grpSpPr>
            <a:xfrm>
              <a:off x="1187624" y="3212976"/>
              <a:ext cx="936104" cy="936104"/>
              <a:chOff x="1968299" y="3305175"/>
              <a:chExt cx="1412859" cy="1409912"/>
            </a:xfrm>
          </p:grpSpPr>
          <p:sp>
            <p:nvSpPr>
              <p:cNvPr id="24" name="Ellipse 44"/>
              <p:cNvSpPr/>
              <p:nvPr/>
            </p:nvSpPr>
            <p:spPr bwMode="auto">
              <a:xfrm rot="547903" flipV="1">
                <a:off x="1968299" y="3305175"/>
                <a:ext cx="1412859" cy="1409912"/>
              </a:xfrm>
              <a:prstGeom prst="ellipse">
                <a:avLst/>
              </a:prstGeom>
              <a:gradFill flip="none" rotWithShape="1">
                <a:gsLst>
                  <a:gs pos="0">
                    <a:srgbClr val="74F4FF"/>
                  </a:gs>
                  <a:gs pos="100000">
                    <a:srgbClr val="208ECD"/>
                  </a:gs>
                </a:gsLst>
                <a:path path="shape">
                  <a:fillToRect l="50000" t="50000" r="50000" b="50000"/>
                </a:path>
                <a:tileRect/>
              </a:gradFill>
              <a:ln w="9525" cap="flat" cmpd="sng" algn="ctr">
                <a:solidFill>
                  <a:srgbClr val="0081BE">
                    <a:lumMod val="75000"/>
                  </a:srgbClr>
                </a:solidFill>
                <a:prstDash val="solid"/>
              </a:ln>
              <a:effectLst>
                <a:innerShdw blurRad="190500" dist="114300" dir="5640000">
                  <a:srgbClr val="000000">
                    <a:alpha val="37000"/>
                  </a:srgbClr>
                </a:innerShdw>
              </a:effectLst>
            </p:spPr>
            <p:txBody>
              <a:bodyPr anchor="ctr"/>
              <a:lstStyle/>
              <a:p>
                <a:pPr algn="ctr">
                  <a:defRPr/>
                </a:pPr>
                <a:endParaRPr lang="da-DK" sz="1400">
                  <a:solidFill>
                    <a:srgbClr val="FFFFFF"/>
                  </a:solidFill>
                  <a:latin typeface="+mn-lt"/>
                  <a:ea typeface="ＭＳ Ｐゴシック" pitchFamily="-109" charset="-128"/>
                  <a:cs typeface="Arial" pitchFamily="34" charset="0"/>
                </a:endParaRPr>
              </a:p>
            </p:txBody>
          </p:sp>
          <p:sp>
            <p:nvSpPr>
              <p:cNvPr id="25" name="Ellipse 45"/>
              <p:cNvSpPr>
                <a:spLocks noChangeArrowheads="1"/>
              </p:cNvSpPr>
              <p:nvPr/>
            </p:nvSpPr>
            <p:spPr bwMode="auto">
              <a:xfrm>
                <a:off x="2168981" y="3335915"/>
                <a:ext cx="1026329" cy="763771"/>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algn="ctr"/>
                <a:endParaRPr lang="da-DK" sz="1400">
                  <a:solidFill>
                    <a:srgbClr val="FFFFFF"/>
                  </a:solidFill>
                  <a:latin typeface="+mn-lt"/>
                  <a:cs typeface="Arial" pitchFamily="34" charset="0"/>
                </a:endParaRPr>
              </a:p>
            </p:txBody>
          </p:sp>
        </p:grpSp>
        <p:sp>
          <p:nvSpPr>
            <p:cNvPr id="23" name="TextBox 22"/>
            <p:cNvSpPr txBox="1"/>
            <p:nvPr/>
          </p:nvSpPr>
          <p:spPr>
            <a:xfrm>
              <a:off x="467544" y="4653136"/>
              <a:ext cx="2304256" cy="954107"/>
            </a:xfrm>
            <a:prstGeom prst="rect">
              <a:avLst/>
            </a:prstGeom>
            <a:noFill/>
          </p:spPr>
          <p:txBody>
            <a:bodyPr wrap="square" rtlCol="0">
              <a:spAutoFit/>
            </a:bodyPr>
            <a:lstStyle/>
            <a:p>
              <a:r>
                <a:rPr lang="en-US" sz="1400" dirty="0">
                  <a:latin typeface="+mn-lt"/>
                </a:rPr>
                <a:t>A high-level managerial skill is to help two or more group member resolve conflict between or among them. </a:t>
              </a:r>
            </a:p>
          </p:txBody>
        </p:sp>
      </p:grpSp>
      <p:grpSp>
        <p:nvGrpSpPr>
          <p:cNvPr id="26" name="Group 25"/>
          <p:cNvGrpSpPr/>
          <p:nvPr/>
        </p:nvGrpSpPr>
        <p:grpSpPr>
          <a:xfrm>
            <a:off x="4644008" y="3212976"/>
            <a:ext cx="1872208" cy="2594029"/>
            <a:chOff x="4644008" y="3212976"/>
            <a:chExt cx="1872208" cy="2594029"/>
          </a:xfrm>
        </p:grpSpPr>
        <p:grpSp>
          <p:nvGrpSpPr>
            <p:cNvPr id="27" name="Group 26"/>
            <p:cNvGrpSpPr/>
            <p:nvPr/>
          </p:nvGrpSpPr>
          <p:grpSpPr>
            <a:xfrm>
              <a:off x="5076056" y="3212976"/>
              <a:ext cx="936104" cy="936104"/>
              <a:chOff x="5840475" y="3305175"/>
              <a:chExt cx="1412858" cy="1409912"/>
            </a:xfrm>
          </p:grpSpPr>
          <p:sp>
            <p:nvSpPr>
              <p:cNvPr id="32" name="Ellipse 44"/>
              <p:cNvSpPr/>
              <p:nvPr/>
            </p:nvSpPr>
            <p:spPr bwMode="auto">
              <a:xfrm rot="21052097">
                <a:off x="5840475" y="3305175"/>
                <a:ext cx="1412858" cy="1409912"/>
              </a:xfrm>
              <a:prstGeom prst="ellipse">
                <a:avLst/>
              </a:prstGeom>
              <a:gradFill flip="none" rotWithShape="1">
                <a:gsLst>
                  <a:gs pos="0">
                    <a:srgbClr val="DDDDDD"/>
                  </a:gs>
                  <a:gs pos="100000">
                    <a:srgbClr val="969696"/>
                  </a:gs>
                </a:gsLst>
                <a:path path="shape">
                  <a:fillToRect l="50000" t="50000" r="50000" b="50000"/>
                </a:path>
                <a:tileRect/>
              </a:gradFill>
              <a:ln w="9525" cap="flat" cmpd="sng" algn="ctr">
                <a:solidFill>
                  <a:schemeClr val="tx1">
                    <a:lumMod val="50000"/>
                    <a:lumOff val="50000"/>
                  </a:schemeClr>
                </a:solidFill>
                <a:prstDash val="solid"/>
              </a:ln>
              <a:effectLst>
                <a:innerShdw blurRad="190500" dist="114300" dir="5640000">
                  <a:srgbClr val="000000">
                    <a:alpha val="37000"/>
                  </a:srgbClr>
                </a:innerShdw>
              </a:effectLst>
            </p:spPr>
            <p:txBody>
              <a:bodyPr anchor="ctr"/>
              <a:lstStyle/>
              <a:p>
                <a:pPr algn="ctr">
                  <a:defRPr/>
                </a:pPr>
                <a:endParaRPr lang="da-DK" sz="1400">
                  <a:solidFill>
                    <a:srgbClr val="FFFFFF"/>
                  </a:solidFill>
                  <a:latin typeface="+mn-lt"/>
                  <a:ea typeface="ＭＳ Ｐゴシック" pitchFamily="-109" charset="-128"/>
                  <a:cs typeface="Arial" pitchFamily="34" charset="0"/>
                </a:endParaRPr>
              </a:p>
            </p:txBody>
          </p:sp>
          <p:sp>
            <p:nvSpPr>
              <p:cNvPr id="33" name="Ellipse 45"/>
              <p:cNvSpPr>
                <a:spLocks noChangeArrowheads="1"/>
              </p:cNvSpPr>
              <p:nvPr/>
            </p:nvSpPr>
            <p:spPr bwMode="auto">
              <a:xfrm>
                <a:off x="6038220" y="3335915"/>
                <a:ext cx="1026328" cy="763772"/>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algn="ctr"/>
                <a:endParaRPr lang="da-DK" sz="1400">
                  <a:solidFill>
                    <a:srgbClr val="FFFFFF"/>
                  </a:solidFill>
                  <a:latin typeface="+mn-lt"/>
                  <a:cs typeface="Arial" pitchFamily="34" charset="0"/>
                </a:endParaRPr>
              </a:p>
            </p:txBody>
          </p:sp>
        </p:grpSp>
        <p:grpSp>
          <p:nvGrpSpPr>
            <p:cNvPr id="28" name="Group 27"/>
            <p:cNvGrpSpPr/>
            <p:nvPr/>
          </p:nvGrpSpPr>
          <p:grpSpPr>
            <a:xfrm>
              <a:off x="4644008" y="4285308"/>
              <a:ext cx="1872208" cy="1521697"/>
              <a:chOff x="4644008" y="4285308"/>
              <a:chExt cx="1872208" cy="1521697"/>
            </a:xfrm>
          </p:grpSpPr>
          <p:sp>
            <p:nvSpPr>
              <p:cNvPr id="29" name="Line 105"/>
              <p:cNvSpPr>
                <a:spLocks noChangeShapeType="1"/>
              </p:cNvSpPr>
              <p:nvPr>
                <p:custDataLst>
                  <p:tags r:id="rId6"/>
                </p:custDataLst>
              </p:nvPr>
            </p:nvSpPr>
            <p:spPr bwMode="black">
              <a:xfrm>
                <a:off x="5495925" y="4285308"/>
                <a:ext cx="0" cy="334962"/>
              </a:xfrm>
              <a:prstGeom prst="line">
                <a:avLst/>
              </a:prstGeom>
              <a:noFill/>
              <a:ln w="19050">
                <a:solidFill>
                  <a:schemeClr val="tx1"/>
                </a:solidFill>
                <a:round/>
                <a:headEnd/>
                <a:tailEnd/>
              </a:ln>
              <a:effectLst/>
            </p:spPr>
            <p:txBody>
              <a:bodyPr/>
              <a:lstStyle/>
              <a:p>
                <a:endParaRPr lang="en-IN" sz="1400" dirty="0">
                  <a:latin typeface="+mn-lt"/>
                  <a:cs typeface="Arial" pitchFamily="34" charset="0"/>
                </a:endParaRPr>
              </a:p>
            </p:txBody>
          </p:sp>
          <p:sp>
            <p:nvSpPr>
              <p:cNvPr id="30" name="Line 106"/>
              <p:cNvSpPr>
                <a:spLocks noChangeShapeType="1"/>
              </p:cNvSpPr>
              <p:nvPr>
                <p:custDataLst>
                  <p:tags r:id="rId7"/>
                </p:custDataLst>
              </p:nvPr>
            </p:nvSpPr>
            <p:spPr bwMode="black">
              <a:xfrm flipH="1">
                <a:off x="4684713" y="4620270"/>
                <a:ext cx="1587500" cy="0"/>
              </a:xfrm>
              <a:prstGeom prst="line">
                <a:avLst/>
              </a:prstGeom>
              <a:noFill/>
              <a:ln w="19050">
                <a:solidFill>
                  <a:schemeClr val="tx1"/>
                </a:solidFill>
                <a:prstDash val="sysDot"/>
                <a:round/>
                <a:headEnd/>
                <a:tailEnd/>
              </a:ln>
              <a:effectLst/>
            </p:spPr>
            <p:txBody>
              <a:bodyPr/>
              <a:lstStyle/>
              <a:p>
                <a:endParaRPr lang="en-IN" sz="1400" dirty="0">
                  <a:latin typeface="+mn-lt"/>
                  <a:cs typeface="Arial" pitchFamily="34" charset="0"/>
                </a:endParaRPr>
              </a:p>
            </p:txBody>
          </p:sp>
          <p:sp>
            <p:nvSpPr>
              <p:cNvPr id="31" name="TextBox 30"/>
              <p:cNvSpPr txBox="1"/>
              <p:nvPr/>
            </p:nvSpPr>
            <p:spPr>
              <a:xfrm>
                <a:off x="4644008" y="4637454"/>
                <a:ext cx="1872208" cy="1169551"/>
              </a:xfrm>
              <a:prstGeom prst="rect">
                <a:avLst/>
              </a:prstGeom>
              <a:noFill/>
            </p:spPr>
            <p:txBody>
              <a:bodyPr wrap="square" rtlCol="0">
                <a:spAutoFit/>
              </a:bodyPr>
              <a:lstStyle/>
              <a:p>
                <a:r>
                  <a:rPr lang="en-US" sz="1400" dirty="0">
                    <a:latin typeface="+mn-lt"/>
                  </a:rPr>
                  <a:t>The most useful approach is to get the parties is conflict in confrontation and problem solving. </a:t>
                </a:r>
              </a:p>
            </p:txBody>
          </p:sp>
        </p:grpSp>
      </p:grpSp>
      <p:grpSp>
        <p:nvGrpSpPr>
          <p:cNvPr id="34" name="Group 33"/>
          <p:cNvGrpSpPr/>
          <p:nvPr/>
        </p:nvGrpSpPr>
        <p:grpSpPr>
          <a:xfrm>
            <a:off x="2627784" y="1484784"/>
            <a:ext cx="2088232" cy="2592288"/>
            <a:chOff x="2627784" y="1484784"/>
            <a:chExt cx="2088232" cy="2592288"/>
          </a:xfrm>
        </p:grpSpPr>
        <p:sp>
          <p:nvSpPr>
            <p:cNvPr id="35" name="Line 102"/>
            <p:cNvSpPr>
              <a:spLocks noChangeShapeType="1"/>
            </p:cNvSpPr>
            <p:nvPr>
              <p:custDataLst>
                <p:tags r:id="rId4"/>
              </p:custDataLst>
            </p:nvPr>
          </p:nvSpPr>
          <p:spPr bwMode="black">
            <a:xfrm>
              <a:off x="3581400" y="2638500"/>
              <a:ext cx="0" cy="334962"/>
            </a:xfrm>
            <a:prstGeom prst="line">
              <a:avLst/>
            </a:prstGeom>
            <a:noFill/>
            <a:ln w="19050">
              <a:solidFill>
                <a:schemeClr val="tx1"/>
              </a:solidFill>
              <a:round/>
              <a:headEnd/>
              <a:tailEnd/>
            </a:ln>
            <a:effectLst/>
          </p:spPr>
          <p:txBody>
            <a:bodyPr/>
            <a:lstStyle/>
            <a:p>
              <a:endParaRPr lang="en-IN" sz="1400" dirty="0">
                <a:latin typeface="+mn-lt"/>
                <a:cs typeface="Arial" pitchFamily="34" charset="0"/>
              </a:endParaRPr>
            </a:p>
          </p:txBody>
        </p:sp>
        <p:sp>
          <p:nvSpPr>
            <p:cNvPr id="36" name="Line 103"/>
            <p:cNvSpPr>
              <a:spLocks noChangeShapeType="1"/>
            </p:cNvSpPr>
            <p:nvPr>
              <p:custDataLst>
                <p:tags r:id="rId5"/>
              </p:custDataLst>
            </p:nvPr>
          </p:nvSpPr>
          <p:spPr bwMode="black">
            <a:xfrm flipH="1">
              <a:off x="2657475" y="2636912"/>
              <a:ext cx="1771650" cy="0"/>
            </a:xfrm>
            <a:prstGeom prst="line">
              <a:avLst/>
            </a:prstGeom>
            <a:noFill/>
            <a:ln w="19050">
              <a:solidFill>
                <a:schemeClr val="tx1"/>
              </a:solidFill>
              <a:prstDash val="sysDot"/>
              <a:round/>
              <a:headEnd/>
              <a:tailEnd/>
            </a:ln>
            <a:effectLst/>
          </p:spPr>
          <p:txBody>
            <a:bodyPr/>
            <a:lstStyle/>
            <a:p>
              <a:endParaRPr lang="en-IN" sz="1400" dirty="0">
                <a:latin typeface="+mn-lt"/>
                <a:cs typeface="Arial" pitchFamily="34" charset="0"/>
              </a:endParaRPr>
            </a:p>
          </p:txBody>
        </p:sp>
        <p:grpSp>
          <p:nvGrpSpPr>
            <p:cNvPr id="37" name="Group 36"/>
            <p:cNvGrpSpPr/>
            <p:nvPr/>
          </p:nvGrpSpPr>
          <p:grpSpPr>
            <a:xfrm>
              <a:off x="3131840" y="3140968"/>
              <a:ext cx="936104" cy="936104"/>
              <a:chOff x="3847608" y="3648075"/>
              <a:chExt cx="1411876" cy="1409912"/>
            </a:xfrm>
          </p:grpSpPr>
          <p:sp>
            <p:nvSpPr>
              <p:cNvPr id="39" name="Ellipse 44"/>
              <p:cNvSpPr/>
              <p:nvPr/>
            </p:nvSpPr>
            <p:spPr bwMode="auto">
              <a:xfrm rot="21052097">
                <a:off x="3847608" y="3648075"/>
                <a:ext cx="1411876" cy="1409912"/>
              </a:xfrm>
              <a:prstGeom prst="ellipse">
                <a:avLst/>
              </a:prstGeom>
              <a:gradFill flip="none" rotWithShape="1">
                <a:gsLst>
                  <a:gs pos="0">
                    <a:srgbClr val="A6F77D"/>
                  </a:gs>
                  <a:gs pos="100000">
                    <a:srgbClr val="72D816"/>
                  </a:gs>
                </a:gsLst>
                <a:path path="shape">
                  <a:fillToRect l="50000" t="50000" r="50000" b="50000"/>
                </a:path>
                <a:tileRect/>
              </a:gradFill>
              <a:ln w="9525" cap="flat" cmpd="sng" algn="ctr">
                <a:solidFill>
                  <a:srgbClr val="4F950F"/>
                </a:solidFill>
                <a:prstDash val="solid"/>
              </a:ln>
              <a:effectLst>
                <a:innerShdw blurRad="190500" dist="114300" dir="5640000">
                  <a:srgbClr val="000000">
                    <a:alpha val="37000"/>
                  </a:srgbClr>
                </a:innerShdw>
              </a:effectLst>
            </p:spPr>
            <p:txBody>
              <a:bodyPr anchor="ctr"/>
              <a:lstStyle/>
              <a:p>
                <a:pPr algn="ctr">
                  <a:defRPr/>
                </a:pPr>
                <a:endParaRPr lang="da-DK" sz="1400">
                  <a:solidFill>
                    <a:srgbClr val="FFFFFF"/>
                  </a:solidFill>
                  <a:latin typeface="+mn-lt"/>
                  <a:ea typeface="ＭＳ Ｐゴシック" pitchFamily="-109" charset="-128"/>
                  <a:cs typeface="Arial" pitchFamily="34" charset="0"/>
                </a:endParaRPr>
              </a:p>
            </p:txBody>
          </p:sp>
          <p:sp>
            <p:nvSpPr>
              <p:cNvPr id="40" name="Ellipse 45"/>
              <p:cNvSpPr>
                <a:spLocks noChangeArrowheads="1"/>
              </p:cNvSpPr>
              <p:nvPr/>
            </p:nvSpPr>
            <p:spPr bwMode="auto">
              <a:xfrm>
                <a:off x="4048150" y="3678815"/>
                <a:ext cx="1025615" cy="763772"/>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algn="ctr"/>
                <a:endParaRPr lang="da-DK" sz="1400">
                  <a:solidFill>
                    <a:srgbClr val="FFFFFF"/>
                  </a:solidFill>
                  <a:latin typeface="+mn-lt"/>
                  <a:cs typeface="Arial" pitchFamily="34" charset="0"/>
                </a:endParaRPr>
              </a:p>
            </p:txBody>
          </p:sp>
        </p:grpSp>
        <p:sp>
          <p:nvSpPr>
            <p:cNvPr id="38" name="TextBox 37"/>
            <p:cNvSpPr txBox="1"/>
            <p:nvPr/>
          </p:nvSpPr>
          <p:spPr>
            <a:xfrm>
              <a:off x="2627784" y="1484784"/>
              <a:ext cx="2088232" cy="1169551"/>
            </a:xfrm>
            <a:prstGeom prst="rect">
              <a:avLst/>
            </a:prstGeom>
            <a:noFill/>
          </p:spPr>
          <p:txBody>
            <a:bodyPr wrap="square" rtlCol="0">
              <a:spAutoFit/>
            </a:bodyPr>
            <a:lstStyle/>
            <a:p>
              <a:r>
                <a:rPr lang="en-US" sz="1400" dirty="0">
                  <a:latin typeface="+mn-lt"/>
                </a:rPr>
                <a:t>Much of the time a leader invests in conflict resolution is geared toward assisting others resolve their conflict. </a:t>
              </a:r>
            </a:p>
          </p:txBody>
        </p:sp>
      </p:grpSp>
      <p:grpSp>
        <p:nvGrpSpPr>
          <p:cNvPr id="41" name="Group 40"/>
          <p:cNvGrpSpPr/>
          <p:nvPr/>
        </p:nvGrpSpPr>
        <p:grpSpPr>
          <a:xfrm>
            <a:off x="6131717" y="1484784"/>
            <a:ext cx="3012282" cy="2592288"/>
            <a:chOff x="6131717" y="1484784"/>
            <a:chExt cx="3012282" cy="2592288"/>
          </a:xfrm>
        </p:grpSpPr>
        <p:sp>
          <p:nvSpPr>
            <p:cNvPr id="42" name="Line 99"/>
            <p:cNvSpPr>
              <a:spLocks noChangeShapeType="1"/>
            </p:cNvSpPr>
            <p:nvPr>
              <p:custDataLst>
                <p:tags r:id="rId2"/>
              </p:custDataLst>
            </p:nvPr>
          </p:nvSpPr>
          <p:spPr bwMode="black">
            <a:xfrm>
              <a:off x="7480300" y="2638500"/>
              <a:ext cx="0" cy="334962"/>
            </a:xfrm>
            <a:prstGeom prst="line">
              <a:avLst/>
            </a:prstGeom>
            <a:noFill/>
            <a:ln w="19050">
              <a:solidFill>
                <a:schemeClr val="tx1"/>
              </a:solidFill>
              <a:round/>
              <a:headEnd/>
              <a:tailEnd/>
            </a:ln>
            <a:effectLst/>
          </p:spPr>
          <p:txBody>
            <a:bodyPr/>
            <a:lstStyle/>
            <a:p>
              <a:endParaRPr lang="en-IN" sz="1400" dirty="0">
                <a:latin typeface="+mn-lt"/>
                <a:cs typeface="Arial" pitchFamily="34" charset="0"/>
              </a:endParaRPr>
            </a:p>
          </p:txBody>
        </p:sp>
        <p:sp>
          <p:nvSpPr>
            <p:cNvPr id="43" name="Line 100"/>
            <p:cNvSpPr>
              <a:spLocks noChangeShapeType="1"/>
            </p:cNvSpPr>
            <p:nvPr>
              <p:custDataLst>
                <p:tags r:id="rId3"/>
              </p:custDataLst>
            </p:nvPr>
          </p:nvSpPr>
          <p:spPr bwMode="black">
            <a:xfrm flipH="1">
              <a:off x="6131717" y="2636912"/>
              <a:ext cx="2904332" cy="0"/>
            </a:xfrm>
            <a:prstGeom prst="line">
              <a:avLst/>
            </a:prstGeom>
            <a:noFill/>
            <a:ln w="19050">
              <a:solidFill>
                <a:schemeClr val="tx1"/>
              </a:solidFill>
              <a:prstDash val="sysDot"/>
              <a:round/>
              <a:headEnd/>
              <a:tailEnd/>
            </a:ln>
            <a:effectLst/>
          </p:spPr>
          <p:txBody>
            <a:bodyPr/>
            <a:lstStyle/>
            <a:p>
              <a:endParaRPr lang="en-IN" sz="1400" dirty="0">
                <a:latin typeface="+mn-lt"/>
                <a:cs typeface="Arial" pitchFamily="34" charset="0"/>
              </a:endParaRPr>
            </a:p>
          </p:txBody>
        </p:sp>
        <p:grpSp>
          <p:nvGrpSpPr>
            <p:cNvPr id="44" name="Group 43"/>
            <p:cNvGrpSpPr/>
            <p:nvPr/>
          </p:nvGrpSpPr>
          <p:grpSpPr>
            <a:xfrm>
              <a:off x="7020272" y="3140968"/>
              <a:ext cx="936104" cy="936104"/>
              <a:chOff x="5992875" y="3457575"/>
              <a:chExt cx="1412858" cy="1409912"/>
            </a:xfrm>
          </p:grpSpPr>
          <p:sp>
            <p:nvSpPr>
              <p:cNvPr id="46" name="Ellipse 44"/>
              <p:cNvSpPr/>
              <p:nvPr/>
            </p:nvSpPr>
            <p:spPr bwMode="auto">
              <a:xfrm rot="21052097">
                <a:off x="5992875" y="3457575"/>
                <a:ext cx="1412858" cy="1409912"/>
              </a:xfrm>
              <a:prstGeom prst="ellipse">
                <a:avLst/>
              </a:prstGeom>
              <a:solidFill>
                <a:schemeClr val="tx1"/>
              </a:solidFill>
              <a:ln w="9525" cap="flat" cmpd="sng" algn="ctr">
                <a:solidFill>
                  <a:schemeClr val="tx1">
                    <a:lumMod val="50000"/>
                    <a:lumOff val="50000"/>
                  </a:schemeClr>
                </a:solidFill>
                <a:prstDash val="solid"/>
              </a:ln>
              <a:effectLst>
                <a:innerShdw blurRad="190500" dist="114300" dir="5640000">
                  <a:srgbClr val="000000">
                    <a:alpha val="37000"/>
                  </a:srgbClr>
                </a:innerShdw>
              </a:effectLst>
            </p:spPr>
            <p:txBody>
              <a:bodyPr anchor="ctr"/>
              <a:lstStyle/>
              <a:p>
                <a:pPr algn="ctr">
                  <a:defRPr/>
                </a:pPr>
                <a:endParaRPr lang="da-DK" sz="1400">
                  <a:solidFill>
                    <a:srgbClr val="FFFFFF"/>
                  </a:solidFill>
                  <a:latin typeface="+mn-lt"/>
                  <a:ea typeface="ＭＳ Ｐゴシック" pitchFamily="-109" charset="-128"/>
                  <a:cs typeface="Arial" pitchFamily="34" charset="0"/>
                </a:endParaRPr>
              </a:p>
            </p:txBody>
          </p:sp>
          <p:sp>
            <p:nvSpPr>
              <p:cNvPr id="47" name="Ellipse 45"/>
              <p:cNvSpPr>
                <a:spLocks noChangeArrowheads="1"/>
              </p:cNvSpPr>
              <p:nvPr/>
            </p:nvSpPr>
            <p:spPr bwMode="auto">
              <a:xfrm>
                <a:off x="6190620" y="3488315"/>
                <a:ext cx="1026328" cy="763772"/>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algn="ctr"/>
                <a:endParaRPr lang="da-DK" sz="1400">
                  <a:solidFill>
                    <a:srgbClr val="FFFFFF"/>
                  </a:solidFill>
                  <a:latin typeface="+mn-lt"/>
                  <a:cs typeface="Arial" pitchFamily="34" charset="0"/>
                </a:endParaRPr>
              </a:p>
            </p:txBody>
          </p:sp>
        </p:grpSp>
        <p:sp>
          <p:nvSpPr>
            <p:cNvPr id="45" name="TextBox 44"/>
            <p:cNvSpPr txBox="1"/>
            <p:nvPr/>
          </p:nvSpPr>
          <p:spPr>
            <a:xfrm>
              <a:off x="6131718" y="1484784"/>
              <a:ext cx="3012281" cy="1169551"/>
            </a:xfrm>
            <a:prstGeom prst="rect">
              <a:avLst/>
            </a:prstGeom>
            <a:noFill/>
          </p:spPr>
          <p:txBody>
            <a:bodyPr wrap="square" rtlCol="0">
              <a:spAutoFit/>
            </a:bodyPr>
            <a:lstStyle/>
            <a:p>
              <a:r>
                <a:rPr lang="en-US" sz="1400" dirty="0">
                  <a:latin typeface="+mn-lt"/>
                </a:rPr>
                <a:t>This approach is preferable to inviting each side to speak with the manage or leader alone, because then each side might attempt to convince the manager that he or she is right.</a:t>
              </a:r>
            </a:p>
          </p:txBody>
        </p:sp>
      </p:grpSp>
    </p:spTree>
    <p:extLst>
      <p:ext uri="{BB962C8B-B14F-4D97-AF65-F5344CB8AC3E}">
        <p14:creationId xmlns:p14="http://schemas.microsoft.com/office/powerpoint/2010/main" val="1418821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a:latin typeface="+mn-lt"/>
              </a:rPr>
              <a:t>Resolving </a:t>
            </a:r>
            <a:r>
              <a:rPr lang="en-US" sz="4000" dirty="0" smtClean="0">
                <a:latin typeface="+mn-lt"/>
              </a:rPr>
              <a:t>conflict</a:t>
            </a:r>
            <a:endParaRPr lang="en-US" sz="4000" dirty="0">
              <a:latin typeface="+mn-lt"/>
            </a:endParaRPr>
          </a:p>
        </p:txBody>
      </p:sp>
      <p:pic>
        <p:nvPicPr>
          <p:cNvPr id="2050" name="Picture 2" descr="http://t1.gstatic.com/images?q=tbn:ANd9GcQvvkTen6f4D_LFqQM8OXeJMs0gDduRtlyS3JvFwhNKJ2yD9PKJ"/>
          <p:cNvPicPr>
            <a:picLocks noGrp="1" noSelect="1" noRot="1" noMove="1" noResize="1" noEditPoints="1" noAdjustHandles="1" noChangeArrowheads="1" noChangeShapeType="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76672" y="2996952"/>
            <a:ext cx="2286000" cy="2000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7624" y="5085184"/>
            <a:ext cx="864096" cy="338554"/>
          </a:xfrm>
          <a:prstGeom prst="rect">
            <a:avLst/>
          </a:prstGeom>
          <a:noFill/>
        </p:spPr>
        <p:txBody>
          <a:bodyPr wrap="square" rtlCol="0">
            <a:spAutoFit/>
          </a:bodyPr>
          <a:lstStyle/>
          <a:p>
            <a:r>
              <a:rPr lang="en-US" sz="1600" b="1" dirty="0" smtClean="0">
                <a:latin typeface="+mn-lt"/>
              </a:rPr>
              <a:t>Leader</a:t>
            </a:r>
            <a:endParaRPr lang="en-US" sz="1600" b="1" dirty="0">
              <a:latin typeface="+mn-lt"/>
            </a:endParaRPr>
          </a:p>
        </p:txBody>
      </p:sp>
      <p:pic>
        <p:nvPicPr>
          <p:cNvPr id="2056" name="Picture 8" descr="http://t0.gstatic.com/images?q=tbn:ANd9GcReM-7sY6tmsjeOp1KOt4eG1vCaoCYXLEm_SdltBAZ_kd3VpFiVvQ"/>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419872" y="1196752"/>
            <a:ext cx="1657350" cy="2752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95936" y="1916832"/>
            <a:ext cx="720080" cy="338554"/>
          </a:xfrm>
          <a:prstGeom prst="rect">
            <a:avLst/>
          </a:prstGeom>
          <a:noFill/>
        </p:spPr>
        <p:txBody>
          <a:bodyPr wrap="square" rtlCol="0">
            <a:spAutoFit/>
          </a:bodyPr>
          <a:lstStyle/>
          <a:p>
            <a:r>
              <a:rPr lang="en-US" sz="1600" b="1" dirty="0" smtClean="0">
                <a:solidFill>
                  <a:srgbClr val="FFFFFF"/>
                </a:solidFill>
                <a:latin typeface="+mn-lt"/>
              </a:rPr>
              <a:t>Josh</a:t>
            </a:r>
            <a:endParaRPr lang="en-US" sz="1600" b="1" dirty="0">
              <a:solidFill>
                <a:srgbClr val="FFFFFF"/>
              </a:solidFill>
              <a:latin typeface="+mn-lt"/>
            </a:endParaRPr>
          </a:p>
        </p:txBody>
      </p:sp>
      <p:pic>
        <p:nvPicPr>
          <p:cNvPr id="2058" name="Picture 10" descr="http://t3.gstatic.com/images?q=tbn:ANd9GcRn48VTN5V863ROlZiOKvOPzb91daWEfztAKMT2tiCevq1YIbcULg"/>
          <p:cNvPicPr>
            <a:picLocks noGrp="1" noSelect="1" noRot="1" noMove="1" noResize="1" noEditPoints="1" noAdjustHandles="1"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275856" y="4077072"/>
            <a:ext cx="1983432" cy="23801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75112" y="4412163"/>
            <a:ext cx="1296144" cy="338554"/>
          </a:xfrm>
          <a:prstGeom prst="rect">
            <a:avLst/>
          </a:prstGeom>
          <a:noFill/>
        </p:spPr>
        <p:txBody>
          <a:bodyPr wrap="square" rtlCol="0">
            <a:spAutoFit/>
          </a:bodyPr>
          <a:lstStyle/>
          <a:p>
            <a:pPr algn="ctr"/>
            <a:r>
              <a:rPr lang="en-US" sz="1600" b="1" dirty="0" smtClean="0">
                <a:solidFill>
                  <a:srgbClr val="FFFFFF"/>
                </a:solidFill>
                <a:latin typeface="+mn-lt"/>
              </a:rPr>
              <a:t>Stephanie</a:t>
            </a:r>
            <a:endParaRPr lang="en-US" sz="1600" b="1" dirty="0">
              <a:solidFill>
                <a:srgbClr val="FFFFFF"/>
              </a:solidFill>
              <a:latin typeface="+mn-lt"/>
            </a:endParaRPr>
          </a:p>
        </p:txBody>
      </p:sp>
      <p:grpSp>
        <p:nvGrpSpPr>
          <p:cNvPr id="9" name="Group 8"/>
          <p:cNvGrpSpPr/>
          <p:nvPr/>
        </p:nvGrpSpPr>
        <p:grpSpPr>
          <a:xfrm>
            <a:off x="395536" y="1340768"/>
            <a:ext cx="2880320" cy="1296144"/>
            <a:chOff x="395536" y="1340768"/>
            <a:chExt cx="2880320" cy="1296144"/>
          </a:xfrm>
        </p:grpSpPr>
        <p:sp>
          <p:nvSpPr>
            <p:cNvPr id="8" name="Rectangular Callout 7"/>
            <p:cNvSpPr/>
            <p:nvPr/>
          </p:nvSpPr>
          <p:spPr>
            <a:xfrm>
              <a:off x="395536" y="1340768"/>
              <a:ext cx="2880320" cy="1296144"/>
            </a:xfrm>
            <a:prstGeom prst="wedgeRectCallout">
              <a:avLst>
                <a:gd name="adj1" fmla="val -31945"/>
                <a:gd name="adj2" fmla="val 769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Box 3"/>
            <p:cNvSpPr txBox="1"/>
            <p:nvPr/>
          </p:nvSpPr>
          <p:spPr>
            <a:xfrm>
              <a:off x="395536" y="1340768"/>
              <a:ext cx="2808312" cy="1246495"/>
            </a:xfrm>
            <a:prstGeom prst="rect">
              <a:avLst/>
            </a:prstGeom>
            <a:noFill/>
          </p:spPr>
          <p:txBody>
            <a:bodyPr wrap="square" rtlCol="0">
              <a:spAutoFit/>
            </a:bodyPr>
            <a:lstStyle/>
            <a:p>
              <a:r>
                <a:rPr lang="en-US" sz="1500" dirty="0" smtClean="0">
                  <a:latin typeface="+mn-lt"/>
                </a:rPr>
                <a:t>I have brought you two together to see if you can overcome the problems you have about sharing the workload during a period in which one of you is overloaded.</a:t>
              </a:r>
              <a:endParaRPr lang="en-US" sz="1500" dirty="0">
                <a:latin typeface="+mn-lt"/>
              </a:endParaRPr>
            </a:p>
          </p:txBody>
        </p:sp>
      </p:grpSp>
      <p:grpSp>
        <p:nvGrpSpPr>
          <p:cNvPr id="13" name="Group 12"/>
          <p:cNvGrpSpPr/>
          <p:nvPr/>
        </p:nvGrpSpPr>
        <p:grpSpPr>
          <a:xfrm>
            <a:off x="5076056" y="3861048"/>
            <a:ext cx="2880320" cy="864096"/>
            <a:chOff x="5076056" y="3861048"/>
            <a:chExt cx="2880320" cy="864096"/>
          </a:xfrm>
        </p:grpSpPr>
        <p:sp>
          <p:nvSpPr>
            <p:cNvPr id="18" name="Rectangular Callout 17"/>
            <p:cNvSpPr/>
            <p:nvPr/>
          </p:nvSpPr>
          <p:spPr>
            <a:xfrm>
              <a:off x="5076056" y="3861048"/>
              <a:ext cx="2880320" cy="864096"/>
            </a:xfrm>
            <a:prstGeom prst="wedgeRectCallout">
              <a:avLst>
                <a:gd name="adj1" fmla="val -56813"/>
                <a:gd name="adj2" fmla="val 1298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TextBox 18"/>
            <p:cNvSpPr txBox="1"/>
            <p:nvPr/>
          </p:nvSpPr>
          <p:spPr>
            <a:xfrm>
              <a:off x="5076056" y="3861048"/>
              <a:ext cx="2808312" cy="784830"/>
            </a:xfrm>
            <a:prstGeom prst="rect">
              <a:avLst/>
            </a:prstGeom>
            <a:noFill/>
          </p:spPr>
          <p:txBody>
            <a:bodyPr wrap="square" rtlCol="0">
              <a:spAutoFit/>
            </a:bodyPr>
            <a:lstStyle/>
            <a:p>
              <a:r>
                <a:rPr lang="en-US" sz="1500" dirty="0" smtClean="0">
                  <a:latin typeface="+mn-lt"/>
                </a:rPr>
                <a:t>I </a:t>
              </a:r>
              <a:r>
                <a:rPr lang="en-US" sz="1500" dirty="0">
                  <a:latin typeface="+mn-lt"/>
                </a:rPr>
                <a:t>am glad you did. Josh never wants to help me, even I am drowning in customer requests.</a:t>
              </a:r>
            </a:p>
          </p:txBody>
        </p:sp>
      </p:grpSp>
      <p:grpSp>
        <p:nvGrpSpPr>
          <p:cNvPr id="11" name="Group 10"/>
          <p:cNvGrpSpPr/>
          <p:nvPr/>
        </p:nvGrpSpPr>
        <p:grpSpPr>
          <a:xfrm>
            <a:off x="5436096" y="1268760"/>
            <a:ext cx="3168352" cy="1296144"/>
            <a:chOff x="5436096" y="1268760"/>
            <a:chExt cx="3168352" cy="1296144"/>
          </a:xfrm>
        </p:grpSpPr>
        <p:sp>
          <p:nvSpPr>
            <p:cNvPr id="20" name="Rectangular Callout 19"/>
            <p:cNvSpPr/>
            <p:nvPr/>
          </p:nvSpPr>
          <p:spPr>
            <a:xfrm>
              <a:off x="5436096" y="1268760"/>
              <a:ext cx="3168352" cy="1296144"/>
            </a:xfrm>
            <a:prstGeom prst="wedgeRectCallout">
              <a:avLst>
                <a:gd name="adj1" fmla="val -73696"/>
                <a:gd name="adj2" fmla="val -194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TextBox 20"/>
            <p:cNvSpPr txBox="1"/>
            <p:nvPr/>
          </p:nvSpPr>
          <p:spPr>
            <a:xfrm>
              <a:off x="5436096" y="1268760"/>
              <a:ext cx="3024336" cy="1246495"/>
            </a:xfrm>
            <a:prstGeom prst="rect">
              <a:avLst/>
            </a:prstGeom>
            <a:noFill/>
          </p:spPr>
          <p:txBody>
            <a:bodyPr wrap="square" rtlCol="0">
              <a:spAutoFit/>
            </a:bodyPr>
            <a:lstStyle/>
            <a:p>
              <a:r>
                <a:rPr lang="en-US" sz="1500" dirty="0">
                  <a:latin typeface="+mn-lt"/>
                </a:rPr>
                <a:t>I would be glad to help </a:t>
              </a:r>
              <a:r>
                <a:rPr lang="en-US" sz="1500" dirty="0" smtClean="0">
                  <a:latin typeface="+mn-lt"/>
                </a:rPr>
                <a:t>Stephanie </a:t>
              </a:r>
              <a:r>
                <a:rPr lang="en-US" sz="1500" dirty="0">
                  <a:latin typeface="+mn-lt"/>
                </a:rPr>
                <a:t>if she ever agreed to help me. If she has any downtime, she runs to the break room so she can chat on her cell phone.</a:t>
              </a:r>
            </a:p>
          </p:txBody>
        </p:sp>
      </p:grpSp>
    </p:spTree>
    <p:extLst>
      <p:ext uri="{BB962C8B-B14F-4D97-AF65-F5344CB8AC3E}">
        <p14:creationId xmlns:p14="http://schemas.microsoft.com/office/powerpoint/2010/main" val="389470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2" fill="hold" nodeType="afterEffect">
                                  <p:stCondLst>
                                    <p:cond delay="2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1+#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5102412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59"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a:latin typeface="+mn-lt"/>
              </a:rPr>
              <a:t>Resolving </a:t>
            </a:r>
            <a:r>
              <a:rPr lang="en-US" sz="4000" dirty="0" smtClean="0">
                <a:latin typeface="+mn-lt"/>
              </a:rPr>
              <a:t>conflict</a:t>
            </a:r>
            <a:endParaRPr lang="en-US" sz="4000" dirty="0">
              <a:latin typeface="+mn-lt"/>
            </a:endParaRPr>
          </a:p>
        </p:txBody>
      </p:sp>
      <p:pic>
        <p:nvPicPr>
          <p:cNvPr id="7" name="Picture 2" descr="http://t1.gstatic.com/images?q=tbn:ANd9GcQvvkTen6f4D_LFqQM8OXeJMs0gDduRtlyS3JvFwhNKJ2yD9PKJ"/>
          <p:cNvPicPr>
            <a:picLocks noGrp="1" noSelect="1" noRot="1" noMove="1" noResize="1" noEditPoints="1" noAdjustHandles="1" noChangeArrowheads="1" noChangeShapeType="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395536" y="3356992"/>
            <a:ext cx="2286000" cy="20002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06488" y="5445224"/>
            <a:ext cx="864096" cy="338554"/>
          </a:xfrm>
          <a:prstGeom prst="rect">
            <a:avLst/>
          </a:prstGeom>
          <a:noFill/>
        </p:spPr>
        <p:txBody>
          <a:bodyPr wrap="square" rtlCol="0">
            <a:spAutoFit/>
          </a:bodyPr>
          <a:lstStyle/>
          <a:p>
            <a:r>
              <a:rPr lang="en-US" sz="1600" b="1" dirty="0" smtClean="0">
                <a:latin typeface="+mn-lt"/>
              </a:rPr>
              <a:t>Leader</a:t>
            </a:r>
            <a:endParaRPr lang="en-US" sz="1600" b="1" dirty="0">
              <a:latin typeface="+mn-lt"/>
            </a:endParaRPr>
          </a:p>
        </p:txBody>
      </p:sp>
      <p:pic>
        <p:nvPicPr>
          <p:cNvPr id="13" name="Picture 10" descr="http://t3.gstatic.com/images?q=tbn:ANd9GcRn48VTN5V863ROlZiOKvOPzb91daWEfztAKMT2tiCevq1YIbcULg"/>
          <p:cNvPicPr>
            <a:picLocks noGrp="1" noSelect="1" noRot="1" noMove="1" noResize="1" noEditPoints="1" noAdjustHandles="1" noChangeArrowheads="1" noChangeShapeType="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483768" y="836712"/>
            <a:ext cx="1983432" cy="23801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83024" y="1171803"/>
            <a:ext cx="1296144" cy="338554"/>
          </a:xfrm>
          <a:prstGeom prst="rect">
            <a:avLst/>
          </a:prstGeom>
          <a:noFill/>
        </p:spPr>
        <p:txBody>
          <a:bodyPr wrap="square" rtlCol="0">
            <a:spAutoFit/>
          </a:bodyPr>
          <a:lstStyle/>
          <a:p>
            <a:pPr algn="ctr"/>
            <a:r>
              <a:rPr lang="en-US" sz="1600" b="1" dirty="0" smtClean="0">
                <a:solidFill>
                  <a:srgbClr val="FFFFFF"/>
                </a:solidFill>
                <a:latin typeface="+mn-lt"/>
              </a:rPr>
              <a:t>Stephanie</a:t>
            </a:r>
            <a:endParaRPr lang="en-US" sz="1600" b="1" dirty="0">
              <a:solidFill>
                <a:srgbClr val="FFFFFF"/>
              </a:solidFill>
              <a:latin typeface="+mn-lt"/>
            </a:endParaRPr>
          </a:p>
        </p:txBody>
      </p:sp>
      <p:grpSp>
        <p:nvGrpSpPr>
          <p:cNvPr id="9218" name="Group 9217"/>
          <p:cNvGrpSpPr/>
          <p:nvPr/>
        </p:nvGrpSpPr>
        <p:grpSpPr>
          <a:xfrm>
            <a:off x="4860032" y="1052736"/>
            <a:ext cx="3816423" cy="648072"/>
            <a:chOff x="4860032" y="1052736"/>
            <a:chExt cx="3816423" cy="648072"/>
          </a:xfrm>
        </p:grpSpPr>
        <p:sp>
          <p:nvSpPr>
            <p:cNvPr id="16" name="Rectangular Callout 15"/>
            <p:cNvSpPr/>
            <p:nvPr/>
          </p:nvSpPr>
          <p:spPr>
            <a:xfrm>
              <a:off x="4860032" y="1052736"/>
              <a:ext cx="3816423" cy="648072"/>
            </a:xfrm>
            <a:prstGeom prst="wedgeRectCallout">
              <a:avLst>
                <a:gd name="adj1" fmla="val -72157"/>
                <a:gd name="adj2" fmla="val 522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TextBox 16"/>
            <p:cNvSpPr txBox="1"/>
            <p:nvPr/>
          </p:nvSpPr>
          <p:spPr>
            <a:xfrm>
              <a:off x="4860032" y="1124744"/>
              <a:ext cx="3744415" cy="553998"/>
            </a:xfrm>
            <a:prstGeom prst="rect">
              <a:avLst/>
            </a:prstGeom>
            <a:noFill/>
          </p:spPr>
          <p:txBody>
            <a:bodyPr wrap="square" rtlCol="0">
              <a:spAutoFit/>
            </a:bodyPr>
            <a:lstStyle/>
            <a:p>
              <a:r>
                <a:rPr lang="en-US" sz="1500" dirty="0">
                  <a:latin typeface="+mn-lt"/>
                </a:rPr>
                <a:t>Look who’s talking. I have seen you napping in your SUV when you have downtime.</a:t>
              </a:r>
            </a:p>
          </p:txBody>
        </p:sp>
      </p:grpSp>
      <p:grpSp>
        <p:nvGrpSpPr>
          <p:cNvPr id="9217" name="Group 9216"/>
          <p:cNvGrpSpPr/>
          <p:nvPr/>
        </p:nvGrpSpPr>
        <p:grpSpPr>
          <a:xfrm>
            <a:off x="4860032" y="1816951"/>
            <a:ext cx="4176464" cy="1274368"/>
            <a:chOff x="4860032" y="1816951"/>
            <a:chExt cx="4176464" cy="1274368"/>
          </a:xfrm>
        </p:grpSpPr>
        <p:sp>
          <p:nvSpPr>
            <p:cNvPr id="19" name="Rectangular Callout 18"/>
            <p:cNvSpPr/>
            <p:nvPr/>
          </p:nvSpPr>
          <p:spPr>
            <a:xfrm>
              <a:off x="4860032" y="1816951"/>
              <a:ext cx="4176464" cy="1216005"/>
            </a:xfrm>
            <a:prstGeom prst="wedgeRectCallout">
              <a:avLst>
                <a:gd name="adj1" fmla="val -69511"/>
                <a:gd name="adj2" fmla="val -474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TextBox 19"/>
            <p:cNvSpPr txBox="1"/>
            <p:nvPr/>
          </p:nvSpPr>
          <p:spPr>
            <a:xfrm>
              <a:off x="4860032" y="1844824"/>
              <a:ext cx="3744416" cy="1246495"/>
            </a:xfrm>
            <a:prstGeom prst="rect">
              <a:avLst/>
            </a:prstGeom>
            <a:noFill/>
          </p:spPr>
          <p:txBody>
            <a:bodyPr wrap="square" rtlCol="0">
              <a:spAutoFit/>
            </a:bodyPr>
            <a:lstStyle/>
            <a:p>
              <a:r>
                <a:rPr lang="en-US" sz="1500" dirty="0">
                  <a:latin typeface="+mn-lt"/>
                </a:rPr>
                <a:t>I know that the name “Josh” is related to joking around, but our Josh has a warm heart. I am open to starting with a fresh </a:t>
              </a:r>
              <a:r>
                <a:rPr lang="en-US" sz="1500" dirty="0" smtClean="0">
                  <a:latin typeface="+mn-lt"/>
                </a:rPr>
                <a:t>state. </a:t>
              </a:r>
              <a:r>
                <a:rPr lang="en-US" sz="1500" dirty="0">
                  <a:latin typeface="+mn-lt"/>
                </a:rPr>
                <a:t>May be Josh can ask me politely the next time he needs helps.</a:t>
              </a:r>
            </a:p>
          </p:txBody>
        </p:sp>
      </p:grpSp>
      <p:grpSp>
        <p:nvGrpSpPr>
          <p:cNvPr id="21" name="Group 20"/>
          <p:cNvGrpSpPr/>
          <p:nvPr/>
        </p:nvGrpSpPr>
        <p:grpSpPr>
          <a:xfrm>
            <a:off x="251520" y="2060848"/>
            <a:ext cx="2160240" cy="1087671"/>
            <a:chOff x="251520" y="2060848"/>
            <a:chExt cx="2160240" cy="1087671"/>
          </a:xfrm>
        </p:grpSpPr>
        <p:sp>
          <p:nvSpPr>
            <p:cNvPr id="23" name="Rectangular Callout 22"/>
            <p:cNvSpPr/>
            <p:nvPr/>
          </p:nvSpPr>
          <p:spPr>
            <a:xfrm>
              <a:off x="251520" y="2060848"/>
              <a:ext cx="2160240" cy="1080120"/>
            </a:xfrm>
            <a:prstGeom prst="wedgeRectCallout">
              <a:avLst>
                <a:gd name="adj1" fmla="val -30534"/>
                <a:gd name="adj2" fmla="val 8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TextBox 23"/>
            <p:cNvSpPr txBox="1"/>
            <p:nvPr/>
          </p:nvSpPr>
          <p:spPr>
            <a:xfrm>
              <a:off x="251520" y="2132856"/>
              <a:ext cx="2160240" cy="1015663"/>
            </a:xfrm>
            <a:prstGeom prst="rect">
              <a:avLst/>
            </a:prstGeom>
            <a:noFill/>
          </p:spPr>
          <p:txBody>
            <a:bodyPr wrap="square" rtlCol="0">
              <a:spAutoFit/>
            </a:bodyPr>
            <a:lstStyle/>
            <a:p>
              <a:r>
                <a:rPr lang="en-US" sz="1500" dirty="0">
                  <a:latin typeface="+mn-lt"/>
                </a:rPr>
                <a:t>Both of you are antagonistic toward each other, and you look for little faults to pick.</a:t>
              </a:r>
            </a:p>
          </p:txBody>
        </p:sp>
      </p:grpSp>
      <p:pic>
        <p:nvPicPr>
          <p:cNvPr id="10" name="Picture 8" descr="http://t0.gstatic.com/images?q=tbn:ANd9GcReM-7sY6tmsjeOp1KOt4eG1vCaoCYXLEm_SdltBAZ_kd3VpFiVvQ"/>
          <p:cNvPicPr>
            <a:picLocks noGrp="1" noSelect="1" noRot="1" noMove="1" noResize="1" noEditPoints="1" noAdjustHandles="1" noChangeArrowheads="1" noChangeShapeType="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2843808" y="3212976"/>
            <a:ext cx="1657350" cy="27527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419872" y="3861048"/>
            <a:ext cx="720080" cy="338554"/>
          </a:xfrm>
          <a:prstGeom prst="rect">
            <a:avLst/>
          </a:prstGeom>
          <a:noFill/>
        </p:spPr>
        <p:txBody>
          <a:bodyPr wrap="square" rtlCol="0">
            <a:spAutoFit/>
          </a:bodyPr>
          <a:lstStyle/>
          <a:p>
            <a:r>
              <a:rPr lang="en-US" sz="1600" b="1" dirty="0" smtClean="0">
                <a:solidFill>
                  <a:srgbClr val="FFFFFF"/>
                </a:solidFill>
                <a:latin typeface="+mn-lt"/>
              </a:rPr>
              <a:t>Josh</a:t>
            </a:r>
            <a:endParaRPr lang="en-US" sz="1600" b="1" dirty="0">
              <a:solidFill>
                <a:srgbClr val="FFFFFF"/>
              </a:solidFill>
              <a:latin typeface="+mn-lt"/>
            </a:endParaRPr>
          </a:p>
        </p:txBody>
      </p:sp>
      <p:grpSp>
        <p:nvGrpSpPr>
          <p:cNvPr id="9216" name="Group 9215"/>
          <p:cNvGrpSpPr/>
          <p:nvPr/>
        </p:nvGrpSpPr>
        <p:grpSpPr>
          <a:xfrm>
            <a:off x="5004048" y="3717032"/>
            <a:ext cx="3168352" cy="1080120"/>
            <a:chOff x="5004048" y="3717032"/>
            <a:chExt cx="3168352" cy="1080120"/>
          </a:xfrm>
        </p:grpSpPr>
        <p:sp>
          <p:nvSpPr>
            <p:cNvPr id="29" name="Rectangular Callout 28"/>
            <p:cNvSpPr/>
            <p:nvPr/>
          </p:nvSpPr>
          <p:spPr>
            <a:xfrm>
              <a:off x="5004048" y="3717032"/>
              <a:ext cx="3168352" cy="1080120"/>
            </a:xfrm>
            <a:prstGeom prst="wedgeRectCallout">
              <a:avLst>
                <a:gd name="adj1" fmla="val -76245"/>
                <a:gd name="adj2" fmla="val -318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TextBox 29"/>
            <p:cNvSpPr txBox="1"/>
            <p:nvPr/>
          </p:nvSpPr>
          <p:spPr>
            <a:xfrm>
              <a:off x="5004048" y="3766973"/>
              <a:ext cx="3168352" cy="1015663"/>
            </a:xfrm>
            <a:prstGeom prst="rect">
              <a:avLst/>
            </a:prstGeom>
            <a:noFill/>
          </p:spPr>
          <p:txBody>
            <a:bodyPr wrap="square" rtlCol="0">
              <a:spAutoFit/>
            </a:bodyPr>
            <a:lstStyle/>
            <a:p>
              <a:r>
                <a:rPr lang="en-US" sz="1500" dirty="0">
                  <a:latin typeface="+mn-lt"/>
                </a:rPr>
                <a:t>Actually, Stephanie's  not to bad. And I know she can perform well when she wants to. Next time. I see her needing help, I will pitch in.</a:t>
              </a:r>
            </a:p>
          </p:txBody>
        </p:sp>
      </p:grpSp>
      <p:sp>
        <p:nvSpPr>
          <p:cNvPr id="5" name="TextBox 4"/>
          <p:cNvSpPr txBox="1"/>
          <p:nvPr/>
        </p:nvSpPr>
        <p:spPr>
          <a:xfrm>
            <a:off x="72008" y="5755322"/>
            <a:ext cx="6516216" cy="553998"/>
          </a:xfrm>
          <a:prstGeom prst="rect">
            <a:avLst/>
          </a:prstGeom>
          <a:noFill/>
        </p:spPr>
        <p:txBody>
          <a:bodyPr wrap="square" rtlCol="0">
            <a:spAutoFit/>
          </a:bodyPr>
          <a:lstStyle/>
          <a:p>
            <a:r>
              <a:rPr lang="en-US" sz="1500" b="1" dirty="0" smtClean="0">
                <a:latin typeface="+mn-lt"/>
              </a:rPr>
              <a:t>Conflict specialists Patrick S. Nugent believes that being able to intervene in the conflicts of group members is a management skill that grows in importance.</a:t>
            </a:r>
          </a:p>
        </p:txBody>
      </p:sp>
    </p:spTree>
    <p:extLst>
      <p:ext uri="{BB962C8B-B14F-4D97-AF65-F5344CB8AC3E}">
        <p14:creationId xmlns:p14="http://schemas.microsoft.com/office/powerpoint/2010/main" val="3836029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1000"/>
                                        <p:tgtEl>
                                          <p:spTgt spid="9218"/>
                                        </p:tgtEl>
                                      </p:cBhvr>
                                    </p:animEffect>
                                  </p:childTnLst>
                                </p:cTn>
                              </p:par>
                            </p:childTnLst>
                          </p:cTn>
                        </p:par>
                        <p:par>
                          <p:cTn id="8" fill="hold">
                            <p:stCondLst>
                              <p:cond delay="1000"/>
                            </p:stCondLst>
                            <p:childTnLst>
                              <p:par>
                                <p:cTn id="9" presetID="16" presetClass="entr" presetSubtype="21" fill="hold" nodeType="afterEffect">
                                  <p:stCondLst>
                                    <p:cond delay="200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1000"/>
                                        <p:tgtEl>
                                          <p:spTgt spid="21"/>
                                        </p:tgtEl>
                                      </p:cBhvr>
                                    </p:animEffect>
                                  </p:childTnLst>
                                </p:cTn>
                              </p:par>
                            </p:childTnLst>
                          </p:cTn>
                        </p:par>
                        <p:par>
                          <p:cTn id="12" fill="hold">
                            <p:stCondLst>
                              <p:cond delay="4000"/>
                            </p:stCondLst>
                            <p:childTnLst>
                              <p:par>
                                <p:cTn id="13" presetID="16" presetClass="entr" presetSubtype="21" fill="hold" nodeType="afterEffect">
                                  <p:stCondLst>
                                    <p:cond delay="1750"/>
                                  </p:stCondLst>
                                  <p:childTnLst>
                                    <p:set>
                                      <p:cBhvr>
                                        <p:cTn id="14" dur="1" fill="hold">
                                          <p:stCondLst>
                                            <p:cond delay="0"/>
                                          </p:stCondLst>
                                        </p:cTn>
                                        <p:tgtEl>
                                          <p:spTgt spid="9216"/>
                                        </p:tgtEl>
                                        <p:attrNameLst>
                                          <p:attrName>style.visibility</p:attrName>
                                        </p:attrNameLst>
                                      </p:cBhvr>
                                      <p:to>
                                        <p:strVal val="visible"/>
                                      </p:to>
                                    </p:set>
                                    <p:animEffect transition="in" filter="barn(inVertical)">
                                      <p:cBhvr>
                                        <p:cTn id="15" dur="1000"/>
                                        <p:tgtEl>
                                          <p:spTgt spid="9216"/>
                                        </p:tgtEl>
                                      </p:cBhvr>
                                    </p:animEffect>
                                  </p:childTnLst>
                                </p:cTn>
                              </p:par>
                            </p:childTnLst>
                          </p:cTn>
                        </p:par>
                        <p:par>
                          <p:cTn id="16" fill="hold">
                            <p:stCondLst>
                              <p:cond delay="6750"/>
                            </p:stCondLst>
                            <p:childTnLst>
                              <p:par>
                                <p:cTn id="17" presetID="16" presetClass="entr" presetSubtype="21" fill="hold" nodeType="afterEffect">
                                  <p:stCondLst>
                                    <p:cond delay="2750"/>
                                  </p:stCondLst>
                                  <p:childTnLst>
                                    <p:set>
                                      <p:cBhvr>
                                        <p:cTn id="18" dur="1" fill="hold">
                                          <p:stCondLst>
                                            <p:cond delay="0"/>
                                          </p:stCondLst>
                                        </p:cTn>
                                        <p:tgtEl>
                                          <p:spTgt spid="9217"/>
                                        </p:tgtEl>
                                        <p:attrNameLst>
                                          <p:attrName>style.visibility</p:attrName>
                                        </p:attrNameLst>
                                      </p:cBhvr>
                                      <p:to>
                                        <p:strVal val="visible"/>
                                      </p:to>
                                    </p:set>
                                    <p:animEffect transition="in" filter="barn(inVertical)">
                                      <p:cBhvr>
                                        <p:cTn id="19" dur="1000"/>
                                        <p:tgtEl>
                                          <p:spTgt spid="9217"/>
                                        </p:tgtEl>
                                      </p:cBhvr>
                                    </p:animEffect>
                                  </p:childTnLst>
                                </p:cTn>
                              </p:par>
                            </p:childTnLst>
                          </p:cTn>
                        </p:par>
                        <p:par>
                          <p:cTn id="20" fill="hold">
                            <p:stCondLst>
                              <p:cond delay="10500"/>
                            </p:stCondLst>
                            <p:childTnLst>
                              <p:par>
                                <p:cTn id="21" presetID="42" presetClass="entr" presetSubtype="0" fill="hold" grpId="0" nodeType="afterEffect">
                                  <p:stCondLst>
                                    <p:cond delay="4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5694045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8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a:latin typeface="+mn-lt"/>
              </a:rPr>
              <a:t>Negotiating and bargaining</a:t>
            </a:r>
          </a:p>
        </p:txBody>
      </p:sp>
      <p:sp>
        <p:nvSpPr>
          <p:cNvPr id="6" name="TextBox 5"/>
          <p:cNvSpPr txBox="1"/>
          <p:nvPr/>
        </p:nvSpPr>
        <p:spPr>
          <a:xfrm>
            <a:off x="251520" y="836712"/>
            <a:ext cx="8280920" cy="646331"/>
          </a:xfrm>
          <a:prstGeom prst="rect">
            <a:avLst/>
          </a:prstGeom>
          <a:noFill/>
        </p:spPr>
        <p:txBody>
          <a:bodyPr wrap="square" rtlCol="0">
            <a:spAutoFit/>
          </a:bodyPr>
          <a:lstStyle/>
          <a:p>
            <a:r>
              <a:rPr lang="en-US" dirty="0" smtClean="0">
                <a:latin typeface="+mn-lt"/>
              </a:rPr>
              <a:t>Following are several negotiation techniques leaders may need to have at their appraisal.</a:t>
            </a:r>
            <a:endParaRPr lang="en-US" dirty="0">
              <a:latin typeface="+mn-lt"/>
            </a:endParaRPr>
          </a:p>
        </p:txBody>
      </p:sp>
      <p:grpSp>
        <p:nvGrpSpPr>
          <p:cNvPr id="9217" name="Group 9216"/>
          <p:cNvGrpSpPr/>
          <p:nvPr/>
        </p:nvGrpSpPr>
        <p:grpSpPr>
          <a:xfrm>
            <a:off x="3987528" y="1244401"/>
            <a:ext cx="1458912" cy="1831975"/>
            <a:chOff x="3987528" y="1244401"/>
            <a:chExt cx="1458912" cy="1831975"/>
          </a:xfrm>
        </p:grpSpPr>
        <p:grpSp>
          <p:nvGrpSpPr>
            <p:cNvPr id="20" name="Group 37"/>
            <p:cNvGrpSpPr>
              <a:grpSpLocks/>
            </p:cNvGrpSpPr>
            <p:nvPr/>
          </p:nvGrpSpPr>
          <p:grpSpPr bwMode="auto">
            <a:xfrm>
              <a:off x="3987528" y="1441251"/>
              <a:ext cx="1458912" cy="1635125"/>
              <a:chOff x="3504" y="336"/>
              <a:chExt cx="1442" cy="1462"/>
            </a:xfrm>
          </p:grpSpPr>
          <p:sp>
            <p:nvSpPr>
              <p:cNvPr id="21" name="Oval 38"/>
              <p:cNvSpPr>
                <a:spLocks noChangeArrowheads="1"/>
              </p:cNvSpPr>
              <p:nvPr/>
            </p:nvSpPr>
            <p:spPr bwMode="auto">
              <a:xfrm>
                <a:off x="3585" y="426"/>
                <a:ext cx="1296" cy="1296"/>
              </a:xfrm>
              <a:prstGeom prst="ellipse">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22" name="Freeform 39"/>
              <p:cNvSpPr>
                <a:spLocks/>
              </p:cNvSpPr>
              <p:nvPr/>
            </p:nvSpPr>
            <p:spPr bwMode="auto">
              <a:xfrm>
                <a:off x="3504" y="336"/>
                <a:ext cx="1442" cy="1280"/>
              </a:xfrm>
              <a:custGeom>
                <a:avLst/>
                <a:gdLst/>
                <a:ahLst/>
                <a:cxnLst>
                  <a:cxn ang="0">
                    <a:pos x="278" y="294"/>
                  </a:cxn>
                  <a:cxn ang="0">
                    <a:pos x="1086" y="210"/>
                  </a:cxn>
                  <a:cxn ang="0">
                    <a:pos x="1332" y="902"/>
                  </a:cxn>
                  <a:cxn ang="0">
                    <a:pos x="776" y="1015"/>
                  </a:cxn>
                  <a:cxn ang="0">
                    <a:pos x="161" y="984"/>
                  </a:cxn>
                  <a:cxn ang="0">
                    <a:pos x="278" y="294"/>
                  </a:cxn>
                </a:cxnLst>
                <a:rect l="0" t="0" r="r" b="b"/>
                <a:pathLst>
                  <a:path w="1442" h="1280">
                    <a:moveTo>
                      <a:pt x="278" y="294"/>
                    </a:moveTo>
                    <a:cubicBezTo>
                      <a:pt x="555" y="0"/>
                      <a:pt x="947" y="107"/>
                      <a:pt x="1086" y="210"/>
                    </a:cubicBezTo>
                    <a:cubicBezTo>
                      <a:pt x="1225" y="313"/>
                      <a:pt x="1442" y="571"/>
                      <a:pt x="1332" y="902"/>
                    </a:cubicBezTo>
                    <a:cubicBezTo>
                      <a:pt x="1249" y="1036"/>
                      <a:pt x="1112" y="750"/>
                      <a:pt x="776" y="1015"/>
                    </a:cubicBezTo>
                    <a:cubicBezTo>
                      <a:pt x="440" y="1280"/>
                      <a:pt x="212" y="1025"/>
                      <a:pt x="161" y="984"/>
                    </a:cubicBezTo>
                    <a:cubicBezTo>
                      <a:pt x="110" y="943"/>
                      <a:pt x="0" y="588"/>
                      <a:pt x="278" y="294"/>
                    </a:cubicBezTo>
                    <a:close/>
                  </a:path>
                </a:pathLst>
              </a:custGeom>
              <a:gradFill rotWithShape="1">
                <a:gsLst>
                  <a:gs pos="0">
                    <a:schemeClr val="bg2">
                      <a:gamma/>
                      <a:tint val="12549"/>
                      <a:invGamma/>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Arial" charset="0"/>
                </a:endParaRPr>
              </a:p>
            </p:txBody>
          </p:sp>
          <p:sp>
            <p:nvSpPr>
              <p:cNvPr id="23" name="Freeform 40"/>
              <p:cNvSpPr>
                <a:spLocks/>
              </p:cNvSpPr>
              <p:nvPr/>
            </p:nvSpPr>
            <p:spPr bwMode="auto">
              <a:xfrm>
                <a:off x="3572" y="932"/>
                <a:ext cx="1365" cy="866"/>
              </a:xfrm>
              <a:custGeom>
                <a:avLst/>
                <a:gdLst>
                  <a:gd name="T0" fmla="*/ 241 w 1365"/>
                  <a:gd name="T1" fmla="*/ 599 h 866"/>
                  <a:gd name="T2" fmla="*/ 985 w 1365"/>
                  <a:gd name="T3" fmla="*/ 652 h 866"/>
                  <a:gd name="T4" fmla="*/ 1264 w 1365"/>
                  <a:gd name="T5" fmla="*/ 113 h 866"/>
                  <a:gd name="T6" fmla="*/ 606 w 1365"/>
                  <a:gd name="T7" fmla="*/ 235 h 866"/>
                  <a:gd name="T8" fmla="*/ 46 w 1365"/>
                  <a:gd name="T9" fmla="*/ 143 h 866"/>
                  <a:gd name="T10" fmla="*/ 241 w 1365"/>
                  <a:gd name="T11" fmla="*/ 599 h 866"/>
                  <a:gd name="T12" fmla="*/ 0 60000 65536"/>
                  <a:gd name="T13" fmla="*/ 0 60000 65536"/>
                  <a:gd name="T14" fmla="*/ 0 60000 65536"/>
                  <a:gd name="T15" fmla="*/ 0 60000 65536"/>
                  <a:gd name="T16" fmla="*/ 0 60000 65536"/>
                  <a:gd name="T17" fmla="*/ 0 60000 65536"/>
                  <a:gd name="T18" fmla="*/ 0 w 1365"/>
                  <a:gd name="T19" fmla="*/ 0 h 866"/>
                  <a:gd name="T20" fmla="*/ 1365 w 1365"/>
                  <a:gd name="T21" fmla="*/ 866 h 866"/>
                </a:gdLst>
                <a:ahLst/>
                <a:cxnLst>
                  <a:cxn ang="T12">
                    <a:pos x="T0" y="T1"/>
                  </a:cxn>
                  <a:cxn ang="T13">
                    <a:pos x="T2" y="T3"/>
                  </a:cxn>
                  <a:cxn ang="T14">
                    <a:pos x="T4" y="T5"/>
                  </a:cxn>
                  <a:cxn ang="T15">
                    <a:pos x="T6" y="T7"/>
                  </a:cxn>
                  <a:cxn ang="T16">
                    <a:pos x="T8" y="T9"/>
                  </a:cxn>
                  <a:cxn ang="T17">
                    <a:pos x="T10" y="T11"/>
                  </a:cxn>
                </a:cxnLst>
                <a:rect l="T18" t="T19" r="T20" b="T21"/>
                <a:pathLst>
                  <a:path w="1365" h="866">
                    <a:moveTo>
                      <a:pt x="241" y="599"/>
                    </a:moveTo>
                    <a:cubicBezTo>
                      <a:pt x="482" y="866"/>
                      <a:pt x="858" y="716"/>
                      <a:pt x="985" y="652"/>
                    </a:cubicBezTo>
                    <a:cubicBezTo>
                      <a:pt x="1113" y="588"/>
                      <a:pt x="1365" y="319"/>
                      <a:pt x="1264" y="113"/>
                    </a:cubicBezTo>
                    <a:cubicBezTo>
                      <a:pt x="1187" y="29"/>
                      <a:pt x="1003" y="0"/>
                      <a:pt x="606" y="235"/>
                    </a:cubicBezTo>
                    <a:cubicBezTo>
                      <a:pt x="209" y="470"/>
                      <a:pt x="71" y="51"/>
                      <a:pt x="46" y="143"/>
                    </a:cubicBezTo>
                    <a:cubicBezTo>
                      <a:pt x="21" y="235"/>
                      <a:pt x="0" y="332"/>
                      <a:pt x="241" y="599"/>
                    </a:cubicBezTo>
                    <a:close/>
                  </a:path>
                </a:pathLst>
              </a:custGeom>
              <a:solidFill>
                <a:schemeClr val="bg2">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grpSp>
        <p:sp>
          <p:nvSpPr>
            <p:cNvPr id="27" name="Text Box 55"/>
            <p:cNvSpPr txBox="1">
              <a:spLocks noChangeArrowheads="1"/>
            </p:cNvSpPr>
            <p:nvPr/>
          </p:nvSpPr>
          <p:spPr bwMode="auto">
            <a:xfrm>
              <a:off x="4338365" y="1244401"/>
              <a:ext cx="881063"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9600" baseline="-25000" dirty="0">
                  <a:solidFill>
                    <a:schemeClr val="bg2"/>
                  </a:solidFill>
                </a:rPr>
                <a:t>D</a:t>
              </a:r>
            </a:p>
          </p:txBody>
        </p:sp>
      </p:grpSp>
      <p:grpSp>
        <p:nvGrpSpPr>
          <p:cNvPr id="9216" name="Group 9215"/>
          <p:cNvGrpSpPr/>
          <p:nvPr/>
        </p:nvGrpSpPr>
        <p:grpSpPr>
          <a:xfrm>
            <a:off x="2550840" y="2668389"/>
            <a:ext cx="1587500" cy="1627187"/>
            <a:chOff x="2550840" y="2668389"/>
            <a:chExt cx="1587500" cy="1627187"/>
          </a:xfrm>
        </p:grpSpPr>
        <p:grpSp>
          <p:nvGrpSpPr>
            <p:cNvPr id="16" name="Group 26"/>
            <p:cNvGrpSpPr>
              <a:grpSpLocks/>
            </p:cNvGrpSpPr>
            <p:nvPr/>
          </p:nvGrpSpPr>
          <p:grpSpPr bwMode="auto">
            <a:xfrm>
              <a:off x="2550840" y="2850951"/>
              <a:ext cx="1287463" cy="1444625"/>
              <a:chOff x="2880" y="2304"/>
              <a:chExt cx="1442" cy="1462"/>
            </a:xfrm>
          </p:grpSpPr>
          <p:sp>
            <p:nvSpPr>
              <p:cNvPr id="17" name="Oval 5"/>
              <p:cNvSpPr>
                <a:spLocks noChangeArrowheads="1"/>
              </p:cNvSpPr>
              <p:nvPr/>
            </p:nvSpPr>
            <p:spPr bwMode="auto">
              <a:xfrm>
                <a:off x="2961" y="2394"/>
                <a:ext cx="1296" cy="1296"/>
              </a:xfrm>
              <a:prstGeom prst="ellipse">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18" name="Freeform 7"/>
              <p:cNvSpPr>
                <a:spLocks/>
              </p:cNvSpPr>
              <p:nvPr/>
            </p:nvSpPr>
            <p:spPr bwMode="auto">
              <a:xfrm>
                <a:off x="2880" y="2304"/>
                <a:ext cx="1442" cy="1279"/>
              </a:xfrm>
              <a:custGeom>
                <a:avLst/>
                <a:gdLst/>
                <a:ahLst/>
                <a:cxnLst>
                  <a:cxn ang="0">
                    <a:pos x="278" y="294"/>
                  </a:cxn>
                  <a:cxn ang="0">
                    <a:pos x="1086" y="210"/>
                  </a:cxn>
                  <a:cxn ang="0">
                    <a:pos x="1332" y="902"/>
                  </a:cxn>
                  <a:cxn ang="0">
                    <a:pos x="776" y="1015"/>
                  </a:cxn>
                  <a:cxn ang="0">
                    <a:pos x="161" y="984"/>
                  </a:cxn>
                  <a:cxn ang="0">
                    <a:pos x="278" y="294"/>
                  </a:cxn>
                </a:cxnLst>
                <a:rect l="0" t="0" r="r" b="b"/>
                <a:pathLst>
                  <a:path w="1442" h="1280">
                    <a:moveTo>
                      <a:pt x="278" y="294"/>
                    </a:moveTo>
                    <a:cubicBezTo>
                      <a:pt x="555" y="0"/>
                      <a:pt x="947" y="107"/>
                      <a:pt x="1086" y="210"/>
                    </a:cubicBezTo>
                    <a:cubicBezTo>
                      <a:pt x="1225" y="313"/>
                      <a:pt x="1442" y="571"/>
                      <a:pt x="1332" y="902"/>
                    </a:cubicBezTo>
                    <a:cubicBezTo>
                      <a:pt x="1249" y="1036"/>
                      <a:pt x="1112" y="750"/>
                      <a:pt x="776" y="1015"/>
                    </a:cubicBezTo>
                    <a:cubicBezTo>
                      <a:pt x="440" y="1280"/>
                      <a:pt x="212" y="1025"/>
                      <a:pt x="161" y="984"/>
                    </a:cubicBezTo>
                    <a:cubicBezTo>
                      <a:pt x="110" y="943"/>
                      <a:pt x="0" y="588"/>
                      <a:pt x="278" y="294"/>
                    </a:cubicBezTo>
                    <a:close/>
                  </a:path>
                </a:pathLst>
              </a:custGeom>
              <a:gradFill rotWithShape="1">
                <a:gsLst>
                  <a:gs pos="0">
                    <a:schemeClr val="accent1">
                      <a:gamma/>
                      <a:tint val="12549"/>
                      <a:invGamma/>
                    </a:schemeClr>
                  </a:gs>
                  <a:gs pos="100000">
                    <a:schemeClr val="accent1"/>
                  </a:gs>
                </a:gsLst>
                <a:lin ang="5400000" scaled="1"/>
              </a:gradFill>
              <a:ln w="9525" cap="flat" cmpd="sng">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Arial" charset="0"/>
                </a:endParaRPr>
              </a:p>
            </p:txBody>
          </p:sp>
          <p:sp>
            <p:nvSpPr>
              <p:cNvPr id="19" name="Freeform 8"/>
              <p:cNvSpPr>
                <a:spLocks/>
              </p:cNvSpPr>
              <p:nvPr/>
            </p:nvSpPr>
            <p:spPr bwMode="auto">
              <a:xfrm>
                <a:off x="2948" y="2900"/>
                <a:ext cx="1365" cy="866"/>
              </a:xfrm>
              <a:custGeom>
                <a:avLst/>
                <a:gdLst>
                  <a:gd name="T0" fmla="*/ 241 w 1365"/>
                  <a:gd name="T1" fmla="*/ 599 h 866"/>
                  <a:gd name="T2" fmla="*/ 985 w 1365"/>
                  <a:gd name="T3" fmla="*/ 652 h 866"/>
                  <a:gd name="T4" fmla="*/ 1264 w 1365"/>
                  <a:gd name="T5" fmla="*/ 113 h 866"/>
                  <a:gd name="T6" fmla="*/ 606 w 1365"/>
                  <a:gd name="T7" fmla="*/ 235 h 866"/>
                  <a:gd name="T8" fmla="*/ 46 w 1365"/>
                  <a:gd name="T9" fmla="*/ 143 h 866"/>
                  <a:gd name="T10" fmla="*/ 241 w 1365"/>
                  <a:gd name="T11" fmla="*/ 599 h 866"/>
                  <a:gd name="T12" fmla="*/ 0 60000 65536"/>
                  <a:gd name="T13" fmla="*/ 0 60000 65536"/>
                  <a:gd name="T14" fmla="*/ 0 60000 65536"/>
                  <a:gd name="T15" fmla="*/ 0 60000 65536"/>
                  <a:gd name="T16" fmla="*/ 0 60000 65536"/>
                  <a:gd name="T17" fmla="*/ 0 60000 65536"/>
                  <a:gd name="T18" fmla="*/ 0 w 1365"/>
                  <a:gd name="T19" fmla="*/ 0 h 866"/>
                  <a:gd name="T20" fmla="*/ 1365 w 1365"/>
                  <a:gd name="T21" fmla="*/ 866 h 866"/>
                </a:gdLst>
                <a:ahLst/>
                <a:cxnLst>
                  <a:cxn ang="T12">
                    <a:pos x="T0" y="T1"/>
                  </a:cxn>
                  <a:cxn ang="T13">
                    <a:pos x="T2" y="T3"/>
                  </a:cxn>
                  <a:cxn ang="T14">
                    <a:pos x="T4" y="T5"/>
                  </a:cxn>
                  <a:cxn ang="T15">
                    <a:pos x="T6" y="T7"/>
                  </a:cxn>
                  <a:cxn ang="T16">
                    <a:pos x="T8" y="T9"/>
                  </a:cxn>
                  <a:cxn ang="T17">
                    <a:pos x="T10" y="T11"/>
                  </a:cxn>
                </a:cxnLst>
                <a:rect l="T18" t="T19" r="T20" b="T21"/>
                <a:pathLst>
                  <a:path w="1365" h="866">
                    <a:moveTo>
                      <a:pt x="241" y="599"/>
                    </a:moveTo>
                    <a:cubicBezTo>
                      <a:pt x="482" y="866"/>
                      <a:pt x="858" y="716"/>
                      <a:pt x="985" y="652"/>
                    </a:cubicBezTo>
                    <a:cubicBezTo>
                      <a:pt x="1113" y="588"/>
                      <a:pt x="1365" y="319"/>
                      <a:pt x="1264" y="113"/>
                    </a:cubicBezTo>
                    <a:cubicBezTo>
                      <a:pt x="1187" y="29"/>
                      <a:pt x="1003" y="0"/>
                      <a:pt x="606" y="235"/>
                    </a:cubicBezTo>
                    <a:cubicBezTo>
                      <a:pt x="209" y="470"/>
                      <a:pt x="71" y="51"/>
                      <a:pt x="46" y="143"/>
                    </a:cubicBezTo>
                    <a:cubicBezTo>
                      <a:pt x="21" y="235"/>
                      <a:pt x="0" y="332"/>
                      <a:pt x="241" y="599"/>
                    </a:cubicBezTo>
                    <a:close/>
                  </a:path>
                </a:pathLst>
              </a:custGeom>
              <a:solidFill>
                <a:schemeClr val="accent1">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grpSp>
        <p:sp>
          <p:nvSpPr>
            <p:cNvPr id="26" name="AutoShape 54"/>
            <p:cNvSpPr>
              <a:spLocks noChangeArrowheads="1"/>
            </p:cNvSpPr>
            <p:nvPr/>
          </p:nvSpPr>
          <p:spPr bwMode="auto">
            <a:xfrm rot="19032198">
              <a:off x="3846240" y="2803326"/>
              <a:ext cx="292100" cy="376238"/>
            </a:xfrm>
            <a:prstGeom prst="rightArrow">
              <a:avLst>
                <a:gd name="adj1" fmla="val 38093"/>
                <a:gd name="adj2" fmla="val 58681"/>
              </a:avLst>
            </a:prstGeom>
            <a:solidFill>
              <a:schemeClr val="accent1">
                <a:lumMod val="60000"/>
                <a:lumOff val="40000"/>
              </a:schemeClr>
            </a:solidFill>
            <a:ln w="9525" algn="ctr">
              <a:noFill/>
              <a:miter lim="800000"/>
              <a:headEnd/>
              <a:tailEnd/>
            </a:ln>
          </p:spPr>
          <p:txBody>
            <a:bodyPr wrap="none" anchor="ctr"/>
            <a:lstStyle/>
            <a:p>
              <a:pPr fontAlgn="auto">
                <a:spcBef>
                  <a:spcPts val="0"/>
                </a:spcBef>
                <a:spcAft>
                  <a:spcPts val="0"/>
                </a:spcAft>
                <a:defRPr/>
              </a:pPr>
              <a:endParaRPr lang="en-US">
                <a:latin typeface="Arial" charset="0"/>
              </a:endParaRPr>
            </a:p>
          </p:txBody>
        </p:sp>
        <p:sp>
          <p:nvSpPr>
            <p:cNvPr id="28" name="Text Box 56"/>
            <p:cNvSpPr txBox="1">
              <a:spLocks noChangeArrowheads="1"/>
            </p:cNvSpPr>
            <p:nvPr/>
          </p:nvSpPr>
          <p:spPr bwMode="auto">
            <a:xfrm>
              <a:off x="2788965" y="2668389"/>
              <a:ext cx="8826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8000" baseline="-25000" dirty="0">
                  <a:solidFill>
                    <a:schemeClr val="accent1"/>
                  </a:solidFill>
                </a:rPr>
                <a:t>C</a:t>
              </a:r>
            </a:p>
          </p:txBody>
        </p:sp>
      </p:grpSp>
      <p:grpSp>
        <p:nvGrpSpPr>
          <p:cNvPr id="4" name="Group 3"/>
          <p:cNvGrpSpPr/>
          <p:nvPr/>
        </p:nvGrpSpPr>
        <p:grpSpPr>
          <a:xfrm>
            <a:off x="1331640" y="3903464"/>
            <a:ext cx="1358900" cy="1306512"/>
            <a:chOff x="1331640" y="3903464"/>
            <a:chExt cx="1358900" cy="1306512"/>
          </a:xfrm>
        </p:grpSpPr>
        <p:grpSp>
          <p:nvGrpSpPr>
            <p:cNvPr id="12" name="Group 13"/>
            <p:cNvGrpSpPr>
              <a:grpSpLocks/>
            </p:cNvGrpSpPr>
            <p:nvPr/>
          </p:nvGrpSpPr>
          <p:grpSpPr bwMode="auto">
            <a:xfrm>
              <a:off x="1331640" y="4005064"/>
              <a:ext cx="1076325" cy="1204912"/>
              <a:chOff x="2092" y="1420"/>
              <a:chExt cx="1442" cy="1462"/>
            </a:xfrm>
          </p:grpSpPr>
          <p:sp>
            <p:nvSpPr>
              <p:cNvPr id="13" name="Oval 14"/>
              <p:cNvSpPr>
                <a:spLocks noChangeArrowheads="1"/>
              </p:cNvSpPr>
              <p:nvPr/>
            </p:nvSpPr>
            <p:spPr bwMode="auto">
              <a:xfrm>
                <a:off x="2173" y="1510"/>
                <a:ext cx="1296" cy="1296"/>
              </a:xfrm>
              <a:prstGeom prst="ellipse">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14" name="Freeform 15"/>
              <p:cNvSpPr>
                <a:spLocks/>
              </p:cNvSpPr>
              <p:nvPr/>
            </p:nvSpPr>
            <p:spPr bwMode="auto">
              <a:xfrm>
                <a:off x="2092" y="1420"/>
                <a:ext cx="1442" cy="1279"/>
              </a:xfrm>
              <a:custGeom>
                <a:avLst/>
                <a:gdLst/>
                <a:ahLst/>
                <a:cxnLst>
                  <a:cxn ang="0">
                    <a:pos x="278" y="294"/>
                  </a:cxn>
                  <a:cxn ang="0">
                    <a:pos x="1086" y="210"/>
                  </a:cxn>
                  <a:cxn ang="0">
                    <a:pos x="1332" y="902"/>
                  </a:cxn>
                  <a:cxn ang="0">
                    <a:pos x="776" y="1015"/>
                  </a:cxn>
                  <a:cxn ang="0">
                    <a:pos x="161" y="984"/>
                  </a:cxn>
                  <a:cxn ang="0">
                    <a:pos x="278" y="294"/>
                  </a:cxn>
                </a:cxnLst>
                <a:rect l="0" t="0" r="r" b="b"/>
                <a:pathLst>
                  <a:path w="1442" h="1280">
                    <a:moveTo>
                      <a:pt x="278" y="294"/>
                    </a:moveTo>
                    <a:cubicBezTo>
                      <a:pt x="555" y="0"/>
                      <a:pt x="947" y="107"/>
                      <a:pt x="1086" y="210"/>
                    </a:cubicBezTo>
                    <a:cubicBezTo>
                      <a:pt x="1225" y="313"/>
                      <a:pt x="1442" y="571"/>
                      <a:pt x="1332" y="902"/>
                    </a:cubicBezTo>
                    <a:cubicBezTo>
                      <a:pt x="1249" y="1036"/>
                      <a:pt x="1112" y="750"/>
                      <a:pt x="776" y="1015"/>
                    </a:cubicBezTo>
                    <a:cubicBezTo>
                      <a:pt x="440" y="1280"/>
                      <a:pt x="212" y="1025"/>
                      <a:pt x="161" y="984"/>
                    </a:cubicBezTo>
                    <a:cubicBezTo>
                      <a:pt x="110" y="943"/>
                      <a:pt x="0" y="588"/>
                      <a:pt x="278" y="294"/>
                    </a:cubicBezTo>
                    <a:close/>
                  </a:path>
                </a:pathLst>
              </a:custGeom>
              <a:gradFill rotWithShape="1">
                <a:gsLst>
                  <a:gs pos="0">
                    <a:schemeClr val="hlink">
                      <a:gamma/>
                      <a:tint val="12549"/>
                      <a:invGamma/>
                    </a:schemeClr>
                  </a:gs>
                  <a:gs pos="100000">
                    <a:schemeClr val="hlink"/>
                  </a:gs>
                </a:gsLst>
                <a:lin ang="5400000" scaled="1"/>
              </a:gradFill>
              <a:ln w="9525" cap="flat" cmpd="sng">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Arial" charset="0"/>
                </a:endParaRPr>
              </a:p>
            </p:txBody>
          </p:sp>
          <p:sp>
            <p:nvSpPr>
              <p:cNvPr id="15" name="Freeform 16"/>
              <p:cNvSpPr>
                <a:spLocks/>
              </p:cNvSpPr>
              <p:nvPr/>
            </p:nvSpPr>
            <p:spPr bwMode="auto">
              <a:xfrm>
                <a:off x="2160" y="2016"/>
                <a:ext cx="1365" cy="866"/>
              </a:xfrm>
              <a:custGeom>
                <a:avLst/>
                <a:gdLst>
                  <a:gd name="T0" fmla="*/ 241 w 1365"/>
                  <a:gd name="T1" fmla="*/ 599 h 866"/>
                  <a:gd name="T2" fmla="*/ 985 w 1365"/>
                  <a:gd name="T3" fmla="*/ 652 h 866"/>
                  <a:gd name="T4" fmla="*/ 1264 w 1365"/>
                  <a:gd name="T5" fmla="*/ 113 h 866"/>
                  <a:gd name="T6" fmla="*/ 606 w 1365"/>
                  <a:gd name="T7" fmla="*/ 235 h 866"/>
                  <a:gd name="T8" fmla="*/ 46 w 1365"/>
                  <a:gd name="T9" fmla="*/ 143 h 866"/>
                  <a:gd name="T10" fmla="*/ 241 w 1365"/>
                  <a:gd name="T11" fmla="*/ 599 h 866"/>
                  <a:gd name="T12" fmla="*/ 0 60000 65536"/>
                  <a:gd name="T13" fmla="*/ 0 60000 65536"/>
                  <a:gd name="T14" fmla="*/ 0 60000 65536"/>
                  <a:gd name="T15" fmla="*/ 0 60000 65536"/>
                  <a:gd name="T16" fmla="*/ 0 60000 65536"/>
                  <a:gd name="T17" fmla="*/ 0 60000 65536"/>
                  <a:gd name="T18" fmla="*/ 0 w 1365"/>
                  <a:gd name="T19" fmla="*/ 0 h 866"/>
                  <a:gd name="T20" fmla="*/ 1365 w 1365"/>
                  <a:gd name="T21" fmla="*/ 866 h 866"/>
                </a:gdLst>
                <a:ahLst/>
                <a:cxnLst>
                  <a:cxn ang="T12">
                    <a:pos x="T0" y="T1"/>
                  </a:cxn>
                  <a:cxn ang="T13">
                    <a:pos x="T2" y="T3"/>
                  </a:cxn>
                  <a:cxn ang="T14">
                    <a:pos x="T4" y="T5"/>
                  </a:cxn>
                  <a:cxn ang="T15">
                    <a:pos x="T6" y="T7"/>
                  </a:cxn>
                  <a:cxn ang="T16">
                    <a:pos x="T8" y="T9"/>
                  </a:cxn>
                  <a:cxn ang="T17">
                    <a:pos x="T10" y="T11"/>
                  </a:cxn>
                </a:cxnLst>
                <a:rect l="T18" t="T19" r="T20" b="T21"/>
                <a:pathLst>
                  <a:path w="1365" h="866">
                    <a:moveTo>
                      <a:pt x="241" y="599"/>
                    </a:moveTo>
                    <a:cubicBezTo>
                      <a:pt x="482" y="866"/>
                      <a:pt x="858" y="716"/>
                      <a:pt x="985" y="652"/>
                    </a:cubicBezTo>
                    <a:cubicBezTo>
                      <a:pt x="1113" y="588"/>
                      <a:pt x="1365" y="319"/>
                      <a:pt x="1264" y="113"/>
                    </a:cubicBezTo>
                    <a:cubicBezTo>
                      <a:pt x="1187" y="29"/>
                      <a:pt x="1003" y="0"/>
                      <a:pt x="606" y="235"/>
                    </a:cubicBezTo>
                    <a:cubicBezTo>
                      <a:pt x="209" y="470"/>
                      <a:pt x="71" y="51"/>
                      <a:pt x="46" y="143"/>
                    </a:cubicBezTo>
                    <a:cubicBezTo>
                      <a:pt x="21" y="235"/>
                      <a:pt x="0" y="332"/>
                      <a:pt x="241" y="599"/>
                    </a:cubicBezTo>
                    <a:close/>
                  </a:path>
                </a:pathLst>
              </a:custGeom>
              <a:solidFill>
                <a:schemeClr val="hlink">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grpSp>
        <p:sp>
          <p:nvSpPr>
            <p:cNvPr id="25" name="AutoShape 53"/>
            <p:cNvSpPr>
              <a:spLocks noChangeArrowheads="1"/>
            </p:cNvSpPr>
            <p:nvPr/>
          </p:nvSpPr>
          <p:spPr bwMode="auto">
            <a:xfrm rot="19630770">
              <a:off x="2401615" y="3946326"/>
              <a:ext cx="288925" cy="377825"/>
            </a:xfrm>
            <a:prstGeom prst="rightArrow">
              <a:avLst>
                <a:gd name="adj1" fmla="val 38093"/>
                <a:gd name="adj2" fmla="val 58681"/>
              </a:avLst>
            </a:prstGeom>
            <a:solidFill>
              <a:schemeClr val="accent1">
                <a:lumMod val="60000"/>
                <a:lumOff val="40000"/>
              </a:schemeClr>
            </a:solidFill>
            <a:ln w="9525" algn="ctr">
              <a:noFill/>
              <a:miter lim="800000"/>
              <a:headEnd/>
              <a:tailEnd/>
            </a:ln>
          </p:spPr>
          <p:txBody>
            <a:bodyPr wrap="none" anchor="ctr"/>
            <a:lstStyle/>
            <a:p>
              <a:pPr fontAlgn="auto">
                <a:spcBef>
                  <a:spcPts val="0"/>
                </a:spcBef>
                <a:spcAft>
                  <a:spcPts val="0"/>
                </a:spcAft>
                <a:defRPr/>
              </a:pPr>
              <a:endParaRPr lang="ru-RU">
                <a:latin typeface="Arial" charset="0"/>
              </a:endParaRPr>
            </a:p>
          </p:txBody>
        </p:sp>
        <p:sp>
          <p:nvSpPr>
            <p:cNvPr id="29" name="Text Box 57"/>
            <p:cNvSpPr txBox="1">
              <a:spLocks noChangeArrowheads="1"/>
            </p:cNvSpPr>
            <p:nvPr/>
          </p:nvSpPr>
          <p:spPr bwMode="auto">
            <a:xfrm>
              <a:off x="1633265" y="3903464"/>
              <a:ext cx="8826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6600" baseline="-25000">
                  <a:solidFill>
                    <a:schemeClr val="hlink"/>
                  </a:solidFill>
                </a:rPr>
                <a:t>B</a:t>
              </a:r>
            </a:p>
          </p:txBody>
        </p:sp>
      </p:grpSp>
      <p:grpSp>
        <p:nvGrpSpPr>
          <p:cNvPr id="3" name="Group 2"/>
          <p:cNvGrpSpPr/>
          <p:nvPr/>
        </p:nvGrpSpPr>
        <p:grpSpPr>
          <a:xfrm>
            <a:off x="204515" y="4857551"/>
            <a:ext cx="1200150" cy="1114425"/>
            <a:chOff x="204515" y="4857551"/>
            <a:chExt cx="1200150" cy="1114425"/>
          </a:xfrm>
        </p:grpSpPr>
        <p:grpSp>
          <p:nvGrpSpPr>
            <p:cNvPr id="8" name="Group 25"/>
            <p:cNvGrpSpPr>
              <a:grpSpLocks/>
            </p:cNvGrpSpPr>
            <p:nvPr/>
          </p:nvGrpSpPr>
          <p:grpSpPr bwMode="auto">
            <a:xfrm>
              <a:off x="204515" y="4951214"/>
              <a:ext cx="911225" cy="1020762"/>
              <a:chOff x="672" y="432"/>
              <a:chExt cx="1442" cy="1462"/>
            </a:xfrm>
          </p:grpSpPr>
          <p:sp>
            <p:nvSpPr>
              <p:cNvPr id="9" name="Oval 18"/>
              <p:cNvSpPr>
                <a:spLocks noChangeArrowheads="1"/>
              </p:cNvSpPr>
              <p:nvPr/>
            </p:nvSpPr>
            <p:spPr bwMode="auto">
              <a:xfrm>
                <a:off x="753" y="522"/>
                <a:ext cx="1296" cy="1296"/>
              </a:xfrm>
              <a:prstGeom prst="ellipse">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latin typeface="Calibri" pitchFamily="34" charset="0"/>
                </a:endParaRPr>
              </a:p>
            </p:txBody>
          </p:sp>
          <p:sp>
            <p:nvSpPr>
              <p:cNvPr id="10" name="Freeform 19"/>
              <p:cNvSpPr>
                <a:spLocks/>
              </p:cNvSpPr>
              <p:nvPr/>
            </p:nvSpPr>
            <p:spPr bwMode="auto">
              <a:xfrm>
                <a:off x="672" y="432"/>
                <a:ext cx="1442" cy="1278"/>
              </a:xfrm>
              <a:custGeom>
                <a:avLst/>
                <a:gdLst/>
                <a:ahLst/>
                <a:cxnLst>
                  <a:cxn ang="0">
                    <a:pos x="278" y="294"/>
                  </a:cxn>
                  <a:cxn ang="0">
                    <a:pos x="1086" y="210"/>
                  </a:cxn>
                  <a:cxn ang="0">
                    <a:pos x="1332" y="902"/>
                  </a:cxn>
                  <a:cxn ang="0">
                    <a:pos x="776" y="1015"/>
                  </a:cxn>
                  <a:cxn ang="0">
                    <a:pos x="161" y="984"/>
                  </a:cxn>
                  <a:cxn ang="0">
                    <a:pos x="278" y="294"/>
                  </a:cxn>
                </a:cxnLst>
                <a:rect l="0" t="0" r="r" b="b"/>
                <a:pathLst>
                  <a:path w="1442" h="1280">
                    <a:moveTo>
                      <a:pt x="278" y="294"/>
                    </a:moveTo>
                    <a:cubicBezTo>
                      <a:pt x="555" y="0"/>
                      <a:pt x="947" y="107"/>
                      <a:pt x="1086" y="210"/>
                    </a:cubicBezTo>
                    <a:cubicBezTo>
                      <a:pt x="1225" y="313"/>
                      <a:pt x="1442" y="571"/>
                      <a:pt x="1332" y="902"/>
                    </a:cubicBezTo>
                    <a:cubicBezTo>
                      <a:pt x="1249" y="1036"/>
                      <a:pt x="1112" y="750"/>
                      <a:pt x="776" y="1015"/>
                    </a:cubicBezTo>
                    <a:cubicBezTo>
                      <a:pt x="440" y="1280"/>
                      <a:pt x="212" y="1025"/>
                      <a:pt x="161" y="984"/>
                    </a:cubicBezTo>
                    <a:cubicBezTo>
                      <a:pt x="110" y="943"/>
                      <a:pt x="0" y="588"/>
                      <a:pt x="278" y="294"/>
                    </a:cubicBezTo>
                    <a:close/>
                  </a:path>
                </a:pathLst>
              </a:custGeom>
              <a:gradFill rotWithShape="1">
                <a:gsLst>
                  <a:gs pos="0">
                    <a:schemeClr val="accent2">
                      <a:gamma/>
                      <a:tint val="12549"/>
                      <a:invGamma/>
                    </a:schemeClr>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fontAlgn="auto">
                  <a:spcBef>
                    <a:spcPts val="0"/>
                  </a:spcBef>
                  <a:spcAft>
                    <a:spcPts val="0"/>
                  </a:spcAft>
                  <a:defRPr/>
                </a:pPr>
                <a:endParaRPr lang="en-US">
                  <a:latin typeface="Arial" charset="0"/>
                </a:endParaRPr>
              </a:p>
            </p:txBody>
          </p:sp>
          <p:sp>
            <p:nvSpPr>
              <p:cNvPr id="11" name="Freeform 20"/>
              <p:cNvSpPr>
                <a:spLocks/>
              </p:cNvSpPr>
              <p:nvPr/>
            </p:nvSpPr>
            <p:spPr bwMode="auto">
              <a:xfrm>
                <a:off x="740" y="1028"/>
                <a:ext cx="1365" cy="866"/>
              </a:xfrm>
              <a:custGeom>
                <a:avLst/>
                <a:gdLst>
                  <a:gd name="T0" fmla="*/ 241 w 1365"/>
                  <a:gd name="T1" fmla="*/ 599 h 866"/>
                  <a:gd name="T2" fmla="*/ 985 w 1365"/>
                  <a:gd name="T3" fmla="*/ 652 h 866"/>
                  <a:gd name="T4" fmla="*/ 1264 w 1365"/>
                  <a:gd name="T5" fmla="*/ 113 h 866"/>
                  <a:gd name="T6" fmla="*/ 606 w 1365"/>
                  <a:gd name="T7" fmla="*/ 235 h 866"/>
                  <a:gd name="T8" fmla="*/ 46 w 1365"/>
                  <a:gd name="T9" fmla="*/ 143 h 866"/>
                  <a:gd name="T10" fmla="*/ 241 w 1365"/>
                  <a:gd name="T11" fmla="*/ 599 h 866"/>
                  <a:gd name="T12" fmla="*/ 0 60000 65536"/>
                  <a:gd name="T13" fmla="*/ 0 60000 65536"/>
                  <a:gd name="T14" fmla="*/ 0 60000 65536"/>
                  <a:gd name="T15" fmla="*/ 0 60000 65536"/>
                  <a:gd name="T16" fmla="*/ 0 60000 65536"/>
                  <a:gd name="T17" fmla="*/ 0 60000 65536"/>
                  <a:gd name="T18" fmla="*/ 0 w 1365"/>
                  <a:gd name="T19" fmla="*/ 0 h 866"/>
                  <a:gd name="T20" fmla="*/ 1365 w 1365"/>
                  <a:gd name="T21" fmla="*/ 866 h 866"/>
                </a:gdLst>
                <a:ahLst/>
                <a:cxnLst>
                  <a:cxn ang="T12">
                    <a:pos x="T0" y="T1"/>
                  </a:cxn>
                  <a:cxn ang="T13">
                    <a:pos x="T2" y="T3"/>
                  </a:cxn>
                  <a:cxn ang="T14">
                    <a:pos x="T4" y="T5"/>
                  </a:cxn>
                  <a:cxn ang="T15">
                    <a:pos x="T6" y="T7"/>
                  </a:cxn>
                  <a:cxn ang="T16">
                    <a:pos x="T8" y="T9"/>
                  </a:cxn>
                  <a:cxn ang="T17">
                    <a:pos x="T10" y="T11"/>
                  </a:cxn>
                </a:cxnLst>
                <a:rect l="T18" t="T19" r="T20" b="T21"/>
                <a:pathLst>
                  <a:path w="1365" h="866">
                    <a:moveTo>
                      <a:pt x="241" y="599"/>
                    </a:moveTo>
                    <a:cubicBezTo>
                      <a:pt x="482" y="866"/>
                      <a:pt x="858" y="716"/>
                      <a:pt x="985" y="652"/>
                    </a:cubicBezTo>
                    <a:cubicBezTo>
                      <a:pt x="1113" y="588"/>
                      <a:pt x="1365" y="319"/>
                      <a:pt x="1264" y="113"/>
                    </a:cubicBezTo>
                    <a:cubicBezTo>
                      <a:pt x="1187" y="29"/>
                      <a:pt x="1003" y="0"/>
                      <a:pt x="606" y="235"/>
                    </a:cubicBezTo>
                    <a:cubicBezTo>
                      <a:pt x="209" y="470"/>
                      <a:pt x="71" y="51"/>
                      <a:pt x="46" y="143"/>
                    </a:cubicBezTo>
                    <a:cubicBezTo>
                      <a:pt x="21" y="235"/>
                      <a:pt x="0" y="332"/>
                      <a:pt x="241" y="599"/>
                    </a:cubicBezTo>
                    <a:close/>
                  </a:path>
                </a:pathLst>
              </a:custGeom>
              <a:solidFill>
                <a:schemeClr val="accent2">
                  <a:alpha val="1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grpSp>
        <p:sp>
          <p:nvSpPr>
            <p:cNvPr id="24" name="AutoShape 50"/>
            <p:cNvSpPr>
              <a:spLocks noChangeArrowheads="1"/>
            </p:cNvSpPr>
            <p:nvPr/>
          </p:nvSpPr>
          <p:spPr bwMode="auto">
            <a:xfrm rot="19630770">
              <a:off x="1114153" y="4936926"/>
              <a:ext cx="290512" cy="376238"/>
            </a:xfrm>
            <a:prstGeom prst="rightArrow">
              <a:avLst>
                <a:gd name="adj1" fmla="val 38093"/>
                <a:gd name="adj2" fmla="val 58681"/>
              </a:avLst>
            </a:prstGeom>
            <a:solidFill>
              <a:schemeClr val="accent1">
                <a:lumMod val="60000"/>
                <a:lumOff val="40000"/>
              </a:schemeClr>
            </a:solidFill>
            <a:ln w="9525" algn="ctr">
              <a:noFill/>
              <a:miter lim="800000"/>
              <a:headEnd/>
              <a:tailEnd/>
            </a:ln>
          </p:spPr>
          <p:txBody>
            <a:bodyPr wrap="none" anchor="ctr"/>
            <a:lstStyle/>
            <a:p>
              <a:pPr fontAlgn="auto">
                <a:spcBef>
                  <a:spcPts val="0"/>
                </a:spcBef>
                <a:spcAft>
                  <a:spcPts val="0"/>
                </a:spcAft>
                <a:defRPr/>
              </a:pPr>
              <a:endParaRPr lang="en-US">
                <a:latin typeface="Arial" charset="0"/>
              </a:endParaRPr>
            </a:p>
          </p:txBody>
        </p:sp>
        <p:sp>
          <p:nvSpPr>
            <p:cNvPr id="30" name="Text Box 58"/>
            <p:cNvSpPr txBox="1">
              <a:spLocks noChangeArrowheads="1"/>
            </p:cNvSpPr>
            <p:nvPr/>
          </p:nvSpPr>
          <p:spPr bwMode="auto">
            <a:xfrm>
              <a:off x="431528" y="4857551"/>
              <a:ext cx="8810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5400" baseline="-25000">
                  <a:solidFill>
                    <a:schemeClr val="accent2"/>
                  </a:solidFill>
                </a:rPr>
                <a:t>A</a:t>
              </a:r>
            </a:p>
          </p:txBody>
        </p:sp>
      </p:grpSp>
      <p:grpSp>
        <p:nvGrpSpPr>
          <p:cNvPr id="9219" name="Group 9218"/>
          <p:cNvGrpSpPr/>
          <p:nvPr/>
        </p:nvGrpSpPr>
        <p:grpSpPr>
          <a:xfrm>
            <a:off x="4032697" y="3852019"/>
            <a:ext cx="4931791" cy="344487"/>
            <a:chOff x="4032697" y="3852019"/>
            <a:chExt cx="4931791" cy="344487"/>
          </a:xfrm>
        </p:grpSpPr>
        <p:grpSp>
          <p:nvGrpSpPr>
            <p:cNvPr id="34" name="Group 63"/>
            <p:cNvGrpSpPr>
              <a:grpSpLocks/>
            </p:cNvGrpSpPr>
            <p:nvPr/>
          </p:nvGrpSpPr>
          <p:grpSpPr bwMode="auto">
            <a:xfrm>
              <a:off x="4032697" y="3852019"/>
              <a:ext cx="330200" cy="344487"/>
              <a:chOff x="1392" y="735"/>
              <a:chExt cx="288" cy="288"/>
            </a:xfrm>
          </p:grpSpPr>
          <p:sp>
            <p:nvSpPr>
              <p:cNvPr id="35" name="Oval 64"/>
              <p:cNvSpPr>
                <a:spLocks noChangeArrowheads="1"/>
              </p:cNvSpPr>
              <p:nvPr/>
            </p:nvSpPr>
            <p:spPr bwMode="auto">
              <a:xfrm rot="1009471" flipH="1">
                <a:off x="1392" y="735"/>
                <a:ext cx="288" cy="2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IN" sz="1400" b="1" dirty="0" smtClean="0">
                    <a:solidFill>
                      <a:schemeClr val="bg1"/>
                    </a:solidFill>
                    <a:latin typeface="+mn-lt"/>
                    <a:cs typeface="Arial" pitchFamily="34" charset="0"/>
                  </a:rPr>
                  <a:t>B</a:t>
                </a:r>
                <a:endParaRPr lang="en-IN" sz="1400" b="1" dirty="0">
                  <a:solidFill>
                    <a:schemeClr val="bg1"/>
                  </a:solidFill>
                  <a:latin typeface="+mn-lt"/>
                  <a:cs typeface="Arial" pitchFamily="34" charset="0"/>
                </a:endParaRPr>
              </a:p>
            </p:txBody>
          </p:sp>
          <p:sp>
            <p:nvSpPr>
              <p:cNvPr id="36" name="Oval 65"/>
              <p:cNvSpPr>
                <a:spLocks noChangeArrowheads="1"/>
              </p:cNvSpPr>
              <p:nvPr/>
            </p:nvSpPr>
            <p:spPr bwMode="auto">
              <a:xfrm rot="19713862" flipH="1">
                <a:off x="1413" y="750"/>
                <a:ext cx="190" cy="154"/>
              </a:xfrm>
              <a:prstGeom prst="ellipse">
                <a:avLst/>
              </a:prstGeom>
              <a:gradFill rotWithShape="1">
                <a:gsLst>
                  <a:gs pos="0">
                    <a:schemeClr val="accent1">
                      <a:gamma/>
                      <a:tint val="26667"/>
                      <a:invGamma/>
                    </a:schemeClr>
                  </a:gs>
                  <a:gs pos="100000">
                    <a:schemeClr val="accent1">
                      <a:alpha val="14999"/>
                    </a:schemeClr>
                  </a:gs>
                </a:gsLst>
                <a:lin ang="5400000" scaled="1"/>
              </a:gradFill>
              <a:ln w="9525">
                <a:noFill/>
                <a:round/>
                <a:headEnd/>
                <a:tailEnd/>
              </a:ln>
              <a:effectLst/>
            </p:spPr>
            <p:txBody>
              <a:bodyPr wrap="none" anchor="ctr"/>
              <a:lstStyle/>
              <a:p>
                <a:pPr fontAlgn="auto">
                  <a:spcBef>
                    <a:spcPts val="0"/>
                  </a:spcBef>
                  <a:spcAft>
                    <a:spcPts val="0"/>
                  </a:spcAft>
                  <a:defRPr/>
                </a:pPr>
                <a:endParaRPr lang="ru-RU" sz="1400" b="1">
                  <a:solidFill>
                    <a:schemeClr val="bg1"/>
                  </a:solidFill>
                  <a:latin typeface="+mn-lt"/>
                  <a:cs typeface="Arial" pitchFamily="34" charset="0"/>
                </a:endParaRPr>
              </a:p>
            </p:txBody>
          </p:sp>
        </p:grpSp>
        <p:grpSp>
          <p:nvGrpSpPr>
            <p:cNvPr id="46" name="Group 75"/>
            <p:cNvGrpSpPr>
              <a:grpSpLocks/>
            </p:cNvGrpSpPr>
            <p:nvPr/>
          </p:nvGrpSpPr>
          <p:grpSpPr bwMode="auto">
            <a:xfrm>
              <a:off x="4427984" y="3902819"/>
              <a:ext cx="4536504" cy="249237"/>
              <a:chOff x="1497" y="571"/>
              <a:chExt cx="2052" cy="241"/>
            </a:xfrm>
          </p:grpSpPr>
          <p:sp>
            <p:nvSpPr>
              <p:cNvPr id="47" name="AutoShape 76"/>
              <p:cNvSpPr>
                <a:spLocks noChangeArrowheads="1"/>
              </p:cNvSpPr>
              <p:nvPr/>
            </p:nvSpPr>
            <p:spPr bwMode="auto">
              <a:xfrm>
                <a:off x="1497" y="571"/>
                <a:ext cx="2052" cy="241"/>
              </a:xfrm>
              <a:prstGeom prst="roundRect">
                <a:avLst>
                  <a:gd name="adj" fmla="val 50000"/>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r>
                  <a:rPr lang="en-US" altLang="ko-KR" sz="1400" b="1" dirty="0">
                    <a:solidFill>
                      <a:schemeClr val="bg1"/>
                    </a:solidFill>
                    <a:latin typeface="+mn-lt"/>
                    <a:ea typeface="Gulim" pitchFamily="34" charset="-127"/>
                    <a:cs typeface="Arial" pitchFamily="34" charset="0"/>
                  </a:rPr>
                  <a:t>Focus on interests, not position.</a:t>
                </a:r>
              </a:p>
            </p:txBody>
          </p:sp>
          <p:sp>
            <p:nvSpPr>
              <p:cNvPr id="48" name="AutoShape 77"/>
              <p:cNvSpPr>
                <a:spLocks noChangeArrowheads="1"/>
              </p:cNvSpPr>
              <p:nvPr/>
            </p:nvSpPr>
            <p:spPr bwMode="auto">
              <a:xfrm>
                <a:off x="1542" y="582"/>
                <a:ext cx="1976" cy="157"/>
              </a:xfrm>
              <a:prstGeom prst="roundRect">
                <a:avLst>
                  <a:gd name="adj" fmla="val 50000"/>
                </a:avLst>
              </a:prstGeom>
              <a:gradFill rotWithShape="1">
                <a:gsLst>
                  <a:gs pos="0">
                    <a:schemeClr val="accent1">
                      <a:gamma/>
                      <a:tint val="26667"/>
                      <a:invGamma/>
                    </a:schemeClr>
                  </a:gs>
                  <a:gs pos="100000">
                    <a:schemeClr val="accent1">
                      <a:alpha val="14999"/>
                    </a:schemeClr>
                  </a:gs>
                </a:gsLst>
                <a:lin ang="5400000" scaled="1"/>
              </a:gradFill>
              <a:ln w="9525" algn="ctr">
                <a:noFill/>
                <a:round/>
                <a:headEnd/>
                <a:tailEnd/>
              </a:ln>
              <a:effectLst/>
            </p:spPr>
            <p:txBody>
              <a:bodyPr wrap="none" anchor="ctr"/>
              <a:lstStyle/>
              <a:p>
                <a:pPr fontAlgn="auto">
                  <a:spcBef>
                    <a:spcPts val="0"/>
                  </a:spcBef>
                  <a:spcAft>
                    <a:spcPts val="0"/>
                  </a:spcAft>
                  <a:defRPr/>
                </a:pPr>
                <a:endParaRPr lang="en-US" sz="1400" b="1">
                  <a:latin typeface="+mn-lt"/>
                  <a:cs typeface="Arial" pitchFamily="34" charset="0"/>
                </a:endParaRPr>
              </a:p>
            </p:txBody>
          </p:sp>
        </p:grpSp>
      </p:grpSp>
      <p:grpSp>
        <p:nvGrpSpPr>
          <p:cNvPr id="9220" name="Group 9219"/>
          <p:cNvGrpSpPr/>
          <p:nvPr/>
        </p:nvGrpSpPr>
        <p:grpSpPr>
          <a:xfrm>
            <a:off x="4032697" y="4260006"/>
            <a:ext cx="4931791" cy="344488"/>
            <a:chOff x="4032697" y="4260006"/>
            <a:chExt cx="4931791" cy="344488"/>
          </a:xfrm>
        </p:grpSpPr>
        <p:grpSp>
          <p:nvGrpSpPr>
            <p:cNvPr id="37" name="Group 66"/>
            <p:cNvGrpSpPr>
              <a:grpSpLocks/>
            </p:cNvGrpSpPr>
            <p:nvPr/>
          </p:nvGrpSpPr>
          <p:grpSpPr bwMode="auto">
            <a:xfrm>
              <a:off x="4032697" y="4260006"/>
              <a:ext cx="330200" cy="344488"/>
              <a:chOff x="1392" y="1076"/>
              <a:chExt cx="288" cy="288"/>
            </a:xfrm>
          </p:grpSpPr>
          <p:sp>
            <p:nvSpPr>
              <p:cNvPr id="38" name="Oval 67"/>
              <p:cNvSpPr>
                <a:spLocks noChangeArrowheads="1"/>
              </p:cNvSpPr>
              <p:nvPr/>
            </p:nvSpPr>
            <p:spPr bwMode="auto">
              <a:xfrm rot="1009471" flipH="1">
                <a:off x="1392" y="1076"/>
                <a:ext cx="288" cy="28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IN" sz="1400" b="1" dirty="0" smtClean="0">
                    <a:solidFill>
                      <a:schemeClr val="bg1"/>
                    </a:solidFill>
                    <a:latin typeface="+mn-lt"/>
                    <a:cs typeface="Arial" pitchFamily="34" charset="0"/>
                  </a:rPr>
                  <a:t>C</a:t>
                </a:r>
                <a:endParaRPr lang="en-IN" sz="1400" b="1" dirty="0">
                  <a:solidFill>
                    <a:schemeClr val="bg1"/>
                  </a:solidFill>
                  <a:latin typeface="+mn-lt"/>
                  <a:cs typeface="Arial" pitchFamily="34" charset="0"/>
                </a:endParaRPr>
              </a:p>
            </p:txBody>
          </p:sp>
          <p:sp>
            <p:nvSpPr>
              <p:cNvPr id="39" name="Oval 68"/>
              <p:cNvSpPr>
                <a:spLocks noChangeArrowheads="1"/>
              </p:cNvSpPr>
              <p:nvPr/>
            </p:nvSpPr>
            <p:spPr bwMode="auto">
              <a:xfrm rot="19713862" flipH="1">
                <a:off x="1413" y="1091"/>
                <a:ext cx="190" cy="154"/>
              </a:xfrm>
              <a:prstGeom prst="ellipse">
                <a:avLst/>
              </a:prstGeom>
              <a:gradFill rotWithShape="1">
                <a:gsLst>
                  <a:gs pos="0">
                    <a:schemeClr val="accent2">
                      <a:gamma/>
                      <a:tint val="26667"/>
                      <a:invGamma/>
                    </a:schemeClr>
                  </a:gs>
                  <a:gs pos="100000">
                    <a:schemeClr val="accent2">
                      <a:alpha val="14999"/>
                    </a:schemeClr>
                  </a:gs>
                </a:gsLst>
                <a:lin ang="5400000" scaled="1"/>
              </a:gradFill>
              <a:ln w="9525">
                <a:noFill/>
                <a:round/>
                <a:headEnd/>
                <a:tailEnd/>
              </a:ln>
              <a:effectLst/>
            </p:spPr>
            <p:txBody>
              <a:bodyPr wrap="none" anchor="ctr"/>
              <a:lstStyle/>
              <a:p>
                <a:pPr fontAlgn="auto">
                  <a:spcBef>
                    <a:spcPts val="0"/>
                  </a:spcBef>
                  <a:spcAft>
                    <a:spcPts val="0"/>
                  </a:spcAft>
                  <a:defRPr/>
                </a:pPr>
                <a:endParaRPr lang="ru-RU" sz="1400" b="1">
                  <a:solidFill>
                    <a:schemeClr val="bg1"/>
                  </a:solidFill>
                  <a:latin typeface="+mn-lt"/>
                  <a:cs typeface="Arial" pitchFamily="34" charset="0"/>
                </a:endParaRPr>
              </a:p>
            </p:txBody>
          </p:sp>
        </p:grpSp>
        <p:grpSp>
          <p:nvGrpSpPr>
            <p:cNvPr id="49" name="Group 78"/>
            <p:cNvGrpSpPr>
              <a:grpSpLocks/>
            </p:cNvGrpSpPr>
            <p:nvPr/>
          </p:nvGrpSpPr>
          <p:grpSpPr bwMode="auto">
            <a:xfrm>
              <a:off x="4427984" y="4310806"/>
              <a:ext cx="4536504" cy="249238"/>
              <a:chOff x="1497" y="907"/>
              <a:chExt cx="2052" cy="241"/>
            </a:xfrm>
          </p:grpSpPr>
          <p:sp>
            <p:nvSpPr>
              <p:cNvPr id="50" name="AutoShape 79"/>
              <p:cNvSpPr>
                <a:spLocks noChangeArrowheads="1"/>
              </p:cNvSpPr>
              <p:nvPr/>
            </p:nvSpPr>
            <p:spPr bwMode="auto">
              <a:xfrm>
                <a:off x="1497" y="907"/>
                <a:ext cx="2052" cy="241"/>
              </a:xfrm>
              <a:prstGeom prst="roundRect">
                <a:avLst>
                  <a:gd name="adj" fmla="val 50000"/>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r>
                  <a:rPr lang="en-US" altLang="ko-KR" sz="1400" b="1" dirty="0">
                    <a:solidFill>
                      <a:schemeClr val="bg1"/>
                    </a:solidFill>
                    <a:latin typeface="+mn-lt"/>
                    <a:ea typeface="Gulim" pitchFamily="34" charset="-127"/>
                    <a:cs typeface="Arial" pitchFamily="34" charset="0"/>
                  </a:rPr>
                  <a:t>Search for the value in difference between the two sides.</a:t>
                </a:r>
              </a:p>
            </p:txBody>
          </p:sp>
          <p:sp>
            <p:nvSpPr>
              <p:cNvPr id="51" name="AutoShape 80"/>
              <p:cNvSpPr>
                <a:spLocks noChangeArrowheads="1"/>
              </p:cNvSpPr>
              <p:nvPr/>
            </p:nvSpPr>
            <p:spPr bwMode="auto">
              <a:xfrm>
                <a:off x="1542" y="918"/>
                <a:ext cx="1976" cy="154"/>
              </a:xfrm>
              <a:prstGeom prst="roundRect">
                <a:avLst>
                  <a:gd name="adj" fmla="val 50000"/>
                </a:avLst>
              </a:prstGeom>
              <a:gradFill rotWithShape="1">
                <a:gsLst>
                  <a:gs pos="0">
                    <a:schemeClr val="accent2">
                      <a:gamma/>
                      <a:tint val="26667"/>
                      <a:invGamma/>
                    </a:schemeClr>
                  </a:gs>
                  <a:gs pos="100000">
                    <a:schemeClr val="accent2">
                      <a:alpha val="14999"/>
                    </a:schemeClr>
                  </a:gs>
                </a:gsLst>
                <a:lin ang="5400000" scaled="1"/>
              </a:gradFill>
              <a:ln w="9525" algn="ctr">
                <a:noFill/>
                <a:round/>
                <a:headEnd/>
                <a:tailEnd/>
              </a:ln>
              <a:effectLst/>
            </p:spPr>
            <p:txBody>
              <a:bodyPr wrap="none" anchor="ctr"/>
              <a:lstStyle/>
              <a:p>
                <a:pPr fontAlgn="auto">
                  <a:spcBef>
                    <a:spcPts val="0"/>
                  </a:spcBef>
                  <a:spcAft>
                    <a:spcPts val="0"/>
                  </a:spcAft>
                  <a:defRPr/>
                </a:pPr>
                <a:endParaRPr lang="en-US" sz="1400" b="1">
                  <a:latin typeface="+mn-lt"/>
                  <a:cs typeface="Arial" pitchFamily="34" charset="0"/>
                </a:endParaRPr>
              </a:p>
            </p:txBody>
          </p:sp>
        </p:grpSp>
      </p:grpSp>
      <p:grpSp>
        <p:nvGrpSpPr>
          <p:cNvPr id="9221" name="Group 9220"/>
          <p:cNvGrpSpPr/>
          <p:nvPr/>
        </p:nvGrpSpPr>
        <p:grpSpPr>
          <a:xfrm>
            <a:off x="4032697" y="4667994"/>
            <a:ext cx="4931791" cy="344487"/>
            <a:chOff x="4032697" y="4667994"/>
            <a:chExt cx="4931791" cy="344487"/>
          </a:xfrm>
        </p:grpSpPr>
        <p:grpSp>
          <p:nvGrpSpPr>
            <p:cNvPr id="40" name="Group 69"/>
            <p:cNvGrpSpPr>
              <a:grpSpLocks/>
            </p:cNvGrpSpPr>
            <p:nvPr/>
          </p:nvGrpSpPr>
          <p:grpSpPr bwMode="auto">
            <a:xfrm>
              <a:off x="4032697" y="4667994"/>
              <a:ext cx="330200" cy="344487"/>
              <a:chOff x="1392" y="1417"/>
              <a:chExt cx="288" cy="288"/>
            </a:xfrm>
          </p:grpSpPr>
          <p:sp>
            <p:nvSpPr>
              <p:cNvPr id="41" name="Oval 70"/>
              <p:cNvSpPr>
                <a:spLocks noChangeArrowheads="1"/>
              </p:cNvSpPr>
              <p:nvPr/>
            </p:nvSpPr>
            <p:spPr bwMode="auto">
              <a:xfrm rot="1009471" flipH="1">
                <a:off x="1392" y="1417"/>
                <a:ext cx="288" cy="288"/>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IN" sz="1400" b="1" dirty="0" smtClean="0">
                    <a:solidFill>
                      <a:schemeClr val="bg1"/>
                    </a:solidFill>
                    <a:latin typeface="+mn-lt"/>
                    <a:cs typeface="Arial" pitchFamily="34" charset="0"/>
                  </a:rPr>
                  <a:t>D</a:t>
                </a:r>
                <a:endParaRPr lang="en-IN" sz="1400" b="1" dirty="0">
                  <a:solidFill>
                    <a:schemeClr val="bg1"/>
                  </a:solidFill>
                  <a:latin typeface="+mn-lt"/>
                  <a:cs typeface="Arial" pitchFamily="34" charset="0"/>
                </a:endParaRPr>
              </a:p>
            </p:txBody>
          </p:sp>
          <p:sp>
            <p:nvSpPr>
              <p:cNvPr id="42" name="Oval 71"/>
              <p:cNvSpPr>
                <a:spLocks noChangeArrowheads="1"/>
              </p:cNvSpPr>
              <p:nvPr/>
            </p:nvSpPr>
            <p:spPr bwMode="auto">
              <a:xfrm rot="19713862" flipH="1">
                <a:off x="1413" y="1432"/>
                <a:ext cx="190" cy="154"/>
              </a:xfrm>
              <a:prstGeom prst="ellipse">
                <a:avLst/>
              </a:prstGeom>
              <a:gradFill rotWithShape="1">
                <a:gsLst>
                  <a:gs pos="0">
                    <a:schemeClr val="hlink">
                      <a:gamma/>
                      <a:tint val="26667"/>
                      <a:invGamma/>
                    </a:schemeClr>
                  </a:gs>
                  <a:gs pos="100000">
                    <a:schemeClr val="hlink">
                      <a:alpha val="14999"/>
                    </a:schemeClr>
                  </a:gs>
                </a:gsLst>
                <a:lin ang="5400000" scaled="1"/>
              </a:gradFill>
              <a:ln w="9525">
                <a:noFill/>
                <a:round/>
                <a:headEnd/>
                <a:tailEnd/>
              </a:ln>
              <a:effectLst/>
            </p:spPr>
            <p:txBody>
              <a:bodyPr wrap="none" anchor="ctr"/>
              <a:lstStyle/>
              <a:p>
                <a:pPr fontAlgn="auto">
                  <a:spcBef>
                    <a:spcPts val="0"/>
                  </a:spcBef>
                  <a:spcAft>
                    <a:spcPts val="0"/>
                  </a:spcAft>
                  <a:defRPr/>
                </a:pPr>
                <a:endParaRPr lang="ru-RU" sz="1400" b="1">
                  <a:solidFill>
                    <a:schemeClr val="bg1"/>
                  </a:solidFill>
                  <a:latin typeface="+mn-lt"/>
                  <a:cs typeface="Arial" pitchFamily="34" charset="0"/>
                </a:endParaRPr>
              </a:p>
            </p:txBody>
          </p:sp>
        </p:grpSp>
        <p:grpSp>
          <p:nvGrpSpPr>
            <p:cNvPr id="52" name="Group 81"/>
            <p:cNvGrpSpPr>
              <a:grpSpLocks/>
            </p:cNvGrpSpPr>
            <p:nvPr/>
          </p:nvGrpSpPr>
          <p:grpSpPr bwMode="auto">
            <a:xfrm>
              <a:off x="4427984" y="4725144"/>
              <a:ext cx="4536504" cy="249237"/>
              <a:chOff x="1497" y="1243"/>
              <a:chExt cx="2052" cy="241"/>
            </a:xfrm>
          </p:grpSpPr>
          <p:sp>
            <p:nvSpPr>
              <p:cNvPr id="53" name="AutoShape 82"/>
              <p:cNvSpPr>
                <a:spLocks noChangeArrowheads="1"/>
              </p:cNvSpPr>
              <p:nvPr/>
            </p:nvSpPr>
            <p:spPr bwMode="auto">
              <a:xfrm>
                <a:off x="1497" y="1243"/>
                <a:ext cx="2052" cy="241"/>
              </a:xfrm>
              <a:prstGeom prst="roundRect">
                <a:avLst>
                  <a:gd name="adj" fmla="val 50000"/>
                </a:avLst>
              </a:prstGeom>
              <a:solidFill>
                <a:schemeClr va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r>
                  <a:rPr lang="en-US" altLang="ko-KR" sz="1400" b="1" dirty="0">
                    <a:solidFill>
                      <a:schemeClr val="bg1"/>
                    </a:solidFill>
                    <a:latin typeface="+mn-lt"/>
                    <a:ea typeface="Gulim" pitchFamily="34" charset="-127"/>
                    <a:cs typeface="Arial" pitchFamily="34" charset="0"/>
                  </a:rPr>
                  <a:t>Be sensitive to international differences in negotiating style.</a:t>
                </a:r>
              </a:p>
            </p:txBody>
          </p:sp>
          <p:sp>
            <p:nvSpPr>
              <p:cNvPr id="54" name="AutoShape 83"/>
              <p:cNvSpPr>
                <a:spLocks noChangeArrowheads="1"/>
              </p:cNvSpPr>
              <p:nvPr/>
            </p:nvSpPr>
            <p:spPr bwMode="auto">
              <a:xfrm>
                <a:off x="1542" y="1254"/>
                <a:ext cx="1976" cy="157"/>
              </a:xfrm>
              <a:prstGeom prst="roundRect">
                <a:avLst>
                  <a:gd name="adj" fmla="val 50000"/>
                </a:avLst>
              </a:prstGeom>
              <a:gradFill rotWithShape="1">
                <a:gsLst>
                  <a:gs pos="0">
                    <a:schemeClr val="hlink">
                      <a:gamma/>
                      <a:tint val="26667"/>
                      <a:invGamma/>
                    </a:schemeClr>
                  </a:gs>
                  <a:gs pos="100000">
                    <a:schemeClr val="hlink">
                      <a:alpha val="14999"/>
                    </a:schemeClr>
                  </a:gs>
                </a:gsLst>
                <a:lin ang="5400000" scaled="1"/>
              </a:gradFill>
              <a:ln w="9525" algn="ctr">
                <a:noFill/>
                <a:round/>
                <a:headEnd/>
                <a:tailEnd/>
              </a:ln>
              <a:effectLst/>
            </p:spPr>
            <p:txBody>
              <a:bodyPr wrap="none" anchor="ctr"/>
              <a:lstStyle/>
              <a:p>
                <a:pPr fontAlgn="auto">
                  <a:spcBef>
                    <a:spcPts val="0"/>
                  </a:spcBef>
                  <a:spcAft>
                    <a:spcPts val="0"/>
                  </a:spcAft>
                  <a:defRPr/>
                </a:pPr>
                <a:endParaRPr lang="en-US" sz="1400" b="1">
                  <a:latin typeface="+mn-lt"/>
                  <a:cs typeface="Arial" pitchFamily="34" charset="0"/>
                </a:endParaRPr>
              </a:p>
            </p:txBody>
          </p:sp>
        </p:grpSp>
      </p:grpSp>
      <p:grpSp>
        <p:nvGrpSpPr>
          <p:cNvPr id="9218" name="Group 9217"/>
          <p:cNvGrpSpPr/>
          <p:nvPr/>
        </p:nvGrpSpPr>
        <p:grpSpPr>
          <a:xfrm>
            <a:off x="4037459" y="3437681"/>
            <a:ext cx="4927029" cy="344488"/>
            <a:chOff x="4037459" y="3437681"/>
            <a:chExt cx="4927029" cy="344488"/>
          </a:xfrm>
        </p:grpSpPr>
        <p:grpSp>
          <p:nvGrpSpPr>
            <p:cNvPr id="31" name="Group 60"/>
            <p:cNvGrpSpPr>
              <a:grpSpLocks/>
            </p:cNvGrpSpPr>
            <p:nvPr/>
          </p:nvGrpSpPr>
          <p:grpSpPr bwMode="auto">
            <a:xfrm>
              <a:off x="4037459" y="3437681"/>
              <a:ext cx="330200" cy="344488"/>
              <a:chOff x="1152" y="192"/>
              <a:chExt cx="288" cy="288"/>
            </a:xfrm>
          </p:grpSpPr>
          <p:sp>
            <p:nvSpPr>
              <p:cNvPr id="32" name="Oval 61"/>
              <p:cNvSpPr>
                <a:spLocks noChangeArrowheads="1"/>
              </p:cNvSpPr>
              <p:nvPr/>
            </p:nvSpPr>
            <p:spPr bwMode="auto">
              <a:xfrm rot="1009471" flipH="1">
                <a:off x="1152" y="192"/>
                <a:ext cx="288"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IN" sz="1400" b="1" dirty="0" smtClean="0">
                    <a:solidFill>
                      <a:schemeClr val="bg1"/>
                    </a:solidFill>
                    <a:latin typeface="+mn-lt"/>
                    <a:cs typeface="Arial" pitchFamily="34" charset="0"/>
                  </a:rPr>
                  <a:t>A</a:t>
                </a:r>
                <a:endParaRPr lang="en-IN" sz="1400" b="1" dirty="0">
                  <a:solidFill>
                    <a:schemeClr val="bg1"/>
                  </a:solidFill>
                  <a:latin typeface="+mn-lt"/>
                  <a:cs typeface="Arial" pitchFamily="34" charset="0"/>
                </a:endParaRPr>
              </a:p>
            </p:txBody>
          </p:sp>
          <p:sp>
            <p:nvSpPr>
              <p:cNvPr id="33" name="Oval 62"/>
              <p:cNvSpPr>
                <a:spLocks noChangeArrowheads="1"/>
              </p:cNvSpPr>
              <p:nvPr/>
            </p:nvSpPr>
            <p:spPr bwMode="auto">
              <a:xfrm rot="19713862" flipH="1">
                <a:off x="1171" y="207"/>
                <a:ext cx="191" cy="154"/>
              </a:xfrm>
              <a:prstGeom prst="ellipse">
                <a:avLst/>
              </a:prstGeom>
              <a:gradFill rotWithShape="1">
                <a:gsLst>
                  <a:gs pos="0">
                    <a:schemeClr val="bg2">
                      <a:gamma/>
                      <a:tint val="26667"/>
                      <a:invGamma/>
                    </a:schemeClr>
                  </a:gs>
                  <a:gs pos="100000">
                    <a:schemeClr val="bg2">
                      <a:alpha val="14999"/>
                    </a:schemeClr>
                  </a:gs>
                </a:gsLst>
                <a:lin ang="5400000" scaled="1"/>
              </a:gradFill>
              <a:ln w="9525">
                <a:noFill/>
                <a:round/>
                <a:headEnd/>
                <a:tailEnd/>
              </a:ln>
              <a:effectLst/>
            </p:spPr>
            <p:txBody>
              <a:bodyPr wrap="none" anchor="ctr"/>
              <a:lstStyle/>
              <a:p>
                <a:pPr fontAlgn="auto">
                  <a:spcBef>
                    <a:spcPts val="0"/>
                  </a:spcBef>
                  <a:spcAft>
                    <a:spcPts val="0"/>
                  </a:spcAft>
                  <a:defRPr/>
                </a:pPr>
                <a:endParaRPr lang="ru-RU" sz="1400" b="1">
                  <a:solidFill>
                    <a:schemeClr val="bg1"/>
                  </a:solidFill>
                  <a:latin typeface="+mn-lt"/>
                  <a:cs typeface="Arial" pitchFamily="34" charset="0"/>
                </a:endParaRPr>
              </a:p>
            </p:txBody>
          </p:sp>
        </p:grpSp>
        <p:grpSp>
          <p:nvGrpSpPr>
            <p:cNvPr id="43" name="Group 72"/>
            <p:cNvGrpSpPr>
              <a:grpSpLocks/>
            </p:cNvGrpSpPr>
            <p:nvPr/>
          </p:nvGrpSpPr>
          <p:grpSpPr bwMode="auto">
            <a:xfrm>
              <a:off x="4427984" y="3491656"/>
              <a:ext cx="4536504" cy="249238"/>
              <a:chOff x="1497" y="227"/>
              <a:chExt cx="1767" cy="208"/>
            </a:xfrm>
          </p:grpSpPr>
          <p:sp>
            <p:nvSpPr>
              <p:cNvPr id="44" name="AutoShape 73"/>
              <p:cNvSpPr>
                <a:spLocks noChangeArrowheads="1"/>
              </p:cNvSpPr>
              <p:nvPr/>
            </p:nvSpPr>
            <p:spPr bwMode="auto">
              <a:xfrm>
                <a:off x="1497" y="227"/>
                <a:ext cx="1767" cy="208"/>
              </a:xfrm>
              <a:prstGeom prst="roundRect">
                <a:avLst>
                  <a:gd name="adj" fmla="val 50000"/>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r>
                  <a:rPr lang="en-US" sz="1400" b="1" dirty="0">
                    <a:latin typeface="+mn-lt"/>
                    <a:cs typeface="Arial" pitchFamily="34" charset="0"/>
                  </a:rPr>
                  <a:t>Begin with a plausible demand or offer.</a:t>
                </a:r>
              </a:p>
            </p:txBody>
          </p:sp>
          <p:sp>
            <p:nvSpPr>
              <p:cNvPr id="45" name="AutoShape 74"/>
              <p:cNvSpPr>
                <a:spLocks noChangeArrowheads="1"/>
              </p:cNvSpPr>
              <p:nvPr/>
            </p:nvSpPr>
            <p:spPr bwMode="auto">
              <a:xfrm>
                <a:off x="1532" y="235"/>
                <a:ext cx="1702" cy="135"/>
              </a:xfrm>
              <a:prstGeom prst="roundRect">
                <a:avLst>
                  <a:gd name="adj" fmla="val 50000"/>
                </a:avLst>
              </a:prstGeom>
              <a:gradFill rotWithShape="1">
                <a:gsLst>
                  <a:gs pos="0">
                    <a:schemeClr val="bg2">
                      <a:gamma/>
                      <a:tint val="26667"/>
                      <a:invGamma/>
                    </a:schemeClr>
                  </a:gs>
                  <a:gs pos="100000">
                    <a:schemeClr val="bg2">
                      <a:alpha val="14999"/>
                    </a:schemeClr>
                  </a:gs>
                </a:gsLst>
                <a:lin ang="5400000" scaled="1"/>
              </a:gradFill>
              <a:ln w="9525" algn="ctr">
                <a:noFill/>
                <a:round/>
                <a:headEnd/>
                <a:tailEnd/>
              </a:ln>
              <a:effectLst/>
            </p:spPr>
            <p:txBody>
              <a:bodyPr wrap="none" anchor="ctr"/>
              <a:lstStyle/>
              <a:p>
                <a:pPr fontAlgn="auto">
                  <a:spcBef>
                    <a:spcPts val="0"/>
                  </a:spcBef>
                  <a:spcAft>
                    <a:spcPts val="0"/>
                  </a:spcAft>
                  <a:defRPr/>
                </a:pPr>
                <a:endParaRPr lang="en-US" sz="1400" b="1">
                  <a:latin typeface="+mn-lt"/>
                  <a:cs typeface="Arial" pitchFamily="34" charset="0"/>
                </a:endParaRPr>
              </a:p>
            </p:txBody>
          </p:sp>
        </p:grpSp>
      </p:grpSp>
    </p:spTree>
    <p:extLst>
      <p:ext uri="{BB962C8B-B14F-4D97-AF65-F5344CB8AC3E}">
        <p14:creationId xmlns:p14="http://schemas.microsoft.com/office/powerpoint/2010/main" val="234100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Contents</a:t>
            </a:r>
            <a:endParaRPr lang="en-US" sz="4000" dirty="0">
              <a:latin typeface="+mn-lt"/>
            </a:endParaRPr>
          </a:p>
        </p:txBody>
      </p:sp>
      <p:sp>
        <p:nvSpPr>
          <p:cNvPr id="15" name="TextBox 14"/>
          <p:cNvSpPr txBox="1"/>
          <p:nvPr/>
        </p:nvSpPr>
        <p:spPr>
          <a:xfrm>
            <a:off x="496144" y="9923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Introduction to leadership skills</a:t>
            </a:r>
          </a:p>
        </p:txBody>
      </p:sp>
      <p:sp>
        <p:nvSpPr>
          <p:cNvPr id="16" name="TextBox 15"/>
          <p:cNvSpPr txBox="1"/>
          <p:nvPr/>
        </p:nvSpPr>
        <p:spPr>
          <a:xfrm>
            <a:off x="496144" y="153094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Career skills for a leader</a:t>
            </a:r>
            <a:endParaRPr lang="en-US" sz="2000" dirty="0">
              <a:latin typeface="+mn-lt"/>
              <a:cs typeface="Arial" pitchFamily="34" charset="0"/>
            </a:endParaRPr>
          </a:p>
        </p:txBody>
      </p:sp>
      <p:sp>
        <p:nvSpPr>
          <p:cNvPr id="17" name="TextBox 16"/>
          <p:cNvSpPr txBox="1"/>
          <p:nvPr/>
        </p:nvSpPr>
        <p:spPr>
          <a:xfrm>
            <a:off x="496144" y="206955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People skills for a leader</a:t>
            </a:r>
            <a:endParaRPr lang="en-US" sz="2000" dirty="0">
              <a:latin typeface="+mn-lt"/>
              <a:cs typeface="Arial" pitchFamily="34" charset="0"/>
            </a:endParaRPr>
          </a:p>
        </p:txBody>
      </p:sp>
      <p:sp>
        <p:nvSpPr>
          <p:cNvPr id="18" name="TextBox 17"/>
          <p:cNvSpPr txBox="1"/>
          <p:nvPr/>
        </p:nvSpPr>
        <p:spPr>
          <a:xfrm>
            <a:off x="496144" y="2608165"/>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Technical skills for a leader</a:t>
            </a:r>
            <a:endParaRPr lang="en-US" sz="2000" dirty="0">
              <a:latin typeface="+mn-lt"/>
              <a:cs typeface="Arial" pitchFamily="34" charset="0"/>
            </a:endParaRPr>
          </a:p>
        </p:txBody>
      </p:sp>
      <p:sp>
        <p:nvSpPr>
          <p:cNvPr id="19" name="TextBox 18"/>
          <p:cNvSpPr txBox="1"/>
          <p:nvPr/>
        </p:nvSpPr>
        <p:spPr>
          <a:xfrm>
            <a:off x="496144" y="3146773"/>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Values and behaviors</a:t>
            </a:r>
            <a:endParaRPr lang="en-US" sz="2000" dirty="0">
              <a:latin typeface="+mn-lt"/>
              <a:cs typeface="Arial" pitchFamily="34" charset="0"/>
            </a:endParaRPr>
          </a:p>
        </p:txBody>
      </p:sp>
      <p:sp>
        <p:nvSpPr>
          <p:cNvPr id="20" name="TextBox 19"/>
          <p:cNvSpPr txBox="1"/>
          <p:nvPr/>
        </p:nvSpPr>
        <p:spPr>
          <a:xfrm>
            <a:off x="496144" y="368538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Communication and conflict resolution skills</a:t>
            </a:r>
            <a:endParaRPr lang="en-US" sz="2000" dirty="0">
              <a:latin typeface="+mn-lt"/>
              <a:cs typeface="Arial" pitchFamily="34" charset="0"/>
            </a:endParaRPr>
          </a:p>
        </p:txBody>
      </p:sp>
      <p:sp>
        <p:nvSpPr>
          <p:cNvPr id="21" name="TextBox 20"/>
          <p:cNvSpPr txBox="1"/>
          <p:nvPr/>
        </p:nvSpPr>
        <p:spPr>
          <a:xfrm>
            <a:off x="496144" y="422398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initiatives for achieving cultural diversity</a:t>
            </a:r>
            <a:endParaRPr lang="en-US" sz="2000" dirty="0">
              <a:latin typeface="+mn-lt"/>
              <a:cs typeface="Arial" pitchFamily="34" charset="0"/>
            </a:endParaRPr>
          </a:p>
        </p:txBody>
      </p:sp>
      <p:sp>
        <p:nvSpPr>
          <p:cNvPr id="22" name="TextBox 21"/>
          <p:cNvSpPr txBox="1"/>
          <p:nvPr/>
        </p:nvSpPr>
        <p:spPr>
          <a:xfrm>
            <a:off x="496144" y="476259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development and succession</a:t>
            </a:r>
            <a:endParaRPr lang="en-US" sz="2000" dirty="0">
              <a:latin typeface="+mn-lt"/>
              <a:cs typeface="Arial" pitchFamily="34" charset="0"/>
            </a:endParaRPr>
          </a:p>
        </p:txBody>
      </p:sp>
      <p:sp>
        <p:nvSpPr>
          <p:cNvPr id="23" name="TextBox 22"/>
          <p:cNvSpPr txBox="1"/>
          <p:nvPr/>
        </p:nvSpPr>
        <p:spPr>
          <a:xfrm>
            <a:off x="496144" y="5301208"/>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Case studies</a:t>
            </a:r>
            <a:endParaRPr lang="en-US" sz="2000" dirty="0">
              <a:latin typeface="+mn-lt"/>
              <a:cs typeface="Arial" pitchFamily="34" charset="0"/>
            </a:endParaRPr>
          </a:p>
        </p:txBody>
      </p:sp>
      <p:pic>
        <p:nvPicPr>
          <p:cNvPr id="24" name="Picture 23" descr="highlighter_pen_marker_pink.pn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rot="16200000">
            <a:off x="8326016" y="4568552"/>
            <a:ext cx="2265784" cy="2265784"/>
          </a:xfrm>
          <a:prstGeom prst="rect">
            <a:avLst/>
          </a:prstGeom>
        </p:spPr>
      </p:pic>
    </p:spTree>
    <p:extLst>
      <p:ext uri="{BB962C8B-B14F-4D97-AF65-F5344CB8AC3E}">
        <p14:creationId xmlns:p14="http://schemas.microsoft.com/office/powerpoint/2010/main" val="3865956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9.82659E-7 L -0.96754 -0.25734 " pathEditMode="relative" rAng="0" ptsTypes="AA">
                                      <p:cBhvr>
                                        <p:cTn id="6" dur="2000" fill="hold"/>
                                        <p:tgtEl>
                                          <p:spTgt spid="24"/>
                                        </p:tgtEl>
                                        <p:attrNameLst>
                                          <p:attrName>ppt_x</p:attrName>
                                          <p:attrName>ppt_y</p:attrName>
                                        </p:attrNameLst>
                                      </p:cBhvr>
                                      <p:rCtr x="-48385" y="-12879"/>
                                    </p:animMotion>
                                  </p:childTnLst>
                                </p:cTn>
                              </p:par>
                            </p:childTnLst>
                          </p:cTn>
                        </p:par>
                        <p:par>
                          <p:cTn id="7" fill="hold">
                            <p:stCondLst>
                              <p:cond delay="2000"/>
                            </p:stCondLst>
                            <p:childTnLst>
                              <p:par>
                                <p:cTn id="8" presetID="1" presetClass="emph" presetSubtype="2" fill="hold" nodeType="afterEffect">
                                  <p:stCondLst>
                                    <p:cond delay="0"/>
                                  </p:stCondLst>
                                  <p:childTnLst>
                                    <p:animClr clrSpc="rgb" dir="cw">
                                      <p:cBhvr>
                                        <p:cTn id="9" dur="2000" fill="hold"/>
                                        <p:tgtEl>
                                          <p:spTgt spid="21"/>
                                        </p:tgtEl>
                                        <p:attrNameLst>
                                          <p:attrName>fillcolor</p:attrName>
                                        </p:attrNameLst>
                                      </p:cBhvr>
                                      <p:to>
                                        <a:srgbClr val="FF8FB4"/>
                                      </p:to>
                                    </p:animClr>
                                    <p:set>
                                      <p:cBhvr>
                                        <p:cTn id="10" dur="2000" fill="hold"/>
                                        <p:tgtEl>
                                          <p:spTgt spid="21"/>
                                        </p:tgtEl>
                                        <p:attrNameLst>
                                          <p:attrName>fill.type</p:attrName>
                                        </p:attrNameLst>
                                      </p:cBhvr>
                                      <p:to>
                                        <p:strVal val="solid"/>
                                      </p:to>
                                    </p:set>
                                    <p:set>
                                      <p:cBhvr>
                                        <p:cTn id="11" dur="2000" fill="hold"/>
                                        <p:tgtEl>
                                          <p:spTgt spid="21"/>
                                        </p:tgtEl>
                                        <p:attrNameLst>
                                          <p:attrName>fill.on</p:attrName>
                                        </p:attrNameLst>
                                      </p:cBhvr>
                                      <p:to>
                                        <p:strVal val="true"/>
                                      </p:to>
                                    </p:set>
                                  </p:childTnLst>
                                </p:cTn>
                              </p:par>
                              <p:par>
                                <p:cTn id="12" presetID="63" presetClass="path" presetSubtype="0" accel="50000" decel="50000" fill="hold" nodeType="withEffect">
                                  <p:stCondLst>
                                    <p:cond delay="0"/>
                                  </p:stCondLst>
                                  <p:childTnLst>
                                    <p:animMotion origin="layout" path="M -0.96753 -0.25734 L -0.04288 -0.25734 " pathEditMode="relative" rAng="0" ptsTypes="AA">
                                      <p:cBhvr>
                                        <p:cTn id="13" dur="2000" fill="hold"/>
                                        <p:tgtEl>
                                          <p:spTgt spid="24"/>
                                        </p:tgtEl>
                                        <p:attrNameLst>
                                          <p:attrName>ppt_x</p:attrName>
                                          <p:attrName>ppt_y</p:attrName>
                                        </p:attrNameLst>
                                      </p:cBhvr>
                                      <p:rCtr x="46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1231106"/>
          </a:xfrm>
          <a:prstGeom prst="rect">
            <a:avLst/>
          </a:prstGeom>
          <a:noFill/>
        </p:spPr>
        <p:txBody>
          <a:bodyPr wrap="square" lIns="0" tIns="0" rIns="0" bIns="0" rtlCol="0">
            <a:spAutoFit/>
          </a:bodyPr>
          <a:lstStyle/>
          <a:p>
            <a:pPr algn="ctr"/>
            <a:r>
              <a:rPr lang="en-US" sz="4000" dirty="0">
                <a:latin typeface="+mn-lt"/>
              </a:rPr>
              <a:t>Leadership initiatives for achieving cultural diversity</a:t>
            </a:r>
          </a:p>
        </p:txBody>
      </p:sp>
      <p:pic>
        <p:nvPicPr>
          <p:cNvPr id="8" name="Picture 7" descr="cube.png"/>
          <p:cNvPicPr>
            <a:picLocks noGrp="1" noSelect="1" noRot="1" noMove="1" noResize="1" noEditPoints="1" noAdjustHandles="1" noChangeArrowheads="1" noChangeShapeType="1"/>
          </p:cNvPicPr>
          <p:nvPr>
            <p:custDataLst>
              <p:tags r:id="rId1"/>
            </p:custDataLst>
          </p:nvPr>
        </p:nvPicPr>
        <p:blipFill>
          <a:blip r:embed="rId30" cstate="print">
            <a:duotone>
              <a:prstClr val="black"/>
              <a:schemeClr val="tx2">
                <a:tint val="45000"/>
                <a:satMod val="400000"/>
              </a:schemeClr>
            </a:duotone>
          </a:blip>
          <a:stretch>
            <a:fillRect/>
          </a:stretch>
        </p:blipFill>
        <p:spPr>
          <a:xfrm>
            <a:off x="143000" y="2330877"/>
            <a:ext cx="1518715" cy="1564082"/>
          </a:xfrm>
          <a:prstGeom prst="rect">
            <a:avLst/>
          </a:prstGeom>
        </p:spPr>
      </p:pic>
      <p:sp>
        <p:nvSpPr>
          <p:cNvPr id="9" name="Oval 8"/>
          <p:cNvSpPr>
            <a:spLocks noGrp="1" noSelect="1" noRot="1" noMove="1" noResize="1" noEditPoints="1" noAdjustHandles="1" noChangeArrowheads="1" noChangeShapeType="1" noTextEdit="1"/>
          </p:cNvSpPr>
          <p:nvPr>
            <p:custDataLst>
              <p:tags r:id="rId2"/>
            </p:custDataLst>
          </p:nvPr>
        </p:nvSpPr>
        <p:spPr>
          <a:xfrm>
            <a:off x="498717" y="3159122"/>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pic>
        <p:nvPicPr>
          <p:cNvPr id="11" name="Picture 10" descr="cube.png"/>
          <p:cNvPicPr>
            <a:picLocks noGrp="1" noSelect="1" noRot="1" noMove="1" noResize="1" noEditPoints="1" noAdjustHandles="1" noChangeArrowheads="1" noChangeShapeType="1"/>
          </p:cNvPicPr>
          <p:nvPr>
            <p:custDataLst>
              <p:tags r:id="rId3"/>
            </p:custDataLst>
          </p:nvPr>
        </p:nvPicPr>
        <p:blipFill>
          <a:blip r:embed="rId30" cstate="print">
            <a:duotone>
              <a:prstClr val="black"/>
              <a:schemeClr val="accent6">
                <a:tint val="45000"/>
                <a:satMod val="400000"/>
              </a:schemeClr>
            </a:duotone>
          </a:blip>
          <a:stretch>
            <a:fillRect/>
          </a:stretch>
        </p:blipFill>
        <p:spPr>
          <a:xfrm>
            <a:off x="1611177" y="2349680"/>
            <a:ext cx="1518715" cy="1564082"/>
          </a:xfrm>
          <a:prstGeom prst="rect">
            <a:avLst/>
          </a:prstGeom>
        </p:spPr>
      </p:pic>
      <p:sp>
        <p:nvSpPr>
          <p:cNvPr id="12" name="Oval 11"/>
          <p:cNvSpPr>
            <a:spLocks noGrp="1" noSelect="1" noRot="1" noMove="1" noResize="1" noEditPoints="1" noAdjustHandles="1" noChangeArrowheads="1" noChangeShapeType="1" noTextEdit="1"/>
          </p:cNvSpPr>
          <p:nvPr>
            <p:custDataLst>
              <p:tags r:id="rId4"/>
            </p:custDataLst>
          </p:nvPr>
        </p:nvSpPr>
        <p:spPr>
          <a:xfrm>
            <a:off x="1871192" y="2978949"/>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13" name="Oval 12"/>
          <p:cNvSpPr>
            <a:spLocks noGrp="1" noSelect="1" noRot="1" noMove="1" noResize="1" noEditPoints="1" noAdjustHandles="1" noChangeArrowheads="1" noChangeShapeType="1" noTextEdit="1"/>
          </p:cNvSpPr>
          <p:nvPr>
            <p:custDataLst>
              <p:tags r:id="rId5"/>
            </p:custDataLst>
          </p:nvPr>
        </p:nvSpPr>
        <p:spPr>
          <a:xfrm>
            <a:off x="2096700" y="3416462"/>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pic>
        <p:nvPicPr>
          <p:cNvPr id="15" name="Picture 14" descr="cube.png"/>
          <p:cNvPicPr>
            <a:picLocks noGrp="1" noSelect="1" noRot="1" noMove="1" noResize="1" noEditPoints="1" noAdjustHandles="1" noChangeArrowheads="1" noChangeShapeType="1"/>
          </p:cNvPicPr>
          <p:nvPr>
            <p:custDataLst>
              <p:tags r:id="rId6"/>
            </p:custDataLst>
          </p:nvPr>
        </p:nvPicPr>
        <p:blipFill>
          <a:blip r:embed="rId30" cstate="print">
            <a:duotone>
              <a:prstClr val="black"/>
              <a:schemeClr val="accent1">
                <a:tint val="45000"/>
                <a:satMod val="400000"/>
              </a:schemeClr>
            </a:duotone>
          </a:blip>
          <a:stretch>
            <a:fillRect/>
          </a:stretch>
        </p:blipFill>
        <p:spPr>
          <a:xfrm>
            <a:off x="3012759" y="2349680"/>
            <a:ext cx="1518715" cy="1564082"/>
          </a:xfrm>
          <a:prstGeom prst="rect">
            <a:avLst/>
          </a:prstGeom>
        </p:spPr>
      </p:pic>
      <p:sp>
        <p:nvSpPr>
          <p:cNvPr id="16" name="Oval 15"/>
          <p:cNvSpPr>
            <a:spLocks noGrp="1" noSelect="1" noRot="1" noMove="1" noResize="1" noEditPoints="1" noAdjustHandles="1" noChangeArrowheads="1" noChangeShapeType="1" noTextEdit="1"/>
          </p:cNvSpPr>
          <p:nvPr>
            <p:custDataLst>
              <p:tags r:id="rId7"/>
            </p:custDataLst>
          </p:nvPr>
        </p:nvSpPr>
        <p:spPr>
          <a:xfrm>
            <a:off x="3536860" y="3488470"/>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17" name="Oval 16"/>
          <p:cNvSpPr>
            <a:spLocks noGrp="1" noSelect="1" noRot="1" noMove="1" noResize="1" noEditPoints="1" noAdjustHandles="1" noChangeArrowheads="1" noChangeShapeType="1" noTextEdit="1"/>
          </p:cNvSpPr>
          <p:nvPr>
            <p:custDataLst>
              <p:tags r:id="rId8"/>
            </p:custDataLst>
          </p:nvPr>
        </p:nvSpPr>
        <p:spPr>
          <a:xfrm>
            <a:off x="3248828" y="2912406"/>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18" name="Oval 17"/>
          <p:cNvSpPr>
            <a:spLocks noGrp="1" noSelect="1" noRot="1" noMove="1" noResize="1" noEditPoints="1" noAdjustHandles="1" noChangeArrowheads="1" noChangeShapeType="1" noTextEdit="1"/>
          </p:cNvSpPr>
          <p:nvPr>
            <p:custDataLst>
              <p:tags r:id="rId9"/>
            </p:custDataLst>
          </p:nvPr>
        </p:nvSpPr>
        <p:spPr>
          <a:xfrm>
            <a:off x="3392844" y="3194973"/>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pic>
        <p:nvPicPr>
          <p:cNvPr id="20" name="Picture 19" descr="cube.png"/>
          <p:cNvPicPr>
            <a:picLocks noGrp="1" noSelect="1" noRot="1" noMove="1" noResize="1" noEditPoints="1" noAdjustHandles="1" noChangeArrowheads="1" noChangeShapeType="1"/>
          </p:cNvPicPr>
          <p:nvPr>
            <p:custDataLst>
              <p:tags r:id="rId10"/>
            </p:custDataLst>
          </p:nvPr>
        </p:nvPicPr>
        <p:blipFill>
          <a:blip r:embed="rId30" cstate="print">
            <a:duotone>
              <a:prstClr val="black"/>
              <a:schemeClr val="accent5">
                <a:tint val="45000"/>
                <a:satMod val="400000"/>
              </a:schemeClr>
            </a:duotone>
          </a:blip>
          <a:stretch>
            <a:fillRect/>
          </a:stretch>
        </p:blipFill>
        <p:spPr>
          <a:xfrm>
            <a:off x="4480936" y="2368483"/>
            <a:ext cx="1518715" cy="1564082"/>
          </a:xfrm>
          <a:prstGeom prst="rect">
            <a:avLst/>
          </a:prstGeom>
        </p:spPr>
      </p:pic>
      <p:sp>
        <p:nvSpPr>
          <p:cNvPr id="21" name="Oval 20"/>
          <p:cNvSpPr>
            <a:spLocks noGrp="1" noSelect="1" noRot="1" noMove="1" noResize="1" noEditPoints="1" noAdjustHandles="1" noChangeArrowheads="1" noChangeShapeType="1" noTextEdit="1"/>
          </p:cNvSpPr>
          <p:nvPr>
            <p:custDataLst>
              <p:tags r:id="rId11"/>
            </p:custDataLst>
          </p:nvPr>
        </p:nvSpPr>
        <p:spPr>
          <a:xfrm>
            <a:off x="4688988" y="2906941"/>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22" name="Oval 21"/>
          <p:cNvSpPr>
            <a:spLocks noGrp="1" noSelect="1" noRot="1" noMove="1" noResize="1" noEditPoints="1" noAdjustHandles="1" noChangeArrowheads="1" noChangeShapeType="1" noTextEdit="1"/>
          </p:cNvSpPr>
          <p:nvPr>
            <p:custDataLst>
              <p:tags r:id="rId12"/>
            </p:custDataLst>
          </p:nvPr>
        </p:nvSpPr>
        <p:spPr>
          <a:xfrm>
            <a:off x="4688988" y="3272446"/>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23" name="Oval 22"/>
          <p:cNvSpPr>
            <a:spLocks noGrp="1" noSelect="1" noRot="1" noMove="1" noResize="1" noEditPoints="1" noAdjustHandles="1" noChangeArrowheads="1" noChangeShapeType="1" noTextEdit="1"/>
          </p:cNvSpPr>
          <p:nvPr>
            <p:custDataLst>
              <p:tags r:id="rId13"/>
            </p:custDataLst>
          </p:nvPr>
        </p:nvSpPr>
        <p:spPr>
          <a:xfrm>
            <a:off x="4967536" y="3050957"/>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24" name="Oval 23"/>
          <p:cNvSpPr>
            <a:spLocks noGrp="1" noSelect="1" noRot="1" noMove="1" noResize="1" noEditPoints="1" noAdjustHandles="1" noChangeArrowheads="1" noChangeShapeType="1" noTextEdit="1"/>
          </p:cNvSpPr>
          <p:nvPr>
            <p:custDataLst>
              <p:tags r:id="rId14"/>
            </p:custDataLst>
          </p:nvPr>
        </p:nvSpPr>
        <p:spPr>
          <a:xfrm>
            <a:off x="4967536" y="3416462"/>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pic>
        <p:nvPicPr>
          <p:cNvPr id="26" name="Picture 25" descr="cube.png"/>
          <p:cNvPicPr>
            <a:picLocks noGrp="1" noSelect="1" noRot="1" noMove="1" noResize="1" noEditPoints="1" noAdjustHandles="1" noChangeArrowheads="1" noChangeShapeType="1"/>
          </p:cNvPicPr>
          <p:nvPr>
            <p:custDataLst>
              <p:tags r:id="rId15"/>
            </p:custDataLst>
          </p:nvPr>
        </p:nvPicPr>
        <p:blipFill>
          <a:blip r:embed="rId30" cstate="print">
            <a:duotone>
              <a:prstClr val="black"/>
              <a:schemeClr val="accent3">
                <a:tint val="45000"/>
                <a:satMod val="400000"/>
              </a:schemeClr>
            </a:duotone>
          </a:blip>
          <a:stretch>
            <a:fillRect/>
          </a:stretch>
        </p:blipFill>
        <p:spPr>
          <a:xfrm>
            <a:off x="5941084" y="2349680"/>
            <a:ext cx="1518715" cy="1564082"/>
          </a:xfrm>
          <a:prstGeom prst="rect">
            <a:avLst/>
          </a:prstGeom>
        </p:spPr>
      </p:pic>
      <p:sp>
        <p:nvSpPr>
          <p:cNvPr id="27" name="Oval 26"/>
          <p:cNvSpPr>
            <a:spLocks noGrp="1" noSelect="1" noRot="1" noMove="1" noResize="1" noEditPoints="1" noAdjustHandles="1" noChangeArrowheads="1" noChangeShapeType="1" noTextEdit="1"/>
          </p:cNvSpPr>
          <p:nvPr>
            <p:custDataLst>
              <p:tags r:id="rId16"/>
            </p:custDataLst>
          </p:nvPr>
        </p:nvSpPr>
        <p:spPr>
          <a:xfrm>
            <a:off x="6296801" y="3122965"/>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28" name="Oval 27"/>
          <p:cNvSpPr>
            <a:spLocks noGrp="1" noSelect="1" noRot="1" noMove="1" noResize="1" noEditPoints="1" noAdjustHandles="1" noChangeArrowheads="1" noChangeShapeType="1" noTextEdit="1"/>
          </p:cNvSpPr>
          <p:nvPr>
            <p:custDataLst>
              <p:tags r:id="rId17"/>
            </p:custDataLst>
          </p:nvPr>
        </p:nvSpPr>
        <p:spPr>
          <a:xfrm>
            <a:off x="6138632" y="2906941"/>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29" name="Oval 28"/>
          <p:cNvSpPr>
            <a:spLocks noGrp="1" noSelect="1" noRot="1" noMove="1" noResize="1" noEditPoints="1" noAdjustHandles="1" noChangeArrowheads="1" noChangeShapeType="1" noTextEdit="1"/>
          </p:cNvSpPr>
          <p:nvPr>
            <p:custDataLst>
              <p:tags r:id="rId18"/>
            </p:custDataLst>
          </p:nvPr>
        </p:nvSpPr>
        <p:spPr>
          <a:xfrm>
            <a:off x="6138632" y="3272446"/>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30" name="Oval 29"/>
          <p:cNvSpPr>
            <a:spLocks noGrp="1" noSelect="1" noRot="1" noMove="1" noResize="1" noEditPoints="1" noAdjustHandles="1" noChangeArrowheads="1" noChangeShapeType="1" noTextEdit="1"/>
          </p:cNvSpPr>
          <p:nvPr>
            <p:custDataLst>
              <p:tags r:id="rId19"/>
            </p:custDataLst>
          </p:nvPr>
        </p:nvSpPr>
        <p:spPr>
          <a:xfrm>
            <a:off x="6489188" y="3050957"/>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31" name="Oval 30"/>
          <p:cNvSpPr>
            <a:spLocks noGrp="1" noSelect="1" noRot="1" noMove="1" noResize="1" noEditPoints="1" noAdjustHandles="1" noChangeArrowheads="1" noChangeShapeType="1" noTextEdit="1"/>
          </p:cNvSpPr>
          <p:nvPr>
            <p:custDataLst>
              <p:tags r:id="rId20"/>
            </p:custDataLst>
          </p:nvPr>
        </p:nvSpPr>
        <p:spPr>
          <a:xfrm>
            <a:off x="6489188" y="3416462"/>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pic>
        <p:nvPicPr>
          <p:cNvPr id="33" name="Picture 32" descr="cube.png"/>
          <p:cNvPicPr>
            <a:picLocks noGrp="1" noSelect="1" noRot="1" noMove="1" noResize="1" noEditPoints="1" noAdjustHandles="1" noChangeArrowheads="1" noChangeShapeType="1"/>
          </p:cNvPicPr>
          <p:nvPr>
            <p:custDataLst>
              <p:tags r:id="rId21"/>
            </p:custDataLst>
          </p:nvPr>
        </p:nvPicPr>
        <p:blipFill>
          <a:blip r:embed="rId30" cstate="print">
            <a:duotone>
              <a:prstClr val="black"/>
              <a:srgbClr val="D9C3A5">
                <a:tint val="50000"/>
                <a:satMod val="180000"/>
              </a:srgbClr>
            </a:duotone>
          </a:blip>
          <a:stretch>
            <a:fillRect/>
          </a:stretch>
        </p:blipFill>
        <p:spPr>
          <a:xfrm>
            <a:off x="7409261" y="2368483"/>
            <a:ext cx="1518715" cy="1564082"/>
          </a:xfrm>
          <a:prstGeom prst="rect">
            <a:avLst/>
          </a:prstGeom>
        </p:spPr>
      </p:pic>
      <p:sp>
        <p:nvSpPr>
          <p:cNvPr id="34" name="Oval 33"/>
          <p:cNvSpPr>
            <a:spLocks noGrp="1" noSelect="1" noRot="1" noMove="1" noResize="1" noEditPoints="1" noAdjustHandles="1" noChangeArrowheads="1" noChangeShapeType="1" noTextEdit="1"/>
          </p:cNvSpPr>
          <p:nvPr>
            <p:custDataLst>
              <p:tags r:id="rId22"/>
            </p:custDataLst>
          </p:nvPr>
        </p:nvSpPr>
        <p:spPr>
          <a:xfrm>
            <a:off x="7641316" y="2906941"/>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35" name="Oval 34"/>
          <p:cNvSpPr>
            <a:spLocks noGrp="1" noSelect="1" noRot="1" noMove="1" noResize="1" noEditPoints="1" noAdjustHandles="1" noChangeArrowheads="1" noChangeShapeType="1" noTextEdit="1"/>
          </p:cNvSpPr>
          <p:nvPr>
            <p:custDataLst>
              <p:tags r:id="rId23"/>
            </p:custDataLst>
          </p:nvPr>
        </p:nvSpPr>
        <p:spPr>
          <a:xfrm>
            <a:off x="7631832" y="3128430"/>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36" name="Oval 35"/>
          <p:cNvSpPr>
            <a:spLocks noGrp="1" noSelect="1" noRot="1" noMove="1" noResize="1" noEditPoints="1" noAdjustHandles="1" noChangeArrowheads="1" noChangeShapeType="1" noTextEdit="1"/>
          </p:cNvSpPr>
          <p:nvPr>
            <p:custDataLst>
              <p:tags r:id="rId24"/>
            </p:custDataLst>
          </p:nvPr>
        </p:nvSpPr>
        <p:spPr>
          <a:xfrm>
            <a:off x="7631832" y="3338989"/>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37" name="Oval 36"/>
          <p:cNvSpPr>
            <a:spLocks noGrp="1" noSelect="1" noRot="1" noMove="1" noResize="1" noEditPoints="1" noAdjustHandles="1" noChangeArrowheads="1" noChangeShapeType="1" noTextEdit="1"/>
          </p:cNvSpPr>
          <p:nvPr>
            <p:custDataLst>
              <p:tags r:id="rId25"/>
            </p:custDataLst>
          </p:nvPr>
        </p:nvSpPr>
        <p:spPr>
          <a:xfrm>
            <a:off x="7929348" y="3059341"/>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38" name="Oval 37"/>
          <p:cNvSpPr>
            <a:spLocks noGrp="1" noSelect="1" noRot="1" noMove="1" noResize="1" noEditPoints="1" noAdjustHandles="1" noChangeArrowheads="1" noChangeShapeType="1" noTextEdit="1"/>
          </p:cNvSpPr>
          <p:nvPr>
            <p:custDataLst>
              <p:tags r:id="rId26"/>
            </p:custDataLst>
          </p:nvPr>
        </p:nvSpPr>
        <p:spPr>
          <a:xfrm>
            <a:off x="7919864" y="3280830"/>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sp>
        <p:nvSpPr>
          <p:cNvPr id="39" name="Oval 38"/>
          <p:cNvSpPr>
            <a:spLocks noGrp="1" noSelect="1" noRot="1" noMove="1" noResize="1" noEditPoints="1" noAdjustHandles="1" noChangeArrowheads="1" noChangeShapeType="1" noTextEdit="1"/>
          </p:cNvSpPr>
          <p:nvPr>
            <p:custDataLst>
              <p:tags r:id="rId27"/>
            </p:custDataLst>
          </p:nvPr>
        </p:nvSpPr>
        <p:spPr>
          <a:xfrm>
            <a:off x="7919864" y="3491389"/>
            <a:ext cx="134532" cy="1332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dirty="0"/>
          </a:p>
        </p:txBody>
      </p:sp>
      <p:cxnSp>
        <p:nvCxnSpPr>
          <p:cNvPr id="40" name="Straight Connector 39"/>
          <p:cNvCxnSpPr/>
          <p:nvPr/>
        </p:nvCxnSpPr>
        <p:spPr>
          <a:xfrm flipV="1">
            <a:off x="935088" y="2096920"/>
            <a:ext cx="0" cy="612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5496" y="1209526"/>
            <a:ext cx="2263030" cy="923330"/>
          </a:xfrm>
          <a:prstGeom prst="rect">
            <a:avLst/>
          </a:prstGeom>
          <a:noFill/>
        </p:spPr>
        <p:txBody>
          <a:bodyPr wrap="square" rtlCol="0">
            <a:spAutoFit/>
          </a:bodyPr>
          <a:lstStyle/>
          <a:p>
            <a:pPr algn="ctr"/>
            <a:r>
              <a:rPr lang="en-US" dirty="0">
                <a:latin typeface="+mn-lt"/>
              </a:rPr>
              <a:t>Hold managers accountable for achieving diversity. </a:t>
            </a:r>
          </a:p>
        </p:txBody>
      </p:sp>
      <p:cxnSp>
        <p:nvCxnSpPr>
          <p:cNvPr id="42" name="Straight Connector 41"/>
          <p:cNvCxnSpPr/>
          <p:nvPr/>
        </p:nvCxnSpPr>
        <p:spPr>
          <a:xfrm flipV="1">
            <a:off x="2447256" y="3627021"/>
            <a:ext cx="0" cy="612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403648" y="4203085"/>
            <a:ext cx="2160240" cy="1200329"/>
          </a:xfrm>
          <a:prstGeom prst="rect">
            <a:avLst/>
          </a:prstGeom>
          <a:noFill/>
        </p:spPr>
        <p:txBody>
          <a:bodyPr wrap="square" rtlCol="0">
            <a:spAutoFit/>
          </a:bodyPr>
          <a:lstStyle/>
          <a:p>
            <a:pPr algn="ctr"/>
            <a:r>
              <a:rPr lang="en-US" dirty="0">
                <a:latin typeface="+mn-lt"/>
              </a:rPr>
              <a:t>Establish minority recruitment, retention , and mentoring program.</a:t>
            </a:r>
          </a:p>
        </p:txBody>
      </p:sp>
      <p:cxnSp>
        <p:nvCxnSpPr>
          <p:cNvPr id="44" name="Straight Connector 43"/>
          <p:cNvCxnSpPr/>
          <p:nvPr/>
        </p:nvCxnSpPr>
        <p:spPr>
          <a:xfrm flipV="1">
            <a:off x="3815408" y="2096920"/>
            <a:ext cx="0" cy="612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987824" y="1486525"/>
            <a:ext cx="1979712" cy="646331"/>
          </a:xfrm>
          <a:prstGeom prst="rect">
            <a:avLst/>
          </a:prstGeom>
          <a:noFill/>
        </p:spPr>
        <p:txBody>
          <a:bodyPr wrap="square" rtlCol="0">
            <a:spAutoFit/>
          </a:bodyPr>
          <a:lstStyle/>
          <a:p>
            <a:pPr algn="ctr"/>
            <a:r>
              <a:rPr lang="en-IN" dirty="0">
                <a:latin typeface="+mn-lt"/>
              </a:rPr>
              <a:t>Conduct diversity training.</a:t>
            </a:r>
          </a:p>
        </p:txBody>
      </p:sp>
      <p:cxnSp>
        <p:nvCxnSpPr>
          <p:cNvPr id="46" name="Straight Connector 45"/>
          <p:cNvCxnSpPr/>
          <p:nvPr/>
        </p:nvCxnSpPr>
        <p:spPr>
          <a:xfrm flipV="1">
            <a:off x="5327576" y="3663093"/>
            <a:ext cx="0" cy="612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319464" y="4203085"/>
            <a:ext cx="1980728" cy="1200329"/>
          </a:xfrm>
          <a:prstGeom prst="rect">
            <a:avLst/>
          </a:prstGeom>
          <a:noFill/>
        </p:spPr>
        <p:txBody>
          <a:bodyPr wrap="square" rtlCol="0">
            <a:spAutoFit/>
          </a:bodyPr>
          <a:lstStyle/>
          <a:p>
            <a:pPr algn="ctr"/>
            <a:r>
              <a:rPr lang="en-IN" dirty="0">
                <a:latin typeface="+mn-lt"/>
              </a:rPr>
              <a:t>Conduct intercultural training.</a:t>
            </a:r>
          </a:p>
          <a:p>
            <a:pPr algn="ctr"/>
            <a:endParaRPr lang="en-IN" dirty="0">
              <a:latin typeface="+mn-lt"/>
            </a:endParaRPr>
          </a:p>
        </p:txBody>
      </p:sp>
      <p:cxnSp>
        <p:nvCxnSpPr>
          <p:cNvPr id="48" name="Straight Connector 47"/>
          <p:cNvCxnSpPr/>
          <p:nvPr/>
        </p:nvCxnSpPr>
        <p:spPr>
          <a:xfrm flipV="1">
            <a:off x="6695728" y="2084146"/>
            <a:ext cx="0" cy="612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868144" y="1209526"/>
            <a:ext cx="2195736" cy="923330"/>
          </a:xfrm>
          <a:prstGeom prst="rect">
            <a:avLst/>
          </a:prstGeom>
          <a:noFill/>
        </p:spPr>
        <p:txBody>
          <a:bodyPr wrap="square" rtlCol="0">
            <a:spAutoFit/>
          </a:bodyPr>
          <a:lstStyle/>
          <a:p>
            <a:pPr algn="ctr"/>
            <a:r>
              <a:rPr lang="en-US" dirty="0">
                <a:latin typeface="+mn-lt"/>
              </a:rPr>
              <a:t>Encourage the development of employee networks</a:t>
            </a:r>
            <a:r>
              <a:rPr lang="en-US" dirty="0" smtClean="0">
                <a:latin typeface="+mn-lt"/>
              </a:rPr>
              <a:t>.</a:t>
            </a:r>
            <a:endParaRPr lang="en-IN" dirty="0">
              <a:latin typeface="+mn-lt"/>
            </a:endParaRPr>
          </a:p>
        </p:txBody>
      </p:sp>
      <p:cxnSp>
        <p:nvCxnSpPr>
          <p:cNvPr id="50" name="Straight Connector 49"/>
          <p:cNvCxnSpPr/>
          <p:nvPr/>
        </p:nvCxnSpPr>
        <p:spPr>
          <a:xfrm flipV="1">
            <a:off x="8207896" y="3699029"/>
            <a:ext cx="0" cy="612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588224" y="4215859"/>
            <a:ext cx="2555776" cy="1200329"/>
          </a:xfrm>
          <a:prstGeom prst="rect">
            <a:avLst/>
          </a:prstGeom>
          <a:solidFill>
            <a:srgbClr val="FFFFFF">
              <a:alpha val="47000"/>
            </a:srgbClr>
          </a:solidFill>
        </p:spPr>
        <p:txBody>
          <a:bodyPr wrap="square" rtlCol="0">
            <a:spAutoFit/>
          </a:bodyPr>
          <a:lstStyle/>
          <a:p>
            <a:pPr algn="ctr"/>
            <a:r>
              <a:rPr lang="en-US" dirty="0">
                <a:latin typeface="+mn-lt"/>
              </a:rPr>
              <a:t>Avoid group characteristics when hiring for person-organization fit.</a:t>
            </a:r>
          </a:p>
        </p:txBody>
      </p:sp>
    </p:spTree>
    <p:extLst>
      <p:ext uri="{BB962C8B-B14F-4D97-AF65-F5344CB8AC3E}">
        <p14:creationId xmlns:p14="http://schemas.microsoft.com/office/powerpoint/2010/main" val="618614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5496" y="115888"/>
            <a:ext cx="8712968" cy="615553"/>
          </a:xfrm>
          <a:prstGeom prst="rect">
            <a:avLst/>
          </a:prstGeom>
          <a:noFill/>
        </p:spPr>
        <p:txBody>
          <a:bodyPr wrap="square" lIns="0" tIns="0" rIns="0" bIns="0" rtlCol="0">
            <a:spAutoFit/>
          </a:bodyPr>
          <a:lstStyle/>
          <a:p>
            <a:pPr algn="ctr"/>
            <a:r>
              <a:rPr lang="en-US" sz="4000" dirty="0">
                <a:latin typeface="+mn-lt"/>
              </a:rPr>
              <a:t>Developing the multicultural organization</a:t>
            </a:r>
          </a:p>
        </p:txBody>
      </p:sp>
      <p:sp>
        <p:nvSpPr>
          <p:cNvPr id="96" name="Donut 120"/>
          <p:cNvSpPr>
            <a:spLocks noChangeArrowheads="1"/>
          </p:cNvSpPr>
          <p:nvPr/>
        </p:nvSpPr>
        <p:spPr bwMode="auto">
          <a:xfrm>
            <a:off x="2951820" y="2271224"/>
            <a:ext cx="2520280" cy="2415076"/>
          </a:xfrm>
          <a:custGeom>
            <a:avLst/>
            <a:gdLst>
              <a:gd name="T0" fmla="*/ 1314450 w 2628900"/>
              <a:gd name="T1" fmla="*/ 0 h 2628900"/>
              <a:gd name="T2" fmla="*/ 384993 w 2628900"/>
              <a:gd name="T3" fmla="*/ 384993 h 2628900"/>
              <a:gd name="T4" fmla="*/ 0 w 2628900"/>
              <a:gd name="T5" fmla="*/ 1314450 h 2628900"/>
              <a:gd name="T6" fmla="*/ 384993 w 2628900"/>
              <a:gd name="T7" fmla="*/ 2243907 h 2628900"/>
              <a:gd name="T8" fmla="*/ 1314450 w 2628900"/>
              <a:gd name="T9" fmla="*/ 2628900 h 2628900"/>
              <a:gd name="T10" fmla="*/ 2243907 w 2628900"/>
              <a:gd name="T11" fmla="*/ 2243907 h 2628900"/>
              <a:gd name="T12" fmla="*/ 2628900 w 2628900"/>
              <a:gd name="T13" fmla="*/ 1314450 h 2628900"/>
              <a:gd name="T14" fmla="*/ 2243907 w 2628900"/>
              <a:gd name="T15" fmla="*/ 384993 h 2628900"/>
              <a:gd name="T16" fmla="*/ 0 60000 65536"/>
              <a:gd name="T17" fmla="*/ 0 60000 65536"/>
              <a:gd name="T18" fmla="*/ 0 60000 65536"/>
              <a:gd name="T19" fmla="*/ 0 60000 65536"/>
              <a:gd name="T20" fmla="*/ 0 60000 65536"/>
              <a:gd name="T21" fmla="*/ 0 60000 65536"/>
              <a:gd name="T22" fmla="*/ 0 60000 65536"/>
              <a:gd name="T23" fmla="*/ 0 60000 65536"/>
              <a:gd name="T24" fmla="*/ 384993 w 2628900"/>
              <a:gd name="T25" fmla="*/ 384993 h 2628900"/>
              <a:gd name="T26" fmla="*/ 2243907 w 2628900"/>
              <a:gd name="T27" fmla="*/ 2243907 h 26289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8900" h="2628900">
                <a:moveTo>
                  <a:pt x="0" y="1314450"/>
                </a:moveTo>
                <a:lnTo>
                  <a:pt x="0" y="1314450"/>
                </a:lnTo>
                <a:cubicBezTo>
                  <a:pt x="0" y="588499"/>
                  <a:pt x="588499" y="0"/>
                  <a:pt x="1314449" y="0"/>
                </a:cubicBezTo>
                <a:cubicBezTo>
                  <a:pt x="2040400" y="0"/>
                  <a:pt x="2628900" y="588499"/>
                  <a:pt x="2628900" y="1314450"/>
                </a:cubicBezTo>
                <a:cubicBezTo>
                  <a:pt x="2628900" y="2040400"/>
                  <a:pt x="2040400" y="2628899"/>
                  <a:pt x="1314450" y="2628900"/>
                </a:cubicBezTo>
                <a:cubicBezTo>
                  <a:pt x="588499" y="2628900"/>
                  <a:pt x="0" y="2040400"/>
                  <a:pt x="0" y="1314450"/>
                </a:cubicBezTo>
                <a:close/>
                <a:moveTo>
                  <a:pt x="283369" y="1314450"/>
                </a:moveTo>
                <a:lnTo>
                  <a:pt x="283369" y="1314450"/>
                </a:lnTo>
                <a:cubicBezTo>
                  <a:pt x="283369" y="1883900"/>
                  <a:pt x="744999" y="2345530"/>
                  <a:pt x="1314449" y="2345531"/>
                </a:cubicBezTo>
                <a:lnTo>
                  <a:pt x="1314450" y="2345531"/>
                </a:lnTo>
                <a:cubicBezTo>
                  <a:pt x="1883900" y="2345530"/>
                  <a:pt x="2345531" y="1883900"/>
                  <a:pt x="2345531" y="1314450"/>
                </a:cubicBezTo>
                <a:cubicBezTo>
                  <a:pt x="2345531" y="744999"/>
                  <a:pt x="1883900" y="283369"/>
                  <a:pt x="1314450" y="283369"/>
                </a:cubicBezTo>
                <a:lnTo>
                  <a:pt x="1314449" y="283369"/>
                </a:lnTo>
                <a:cubicBezTo>
                  <a:pt x="744999" y="283369"/>
                  <a:pt x="283369" y="744999"/>
                  <a:pt x="283369" y="1314449"/>
                </a:cubicBezTo>
                <a:lnTo>
                  <a:pt x="283369" y="1314450"/>
                </a:lnTo>
                <a:close/>
              </a:path>
            </a:pathLst>
          </a:custGeom>
          <a:solidFill>
            <a:srgbClr val="86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Text" lastClr="000000"/>
              </a:solidFill>
              <a:effectLst/>
              <a:uLnTx/>
              <a:uFillTx/>
            </a:endParaRPr>
          </a:p>
        </p:txBody>
      </p:sp>
      <p:grpSp>
        <p:nvGrpSpPr>
          <p:cNvPr id="97" name="Group 53"/>
          <p:cNvGrpSpPr>
            <a:grpSpLocks/>
          </p:cNvGrpSpPr>
          <p:nvPr/>
        </p:nvGrpSpPr>
        <p:grpSpPr bwMode="auto">
          <a:xfrm rot="-469996">
            <a:off x="1374253" y="1100882"/>
            <a:ext cx="2160000" cy="1111100"/>
            <a:chOff x="2647074" y="958888"/>
            <a:chExt cx="2021401" cy="1496612"/>
          </a:xfrm>
        </p:grpSpPr>
        <p:sp>
          <p:nvSpPr>
            <p:cNvPr id="98" name="Rectangle 85"/>
            <p:cNvSpPr>
              <a:spLocks noChangeArrowheads="1"/>
            </p:cNvSpPr>
            <p:nvPr/>
          </p:nvSpPr>
          <p:spPr bwMode="auto">
            <a:xfrm rot="10800000">
              <a:off x="2647074" y="1000779"/>
              <a:ext cx="2021401" cy="1454721"/>
            </a:xfrm>
            <a:prstGeom prst="rect">
              <a:avLst/>
            </a:prstGeom>
            <a:solidFill>
              <a:srgbClr val="FFB19F"/>
            </a:solidFill>
            <a:ln w="9525">
              <a:noFill/>
              <a:miter lim="800000"/>
              <a:headEnd/>
              <a:tailEnd/>
            </a:ln>
            <a:effectLst>
              <a:outerShdw dist="23000" dir="5400000" rotWithShape="0">
                <a:srgbClr val="808080">
                  <a:alpha val="34998"/>
                </a:srgbClr>
              </a:outerShdw>
            </a:effectLst>
          </p:spPr>
          <p:txBody>
            <a:bodyPr anchor="ctr"/>
            <a:lstStyle/>
            <a:p>
              <a:pPr algn="ctr"/>
              <a:endParaRPr lang="en-US">
                <a:solidFill>
                  <a:srgbClr val="FFFFFF"/>
                </a:solidFill>
                <a:latin typeface="+mn-lt"/>
              </a:endParaRPr>
            </a:p>
          </p:txBody>
        </p:sp>
        <p:sp>
          <p:nvSpPr>
            <p:cNvPr id="99" name="TextBox 10"/>
            <p:cNvSpPr txBox="1">
              <a:spLocks noChangeArrowheads="1"/>
            </p:cNvSpPr>
            <p:nvPr/>
          </p:nvSpPr>
          <p:spPr bwMode="auto">
            <a:xfrm>
              <a:off x="2714188" y="958888"/>
              <a:ext cx="1942892" cy="1243692"/>
            </a:xfrm>
            <a:prstGeom prst="rect">
              <a:avLst/>
            </a:prstGeom>
            <a:noFill/>
            <a:ln w="9525">
              <a:noFill/>
              <a:miter lim="800000"/>
              <a:headEnd/>
              <a:tailEnd/>
            </a:ln>
          </p:spPr>
          <p:txBody>
            <a:bodyPr wrap="square">
              <a:spAutoFit/>
            </a:bodyPr>
            <a:lstStyle/>
            <a:p>
              <a:pPr algn="ctr"/>
              <a:r>
                <a:rPr lang="en-US" dirty="0">
                  <a:latin typeface="+mn-lt"/>
                </a:rPr>
                <a:t>Pluralism </a:t>
              </a:r>
              <a:r>
                <a:rPr lang="en-US" dirty="0" smtClean="0">
                  <a:latin typeface="+mn-lt"/>
                </a:rPr>
                <a:t> and </a:t>
              </a:r>
              <a:r>
                <a:rPr lang="en-US" dirty="0">
                  <a:latin typeface="+mn-lt"/>
                </a:rPr>
                <a:t>Low levels of intergroup </a:t>
              </a:r>
              <a:r>
                <a:rPr lang="en-US" dirty="0" smtClean="0">
                  <a:latin typeface="+mn-lt"/>
                </a:rPr>
                <a:t>conflict</a:t>
              </a:r>
              <a:endParaRPr lang="en-US" dirty="0">
                <a:latin typeface="+mn-lt"/>
              </a:endParaRPr>
            </a:p>
          </p:txBody>
        </p:sp>
      </p:grpSp>
      <p:sp>
        <p:nvSpPr>
          <p:cNvPr id="100" name="Freeform 99"/>
          <p:cNvSpPr>
            <a:spLocks noChangeArrowheads="1"/>
          </p:cNvSpPr>
          <p:nvPr/>
        </p:nvSpPr>
        <p:spPr bwMode="auto">
          <a:xfrm rot="2581814">
            <a:off x="3065341" y="1956150"/>
            <a:ext cx="835025" cy="450850"/>
          </a:xfrm>
          <a:custGeom>
            <a:avLst/>
            <a:gdLst>
              <a:gd name="T0" fmla="*/ 2866 w 1371600"/>
              <a:gd name="T1" fmla="*/ 0 h 393700"/>
              <a:gd name="T2" fmla="*/ 286563 w 1371600"/>
              <a:gd name="T3" fmla="*/ 19073 h 393700"/>
              <a:gd name="T4" fmla="*/ 295160 w 1371600"/>
              <a:gd name="T5" fmla="*/ 228869 h 393700"/>
              <a:gd name="T6" fmla="*/ 309488 w 1371600"/>
              <a:gd name="T7" fmla="*/ 362374 h 393700"/>
              <a:gd name="T8" fmla="*/ 309488 w 1371600"/>
              <a:gd name="T9" fmla="*/ 591242 h 393700"/>
              <a:gd name="T10" fmla="*/ 0 w 1371600"/>
              <a:gd name="T11" fmla="*/ 572170 h 393700"/>
              <a:gd name="T12" fmla="*/ 2866 w 1371600"/>
              <a:gd name="T13" fmla="*/ 0 h 393700"/>
              <a:gd name="T14" fmla="*/ 0 60000 65536"/>
              <a:gd name="T15" fmla="*/ 0 60000 65536"/>
              <a:gd name="T16" fmla="*/ 0 60000 65536"/>
              <a:gd name="T17" fmla="*/ 0 60000 65536"/>
              <a:gd name="T18" fmla="*/ 0 60000 65536"/>
              <a:gd name="T19" fmla="*/ 0 60000 65536"/>
              <a:gd name="T20" fmla="*/ 0 60000 65536"/>
              <a:gd name="T21" fmla="*/ 0 w 1371600"/>
              <a:gd name="T22" fmla="*/ 0 h 393700"/>
              <a:gd name="T23" fmla="*/ 1371600 w 1371600"/>
              <a:gd name="T24" fmla="*/ 393700 h 393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1600" h="393700">
                <a:moveTo>
                  <a:pt x="12700" y="0"/>
                </a:moveTo>
                <a:lnTo>
                  <a:pt x="1270000" y="12700"/>
                </a:lnTo>
                <a:lnTo>
                  <a:pt x="1308100" y="152400"/>
                </a:lnTo>
                <a:lnTo>
                  <a:pt x="1371600" y="241300"/>
                </a:lnTo>
                <a:lnTo>
                  <a:pt x="1371600" y="393700"/>
                </a:lnTo>
                <a:lnTo>
                  <a:pt x="0" y="381000"/>
                </a:lnTo>
                <a:lnTo>
                  <a:pt x="12700" y="0"/>
                </a:lnTo>
                <a:close/>
              </a:path>
            </a:pathLst>
          </a:custGeom>
          <a:solidFill>
            <a:srgbClr val="EEECE1">
              <a:lumMod val="75000"/>
              <a:alpha val="61176"/>
            </a:srgbClr>
          </a:solidFill>
          <a:ln w="9525">
            <a:noFill/>
            <a:miter lim="800000"/>
            <a:headEnd/>
            <a:tailEnd/>
          </a:ln>
          <a:effectLst>
            <a:outerShdw dist="23000" dir="5400000" rotWithShape="0">
              <a:srgbClr val="808080">
                <a:alpha val="34998"/>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Text" lastClr="000000"/>
              </a:solidFill>
              <a:effectLst/>
              <a:uLnTx/>
              <a:uFillTx/>
            </a:endParaRPr>
          </a:p>
        </p:txBody>
      </p:sp>
      <p:grpSp>
        <p:nvGrpSpPr>
          <p:cNvPr id="101" name="Group 59"/>
          <p:cNvGrpSpPr>
            <a:grpSpLocks/>
          </p:cNvGrpSpPr>
          <p:nvPr/>
        </p:nvGrpSpPr>
        <p:grpSpPr bwMode="auto">
          <a:xfrm rot="918493">
            <a:off x="4496228" y="1097037"/>
            <a:ext cx="2160000" cy="1080000"/>
            <a:chOff x="2647074" y="1000779"/>
            <a:chExt cx="2021401" cy="1454721"/>
          </a:xfrm>
        </p:grpSpPr>
        <p:sp>
          <p:nvSpPr>
            <p:cNvPr id="102" name="Rectangle 85"/>
            <p:cNvSpPr>
              <a:spLocks noChangeArrowheads="1"/>
            </p:cNvSpPr>
            <p:nvPr/>
          </p:nvSpPr>
          <p:spPr bwMode="auto">
            <a:xfrm rot="10800000">
              <a:off x="2647074" y="1000779"/>
              <a:ext cx="2021401" cy="1454721"/>
            </a:xfrm>
            <a:prstGeom prst="rect">
              <a:avLst/>
            </a:prstGeom>
            <a:solidFill>
              <a:srgbClr val="4F81BD">
                <a:lumMod val="60000"/>
                <a:lumOff val="40000"/>
              </a:srgbClr>
            </a:solidFill>
            <a:ln w="9525">
              <a:noFill/>
              <a:miter lim="800000"/>
              <a:headEnd/>
              <a:tailEnd/>
            </a:ln>
            <a:effectLst>
              <a:outerShdw dist="23000" dir="5400000" rotWithShape="0">
                <a:srgbClr val="808080">
                  <a:alpha val="34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ndParaRPr>
            </a:p>
          </p:txBody>
        </p:sp>
        <p:sp>
          <p:nvSpPr>
            <p:cNvPr id="103" name="TextBox 10"/>
            <p:cNvSpPr txBox="1">
              <a:spLocks noChangeArrowheads="1"/>
            </p:cNvSpPr>
            <p:nvPr/>
          </p:nvSpPr>
          <p:spPr bwMode="auto">
            <a:xfrm>
              <a:off x="2707559" y="1471034"/>
              <a:ext cx="1942892" cy="497477"/>
            </a:xfrm>
            <a:prstGeom prst="rect">
              <a:avLst/>
            </a:prstGeom>
            <a:noFill/>
            <a:ln w="9525">
              <a:noFill/>
              <a:miter lim="800000"/>
              <a:headEnd/>
              <a:tailEnd/>
            </a:ln>
          </p:spPr>
          <p:txBody>
            <a:bodyPr wrap="square">
              <a:spAutoFit/>
            </a:bodyPr>
            <a:lstStyle/>
            <a:p>
              <a:pPr algn="ctr"/>
              <a:r>
                <a:rPr lang="en-US" dirty="0">
                  <a:latin typeface="+mn-lt"/>
                </a:rPr>
                <a:t>Leadership diversity</a:t>
              </a:r>
            </a:p>
          </p:txBody>
        </p:sp>
      </p:grpSp>
      <p:sp>
        <p:nvSpPr>
          <p:cNvPr id="104" name="Freeform 103"/>
          <p:cNvSpPr>
            <a:spLocks noChangeArrowheads="1"/>
          </p:cNvSpPr>
          <p:nvPr/>
        </p:nvSpPr>
        <p:spPr bwMode="auto">
          <a:xfrm rot="20169212">
            <a:off x="4375467" y="1916718"/>
            <a:ext cx="835025" cy="450850"/>
          </a:xfrm>
          <a:custGeom>
            <a:avLst/>
            <a:gdLst>
              <a:gd name="T0" fmla="*/ 2866 w 1371600"/>
              <a:gd name="T1" fmla="*/ 0 h 393700"/>
              <a:gd name="T2" fmla="*/ 286563 w 1371600"/>
              <a:gd name="T3" fmla="*/ 19073 h 393700"/>
              <a:gd name="T4" fmla="*/ 295160 w 1371600"/>
              <a:gd name="T5" fmla="*/ 228869 h 393700"/>
              <a:gd name="T6" fmla="*/ 309488 w 1371600"/>
              <a:gd name="T7" fmla="*/ 362374 h 393700"/>
              <a:gd name="T8" fmla="*/ 309488 w 1371600"/>
              <a:gd name="T9" fmla="*/ 591242 h 393700"/>
              <a:gd name="T10" fmla="*/ 0 w 1371600"/>
              <a:gd name="T11" fmla="*/ 572170 h 393700"/>
              <a:gd name="T12" fmla="*/ 2866 w 1371600"/>
              <a:gd name="T13" fmla="*/ 0 h 393700"/>
              <a:gd name="T14" fmla="*/ 0 60000 65536"/>
              <a:gd name="T15" fmla="*/ 0 60000 65536"/>
              <a:gd name="T16" fmla="*/ 0 60000 65536"/>
              <a:gd name="T17" fmla="*/ 0 60000 65536"/>
              <a:gd name="T18" fmla="*/ 0 60000 65536"/>
              <a:gd name="T19" fmla="*/ 0 60000 65536"/>
              <a:gd name="T20" fmla="*/ 0 60000 65536"/>
              <a:gd name="T21" fmla="*/ 0 w 1371600"/>
              <a:gd name="T22" fmla="*/ 0 h 393700"/>
              <a:gd name="T23" fmla="*/ 1371600 w 1371600"/>
              <a:gd name="T24" fmla="*/ 393700 h 393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1600" h="393700">
                <a:moveTo>
                  <a:pt x="12700" y="0"/>
                </a:moveTo>
                <a:lnTo>
                  <a:pt x="1270000" y="12700"/>
                </a:lnTo>
                <a:lnTo>
                  <a:pt x="1308100" y="152400"/>
                </a:lnTo>
                <a:lnTo>
                  <a:pt x="1371600" y="241300"/>
                </a:lnTo>
                <a:lnTo>
                  <a:pt x="1371600" y="393700"/>
                </a:lnTo>
                <a:lnTo>
                  <a:pt x="0" y="381000"/>
                </a:lnTo>
                <a:lnTo>
                  <a:pt x="12700" y="0"/>
                </a:lnTo>
                <a:close/>
              </a:path>
            </a:pathLst>
          </a:custGeom>
          <a:solidFill>
            <a:srgbClr val="EEECE1">
              <a:lumMod val="75000"/>
              <a:alpha val="61176"/>
            </a:srgbClr>
          </a:solidFill>
          <a:ln w="9525">
            <a:noFill/>
            <a:miter lim="800000"/>
            <a:headEnd/>
            <a:tailEnd/>
          </a:ln>
          <a:effectLst>
            <a:outerShdw dist="23000" dir="5400000" rotWithShape="0">
              <a:srgbClr val="808080">
                <a:alpha val="34998"/>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Text" lastClr="000000"/>
              </a:solidFill>
              <a:effectLst/>
              <a:uLnTx/>
              <a:uFillTx/>
            </a:endParaRPr>
          </a:p>
        </p:txBody>
      </p:sp>
      <p:grpSp>
        <p:nvGrpSpPr>
          <p:cNvPr id="105" name="Group 79"/>
          <p:cNvGrpSpPr>
            <a:grpSpLocks/>
          </p:cNvGrpSpPr>
          <p:nvPr/>
        </p:nvGrpSpPr>
        <p:grpSpPr bwMode="auto">
          <a:xfrm rot="20994727">
            <a:off x="4325854" y="4610801"/>
            <a:ext cx="2160000" cy="1080000"/>
            <a:chOff x="2647074" y="1000780"/>
            <a:chExt cx="2030335" cy="1454721"/>
          </a:xfrm>
        </p:grpSpPr>
        <p:sp>
          <p:nvSpPr>
            <p:cNvPr id="106" name="Rectangle 85"/>
            <p:cNvSpPr>
              <a:spLocks noChangeArrowheads="1"/>
            </p:cNvSpPr>
            <p:nvPr/>
          </p:nvSpPr>
          <p:spPr bwMode="auto">
            <a:xfrm rot="10800000">
              <a:off x="2647074" y="1000780"/>
              <a:ext cx="2021401" cy="1454721"/>
            </a:xfrm>
            <a:prstGeom prst="rect">
              <a:avLst/>
            </a:prstGeom>
            <a:solidFill>
              <a:srgbClr val="9BBB59"/>
            </a:solidFill>
            <a:ln w="9525">
              <a:noFill/>
              <a:miter lim="800000"/>
              <a:headEnd/>
              <a:tailEnd/>
            </a:ln>
            <a:effectLst>
              <a:outerShdw dist="23000" dir="5400000" rotWithShape="0">
                <a:srgbClr val="808080">
                  <a:alpha val="34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ndParaRPr>
            </a:p>
          </p:txBody>
        </p:sp>
        <p:sp>
          <p:nvSpPr>
            <p:cNvPr id="107" name="TextBox 10"/>
            <p:cNvSpPr txBox="1">
              <a:spLocks noChangeArrowheads="1"/>
            </p:cNvSpPr>
            <p:nvPr/>
          </p:nvSpPr>
          <p:spPr bwMode="auto">
            <a:xfrm>
              <a:off x="2734517" y="1268459"/>
              <a:ext cx="1942892" cy="870585"/>
            </a:xfrm>
            <a:prstGeom prst="rect">
              <a:avLst/>
            </a:prstGeom>
            <a:noFill/>
            <a:ln w="9525">
              <a:noFill/>
              <a:miter lim="800000"/>
              <a:headEnd/>
              <a:tailEnd/>
            </a:ln>
          </p:spPr>
          <p:txBody>
            <a:bodyPr wrap="square">
              <a:spAutoFit/>
            </a:bodyPr>
            <a:lstStyle/>
            <a:p>
              <a:pPr algn="ctr"/>
              <a:r>
                <a:rPr lang="en-US" dirty="0">
                  <a:latin typeface="+mn-lt"/>
                </a:rPr>
                <a:t>Full integration of inform networks</a:t>
              </a:r>
            </a:p>
          </p:txBody>
        </p:sp>
      </p:grpSp>
      <p:sp>
        <p:nvSpPr>
          <p:cNvPr id="108" name="Freeform 107"/>
          <p:cNvSpPr>
            <a:spLocks noChangeArrowheads="1"/>
          </p:cNvSpPr>
          <p:nvPr/>
        </p:nvSpPr>
        <p:spPr bwMode="auto">
          <a:xfrm rot="17785775">
            <a:off x="4146140" y="4392218"/>
            <a:ext cx="835025" cy="450850"/>
          </a:xfrm>
          <a:custGeom>
            <a:avLst/>
            <a:gdLst>
              <a:gd name="T0" fmla="*/ 2866 w 1371600"/>
              <a:gd name="T1" fmla="*/ 0 h 393700"/>
              <a:gd name="T2" fmla="*/ 286563 w 1371600"/>
              <a:gd name="T3" fmla="*/ 19073 h 393700"/>
              <a:gd name="T4" fmla="*/ 295160 w 1371600"/>
              <a:gd name="T5" fmla="*/ 228869 h 393700"/>
              <a:gd name="T6" fmla="*/ 309488 w 1371600"/>
              <a:gd name="T7" fmla="*/ 362374 h 393700"/>
              <a:gd name="T8" fmla="*/ 309488 w 1371600"/>
              <a:gd name="T9" fmla="*/ 591242 h 393700"/>
              <a:gd name="T10" fmla="*/ 0 w 1371600"/>
              <a:gd name="T11" fmla="*/ 572170 h 393700"/>
              <a:gd name="T12" fmla="*/ 2866 w 1371600"/>
              <a:gd name="T13" fmla="*/ 0 h 393700"/>
              <a:gd name="T14" fmla="*/ 0 60000 65536"/>
              <a:gd name="T15" fmla="*/ 0 60000 65536"/>
              <a:gd name="T16" fmla="*/ 0 60000 65536"/>
              <a:gd name="T17" fmla="*/ 0 60000 65536"/>
              <a:gd name="T18" fmla="*/ 0 60000 65536"/>
              <a:gd name="T19" fmla="*/ 0 60000 65536"/>
              <a:gd name="T20" fmla="*/ 0 60000 65536"/>
              <a:gd name="T21" fmla="*/ 0 w 1371600"/>
              <a:gd name="T22" fmla="*/ 0 h 393700"/>
              <a:gd name="T23" fmla="*/ 1371600 w 1371600"/>
              <a:gd name="T24" fmla="*/ 393700 h 393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1600" h="393700">
                <a:moveTo>
                  <a:pt x="12700" y="0"/>
                </a:moveTo>
                <a:lnTo>
                  <a:pt x="1270000" y="12700"/>
                </a:lnTo>
                <a:lnTo>
                  <a:pt x="1308100" y="152400"/>
                </a:lnTo>
                <a:lnTo>
                  <a:pt x="1371600" y="241300"/>
                </a:lnTo>
                <a:lnTo>
                  <a:pt x="1371600" y="393700"/>
                </a:lnTo>
                <a:lnTo>
                  <a:pt x="0" y="381000"/>
                </a:lnTo>
                <a:lnTo>
                  <a:pt x="12700" y="0"/>
                </a:lnTo>
                <a:close/>
              </a:path>
            </a:pathLst>
          </a:custGeom>
          <a:solidFill>
            <a:srgbClr val="EEECE1">
              <a:lumMod val="75000"/>
              <a:alpha val="61176"/>
            </a:srgbClr>
          </a:solidFill>
          <a:ln w="9525">
            <a:noFill/>
            <a:miter lim="800000"/>
            <a:headEnd/>
            <a:tailEnd/>
          </a:ln>
          <a:effectLst>
            <a:outerShdw dist="23000" dir="5400000" rotWithShape="0">
              <a:srgbClr val="808080">
                <a:alpha val="34998"/>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Text" lastClr="000000"/>
              </a:solidFill>
              <a:effectLst/>
              <a:uLnTx/>
              <a:uFillTx/>
            </a:endParaRPr>
          </a:p>
        </p:txBody>
      </p:sp>
      <p:grpSp>
        <p:nvGrpSpPr>
          <p:cNvPr id="109" name="Group 87"/>
          <p:cNvGrpSpPr>
            <a:grpSpLocks/>
          </p:cNvGrpSpPr>
          <p:nvPr/>
        </p:nvGrpSpPr>
        <p:grpSpPr bwMode="auto">
          <a:xfrm rot="-469996">
            <a:off x="5589775" y="2724287"/>
            <a:ext cx="2160000" cy="1080000"/>
            <a:chOff x="2647074" y="1000779"/>
            <a:chExt cx="2021401" cy="1454721"/>
          </a:xfrm>
        </p:grpSpPr>
        <p:sp>
          <p:nvSpPr>
            <p:cNvPr id="110" name="Rectangle 85"/>
            <p:cNvSpPr>
              <a:spLocks noChangeArrowheads="1"/>
            </p:cNvSpPr>
            <p:nvPr/>
          </p:nvSpPr>
          <p:spPr bwMode="auto">
            <a:xfrm rot="10800000">
              <a:off x="2647074" y="1000779"/>
              <a:ext cx="2021401" cy="1454721"/>
            </a:xfrm>
            <a:prstGeom prst="rect">
              <a:avLst/>
            </a:prstGeom>
            <a:solidFill>
              <a:srgbClr val="F79646"/>
            </a:solidFill>
            <a:ln w="9525">
              <a:noFill/>
              <a:miter lim="800000"/>
              <a:headEnd/>
              <a:tailEnd/>
            </a:ln>
            <a:effectLst>
              <a:outerShdw dist="23000" dir="5400000" rotWithShape="0">
                <a:srgbClr val="808080">
                  <a:alpha val="34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ndParaRPr>
            </a:p>
          </p:txBody>
        </p:sp>
        <p:sp>
          <p:nvSpPr>
            <p:cNvPr id="111" name="TextBox 10"/>
            <p:cNvSpPr txBox="1">
              <a:spLocks noChangeArrowheads="1"/>
            </p:cNvSpPr>
            <p:nvPr/>
          </p:nvSpPr>
          <p:spPr bwMode="auto">
            <a:xfrm>
              <a:off x="2703743" y="1264415"/>
              <a:ext cx="1942892" cy="870585"/>
            </a:xfrm>
            <a:prstGeom prst="rect">
              <a:avLst/>
            </a:prstGeom>
            <a:noFill/>
            <a:ln w="9525">
              <a:noFill/>
              <a:miter lim="800000"/>
              <a:headEnd/>
              <a:tailEnd/>
            </a:ln>
          </p:spPr>
          <p:txBody>
            <a:bodyPr wrap="square">
              <a:spAutoFit/>
            </a:bodyPr>
            <a:lstStyle/>
            <a:p>
              <a:pPr algn="ctr"/>
              <a:r>
                <a:rPr lang="en-US" dirty="0">
                  <a:latin typeface="+mn-lt"/>
                </a:rPr>
                <a:t>Full structural integration</a:t>
              </a:r>
            </a:p>
          </p:txBody>
        </p:sp>
      </p:grpSp>
      <p:sp>
        <p:nvSpPr>
          <p:cNvPr id="112" name="Freeform 111"/>
          <p:cNvSpPr>
            <a:spLocks noChangeArrowheads="1"/>
          </p:cNvSpPr>
          <p:nvPr/>
        </p:nvSpPr>
        <p:spPr bwMode="auto">
          <a:xfrm rot="1364334">
            <a:off x="4950719" y="2703117"/>
            <a:ext cx="835025" cy="450850"/>
          </a:xfrm>
          <a:custGeom>
            <a:avLst/>
            <a:gdLst>
              <a:gd name="T0" fmla="*/ 2866 w 1371600"/>
              <a:gd name="T1" fmla="*/ 0 h 393700"/>
              <a:gd name="T2" fmla="*/ 286563 w 1371600"/>
              <a:gd name="T3" fmla="*/ 19073 h 393700"/>
              <a:gd name="T4" fmla="*/ 295160 w 1371600"/>
              <a:gd name="T5" fmla="*/ 228869 h 393700"/>
              <a:gd name="T6" fmla="*/ 309488 w 1371600"/>
              <a:gd name="T7" fmla="*/ 362374 h 393700"/>
              <a:gd name="T8" fmla="*/ 309488 w 1371600"/>
              <a:gd name="T9" fmla="*/ 591242 h 393700"/>
              <a:gd name="T10" fmla="*/ 0 w 1371600"/>
              <a:gd name="T11" fmla="*/ 572170 h 393700"/>
              <a:gd name="T12" fmla="*/ 2866 w 1371600"/>
              <a:gd name="T13" fmla="*/ 0 h 393700"/>
              <a:gd name="T14" fmla="*/ 0 60000 65536"/>
              <a:gd name="T15" fmla="*/ 0 60000 65536"/>
              <a:gd name="T16" fmla="*/ 0 60000 65536"/>
              <a:gd name="T17" fmla="*/ 0 60000 65536"/>
              <a:gd name="T18" fmla="*/ 0 60000 65536"/>
              <a:gd name="T19" fmla="*/ 0 60000 65536"/>
              <a:gd name="T20" fmla="*/ 0 60000 65536"/>
              <a:gd name="T21" fmla="*/ 0 w 1371600"/>
              <a:gd name="T22" fmla="*/ 0 h 393700"/>
              <a:gd name="T23" fmla="*/ 1371600 w 1371600"/>
              <a:gd name="T24" fmla="*/ 393700 h 393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1600" h="393700">
                <a:moveTo>
                  <a:pt x="12700" y="0"/>
                </a:moveTo>
                <a:lnTo>
                  <a:pt x="1270000" y="12700"/>
                </a:lnTo>
                <a:lnTo>
                  <a:pt x="1308100" y="152400"/>
                </a:lnTo>
                <a:lnTo>
                  <a:pt x="1371600" y="241300"/>
                </a:lnTo>
                <a:lnTo>
                  <a:pt x="1371600" y="393700"/>
                </a:lnTo>
                <a:lnTo>
                  <a:pt x="0" y="381000"/>
                </a:lnTo>
                <a:lnTo>
                  <a:pt x="12700" y="0"/>
                </a:lnTo>
                <a:close/>
              </a:path>
            </a:pathLst>
          </a:custGeom>
          <a:solidFill>
            <a:srgbClr val="EEECE1">
              <a:lumMod val="75000"/>
              <a:alpha val="61176"/>
            </a:srgbClr>
          </a:solidFill>
          <a:ln w="9525">
            <a:noFill/>
            <a:miter lim="800000"/>
            <a:headEnd/>
            <a:tailEnd/>
          </a:ln>
          <a:effectLst>
            <a:outerShdw dist="23000" dir="5400000" rotWithShape="0">
              <a:srgbClr val="808080">
                <a:alpha val="34998"/>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Text" lastClr="000000"/>
              </a:solidFill>
              <a:effectLst/>
              <a:uLnTx/>
              <a:uFillTx/>
            </a:endParaRPr>
          </a:p>
        </p:txBody>
      </p:sp>
      <p:grpSp>
        <p:nvGrpSpPr>
          <p:cNvPr id="113" name="Group 92"/>
          <p:cNvGrpSpPr>
            <a:grpSpLocks/>
          </p:cNvGrpSpPr>
          <p:nvPr/>
        </p:nvGrpSpPr>
        <p:grpSpPr bwMode="auto">
          <a:xfrm rot="438169">
            <a:off x="782878" y="4366663"/>
            <a:ext cx="2160000" cy="1133905"/>
            <a:chOff x="2647074" y="928171"/>
            <a:chExt cx="2021401" cy="1527329"/>
          </a:xfrm>
        </p:grpSpPr>
        <p:sp>
          <p:nvSpPr>
            <p:cNvPr id="114" name="Rectangle 85"/>
            <p:cNvSpPr>
              <a:spLocks noChangeArrowheads="1"/>
            </p:cNvSpPr>
            <p:nvPr/>
          </p:nvSpPr>
          <p:spPr bwMode="auto">
            <a:xfrm rot="10800000">
              <a:off x="2647074" y="1000779"/>
              <a:ext cx="2021401" cy="1454721"/>
            </a:xfrm>
            <a:prstGeom prst="rect">
              <a:avLst/>
            </a:prstGeom>
            <a:solidFill>
              <a:srgbClr val="8064A2"/>
            </a:solidFill>
            <a:ln w="9525">
              <a:noFill/>
              <a:miter lim="800000"/>
              <a:headEnd/>
              <a:tailEnd/>
            </a:ln>
            <a:effectLst>
              <a:outerShdw dist="23000" dir="5400000" rotWithShape="0">
                <a:srgbClr val="808080">
                  <a:alpha val="34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ndParaRPr>
            </a:p>
          </p:txBody>
        </p:sp>
        <p:sp>
          <p:nvSpPr>
            <p:cNvPr id="115" name="TextBox 10"/>
            <p:cNvSpPr txBox="1">
              <a:spLocks noChangeArrowheads="1"/>
            </p:cNvSpPr>
            <p:nvPr/>
          </p:nvSpPr>
          <p:spPr bwMode="auto">
            <a:xfrm>
              <a:off x="2688452" y="928171"/>
              <a:ext cx="1942892" cy="1243692"/>
            </a:xfrm>
            <a:prstGeom prst="rect">
              <a:avLst/>
            </a:prstGeom>
            <a:noFill/>
            <a:ln w="9525">
              <a:noFill/>
              <a:miter lim="800000"/>
              <a:headEnd/>
              <a:tailEnd/>
            </a:ln>
          </p:spPr>
          <p:txBody>
            <a:bodyPr wrap="square">
              <a:spAutoFit/>
            </a:bodyPr>
            <a:lstStyle/>
            <a:p>
              <a:pPr algn="ctr"/>
              <a:r>
                <a:rPr lang="en-US" dirty="0">
                  <a:solidFill>
                    <a:srgbClr val="FFFFFF"/>
                  </a:solidFill>
                  <a:latin typeface="+mn-lt"/>
                </a:rPr>
                <a:t>Absence of prejudice and discrimination</a:t>
              </a:r>
            </a:p>
          </p:txBody>
        </p:sp>
      </p:grpSp>
      <p:sp>
        <p:nvSpPr>
          <p:cNvPr id="116" name="Freeform 115"/>
          <p:cNvSpPr>
            <a:spLocks noChangeArrowheads="1"/>
          </p:cNvSpPr>
          <p:nvPr/>
        </p:nvSpPr>
        <p:spPr bwMode="auto">
          <a:xfrm rot="20259630">
            <a:off x="2566503" y="4126870"/>
            <a:ext cx="835025" cy="450850"/>
          </a:xfrm>
          <a:custGeom>
            <a:avLst/>
            <a:gdLst>
              <a:gd name="T0" fmla="*/ 2866 w 1371600"/>
              <a:gd name="T1" fmla="*/ 0 h 393700"/>
              <a:gd name="T2" fmla="*/ 286563 w 1371600"/>
              <a:gd name="T3" fmla="*/ 19073 h 393700"/>
              <a:gd name="T4" fmla="*/ 295160 w 1371600"/>
              <a:gd name="T5" fmla="*/ 228869 h 393700"/>
              <a:gd name="T6" fmla="*/ 309488 w 1371600"/>
              <a:gd name="T7" fmla="*/ 362374 h 393700"/>
              <a:gd name="T8" fmla="*/ 309488 w 1371600"/>
              <a:gd name="T9" fmla="*/ 591242 h 393700"/>
              <a:gd name="T10" fmla="*/ 0 w 1371600"/>
              <a:gd name="T11" fmla="*/ 572170 h 393700"/>
              <a:gd name="T12" fmla="*/ 2866 w 1371600"/>
              <a:gd name="T13" fmla="*/ 0 h 393700"/>
              <a:gd name="T14" fmla="*/ 0 60000 65536"/>
              <a:gd name="T15" fmla="*/ 0 60000 65536"/>
              <a:gd name="T16" fmla="*/ 0 60000 65536"/>
              <a:gd name="T17" fmla="*/ 0 60000 65536"/>
              <a:gd name="T18" fmla="*/ 0 60000 65536"/>
              <a:gd name="T19" fmla="*/ 0 60000 65536"/>
              <a:gd name="T20" fmla="*/ 0 60000 65536"/>
              <a:gd name="T21" fmla="*/ 0 w 1371600"/>
              <a:gd name="T22" fmla="*/ 0 h 393700"/>
              <a:gd name="T23" fmla="*/ 1371600 w 1371600"/>
              <a:gd name="T24" fmla="*/ 393700 h 393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1600" h="393700">
                <a:moveTo>
                  <a:pt x="12700" y="0"/>
                </a:moveTo>
                <a:lnTo>
                  <a:pt x="1270000" y="12700"/>
                </a:lnTo>
                <a:lnTo>
                  <a:pt x="1308100" y="152400"/>
                </a:lnTo>
                <a:lnTo>
                  <a:pt x="1371600" y="241300"/>
                </a:lnTo>
                <a:lnTo>
                  <a:pt x="1371600" y="393700"/>
                </a:lnTo>
                <a:lnTo>
                  <a:pt x="0" y="381000"/>
                </a:lnTo>
                <a:lnTo>
                  <a:pt x="12700" y="0"/>
                </a:lnTo>
                <a:close/>
              </a:path>
            </a:pathLst>
          </a:custGeom>
          <a:solidFill>
            <a:srgbClr val="EEECE1">
              <a:lumMod val="75000"/>
              <a:alpha val="61176"/>
            </a:srgbClr>
          </a:solidFill>
          <a:ln w="9525">
            <a:noFill/>
            <a:miter lim="800000"/>
            <a:headEnd/>
            <a:tailEnd/>
          </a:ln>
          <a:effectLst>
            <a:outerShdw dist="23000" dir="5400000" rotWithShape="0">
              <a:srgbClr val="808080">
                <a:alpha val="34998"/>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Text" lastClr="000000"/>
              </a:solidFill>
              <a:effectLst/>
              <a:uLnTx/>
              <a:uFillTx/>
            </a:endParaRPr>
          </a:p>
        </p:txBody>
      </p:sp>
      <p:grpSp>
        <p:nvGrpSpPr>
          <p:cNvPr id="117" name="Group 92"/>
          <p:cNvGrpSpPr>
            <a:grpSpLocks/>
          </p:cNvGrpSpPr>
          <p:nvPr/>
        </p:nvGrpSpPr>
        <p:grpSpPr bwMode="auto">
          <a:xfrm rot="438169">
            <a:off x="348372" y="2624440"/>
            <a:ext cx="2160000" cy="1200329"/>
            <a:chOff x="2647074" y="909481"/>
            <a:chExt cx="2021401" cy="1616800"/>
          </a:xfrm>
        </p:grpSpPr>
        <p:sp>
          <p:nvSpPr>
            <p:cNvPr id="118" name="Rectangle 85"/>
            <p:cNvSpPr>
              <a:spLocks noChangeArrowheads="1"/>
            </p:cNvSpPr>
            <p:nvPr/>
          </p:nvSpPr>
          <p:spPr bwMode="auto">
            <a:xfrm rot="10800000">
              <a:off x="2647074" y="1000779"/>
              <a:ext cx="2021401" cy="1454721"/>
            </a:xfrm>
            <a:prstGeom prst="rect">
              <a:avLst/>
            </a:prstGeom>
            <a:solidFill>
              <a:srgbClr val="EEECE1">
                <a:lumMod val="75000"/>
              </a:srgbClr>
            </a:solidFill>
            <a:ln w="9525">
              <a:noFill/>
              <a:miter lim="800000"/>
              <a:headEnd/>
              <a:tailEnd/>
            </a:ln>
            <a:effectLst>
              <a:outerShdw dist="23000" dir="5400000" rotWithShape="0">
                <a:srgbClr val="808080">
                  <a:alpha val="34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ndParaRPr>
            </a:p>
          </p:txBody>
        </p:sp>
        <p:sp>
          <p:nvSpPr>
            <p:cNvPr id="119" name="TextBox 10"/>
            <p:cNvSpPr txBox="1">
              <a:spLocks noChangeArrowheads="1"/>
            </p:cNvSpPr>
            <p:nvPr/>
          </p:nvSpPr>
          <p:spPr bwMode="auto">
            <a:xfrm>
              <a:off x="2700622" y="909481"/>
              <a:ext cx="1942892" cy="1616800"/>
            </a:xfrm>
            <a:prstGeom prst="rect">
              <a:avLst/>
            </a:prstGeom>
            <a:noFill/>
            <a:ln w="9525">
              <a:noFill/>
              <a:miter lim="800000"/>
              <a:headEnd/>
              <a:tailEnd/>
            </a:ln>
          </p:spPr>
          <p:txBody>
            <a:bodyPr wrap="square">
              <a:spAutoFit/>
            </a:bodyPr>
            <a:lstStyle/>
            <a:p>
              <a:pPr algn="ctr"/>
              <a:r>
                <a:rPr lang="en-US" dirty="0">
                  <a:latin typeface="+mn-lt"/>
                </a:rPr>
                <a:t>No identification gap based on cultural identity groups</a:t>
              </a:r>
            </a:p>
          </p:txBody>
        </p:sp>
      </p:grpSp>
      <p:sp>
        <p:nvSpPr>
          <p:cNvPr id="120" name="Freeform 119"/>
          <p:cNvSpPr>
            <a:spLocks noChangeArrowheads="1"/>
          </p:cNvSpPr>
          <p:nvPr/>
        </p:nvSpPr>
        <p:spPr bwMode="auto">
          <a:xfrm rot="20259630">
            <a:off x="2358096" y="2917055"/>
            <a:ext cx="835025" cy="450850"/>
          </a:xfrm>
          <a:custGeom>
            <a:avLst/>
            <a:gdLst>
              <a:gd name="T0" fmla="*/ 2866 w 1371600"/>
              <a:gd name="T1" fmla="*/ 0 h 393700"/>
              <a:gd name="T2" fmla="*/ 286563 w 1371600"/>
              <a:gd name="T3" fmla="*/ 19073 h 393700"/>
              <a:gd name="T4" fmla="*/ 295160 w 1371600"/>
              <a:gd name="T5" fmla="*/ 228869 h 393700"/>
              <a:gd name="T6" fmla="*/ 309488 w 1371600"/>
              <a:gd name="T7" fmla="*/ 362374 h 393700"/>
              <a:gd name="T8" fmla="*/ 309488 w 1371600"/>
              <a:gd name="T9" fmla="*/ 591242 h 393700"/>
              <a:gd name="T10" fmla="*/ 0 w 1371600"/>
              <a:gd name="T11" fmla="*/ 572170 h 393700"/>
              <a:gd name="T12" fmla="*/ 2866 w 1371600"/>
              <a:gd name="T13" fmla="*/ 0 h 393700"/>
              <a:gd name="T14" fmla="*/ 0 60000 65536"/>
              <a:gd name="T15" fmla="*/ 0 60000 65536"/>
              <a:gd name="T16" fmla="*/ 0 60000 65536"/>
              <a:gd name="T17" fmla="*/ 0 60000 65536"/>
              <a:gd name="T18" fmla="*/ 0 60000 65536"/>
              <a:gd name="T19" fmla="*/ 0 60000 65536"/>
              <a:gd name="T20" fmla="*/ 0 60000 65536"/>
              <a:gd name="T21" fmla="*/ 0 w 1371600"/>
              <a:gd name="T22" fmla="*/ 0 h 393700"/>
              <a:gd name="T23" fmla="*/ 1371600 w 1371600"/>
              <a:gd name="T24" fmla="*/ 393700 h 393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1600" h="393700">
                <a:moveTo>
                  <a:pt x="12700" y="0"/>
                </a:moveTo>
                <a:lnTo>
                  <a:pt x="1270000" y="12700"/>
                </a:lnTo>
                <a:lnTo>
                  <a:pt x="1308100" y="152400"/>
                </a:lnTo>
                <a:lnTo>
                  <a:pt x="1371600" y="241300"/>
                </a:lnTo>
                <a:lnTo>
                  <a:pt x="1371600" y="393700"/>
                </a:lnTo>
                <a:lnTo>
                  <a:pt x="0" y="381000"/>
                </a:lnTo>
                <a:lnTo>
                  <a:pt x="12700" y="0"/>
                </a:lnTo>
                <a:close/>
              </a:path>
            </a:pathLst>
          </a:custGeom>
          <a:solidFill>
            <a:srgbClr val="EEECE1">
              <a:lumMod val="75000"/>
              <a:alpha val="61176"/>
            </a:srgbClr>
          </a:solidFill>
          <a:ln w="9525">
            <a:noFill/>
            <a:miter lim="800000"/>
            <a:headEnd/>
            <a:tailEnd/>
          </a:ln>
          <a:effectLst>
            <a:outerShdw dist="23000" dir="5400000" rotWithShape="0">
              <a:srgbClr val="808080">
                <a:alpha val="34998"/>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Text" lastClr="000000"/>
              </a:solidFill>
              <a:effectLst/>
              <a:uLnTx/>
              <a:uFillTx/>
            </a:endParaRPr>
          </a:p>
        </p:txBody>
      </p:sp>
      <p:sp>
        <p:nvSpPr>
          <p:cNvPr id="121" name="TextBox 120"/>
          <p:cNvSpPr txBox="1"/>
          <p:nvPr/>
        </p:nvSpPr>
        <p:spPr>
          <a:xfrm>
            <a:off x="3423354" y="3142709"/>
            <a:ext cx="1580694" cy="646331"/>
          </a:xfrm>
          <a:prstGeom prst="rect">
            <a:avLst/>
          </a:prstGeom>
          <a:noFill/>
        </p:spPr>
        <p:txBody>
          <a:bodyPr wrap="square" rtlCol="0">
            <a:spAutoFit/>
          </a:bodyPr>
          <a:lstStyle/>
          <a:p>
            <a:pPr algn="ctr"/>
            <a:r>
              <a:rPr lang="en-US" b="1" dirty="0" smtClean="0">
                <a:solidFill>
                  <a:schemeClr val="accent4"/>
                </a:solidFill>
                <a:latin typeface="+mn-lt"/>
              </a:rPr>
              <a:t>Multicultural organization</a:t>
            </a:r>
            <a:endParaRPr lang="en-US" b="1" dirty="0">
              <a:solidFill>
                <a:schemeClr val="accent4"/>
              </a:solidFill>
              <a:latin typeface="+mn-lt"/>
            </a:endParaRPr>
          </a:p>
        </p:txBody>
      </p:sp>
    </p:spTree>
    <p:extLst>
      <p:ext uri="{BB962C8B-B14F-4D97-AF65-F5344CB8AC3E}">
        <p14:creationId xmlns:p14="http://schemas.microsoft.com/office/powerpoint/2010/main" val="44148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2000" fill="hold"/>
                                        <p:tgtEl>
                                          <p:spTgt spid="96"/>
                                        </p:tgtEl>
                                        <p:attrNameLst>
                                          <p:attrName>ppt_x</p:attrName>
                                        </p:attrNameLst>
                                      </p:cBhvr>
                                      <p:tavLst>
                                        <p:tav tm="0">
                                          <p:val>
                                            <p:strVal val="#ppt_x"/>
                                          </p:val>
                                        </p:tav>
                                        <p:tav tm="100000">
                                          <p:val>
                                            <p:strVal val="#ppt_x"/>
                                          </p:val>
                                        </p:tav>
                                      </p:tavLst>
                                    </p:anim>
                                    <p:anim calcmode="lin" valueType="num">
                                      <p:cBhvr additive="base">
                                        <p:cTn id="8" dur="2000" fill="hold"/>
                                        <p:tgtEl>
                                          <p:spTgt spid="96"/>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par>
                                <p:cTn id="13" presetID="0" presetClass="path" presetSubtype="0" accel="50000" decel="50000" fill="hold" nodeType="withEffect">
                                  <p:stCondLst>
                                    <p:cond delay="0"/>
                                  </p:stCondLst>
                                  <p:childTnLst>
                                    <p:animMotion origin="layout" path="M -0.18046 -0.23553 C -0.2575 -0.15169 -0.33454 -0.06786 -0.30452 -0.02872 C -0.2745 0.01042 -0.13725 0.00509 -1.29967E-6 9.35618E-7 " pathEditMode="relative" ptsTypes="aaA">
                                      <p:cBhvr>
                                        <p:cTn id="14" dur="1000" fill="hold"/>
                                        <p:tgtEl>
                                          <p:spTgt spid="97"/>
                                        </p:tgtEl>
                                        <p:attrNameLst>
                                          <p:attrName>ppt_x</p:attrName>
                                          <p:attrName>ppt_y</p:attrName>
                                        </p:attrNameLst>
                                      </p:cBhvr>
                                    </p:animMotion>
                                  </p:childTnLst>
                                </p:cTn>
                              </p:par>
                              <p:par>
                                <p:cTn id="15" presetID="8" presetClass="emph" presetSubtype="0" repeatCount="2000" fill="hold" nodeType="withEffect">
                                  <p:stCondLst>
                                    <p:cond delay="0"/>
                                  </p:stCondLst>
                                  <p:childTnLst>
                                    <p:animRot by="21600000">
                                      <p:cBhvr>
                                        <p:cTn id="16" dur="500" fill="hold"/>
                                        <p:tgtEl>
                                          <p:spTgt spid="97"/>
                                        </p:tgtEl>
                                        <p:attrNameLst>
                                          <p:attrName>r</p:attrName>
                                        </p:attrNameLst>
                                      </p:cBhvr>
                                    </p:animRot>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wipe(down)">
                                      <p:cBhvr>
                                        <p:cTn id="20" dur="500"/>
                                        <p:tgtEl>
                                          <p:spTgt spid="100"/>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fade">
                                      <p:cBhvr>
                                        <p:cTn id="24" dur="500"/>
                                        <p:tgtEl>
                                          <p:spTgt spid="101"/>
                                        </p:tgtEl>
                                      </p:cBhvr>
                                    </p:animEffect>
                                  </p:childTnLst>
                                </p:cTn>
                              </p:par>
                              <p:par>
                                <p:cTn id="25" presetID="0" presetClass="path" presetSubtype="0" accel="50000" decel="50000" fill="hold" nodeType="withEffect">
                                  <p:stCondLst>
                                    <p:cond delay="0"/>
                                  </p:stCondLst>
                                  <p:childTnLst>
                                    <p:animMotion origin="layout" path="M -0.18046 -0.23553 C -0.2575 -0.15169 -0.33454 -0.06786 -0.30452 -0.02872 C -0.2745 0.01042 -0.13725 0.00509 -1.29967E-6 9.35618E-7 " pathEditMode="relative" ptsTypes="aaA">
                                      <p:cBhvr>
                                        <p:cTn id="26" dur="1000" fill="hold"/>
                                        <p:tgtEl>
                                          <p:spTgt spid="101"/>
                                        </p:tgtEl>
                                        <p:attrNameLst>
                                          <p:attrName>ppt_x</p:attrName>
                                          <p:attrName>ppt_y</p:attrName>
                                        </p:attrNameLst>
                                      </p:cBhvr>
                                    </p:animMotion>
                                  </p:childTnLst>
                                </p:cTn>
                              </p:par>
                              <p:par>
                                <p:cTn id="27" presetID="8" presetClass="emph" presetSubtype="0" repeatCount="2000" fill="hold" nodeType="withEffect">
                                  <p:stCondLst>
                                    <p:cond delay="0"/>
                                  </p:stCondLst>
                                  <p:childTnLst>
                                    <p:animRot by="21600000">
                                      <p:cBhvr>
                                        <p:cTn id="28" dur="500" fill="hold"/>
                                        <p:tgtEl>
                                          <p:spTgt spid="101"/>
                                        </p:tgtEl>
                                        <p:attrNameLst>
                                          <p:attrName>r</p:attrName>
                                        </p:attrNameLst>
                                      </p:cBhvr>
                                    </p:animRot>
                                  </p:childTnLst>
                                </p:cTn>
                              </p:par>
                            </p:childTnLst>
                          </p:cTn>
                        </p:par>
                        <p:par>
                          <p:cTn id="29" fill="hold">
                            <p:stCondLst>
                              <p:cond delay="4500"/>
                            </p:stCondLst>
                            <p:childTnLst>
                              <p:par>
                                <p:cTn id="30" presetID="22" presetClass="entr" presetSubtype="4" fill="hold" grpId="0" nodeType="after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down)">
                                      <p:cBhvr>
                                        <p:cTn id="32" dur="500"/>
                                        <p:tgtEl>
                                          <p:spTgt spid="104"/>
                                        </p:tgtEl>
                                      </p:cBhvr>
                                    </p:animEffect>
                                  </p:childTnLst>
                                </p:cTn>
                              </p:par>
                            </p:childTnLst>
                          </p:cTn>
                        </p:par>
                        <p:par>
                          <p:cTn id="33" fill="hold">
                            <p:stCondLst>
                              <p:cond delay="5000"/>
                            </p:stCondLst>
                            <p:childTnLst>
                              <p:par>
                                <p:cTn id="34" presetID="10" presetClass="entr" presetSubtype="0" fill="hold" nodeType="after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fade">
                                      <p:cBhvr>
                                        <p:cTn id="36" dur="500"/>
                                        <p:tgtEl>
                                          <p:spTgt spid="109"/>
                                        </p:tgtEl>
                                      </p:cBhvr>
                                    </p:animEffect>
                                  </p:childTnLst>
                                </p:cTn>
                              </p:par>
                              <p:par>
                                <p:cTn id="37" presetID="0" presetClass="path" presetSubtype="0" accel="50000" decel="50000" fill="hold" nodeType="withEffect">
                                  <p:stCondLst>
                                    <p:cond delay="0"/>
                                  </p:stCondLst>
                                  <p:childTnLst>
                                    <p:animMotion origin="layout" path="M -0.18046 -0.23553 C -0.2575 -0.15169 -0.33454 -0.06786 -0.30452 -0.02872 C -0.2745 0.01042 -0.13725 0.00509 -1.29967E-6 9.35618E-7 " pathEditMode="relative" ptsTypes="aaA">
                                      <p:cBhvr>
                                        <p:cTn id="38" dur="1000" fill="hold"/>
                                        <p:tgtEl>
                                          <p:spTgt spid="109"/>
                                        </p:tgtEl>
                                        <p:attrNameLst>
                                          <p:attrName>ppt_x</p:attrName>
                                          <p:attrName>ppt_y</p:attrName>
                                        </p:attrNameLst>
                                      </p:cBhvr>
                                    </p:animMotion>
                                  </p:childTnLst>
                                </p:cTn>
                              </p:par>
                              <p:par>
                                <p:cTn id="39" presetID="8" presetClass="emph" presetSubtype="0" repeatCount="2000" fill="hold" nodeType="withEffect">
                                  <p:stCondLst>
                                    <p:cond delay="0"/>
                                  </p:stCondLst>
                                  <p:childTnLst>
                                    <p:animRot by="21600000">
                                      <p:cBhvr>
                                        <p:cTn id="40" dur="500" fill="hold"/>
                                        <p:tgtEl>
                                          <p:spTgt spid="109"/>
                                        </p:tgtEl>
                                        <p:attrNameLst>
                                          <p:attrName>r</p:attrName>
                                        </p:attrNameLst>
                                      </p:cBhvr>
                                    </p:animRot>
                                  </p:childTnLst>
                                </p:cTn>
                              </p:par>
                            </p:childTnLst>
                          </p:cTn>
                        </p:par>
                        <p:par>
                          <p:cTn id="41" fill="hold">
                            <p:stCondLst>
                              <p:cond delay="6000"/>
                            </p:stCondLst>
                            <p:childTnLst>
                              <p:par>
                                <p:cTn id="42" presetID="22" presetClass="entr" presetSubtype="4" fill="hold" grpId="0" nodeType="afterEffect">
                                  <p:stCondLst>
                                    <p:cond delay="0"/>
                                  </p:stCondLst>
                                  <p:childTnLst>
                                    <p:set>
                                      <p:cBhvr>
                                        <p:cTn id="43" dur="1" fill="hold">
                                          <p:stCondLst>
                                            <p:cond delay="0"/>
                                          </p:stCondLst>
                                        </p:cTn>
                                        <p:tgtEl>
                                          <p:spTgt spid="112"/>
                                        </p:tgtEl>
                                        <p:attrNameLst>
                                          <p:attrName>style.visibility</p:attrName>
                                        </p:attrNameLst>
                                      </p:cBhvr>
                                      <p:to>
                                        <p:strVal val="visible"/>
                                      </p:to>
                                    </p:set>
                                    <p:animEffect transition="in" filter="wipe(down)">
                                      <p:cBhvr>
                                        <p:cTn id="44" dur="500"/>
                                        <p:tgtEl>
                                          <p:spTgt spid="112"/>
                                        </p:tgtEl>
                                      </p:cBhvr>
                                    </p:animEffect>
                                  </p:childTnLst>
                                </p:cTn>
                              </p:par>
                            </p:childTnLst>
                          </p:cTn>
                        </p:par>
                        <p:par>
                          <p:cTn id="45" fill="hold">
                            <p:stCondLst>
                              <p:cond delay="6500"/>
                            </p:stCondLst>
                            <p:childTnLst>
                              <p:par>
                                <p:cTn id="46" presetID="10" presetClass="entr" presetSubtype="0" fill="hold" nodeType="afterEffect">
                                  <p:stCondLst>
                                    <p:cond delay="0"/>
                                  </p:stCondLst>
                                  <p:childTnLst>
                                    <p:set>
                                      <p:cBhvr>
                                        <p:cTn id="47" dur="1" fill="hold">
                                          <p:stCondLst>
                                            <p:cond delay="0"/>
                                          </p:stCondLst>
                                        </p:cTn>
                                        <p:tgtEl>
                                          <p:spTgt spid="105"/>
                                        </p:tgtEl>
                                        <p:attrNameLst>
                                          <p:attrName>style.visibility</p:attrName>
                                        </p:attrNameLst>
                                      </p:cBhvr>
                                      <p:to>
                                        <p:strVal val="visible"/>
                                      </p:to>
                                    </p:set>
                                    <p:animEffect transition="in" filter="fade">
                                      <p:cBhvr>
                                        <p:cTn id="48" dur="500"/>
                                        <p:tgtEl>
                                          <p:spTgt spid="105"/>
                                        </p:tgtEl>
                                      </p:cBhvr>
                                    </p:animEffect>
                                  </p:childTnLst>
                                </p:cTn>
                              </p:par>
                              <p:par>
                                <p:cTn id="49" presetID="0" presetClass="path" presetSubtype="0" accel="50000" decel="50000" fill="hold" nodeType="withEffect">
                                  <p:stCondLst>
                                    <p:cond delay="0"/>
                                  </p:stCondLst>
                                  <p:childTnLst>
                                    <p:animMotion origin="layout" path="M -0.18046 -0.23553 C -0.2575 -0.15169 -0.33454 -0.06786 -0.30452 -0.02872 C -0.2745 0.01042 -0.13725 0.00509 -1.29967E-6 9.35618E-7 " pathEditMode="relative" ptsTypes="aaA">
                                      <p:cBhvr>
                                        <p:cTn id="50" dur="1000" fill="hold"/>
                                        <p:tgtEl>
                                          <p:spTgt spid="105"/>
                                        </p:tgtEl>
                                        <p:attrNameLst>
                                          <p:attrName>ppt_x</p:attrName>
                                          <p:attrName>ppt_y</p:attrName>
                                        </p:attrNameLst>
                                      </p:cBhvr>
                                    </p:animMotion>
                                  </p:childTnLst>
                                </p:cTn>
                              </p:par>
                              <p:par>
                                <p:cTn id="51" presetID="8" presetClass="emph" presetSubtype="0" repeatCount="2000" fill="hold" nodeType="withEffect">
                                  <p:stCondLst>
                                    <p:cond delay="0"/>
                                  </p:stCondLst>
                                  <p:childTnLst>
                                    <p:animRot by="21600000">
                                      <p:cBhvr>
                                        <p:cTn id="52" dur="500" fill="hold"/>
                                        <p:tgtEl>
                                          <p:spTgt spid="105"/>
                                        </p:tgtEl>
                                        <p:attrNameLst>
                                          <p:attrName>r</p:attrName>
                                        </p:attrNameLst>
                                      </p:cBhvr>
                                    </p:animRot>
                                  </p:childTnLst>
                                </p:cTn>
                              </p:par>
                            </p:childTnLst>
                          </p:cTn>
                        </p:par>
                        <p:par>
                          <p:cTn id="53" fill="hold">
                            <p:stCondLst>
                              <p:cond delay="7500"/>
                            </p:stCondLst>
                            <p:childTnLst>
                              <p:par>
                                <p:cTn id="54" presetID="22" presetClass="entr" presetSubtype="4" fill="hold" grpId="0" nodeType="afterEffect">
                                  <p:stCondLst>
                                    <p:cond delay="0"/>
                                  </p:stCondLst>
                                  <p:childTnLst>
                                    <p:set>
                                      <p:cBhvr>
                                        <p:cTn id="55" dur="1" fill="hold">
                                          <p:stCondLst>
                                            <p:cond delay="0"/>
                                          </p:stCondLst>
                                        </p:cTn>
                                        <p:tgtEl>
                                          <p:spTgt spid="108"/>
                                        </p:tgtEl>
                                        <p:attrNameLst>
                                          <p:attrName>style.visibility</p:attrName>
                                        </p:attrNameLst>
                                      </p:cBhvr>
                                      <p:to>
                                        <p:strVal val="visible"/>
                                      </p:to>
                                    </p:set>
                                    <p:animEffect transition="in" filter="wipe(down)">
                                      <p:cBhvr>
                                        <p:cTn id="56" dur="500"/>
                                        <p:tgtEl>
                                          <p:spTgt spid="108"/>
                                        </p:tgtEl>
                                      </p:cBhvr>
                                    </p:animEffect>
                                  </p:childTnLst>
                                </p:cTn>
                              </p:par>
                            </p:childTnLst>
                          </p:cTn>
                        </p:par>
                        <p:par>
                          <p:cTn id="57" fill="hold">
                            <p:stCondLst>
                              <p:cond delay="8000"/>
                            </p:stCondLst>
                            <p:childTnLst>
                              <p:par>
                                <p:cTn id="58" presetID="10" presetClass="entr" presetSubtype="0" fill="hold" nodeType="after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fade">
                                      <p:cBhvr>
                                        <p:cTn id="60" dur="500"/>
                                        <p:tgtEl>
                                          <p:spTgt spid="113"/>
                                        </p:tgtEl>
                                      </p:cBhvr>
                                    </p:animEffect>
                                  </p:childTnLst>
                                </p:cTn>
                              </p:par>
                              <p:par>
                                <p:cTn id="61" presetID="0" presetClass="path" presetSubtype="0" accel="50000" decel="50000" fill="hold" nodeType="withEffect">
                                  <p:stCondLst>
                                    <p:cond delay="0"/>
                                  </p:stCondLst>
                                  <p:childTnLst>
                                    <p:animMotion origin="layout" path="M -0.18046 -0.23553 C -0.2575 -0.15169 -0.33454 -0.06786 -0.30452 -0.02872 C -0.2745 0.01042 -0.13725 0.00509 -1.29967E-6 9.35618E-7 " pathEditMode="relative" ptsTypes="aaA">
                                      <p:cBhvr>
                                        <p:cTn id="62" dur="1000" fill="hold"/>
                                        <p:tgtEl>
                                          <p:spTgt spid="113"/>
                                        </p:tgtEl>
                                        <p:attrNameLst>
                                          <p:attrName>ppt_x</p:attrName>
                                          <p:attrName>ppt_y</p:attrName>
                                        </p:attrNameLst>
                                      </p:cBhvr>
                                    </p:animMotion>
                                  </p:childTnLst>
                                </p:cTn>
                              </p:par>
                              <p:par>
                                <p:cTn id="63" presetID="8" presetClass="emph" presetSubtype="0" repeatCount="2000" fill="hold" nodeType="withEffect">
                                  <p:stCondLst>
                                    <p:cond delay="0"/>
                                  </p:stCondLst>
                                  <p:childTnLst>
                                    <p:animRot by="21600000">
                                      <p:cBhvr>
                                        <p:cTn id="64" dur="500" fill="hold"/>
                                        <p:tgtEl>
                                          <p:spTgt spid="113"/>
                                        </p:tgtEl>
                                        <p:attrNameLst>
                                          <p:attrName>r</p:attrName>
                                        </p:attrNameLst>
                                      </p:cBhvr>
                                    </p:animRot>
                                  </p:childTnLst>
                                </p:cTn>
                              </p:par>
                            </p:childTnLst>
                          </p:cTn>
                        </p:par>
                        <p:par>
                          <p:cTn id="65" fill="hold">
                            <p:stCondLst>
                              <p:cond delay="9000"/>
                            </p:stCondLst>
                            <p:childTnLst>
                              <p:par>
                                <p:cTn id="66" presetID="22" presetClass="entr" presetSubtype="4" fill="hold" grpId="0" nodeType="after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wipe(down)">
                                      <p:cBhvr>
                                        <p:cTn id="68" dur="500"/>
                                        <p:tgtEl>
                                          <p:spTgt spid="116"/>
                                        </p:tgtEl>
                                      </p:cBhvr>
                                    </p:animEffect>
                                  </p:childTnLst>
                                </p:cTn>
                              </p:par>
                            </p:childTnLst>
                          </p:cTn>
                        </p:par>
                        <p:par>
                          <p:cTn id="69" fill="hold">
                            <p:stCondLst>
                              <p:cond delay="9500"/>
                            </p:stCondLst>
                            <p:childTnLst>
                              <p:par>
                                <p:cTn id="70" presetID="10" presetClass="entr" presetSubtype="0" fill="hold" nodeType="afterEffect">
                                  <p:stCondLst>
                                    <p:cond delay="0"/>
                                  </p:stCondLst>
                                  <p:childTnLst>
                                    <p:set>
                                      <p:cBhvr>
                                        <p:cTn id="71" dur="1" fill="hold">
                                          <p:stCondLst>
                                            <p:cond delay="0"/>
                                          </p:stCondLst>
                                        </p:cTn>
                                        <p:tgtEl>
                                          <p:spTgt spid="117"/>
                                        </p:tgtEl>
                                        <p:attrNameLst>
                                          <p:attrName>style.visibility</p:attrName>
                                        </p:attrNameLst>
                                      </p:cBhvr>
                                      <p:to>
                                        <p:strVal val="visible"/>
                                      </p:to>
                                    </p:set>
                                    <p:animEffect transition="in" filter="fade">
                                      <p:cBhvr>
                                        <p:cTn id="72" dur="500"/>
                                        <p:tgtEl>
                                          <p:spTgt spid="117"/>
                                        </p:tgtEl>
                                      </p:cBhvr>
                                    </p:animEffect>
                                  </p:childTnLst>
                                </p:cTn>
                              </p:par>
                              <p:par>
                                <p:cTn id="73" presetID="0" presetClass="path" presetSubtype="0" accel="50000" decel="50000" fill="hold" nodeType="withEffect">
                                  <p:stCondLst>
                                    <p:cond delay="0"/>
                                  </p:stCondLst>
                                  <p:childTnLst>
                                    <p:animMotion origin="layout" path="M -0.18046 -0.23553 C -0.2575 -0.15169 -0.33454 -0.06786 -0.30452 -0.02872 C -0.2745 0.01042 -0.13725 0.00509 -1.29967E-6 9.35618E-7 " pathEditMode="relative" ptsTypes="aaA">
                                      <p:cBhvr>
                                        <p:cTn id="74" dur="1000" fill="hold"/>
                                        <p:tgtEl>
                                          <p:spTgt spid="117"/>
                                        </p:tgtEl>
                                        <p:attrNameLst>
                                          <p:attrName>ppt_x</p:attrName>
                                          <p:attrName>ppt_y</p:attrName>
                                        </p:attrNameLst>
                                      </p:cBhvr>
                                    </p:animMotion>
                                  </p:childTnLst>
                                </p:cTn>
                              </p:par>
                              <p:par>
                                <p:cTn id="75" presetID="8" presetClass="emph" presetSubtype="0" repeatCount="2000" fill="hold" nodeType="withEffect">
                                  <p:stCondLst>
                                    <p:cond delay="0"/>
                                  </p:stCondLst>
                                  <p:childTnLst>
                                    <p:animRot by="21600000">
                                      <p:cBhvr>
                                        <p:cTn id="76" dur="500" fill="hold"/>
                                        <p:tgtEl>
                                          <p:spTgt spid="117"/>
                                        </p:tgtEl>
                                        <p:attrNameLst>
                                          <p:attrName>r</p:attrName>
                                        </p:attrNameLst>
                                      </p:cBhvr>
                                    </p:animRot>
                                  </p:childTnLst>
                                </p:cTn>
                              </p:par>
                            </p:childTnLst>
                          </p:cTn>
                        </p:par>
                        <p:par>
                          <p:cTn id="77" fill="hold">
                            <p:stCondLst>
                              <p:cond delay="10500"/>
                            </p:stCondLst>
                            <p:childTnLst>
                              <p:par>
                                <p:cTn id="78" presetID="22" presetClass="entr" presetSubtype="4" fill="hold" grpId="0" nodeType="afterEffect">
                                  <p:stCondLst>
                                    <p:cond delay="0"/>
                                  </p:stCondLst>
                                  <p:childTnLst>
                                    <p:set>
                                      <p:cBhvr>
                                        <p:cTn id="79" dur="1" fill="hold">
                                          <p:stCondLst>
                                            <p:cond delay="0"/>
                                          </p:stCondLst>
                                        </p:cTn>
                                        <p:tgtEl>
                                          <p:spTgt spid="120"/>
                                        </p:tgtEl>
                                        <p:attrNameLst>
                                          <p:attrName>style.visibility</p:attrName>
                                        </p:attrNameLst>
                                      </p:cBhvr>
                                      <p:to>
                                        <p:strVal val="visible"/>
                                      </p:to>
                                    </p:set>
                                    <p:animEffect transition="in" filter="wipe(down)">
                                      <p:cBhvr>
                                        <p:cTn id="80" dur="500"/>
                                        <p:tgtEl>
                                          <p:spTgt spid="120"/>
                                        </p:tgtEl>
                                      </p:cBhvr>
                                    </p:animEffect>
                                  </p:childTnLst>
                                </p:cTn>
                              </p:par>
                            </p:childTnLst>
                          </p:cTn>
                        </p:par>
                        <p:par>
                          <p:cTn id="81" fill="hold">
                            <p:stCondLst>
                              <p:cond delay="11000"/>
                            </p:stCondLst>
                            <p:childTnLst>
                              <p:par>
                                <p:cTn id="82" presetID="10" presetClass="entr" presetSubtype="0" fill="hold" grpId="0" nodeType="after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fade">
                                      <p:cBhvr>
                                        <p:cTn id="84"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00" grpId="0" animBg="1"/>
      <p:bldP spid="104" grpId="0" animBg="1"/>
      <p:bldP spid="108" grpId="0" animBg="1"/>
      <p:bldP spid="112" grpId="0" animBg="1"/>
      <p:bldP spid="116" grpId="0" animBg="1"/>
      <p:bldP spid="120" grpId="0" animBg="1"/>
      <p:bldP spid="12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a:latin typeface="+mn-lt"/>
              </a:rPr>
              <a:t>Global leadership skills</a:t>
            </a:r>
          </a:p>
        </p:txBody>
      </p:sp>
      <p:sp>
        <p:nvSpPr>
          <p:cNvPr id="14" name="TextBox 13"/>
          <p:cNvSpPr txBox="1"/>
          <p:nvPr/>
        </p:nvSpPr>
        <p:spPr>
          <a:xfrm>
            <a:off x="107504" y="980728"/>
            <a:ext cx="8458200" cy="338554"/>
          </a:xfrm>
          <a:prstGeom prst="rect">
            <a:avLst/>
          </a:prstGeom>
          <a:noFill/>
        </p:spPr>
        <p:txBody>
          <a:bodyPr wrap="square" rtlCol="0">
            <a:spAutoFit/>
          </a:bodyPr>
          <a:lstStyle/>
          <a:p>
            <a:r>
              <a:rPr lang="en-US" sz="1600" dirty="0" smtClean="0">
                <a:latin typeface="+mn-lt"/>
              </a:rPr>
              <a:t>To get at universal needs, the global leader must satisfy three meta values</a:t>
            </a:r>
            <a:endParaRPr lang="en-US" sz="1600" dirty="0">
              <a:latin typeface="+mn-lt"/>
            </a:endParaRPr>
          </a:p>
        </p:txBody>
      </p:sp>
      <p:sp>
        <p:nvSpPr>
          <p:cNvPr id="15" name="TextBox 14"/>
          <p:cNvSpPr txBox="1"/>
          <p:nvPr/>
        </p:nvSpPr>
        <p:spPr>
          <a:xfrm>
            <a:off x="107504" y="4007966"/>
            <a:ext cx="3059832" cy="1077218"/>
          </a:xfrm>
          <a:prstGeom prst="rect">
            <a:avLst/>
          </a:prstGeom>
          <a:noFill/>
        </p:spPr>
        <p:txBody>
          <a:bodyPr wrap="square" rtlCol="0">
            <a:spAutoFit/>
          </a:bodyPr>
          <a:lstStyle/>
          <a:p>
            <a:r>
              <a:rPr lang="en-US" sz="1600" dirty="0">
                <a:latin typeface="+mn-lt"/>
              </a:rPr>
              <a:t>The leaders of successful multinational firms nurture good citizenship behavior, or the desire to serve the common good.</a:t>
            </a:r>
          </a:p>
        </p:txBody>
      </p:sp>
      <p:pic>
        <p:nvPicPr>
          <p:cNvPr id="16" name="Picture 15" descr="plant_2_growing-4444px.png"/>
          <p:cNvPicPr>
            <a:picLocks noGrp="1" noSelect="1" noRot="1" noMove="1" noResize="1" noEditPoints="1" noAdjustHandles="1" noChangeArrowheads="1" noChangeShapeType="1"/>
          </p:cNvPicPr>
          <p:nvPr>
            <p:custDataLst>
              <p:tags r:id="rId1"/>
            </p:custDataLst>
          </p:nvPr>
        </p:nvPicPr>
        <p:blipFill>
          <a:blip r:embed="rId8" cstate="print"/>
          <a:srcRect l="26375" t="75668" r="43700"/>
          <a:stretch>
            <a:fillRect/>
          </a:stretch>
        </p:blipFill>
        <p:spPr>
          <a:xfrm>
            <a:off x="2699792" y="4941168"/>
            <a:ext cx="2736304" cy="1340768"/>
          </a:xfrm>
          <a:prstGeom prst="rect">
            <a:avLst/>
          </a:prstGeom>
        </p:spPr>
      </p:pic>
      <p:sp>
        <p:nvSpPr>
          <p:cNvPr id="17" name="Freeform 16"/>
          <p:cNvSpPr>
            <a:spLocks noGrp="1" noSelect="1" noRot="1" noMove="1" noResize="1" noEditPoints="1" noAdjustHandles="1" noChangeArrowheads="1" noChangeShapeType="1" noTextEdit="1"/>
          </p:cNvSpPr>
          <p:nvPr>
            <p:custDataLst>
              <p:tags r:id="rId2"/>
            </p:custDataLst>
          </p:nvPr>
        </p:nvSpPr>
        <p:spPr>
          <a:xfrm>
            <a:off x="3901966" y="1702053"/>
            <a:ext cx="990599" cy="3276601"/>
          </a:xfrm>
          <a:custGeom>
            <a:avLst/>
            <a:gdLst>
              <a:gd name="connsiteX0" fmla="*/ 370489 w 990599"/>
              <a:gd name="connsiteY0" fmla="*/ 3255580 h 3276601"/>
              <a:gd name="connsiteX1" fmla="*/ 433551 w 990599"/>
              <a:gd name="connsiteY1" fmla="*/ 3113690 h 3276601"/>
              <a:gd name="connsiteX2" fmla="*/ 638503 w 990599"/>
              <a:gd name="connsiteY2" fmla="*/ 2987566 h 3276601"/>
              <a:gd name="connsiteX3" fmla="*/ 591206 w 990599"/>
              <a:gd name="connsiteY3" fmla="*/ 2751083 h 3276601"/>
              <a:gd name="connsiteX4" fmla="*/ 417786 w 990599"/>
              <a:gd name="connsiteY4" fmla="*/ 2593428 h 3276601"/>
              <a:gd name="connsiteX5" fmla="*/ 181303 w 990599"/>
              <a:gd name="connsiteY5" fmla="*/ 2435773 h 3276601"/>
              <a:gd name="connsiteX6" fmla="*/ 39413 w 990599"/>
              <a:gd name="connsiteY6" fmla="*/ 2215055 h 3276601"/>
              <a:gd name="connsiteX7" fmla="*/ 23648 w 990599"/>
              <a:gd name="connsiteY7" fmla="*/ 1947042 h 3276601"/>
              <a:gd name="connsiteX8" fmla="*/ 181303 w 990599"/>
              <a:gd name="connsiteY8" fmla="*/ 1726324 h 3276601"/>
              <a:gd name="connsiteX9" fmla="*/ 433551 w 990599"/>
              <a:gd name="connsiteY9" fmla="*/ 1631731 h 3276601"/>
              <a:gd name="connsiteX10" fmla="*/ 733096 w 990599"/>
              <a:gd name="connsiteY10" fmla="*/ 1426780 h 3276601"/>
              <a:gd name="connsiteX11" fmla="*/ 780393 w 990599"/>
              <a:gd name="connsiteY11" fmla="*/ 1079938 h 3276601"/>
              <a:gd name="connsiteX12" fmla="*/ 638503 w 990599"/>
              <a:gd name="connsiteY12" fmla="*/ 859221 h 3276601"/>
              <a:gd name="connsiteX13" fmla="*/ 402020 w 990599"/>
              <a:gd name="connsiteY13" fmla="*/ 591207 h 3276601"/>
              <a:gd name="connsiteX14" fmla="*/ 165537 w 990599"/>
              <a:gd name="connsiteY14" fmla="*/ 275897 h 3276601"/>
              <a:gd name="connsiteX15" fmla="*/ 134006 w 990599"/>
              <a:gd name="connsiteY15" fmla="*/ 7883 h 3276601"/>
              <a:gd name="connsiteX16" fmla="*/ 212834 w 990599"/>
              <a:gd name="connsiteY16" fmla="*/ 228600 h 3276601"/>
              <a:gd name="connsiteX17" fmla="*/ 370489 w 990599"/>
              <a:gd name="connsiteY17" fmla="*/ 386255 h 3276601"/>
              <a:gd name="connsiteX18" fmla="*/ 496613 w 990599"/>
              <a:gd name="connsiteY18" fmla="*/ 496614 h 3276601"/>
              <a:gd name="connsiteX19" fmla="*/ 622737 w 990599"/>
              <a:gd name="connsiteY19" fmla="*/ 638504 h 3276601"/>
              <a:gd name="connsiteX20" fmla="*/ 811924 w 990599"/>
              <a:gd name="connsiteY20" fmla="*/ 827690 h 3276601"/>
              <a:gd name="connsiteX21" fmla="*/ 906517 w 990599"/>
              <a:gd name="connsiteY21" fmla="*/ 985345 h 3276601"/>
              <a:gd name="connsiteX22" fmla="*/ 985344 w 990599"/>
              <a:gd name="connsiteY22" fmla="*/ 1190297 h 3276601"/>
              <a:gd name="connsiteX23" fmla="*/ 938048 w 990599"/>
              <a:gd name="connsiteY23" fmla="*/ 1379483 h 3276601"/>
              <a:gd name="connsiteX24" fmla="*/ 811924 w 990599"/>
              <a:gd name="connsiteY24" fmla="*/ 1600200 h 3276601"/>
              <a:gd name="connsiteX25" fmla="*/ 670034 w 990599"/>
              <a:gd name="connsiteY25" fmla="*/ 1694793 h 3276601"/>
              <a:gd name="connsiteX26" fmla="*/ 496613 w 990599"/>
              <a:gd name="connsiteY26" fmla="*/ 1742090 h 3276601"/>
              <a:gd name="connsiteX27" fmla="*/ 307427 w 990599"/>
              <a:gd name="connsiteY27" fmla="*/ 1868214 h 3276601"/>
              <a:gd name="connsiteX28" fmla="*/ 197068 w 990599"/>
              <a:gd name="connsiteY28" fmla="*/ 2073166 h 3276601"/>
              <a:gd name="connsiteX29" fmla="*/ 228600 w 990599"/>
              <a:gd name="connsiteY29" fmla="*/ 2199290 h 3276601"/>
              <a:gd name="connsiteX30" fmla="*/ 370489 w 990599"/>
              <a:gd name="connsiteY30" fmla="*/ 2325414 h 3276601"/>
              <a:gd name="connsiteX31" fmla="*/ 575441 w 990599"/>
              <a:gd name="connsiteY31" fmla="*/ 2514600 h 3276601"/>
              <a:gd name="connsiteX32" fmla="*/ 748862 w 990599"/>
              <a:gd name="connsiteY32" fmla="*/ 2672255 h 3276601"/>
              <a:gd name="connsiteX33" fmla="*/ 843455 w 990599"/>
              <a:gd name="connsiteY33" fmla="*/ 2877207 h 3276601"/>
              <a:gd name="connsiteX34" fmla="*/ 764627 w 990599"/>
              <a:gd name="connsiteY34" fmla="*/ 3097924 h 3276601"/>
              <a:gd name="connsiteX35" fmla="*/ 512379 w 990599"/>
              <a:gd name="connsiteY35" fmla="*/ 3239814 h 3276601"/>
              <a:gd name="connsiteX36" fmla="*/ 370489 w 990599"/>
              <a:gd name="connsiteY36" fmla="*/ 3255580 h 327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0599" h="3276601">
                <a:moveTo>
                  <a:pt x="370489" y="3255580"/>
                </a:moveTo>
                <a:cubicBezTo>
                  <a:pt x="357351" y="3234559"/>
                  <a:pt x="388882" y="3158359"/>
                  <a:pt x="433551" y="3113690"/>
                </a:cubicBezTo>
                <a:cubicBezTo>
                  <a:pt x="478220" y="3069021"/>
                  <a:pt x="612227" y="3048000"/>
                  <a:pt x="638503" y="2987566"/>
                </a:cubicBezTo>
                <a:cubicBezTo>
                  <a:pt x="664779" y="2927132"/>
                  <a:pt x="627992" y="2816773"/>
                  <a:pt x="591206" y="2751083"/>
                </a:cubicBezTo>
                <a:cubicBezTo>
                  <a:pt x="554420" y="2685393"/>
                  <a:pt x="486103" y="2645980"/>
                  <a:pt x="417786" y="2593428"/>
                </a:cubicBezTo>
                <a:cubicBezTo>
                  <a:pt x="349469" y="2540876"/>
                  <a:pt x="244365" y="2498835"/>
                  <a:pt x="181303" y="2435773"/>
                </a:cubicBezTo>
                <a:cubicBezTo>
                  <a:pt x="118241" y="2372711"/>
                  <a:pt x="65689" y="2296510"/>
                  <a:pt x="39413" y="2215055"/>
                </a:cubicBezTo>
                <a:cubicBezTo>
                  <a:pt x="13137" y="2133600"/>
                  <a:pt x="0" y="2028497"/>
                  <a:pt x="23648" y="1947042"/>
                </a:cubicBezTo>
                <a:cubicBezTo>
                  <a:pt x="47296" y="1865587"/>
                  <a:pt x="112986" y="1778876"/>
                  <a:pt x="181303" y="1726324"/>
                </a:cubicBezTo>
                <a:cubicBezTo>
                  <a:pt x="249620" y="1673772"/>
                  <a:pt x="341586" y="1681655"/>
                  <a:pt x="433551" y="1631731"/>
                </a:cubicBezTo>
                <a:cubicBezTo>
                  <a:pt x="525516" y="1581807"/>
                  <a:pt x="675289" y="1518745"/>
                  <a:pt x="733096" y="1426780"/>
                </a:cubicBezTo>
                <a:cubicBezTo>
                  <a:pt x="790903" y="1334815"/>
                  <a:pt x="796159" y="1174531"/>
                  <a:pt x="780393" y="1079938"/>
                </a:cubicBezTo>
                <a:cubicBezTo>
                  <a:pt x="764627" y="985345"/>
                  <a:pt x="701565" y="940676"/>
                  <a:pt x="638503" y="859221"/>
                </a:cubicBezTo>
                <a:cubicBezTo>
                  <a:pt x="575441" y="777766"/>
                  <a:pt x="480848" y="688428"/>
                  <a:pt x="402020" y="591207"/>
                </a:cubicBezTo>
                <a:cubicBezTo>
                  <a:pt x="323192" y="493986"/>
                  <a:pt x="210206" y="373117"/>
                  <a:pt x="165537" y="275897"/>
                </a:cubicBezTo>
                <a:cubicBezTo>
                  <a:pt x="120868" y="178677"/>
                  <a:pt x="126123" y="15766"/>
                  <a:pt x="134006" y="7883"/>
                </a:cubicBezTo>
                <a:cubicBezTo>
                  <a:pt x="141889" y="0"/>
                  <a:pt x="173420" y="165538"/>
                  <a:pt x="212834" y="228600"/>
                </a:cubicBezTo>
                <a:cubicBezTo>
                  <a:pt x="252248" y="291662"/>
                  <a:pt x="323193" y="341586"/>
                  <a:pt x="370489" y="386255"/>
                </a:cubicBezTo>
                <a:cubicBezTo>
                  <a:pt x="417786" y="430924"/>
                  <a:pt x="454572" y="454573"/>
                  <a:pt x="496613" y="496614"/>
                </a:cubicBezTo>
                <a:cubicBezTo>
                  <a:pt x="538654" y="538655"/>
                  <a:pt x="570185" y="583325"/>
                  <a:pt x="622737" y="638504"/>
                </a:cubicBezTo>
                <a:cubicBezTo>
                  <a:pt x="675289" y="693683"/>
                  <a:pt x="764627" y="769883"/>
                  <a:pt x="811924" y="827690"/>
                </a:cubicBezTo>
                <a:cubicBezTo>
                  <a:pt x="859221" y="885497"/>
                  <a:pt x="877614" y="924910"/>
                  <a:pt x="906517" y="985345"/>
                </a:cubicBezTo>
                <a:cubicBezTo>
                  <a:pt x="935420" y="1045780"/>
                  <a:pt x="980089" y="1124607"/>
                  <a:pt x="985344" y="1190297"/>
                </a:cubicBezTo>
                <a:cubicBezTo>
                  <a:pt x="990599" y="1255987"/>
                  <a:pt x="966951" y="1311166"/>
                  <a:pt x="938048" y="1379483"/>
                </a:cubicBezTo>
                <a:cubicBezTo>
                  <a:pt x="909145" y="1447800"/>
                  <a:pt x="856593" y="1547648"/>
                  <a:pt x="811924" y="1600200"/>
                </a:cubicBezTo>
                <a:cubicBezTo>
                  <a:pt x="767255" y="1652752"/>
                  <a:pt x="722586" y="1671145"/>
                  <a:pt x="670034" y="1694793"/>
                </a:cubicBezTo>
                <a:cubicBezTo>
                  <a:pt x="617482" y="1718441"/>
                  <a:pt x="557048" y="1713187"/>
                  <a:pt x="496613" y="1742090"/>
                </a:cubicBezTo>
                <a:cubicBezTo>
                  <a:pt x="436179" y="1770994"/>
                  <a:pt x="357351" y="1813035"/>
                  <a:pt x="307427" y="1868214"/>
                </a:cubicBezTo>
                <a:cubicBezTo>
                  <a:pt x="257503" y="1923393"/>
                  <a:pt x="210206" y="2017987"/>
                  <a:pt x="197068" y="2073166"/>
                </a:cubicBezTo>
                <a:cubicBezTo>
                  <a:pt x="183930" y="2128345"/>
                  <a:pt x="199697" y="2157249"/>
                  <a:pt x="228600" y="2199290"/>
                </a:cubicBezTo>
                <a:cubicBezTo>
                  <a:pt x="257503" y="2241331"/>
                  <a:pt x="312682" y="2272862"/>
                  <a:pt x="370489" y="2325414"/>
                </a:cubicBezTo>
                <a:cubicBezTo>
                  <a:pt x="428296" y="2377966"/>
                  <a:pt x="575441" y="2514600"/>
                  <a:pt x="575441" y="2514600"/>
                </a:cubicBezTo>
                <a:cubicBezTo>
                  <a:pt x="638503" y="2572407"/>
                  <a:pt x="704193" y="2611820"/>
                  <a:pt x="748862" y="2672255"/>
                </a:cubicBezTo>
                <a:cubicBezTo>
                  <a:pt x="793531" y="2732690"/>
                  <a:pt x="840828" y="2806262"/>
                  <a:pt x="843455" y="2877207"/>
                </a:cubicBezTo>
                <a:cubicBezTo>
                  <a:pt x="846082" y="2948152"/>
                  <a:pt x="819806" y="3037490"/>
                  <a:pt x="764627" y="3097924"/>
                </a:cubicBezTo>
                <a:cubicBezTo>
                  <a:pt x="709448" y="3158359"/>
                  <a:pt x="575441" y="3208283"/>
                  <a:pt x="512379" y="3239814"/>
                </a:cubicBezTo>
                <a:cubicBezTo>
                  <a:pt x="449317" y="3271345"/>
                  <a:pt x="383627" y="3276601"/>
                  <a:pt x="370489" y="3255580"/>
                </a:cubicBezTo>
                <a:close/>
              </a:path>
            </a:pathLst>
          </a:custGeom>
          <a:blipFill>
            <a:blip r:embed="rId9"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p:cNvCxnSpPr/>
          <p:nvPr/>
        </p:nvCxnSpPr>
        <p:spPr>
          <a:xfrm rot="5400000">
            <a:off x="3204793" y="4131120"/>
            <a:ext cx="0" cy="7560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3"/>
          <p:cNvPicPr>
            <a:picLocks noGrp="1" noSelect="1" noRot="1" noMove="1" noResize="1" noEditPoints="1" noAdjustHandles="1" noChangeArrowheads="1" noChangeShapeType="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2987824" y="3347992"/>
            <a:ext cx="1440160" cy="1620180"/>
          </a:xfrm>
          <a:prstGeom prst="rect">
            <a:avLst/>
          </a:prstGeom>
          <a:noFill/>
          <a:ln w="9525">
            <a:noFill/>
            <a:miter lim="800000"/>
            <a:headEnd/>
            <a:tailEnd/>
          </a:ln>
        </p:spPr>
      </p:pic>
      <p:sp>
        <p:nvSpPr>
          <p:cNvPr id="21" name="TextBox 20"/>
          <p:cNvSpPr txBox="1"/>
          <p:nvPr/>
        </p:nvSpPr>
        <p:spPr>
          <a:xfrm rot="2447487">
            <a:off x="3033347" y="4128549"/>
            <a:ext cx="1368152" cy="307777"/>
          </a:xfrm>
          <a:prstGeom prst="rect">
            <a:avLst/>
          </a:prstGeom>
          <a:noFill/>
        </p:spPr>
        <p:txBody>
          <a:bodyPr wrap="square" rtlCol="0">
            <a:spAutoFit/>
          </a:bodyPr>
          <a:lstStyle/>
          <a:p>
            <a:pPr algn="ctr"/>
            <a:r>
              <a:rPr lang="en-US" sz="1400" b="1" dirty="0" smtClean="0">
                <a:solidFill>
                  <a:srgbClr val="FFFFFF"/>
                </a:solidFill>
              </a:rPr>
              <a:t>Community</a:t>
            </a:r>
            <a:endParaRPr lang="en-IN" sz="1400" b="1" dirty="0">
              <a:solidFill>
                <a:srgbClr val="FFFFFF"/>
              </a:solidFill>
            </a:endParaRPr>
          </a:p>
        </p:txBody>
      </p:sp>
      <p:pic>
        <p:nvPicPr>
          <p:cNvPr id="23" name="Picture 3"/>
          <p:cNvPicPr>
            <a:picLocks noGrp="1" noSelect="1" noRot="1" noMove="1" noResize="1" noEditPoints="1" noAdjustHandles="1" noChangeArrowheads="1" noChangeShapeType="1"/>
          </p:cNvPicPr>
          <p:nvPr>
            <p:custDataLst>
              <p:tags r:id="rId4"/>
            </p:custDataLst>
          </p:nvPr>
        </p:nvPicPr>
        <p:blipFill>
          <a:blip r:embed="rId10" cstate="print">
            <a:clrChange>
              <a:clrFrom>
                <a:srgbClr val="FFFFFF"/>
              </a:clrFrom>
              <a:clrTo>
                <a:srgbClr val="FFFFFF">
                  <a:alpha val="0"/>
                </a:srgbClr>
              </a:clrTo>
            </a:clrChange>
          </a:blip>
          <a:srcRect/>
          <a:stretch>
            <a:fillRect/>
          </a:stretch>
        </p:blipFill>
        <p:spPr bwMode="auto">
          <a:xfrm flipH="1">
            <a:off x="4427984" y="2636912"/>
            <a:ext cx="1440160" cy="1620180"/>
          </a:xfrm>
          <a:prstGeom prst="rect">
            <a:avLst/>
          </a:prstGeom>
          <a:noFill/>
          <a:ln w="9525">
            <a:noFill/>
            <a:miter lim="800000"/>
            <a:headEnd/>
            <a:tailEnd/>
          </a:ln>
        </p:spPr>
      </p:pic>
      <p:sp>
        <p:nvSpPr>
          <p:cNvPr id="24" name="TextBox 23"/>
          <p:cNvSpPr txBox="1"/>
          <p:nvPr/>
        </p:nvSpPr>
        <p:spPr>
          <a:xfrm rot="19152513" flipH="1">
            <a:off x="4454469" y="3417469"/>
            <a:ext cx="1368152" cy="307777"/>
          </a:xfrm>
          <a:prstGeom prst="rect">
            <a:avLst/>
          </a:prstGeom>
          <a:noFill/>
        </p:spPr>
        <p:txBody>
          <a:bodyPr wrap="square" rtlCol="0">
            <a:spAutoFit/>
          </a:bodyPr>
          <a:lstStyle/>
          <a:p>
            <a:pPr algn="ctr"/>
            <a:r>
              <a:rPr lang="en-US" sz="1400" b="1" dirty="0" smtClean="0">
                <a:solidFill>
                  <a:srgbClr val="FFFFFF"/>
                </a:solidFill>
              </a:rPr>
              <a:t>Pleasure</a:t>
            </a:r>
            <a:endParaRPr lang="en-IN" sz="1400" b="1" dirty="0">
              <a:solidFill>
                <a:srgbClr val="FFFFFF"/>
              </a:solidFill>
            </a:endParaRPr>
          </a:p>
        </p:txBody>
      </p:sp>
      <p:sp>
        <p:nvSpPr>
          <p:cNvPr id="25" name="TextBox 24"/>
          <p:cNvSpPr txBox="1"/>
          <p:nvPr/>
        </p:nvSpPr>
        <p:spPr>
          <a:xfrm>
            <a:off x="6156176" y="2852936"/>
            <a:ext cx="2808312" cy="1077218"/>
          </a:xfrm>
          <a:prstGeom prst="rect">
            <a:avLst/>
          </a:prstGeom>
          <a:noFill/>
        </p:spPr>
        <p:txBody>
          <a:bodyPr wrap="square" rtlCol="0">
            <a:spAutoFit/>
          </a:bodyPr>
          <a:lstStyle/>
          <a:p>
            <a:r>
              <a:rPr lang="en-US" sz="1600" dirty="0">
                <a:latin typeface="+mn-lt"/>
              </a:rPr>
              <a:t>In successful global organization, function or intrinsic motivation is an important energizer.</a:t>
            </a:r>
          </a:p>
        </p:txBody>
      </p:sp>
      <p:cxnSp>
        <p:nvCxnSpPr>
          <p:cNvPr id="26" name="Straight Connector 25"/>
          <p:cNvCxnSpPr/>
          <p:nvPr/>
        </p:nvCxnSpPr>
        <p:spPr>
          <a:xfrm flipH="1">
            <a:off x="5580112" y="3356992"/>
            <a:ext cx="53997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3"/>
          <p:cNvPicPr>
            <a:picLocks noGrp="1" noSelect="1" noRot="1" noMove="1" noResize="1" noEditPoints="1" noAdjustHandles="1" noChangeArrowheads="1" noChangeShapeType="1"/>
          </p:cNvPicPr>
          <p:nvPr>
            <p:custDataLst>
              <p:tags r:id="rId5"/>
            </p:custDataLst>
          </p:nvPr>
        </p:nvPicPr>
        <p:blipFill>
          <a:blip r:embed="rId10" cstate="print">
            <a:clrChange>
              <a:clrFrom>
                <a:srgbClr val="FFFFFF"/>
              </a:clrFrom>
              <a:clrTo>
                <a:srgbClr val="FFFFFF">
                  <a:alpha val="0"/>
                </a:srgbClr>
              </a:clrTo>
            </a:clrChange>
          </a:blip>
          <a:srcRect/>
          <a:stretch>
            <a:fillRect/>
          </a:stretch>
        </p:blipFill>
        <p:spPr bwMode="auto">
          <a:xfrm rot="21262246">
            <a:off x="3063814" y="1695526"/>
            <a:ext cx="1440160" cy="1620180"/>
          </a:xfrm>
          <a:prstGeom prst="rect">
            <a:avLst/>
          </a:prstGeom>
          <a:noFill/>
          <a:ln w="9525">
            <a:noFill/>
            <a:miter lim="800000"/>
            <a:headEnd/>
            <a:tailEnd/>
          </a:ln>
        </p:spPr>
      </p:pic>
      <p:sp>
        <p:nvSpPr>
          <p:cNvPr id="29" name="TextBox 28"/>
          <p:cNvSpPr txBox="1"/>
          <p:nvPr/>
        </p:nvSpPr>
        <p:spPr>
          <a:xfrm rot="2109733">
            <a:off x="3121489" y="2474551"/>
            <a:ext cx="1368152" cy="307777"/>
          </a:xfrm>
          <a:prstGeom prst="rect">
            <a:avLst/>
          </a:prstGeom>
          <a:noFill/>
        </p:spPr>
        <p:txBody>
          <a:bodyPr wrap="square" rtlCol="0">
            <a:spAutoFit/>
          </a:bodyPr>
          <a:lstStyle/>
          <a:p>
            <a:pPr algn="ctr"/>
            <a:r>
              <a:rPr lang="en-US" sz="1400" b="1" dirty="0" smtClean="0">
                <a:solidFill>
                  <a:srgbClr val="FFFFFF"/>
                </a:solidFill>
              </a:rPr>
              <a:t>Meaning</a:t>
            </a:r>
            <a:endParaRPr lang="en-IN" sz="1400" b="1" dirty="0">
              <a:solidFill>
                <a:srgbClr val="FFFFFF"/>
              </a:solidFill>
            </a:endParaRPr>
          </a:p>
        </p:txBody>
      </p:sp>
      <p:sp>
        <p:nvSpPr>
          <p:cNvPr id="30" name="TextBox 29"/>
          <p:cNvSpPr txBox="1"/>
          <p:nvPr/>
        </p:nvSpPr>
        <p:spPr>
          <a:xfrm>
            <a:off x="107504" y="1988840"/>
            <a:ext cx="2808312" cy="1077218"/>
          </a:xfrm>
          <a:prstGeom prst="rect">
            <a:avLst/>
          </a:prstGeom>
          <a:noFill/>
        </p:spPr>
        <p:txBody>
          <a:bodyPr wrap="square" rtlCol="0">
            <a:spAutoFit/>
          </a:bodyPr>
          <a:lstStyle/>
          <a:p>
            <a:r>
              <a:rPr lang="en-US" sz="1600" dirty="0">
                <a:latin typeface="+mn-lt"/>
              </a:rPr>
              <a:t>Meaningful work is another universal motivator. As one CEO said, “People will work for money but die for a cause”.</a:t>
            </a:r>
          </a:p>
        </p:txBody>
      </p:sp>
      <p:cxnSp>
        <p:nvCxnSpPr>
          <p:cNvPr id="31" name="Straight Connector 30"/>
          <p:cNvCxnSpPr/>
          <p:nvPr/>
        </p:nvCxnSpPr>
        <p:spPr>
          <a:xfrm rot="5400000">
            <a:off x="3077792" y="2127563"/>
            <a:ext cx="0" cy="7560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292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Planning</a:t>
            </a:r>
            <a:endParaRPr lang="en-US" sz="4000" dirty="0">
              <a:latin typeface="+mn-lt"/>
            </a:endParaRPr>
          </a:p>
        </p:txBody>
      </p:sp>
      <p:pic>
        <p:nvPicPr>
          <p:cNvPr id="34" name="Picture 33" descr="13-mm-Metal-Voile-Pole~45R765FRSP.jpg"/>
          <p:cNvPicPr>
            <a:picLocks noGrp="1" noSelect="1" noRot="1" noMove="1" noResize="1" noEditPoints="1" noAdjustHandles="1" noChangeArrowheads="1" noChangeShapeType="1"/>
          </p:cNvPicPr>
          <p:nvPr>
            <p:custDataLst>
              <p:tags r:id="rId1"/>
            </p:custDataLst>
          </p:nvPr>
        </p:nvPicPr>
        <p:blipFill>
          <a:blip r:embed="rId6" cstate="print">
            <a:clrChange>
              <a:clrFrom>
                <a:srgbClr val="FFFFFF"/>
              </a:clrFrom>
              <a:clrTo>
                <a:srgbClr val="FFFFFF">
                  <a:alpha val="0"/>
                </a:srgbClr>
              </a:clrTo>
            </a:clrChange>
          </a:blip>
          <a:srcRect t="65750" r="28601" b="16400"/>
          <a:stretch>
            <a:fillRect/>
          </a:stretch>
        </p:blipFill>
        <p:spPr>
          <a:xfrm>
            <a:off x="36512" y="692696"/>
            <a:ext cx="8460432" cy="1224136"/>
          </a:xfrm>
          <a:prstGeom prst="rect">
            <a:avLst/>
          </a:prstGeom>
        </p:spPr>
      </p:pic>
      <p:pic>
        <p:nvPicPr>
          <p:cNvPr id="35" name="Picture 34" descr="13-mm-Metal-Voile-Pole~45R765FRSP.jpg"/>
          <p:cNvPicPr>
            <a:picLocks noGrp="1" noSelect="1" noRot="1" noMove="1" noResize="1" noEditPoints="1" noAdjustHandles="1" noChangeArrowheads="1" noChangeShapeType="1"/>
          </p:cNvPicPr>
          <p:nvPr>
            <p:custDataLst>
              <p:tags r:id="rId2"/>
            </p:custDataLst>
          </p:nvPr>
        </p:nvPicPr>
        <p:blipFill>
          <a:blip r:embed="rId6" cstate="print">
            <a:clrChange>
              <a:clrFrom>
                <a:srgbClr val="FFFFFF"/>
              </a:clrFrom>
              <a:clrTo>
                <a:srgbClr val="FFFFFF">
                  <a:alpha val="0"/>
                </a:srgbClr>
              </a:clrTo>
            </a:clrChange>
          </a:blip>
          <a:srcRect l="71000" t="65750" b="16400"/>
          <a:stretch>
            <a:fillRect/>
          </a:stretch>
        </p:blipFill>
        <p:spPr>
          <a:xfrm>
            <a:off x="7191672" y="692696"/>
            <a:ext cx="1988840" cy="1224136"/>
          </a:xfrm>
          <a:prstGeom prst="rect">
            <a:avLst/>
          </a:prstGeom>
        </p:spPr>
      </p:pic>
      <p:sp>
        <p:nvSpPr>
          <p:cNvPr id="36" name="TextBox 35"/>
          <p:cNvSpPr txBox="1"/>
          <p:nvPr/>
        </p:nvSpPr>
        <p:spPr>
          <a:xfrm>
            <a:off x="792088" y="3573016"/>
            <a:ext cx="6552728" cy="2862322"/>
          </a:xfrm>
          <a:prstGeom prst="rect">
            <a:avLst/>
          </a:prstGeom>
          <a:solidFill>
            <a:srgbClr val="FFC000">
              <a:alpha val="69804"/>
            </a:srgbClr>
          </a:solidFill>
        </p:spPr>
        <p:txBody>
          <a:bodyPr wrap="square" rtlCol="0">
            <a:spAutoFit/>
          </a:bodyPr>
          <a:lstStyle/>
          <a:p>
            <a:pPr marL="231775" indent="-231775">
              <a:buFont typeface="Arial" pitchFamily="34" charset="0"/>
              <a:buChar char="•"/>
            </a:pPr>
            <a:r>
              <a:rPr lang="en-US" sz="2000" dirty="0">
                <a:latin typeface="+mn-lt"/>
              </a:rPr>
              <a:t>Consider the task and objectives. What do you want to accomplish</a:t>
            </a:r>
            <a:r>
              <a:rPr lang="en-US" sz="2000" dirty="0" smtClean="0">
                <a:latin typeface="+mn-lt"/>
              </a:rPr>
              <a:t>?</a:t>
            </a:r>
          </a:p>
          <a:p>
            <a:pPr marL="231775" indent="-231775">
              <a:buFont typeface="Arial" pitchFamily="34" charset="0"/>
              <a:buChar char="•"/>
            </a:pPr>
            <a:r>
              <a:rPr lang="en-US" sz="2000" dirty="0">
                <a:latin typeface="+mn-lt"/>
              </a:rPr>
              <a:t>Consider the resources—equipment, knowledge, skills, and </a:t>
            </a:r>
            <a:r>
              <a:rPr lang="en-US" sz="2000" dirty="0" smtClean="0">
                <a:latin typeface="+mn-lt"/>
              </a:rPr>
              <a:t>attitudes</a:t>
            </a:r>
          </a:p>
          <a:p>
            <a:pPr marL="231775" indent="-231775">
              <a:buFont typeface="Arial" pitchFamily="34" charset="0"/>
              <a:buChar char="•"/>
            </a:pPr>
            <a:r>
              <a:rPr lang="en-US" sz="2000" dirty="0">
                <a:latin typeface="+mn-lt"/>
              </a:rPr>
              <a:t>Consider the alternatives. Brainstorm.</a:t>
            </a:r>
          </a:p>
          <a:p>
            <a:pPr marL="231775" indent="-231775">
              <a:buFont typeface="Arial" pitchFamily="34" charset="0"/>
              <a:buChar char="•"/>
            </a:pPr>
            <a:r>
              <a:rPr lang="en-US" sz="2000" dirty="0">
                <a:latin typeface="+mn-lt"/>
              </a:rPr>
              <a:t>Reach a decision, evaluating each </a:t>
            </a:r>
            <a:r>
              <a:rPr lang="en-US" sz="2000" dirty="0" smtClean="0">
                <a:latin typeface="+mn-lt"/>
              </a:rPr>
              <a:t>option</a:t>
            </a:r>
          </a:p>
          <a:p>
            <a:pPr marL="231775" indent="-231775">
              <a:buFont typeface="Arial" pitchFamily="34" charset="0"/>
              <a:buChar char="•"/>
            </a:pPr>
            <a:r>
              <a:rPr lang="en-US" sz="2000" dirty="0">
                <a:latin typeface="+mn-lt"/>
              </a:rPr>
              <a:t>Write the plan down and </a:t>
            </a:r>
            <a:r>
              <a:rPr lang="en-US" sz="2000" dirty="0" smtClean="0">
                <a:latin typeface="+mn-lt"/>
              </a:rPr>
              <a:t>review</a:t>
            </a:r>
          </a:p>
          <a:p>
            <a:pPr marL="231775" indent="-231775">
              <a:buFont typeface="Arial" pitchFamily="34" charset="0"/>
              <a:buChar char="•"/>
            </a:pPr>
            <a:r>
              <a:rPr lang="en-US" sz="2000" dirty="0" smtClean="0">
                <a:latin typeface="+mn-lt"/>
              </a:rPr>
              <a:t>Execute the plan</a:t>
            </a:r>
          </a:p>
          <a:p>
            <a:pPr marL="231775" indent="-231775">
              <a:buFont typeface="Arial" pitchFamily="34" charset="0"/>
              <a:buChar char="•"/>
            </a:pPr>
            <a:r>
              <a:rPr lang="en-US" sz="2000" dirty="0" smtClean="0">
                <a:latin typeface="+mn-lt"/>
              </a:rPr>
              <a:t>Evaluate the plan</a:t>
            </a:r>
            <a:endParaRPr lang="en-US" sz="2000" dirty="0">
              <a:latin typeface="+mn-lt"/>
            </a:endParaRPr>
          </a:p>
        </p:txBody>
      </p:sp>
      <p:pic>
        <p:nvPicPr>
          <p:cNvPr id="38" name="Picture 2"/>
          <p:cNvPicPr>
            <a:picLocks noGrp="1" noSelect="1" noRot="1" noMove="1" noResize="1" noEditPoints="1" noAdjustHandles="1" noChangeArrowheads="1" noChangeShapeType="1"/>
          </p:cNvPicPr>
          <p:nvPr>
            <p:custDataLst>
              <p:tags r:id="rId3"/>
            </p:custDataLst>
          </p:nvPr>
        </p:nvPicPr>
        <p:blipFill>
          <a:blip r:embed="rId7" cstate="print">
            <a:clrChange>
              <a:clrFrom>
                <a:srgbClr val="FFFFFF"/>
              </a:clrFrom>
              <a:clrTo>
                <a:srgbClr val="FFFFFF">
                  <a:alpha val="0"/>
                </a:srgbClr>
              </a:clrTo>
            </a:clrChange>
          </a:blip>
          <a:srcRect t="4878"/>
          <a:stretch>
            <a:fillRect/>
          </a:stretch>
        </p:blipFill>
        <p:spPr bwMode="auto">
          <a:xfrm>
            <a:off x="648072" y="1556792"/>
            <a:ext cx="6858000" cy="2304256"/>
          </a:xfrm>
          <a:prstGeom prst="rect">
            <a:avLst/>
          </a:prstGeom>
          <a:noFill/>
          <a:ln w="9525">
            <a:noFill/>
            <a:miter lim="800000"/>
            <a:headEnd/>
            <a:tailEnd/>
          </a:ln>
        </p:spPr>
      </p:pic>
      <p:sp>
        <p:nvSpPr>
          <p:cNvPr id="39" name="TextBox 38"/>
          <p:cNvSpPr txBox="1"/>
          <p:nvPr/>
        </p:nvSpPr>
        <p:spPr>
          <a:xfrm>
            <a:off x="1044624" y="2309971"/>
            <a:ext cx="5903640" cy="1077218"/>
          </a:xfrm>
          <a:prstGeom prst="rect">
            <a:avLst/>
          </a:prstGeom>
          <a:noFill/>
        </p:spPr>
        <p:txBody>
          <a:bodyPr wrap="square" rtlCol="0">
            <a:spAutoFit/>
          </a:bodyPr>
          <a:lstStyle/>
          <a:p>
            <a:pPr algn="ctr"/>
            <a:r>
              <a:rPr lang="en-US" sz="3200" b="1" dirty="0" smtClean="0">
                <a:latin typeface="+mn-lt"/>
              </a:rPr>
              <a:t>Planning </a:t>
            </a:r>
            <a:r>
              <a:rPr lang="en-US" sz="3200" b="1" dirty="0">
                <a:latin typeface="+mn-lt"/>
              </a:rPr>
              <a:t>is an important part of </a:t>
            </a:r>
            <a:r>
              <a:rPr lang="en-US" sz="3200" b="1" dirty="0" smtClean="0">
                <a:latin typeface="+mn-lt"/>
              </a:rPr>
              <a:t>every leader</a:t>
            </a:r>
            <a:endParaRPr lang="en-IN" sz="3200" b="1" dirty="0">
              <a:latin typeface="+mn-lt"/>
            </a:endParaRPr>
          </a:p>
        </p:txBody>
      </p:sp>
    </p:spTree>
    <p:extLst>
      <p:ext uri="{BB962C8B-B14F-4D97-AF65-F5344CB8AC3E}">
        <p14:creationId xmlns:p14="http://schemas.microsoft.com/office/powerpoint/2010/main" val="1944538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a:latin typeface="+mn-lt"/>
              </a:rPr>
              <a:t>Contents </a:t>
            </a:r>
          </a:p>
        </p:txBody>
      </p:sp>
      <p:sp>
        <p:nvSpPr>
          <p:cNvPr id="5" name="TextBox 4"/>
          <p:cNvSpPr txBox="1"/>
          <p:nvPr/>
        </p:nvSpPr>
        <p:spPr>
          <a:xfrm>
            <a:off x="496144" y="9923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Introduction to leadership skills</a:t>
            </a:r>
          </a:p>
        </p:txBody>
      </p:sp>
      <p:sp>
        <p:nvSpPr>
          <p:cNvPr id="6" name="TextBox 5"/>
          <p:cNvSpPr txBox="1"/>
          <p:nvPr/>
        </p:nvSpPr>
        <p:spPr>
          <a:xfrm>
            <a:off x="496144" y="153094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Career skills for a leader</a:t>
            </a:r>
            <a:endParaRPr lang="en-US" sz="2000" dirty="0">
              <a:latin typeface="+mn-lt"/>
              <a:cs typeface="Arial" pitchFamily="34" charset="0"/>
            </a:endParaRPr>
          </a:p>
        </p:txBody>
      </p:sp>
      <p:sp>
        <p:nvSpPr>
          <p:cNvPr id="7" name="TextBox 6"/>
          <p:cNvSpPr txBox="1"/>
          <p:nvPr/>
        </p:nvSpPr>
        <p:spPr>
          <a:xfrm>
            <a:off x="496144" y="206955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People skills for a leader</a:t>
            </a:r>
            <a:endParaRPr lang="en-US" sz="2000" dirty="0">
              <a:latin typeface="+mn-lt"/>
              <a:cs typeface="Arial" pitchFamily="34" charset="0"/>
            </a:endParaRPr>
          </a:p>
        </p:txBody>
      </p:sp>
      <p:sp>
        <p:nvSpPr>
          <p:cNvPr id="8" name="TextBox 7"/>
          <p:cNvSpPr txBox="1"/>
          <p:nvPr/>
        </p:nvSpPr>
        <p:spPr>
          <a:xfrm>
            <a:off x="496144" y="2608165"/>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Technical skills for a leader</a:t>
            </a:r>
            <a:endParaRPr lang="en-US" sz="2000" dirty="0">
              <a:latin typeface="+mn-lt"/>
              <a:cs typeface="Arial" pitchFamily="34" charset="0"/>
            </a:endParaRPr>
          </a:p>
        </p:txBody>
      </p:sp>
      <p:sp>
        <p:nvSpPr>
          <p:cNvPr id="9" name="TextBox 8"/>
          <p:cNvSpPr txBox="1"/>
          <p:nvPr/>
        </p:nvSpPr>
        <p:spPr>
          <a:xfrm>
            <a:off x="496144" y="3146773"/>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Values and behaviors</a:t>
            </a:r>
            <a:endParaRPr lang="en-US" sz="2000" dirty="0">
              <a:latin typeface="+mn-lt"/>
              <a:cs typeface="Arial" pitchFamily="34" charset="0"/>
            </a:endParaRPr>
          </a:p>
        </p:txBody>
      </p:sp>
      <p:sp>
        <p:nvSpPr>
          <p:cNvPr id="10" name="TextBox 9"/>
          <p:cNvSpPr txBox="1"/>
          <p:nvPr/>
        </p:nvSpPr>
        <p:spPr>
          <a:xfrm>
            <a:off x="496144" y="368538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Communication and conflict resolution skills</a:t>
            </a:r>
            <a:endParaRPr lang="en-US" sz="2000" dirty="0">
              <a:latin typeface="+mn-lt"/>
              <a:cs typeface="Arial" pitchFamily="34" charset="0"/>
            </a:endParaRPr>
          </a:p>
        </p:txBody>
      </p:sp>
      <p:sp>
        <p:nvSpPr>
          <p:cNvPr id="11" name="TextBox 10"/>
          <p:cNvSpPr txBox="1"/>
          <p:nvPr/>
        </p:nvSpPr>
        <p:spPr>
          <a:xfrm>
            <a:off x="496144" y="422398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initiatives for achieving cultural diversity</a:t>
            </a:r>
            <a:endParaRPr lang="en-US" sz="2000" dirty="0">
              <a:latin typeface="+mn-lt"/>
              <a:cs typeface="Arial" pitchFamily="34" charset="0"/>
            </a:endParaRPr>
          </a:p>
        </p:txBody>
      </p:sp>
      <p:sp>
        <p:nvSpPr>
          <p:cNvPr id="12" name="TextBox 11"/>
          <p:cNvSpPr txBox="1"/>
          <p:nvPr/>
        </p:nvSpPr>
        <p:spPr>
          <a:xfrm>
            <a:off x="496144" y="476259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development and succession</a:t>
            </a:r>
            <a:endParaRPr lang="en-US" sz="2000" dirty="0">
              <a:latin typeface="+mn-lt"/>
              <a:cs typeface="Arial" pitchFamily="34" charset="0"/>
            </a:endParaRPr>
          </a:p>
        </p:txBody>
      </p:sp>
      <p:sp>
        <p:nvSpPr>
          <p:cNvPr id="13" name="TextBox 12"/>
          <p:cNvSpPr txBox="1"/>
          <p:nvPr/>
        </p:nvSpPr>
        <p:spPr>
          <a:xfrm>
            <a:off x="496144" y="5301208"/>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Case studies</a:t>
            </a:r>
            <a:endParaRPr lang="en-US" sz="2000" dirty="0">
              <a:latin typeface="+mn-lt"/>
              <a:cs typeface="Arial" pitchFamily="34" charset="0"/>
            </a:endParaRPr>
          </a:p>
        </p:txBody>
      </p:sp>
      <p:pic>
        <p:nvPicPr>
          <p:cNvPr id="15" name="Picture 14" descr="highlighter_pen_marker_pink.pn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rot="16200000">
            <a:off x="8326016" y="4568552"/>
            <a:ext cx="2265784" cy="2265784"/>
          </a:xfrm>
          <a:prstGeom prst="rect">
            <a:avLst/>
          </a:prstGeom>
        </p:spPr>
      </p:pic>
    </p:spTree>
    <p:extLst>
      <p:ext uri="{BB962C8B-B14F-4D97-AF65-F5344CB8AC3E}">
        <p14:creationId xmlns:p14="http://schemas.microsoft.com/office/powerpoint/2010/main" val="111774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9.82659E-7 L -0.96754 -0.17364 " pathEditMode="relative" rAng="0" ptsTypes="AA">
                                      <p:cBhvr>
                                        <p:cTn id="6" dur="2000" fill="hold"/>
                                        <p:tgtEl>
                                          <p:spTgt spid="15"/>
                                        </p:tgtEl>
                                        <p:attrNameLst>
                                          <p:attrName>ppt_x</p:attrName>
                                          <p:attrName>ppt_y</p:attrName>
                                        </p:attrNameLst>
                                      </p:cBhvr>
                                      <p:rCtr x="-48385" y="-8694"/>
                                    </p:animMotion>
                                  </p:childTnLst>
                                </p:cTn>
                              </p:par>
                            </p:childTnLst>
                          </p:cTn>
                        </p:par>
                        <p:par>
                          <p:cTn id="7" fill="hold">
                            <p:stCondLst>
                              <p:cond delay="2000"/>
                            </p:stCondLst>
                            <p:childTnLst>
                              <p:par>
                                <p:cTn id="8" presetID="1" presetClass="emph" presetSubtype="2" fill="hold" nodeType="afterEffect">
                                  <p:stCondLst>
                                    <p:cond delay="0"/>
                                  </p:stCondLst>
                                  <p:childTnLst>
                                    <p:animClr clrSpc="rgb" dir="cw">
                                      <p:cBhvr>
                                        <p:cTn id="9" dur="2000" fill="hold"/>
                                        <p:tgtEl>
                                          <p:spTgt spid="12"/>
                                        </p:tgtEl>
                                        <p:attrNameLst>
                                          <p:attrName>fillcolor</p:attrName>
                                        </p:attrNameLst>
                                      </p:cBhvr>
                                      <p:to>
                                        <a:srgbClr val="FF8FB4"/>
                                      </p:to>
                                    </p:animClr>
                                    <p:set>
                                      <p:cBhvr>
                                        <p:cTn id="10" dur="2000" fill="hold"/>
                                        <p:tgtEl>
                                          <p:spTgt spid="12"/>
                                        </p:tgtEl>
                                        <p:attrNameLst>
                                          <p:attrName>fill.type</p:attrName>
                                        </p:attrNameLst>
                                      </p:cBhvr>
                                      <p:to>
                                        <p:strVal val="solid"/>
                                      </p:to>
                                    </p:set>
                                    <p:set>
                                      <p:cBhvr>
                                        <p:cTn id="11" dur="2000" fill="hold"/>
                                        <p:tgtEl>
                                          <p:spTgt spid="12"/>
                                        </p:tgtEl>
                                        <p:attrNameLst>
                                          <p:attrName>fill.on</p:attrName>
                                        </p:attrNameLst>
                                      </p:cBhvr>
                                      <p:to>
                                        <p:strVal val="true"/>
                                      </p:to>
                                    </p:set>
                                  </p:childTnLst>
                                </p:cTn>
                              </p:par>
                              <p:par>
                                <p:cTn id="12" presetID="63" presetClass="path" presetSubtype="0" accel="50000" decel="50000" fill="hold" nodeType="withEffect">
                                  <p:stCondLst>
                                    <p:cond delay="0"/>
                                  </p:stCondLst>
                                  <p:childTnLst>
                                    <p:animMotion origin="layout" path="M -0.96754 -0.17364 L -0.04289 -0.17364 " pathEditMode="relative" rAng="0" ptsTypes="AA">
                                      <p:cBhvr>
                                        <p:cTn id="13" dur="2000" fill="hold"/>
                                        <p:tgtEl>
                                          <p:spTgt spid="15"/>
                                        </p:tgtEl>
                                        <p:attrNameLst>
                                          <p:attrName>ppt_x</p:attrName>
                                          <p:attrName>ppt_y</p:attrName>
                                        </p:attrNameLst>
                                      </p:cBhvr>
                                      <p:rCtr x="46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a:latin typeface="+mn-lt"/>
              </a:rPr>
              <a:t>Single and double-loop learning</a:t>
            </a:r>
          </a:p>
        </p:txBody>
      </p:sp>
      <p:sp>
        <p:nvSpPr>
          <p:cNvPr id="5" name="TextBox 4"/>
          <p:cNvSpPr txBox="1"/>
          <p:nvPr/>
        </p:nvSpPr>
        <p:spPr>
          <a:xfrm>
            <a:off x="323528" y="908720"/>
            <a:ext cx="8153400" cy="338554"/>
          </a:xfrm>
          <a:prstGeom prst="rect">
            <a:avLst/>
          </a:prstGeom>
          <a:noFill/>
        </p:spPr>
        <p:txBody>
          <a:bodyPr wrap="square" rtlCol="0">
            <a:spAutoFit/>
          </a:bodyPr>
          <a:lstStyle/>
          <a:p>
            <a:r>
              <a:rPr lang="en-US" sz="1600" dirty="0" smtClean="0">
                <a:latin typeface="+mn-lt"/>
              </a:rPr>
              <a:t>Chris Argyis has coined the term single-loop learning and double-loop learning.</a:t>
            </a:r>
            <a:endParaRPr lang="en-US" sz="1600" dirty="0">
              <a:latin typeface="+mn-lt"/>
            </a:endParaRPr>
          </a:p>
        </p:txBody>
      </p:sp>
      <p:grpSp>
        <p:nvGrpSpPr>
          <p:cNvPr id="3" name="Group 2"/>
          <p:cNvGrpSpPr/>
          <p:nvPr/>
        </p:nvGrpSpPr>
        <p:grpSpPr>
          <a:xfrm>
            <a:off x="2286000" y="1871663"/>
            <a:ext cx="4841875" cy="3614737"/>
            <a:chOff x="2286000" y="1871663"/>
            <a:chExt cx="4841875" cy="3614737"/>
          </a:xfrm>
        </p:grpSpPr>
        <p:grpSp>
          <p:nvGrpSpPr>
            <p:cNvPr id="11" name="Group 36"/>
            <p:cNvGrpSpPr>
              <a:grpSpLocks/>
            </p:cNvGrpSpPr>
            <p:nvPr/>
          </p:nvGrpSpPr>
          <p:grpSpPr bwMode="auto">
            <a:xfrm>
              <a:off x="2997200" y="4198938"/>
              <a:ext cx="4130675" cy="1284287"/>
              <a:chOff x="1754" y="2851"/>
              <a:chExt cx="3050" cy="978"/>
            </a:xfrm>
          </p:grpSpPr>
          <p:sp>
            <p:nvSpPr>
              <p:cNvPr id="12" name="Oval 8"/>
              <p:cNvSpPr>
                <a:spLocks noChangeArrowheads="1"/>
              </p:cNvSpPr>
              <p:nvPr/>
            </p:nvSpPr>
            <p:spPr bwMode="auto">
              <a:xfrm rot="-534481">
                <a:off x="2641" y="3027"/>
                <a:ext cx="1205" cy="452"/>
              </a:xfrm>
              <a:prstGeom prst="ellipse">
                <a:avLst/>
              </a:prstGeom>
              <a:solidFill>
                <a:srgbClr val="B4B4B4">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1600">
                  <a:latin typeface="+mn-lt"/>
                </a:endParaRPr>
              </a:p>
            </p:txBody>
          </p:sp>
          <p:grpSp>
            <p:nvGrpSpPr>
              <p:cNvPr id="13" name="Group 10"/>
              <p:cNvGrpSpPr>
                <a:grpSpLocks/>
              </p:cNvGrpSpPr>
              <p:nvPr/>
            </p:nvGrpSpPr>
            <p:grpSpPr bwMode="auto">
              <a:xfrm>
                <a:off x="1754" y="2851"/>
                <a:ext cx="3050" cy="978"/>
                <a:chOff x="532" y="2851"/>
                <a:chExt cx="3050" cy="978"/>
              </a:xfrm>
            </p:grpSpPr>
            <p:sp>
              <p:nvSpPr>
                <p:cNvPr id="14" name="Freeform 38"/>
                <p:cNvSpPr>
                  <a:spLocks/>
                </p:cNvSpPr>
                <p:nvPr/>
              </p:nvSpPr>
              <p:spPr bwMode="auto">
                <a:xfrm>
                  <a:off x="1132" y="2851"/>
                  <a:ext cx="2450" cy="520"/>
                </a:xfrm>
                <a:custGeom>
                  <a:avLst/>
                  <a:gdLst>
                    <a:gd name="T0" fmla="*/ 2147483647 w 1678"/>
                    <a:gd name="T1" fmla="*/ 551 h 1010"/>
                    <a:gd name="T2" fmla="*/ 2147483647 w 1678"/>
                    <a:gd name="T3" fmla="*/ 148 h 1010"/>
                    <a:gd name="T4" fmla="*/ 2147483647 w 1678"/>
                    <a:gd name="T5" fmla="*/ 375 h 1010"/>
                    <a:gd name="T6" fmla="*/ 0 w 1678"/>
                    <a:gd name="T7" fmla="*/ 355 h 1010"/>
                    <a:gd name="T8" fmla="*/ 2147483647 w 1678"/>
                    <a:gd name="T9" fmla="*/ 37 h 1010"/>
                    <a:gd name="T10" fmla="*/ 2147483647 w 1678"/>
                    <a:gd name="T11" fmla="*/ 595 h 1010"/>
                    <a:gd name="T12" fmla="*/ 2147483647 w 1678"/>
                    <a:gd name="T13" fmla="*/ 551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8" h="1010">
                      <a:moveTo>
                        <a:pt x="1162" y="936"/>
                      </a:moveTo>
                      <a:cubicBezTo>
                        <a:pt x="1222" y="836"/>
                        <a:pt x="1371" y="388"/>
                        <a:pt x="985" y="252"/>
                      </a:cubicBezTo>
                      <a:cubicBezTo>
                        <a:pt x="471" y="122"/>
                        <a:pt x="116" y="637"/>
                        <a:pt x="116" y="637"/>
                      </a:cubicBezTo>
                      <a:cubicBezTo>
                        <a:pt x="116" y="637"/>
                        <a:pt x="116" y="637"/>
                        <a:pt x="0" y="603"/>
                      </a:cubicBezTo>
                      <a:cubicBezTo>
                        <a:pt x="272" y="215"/>
                        <a:pt x="727" y="0"/>
                        <a:pt x="1077" y="63"/>
                      </a:cubicBezTo>
                      <a:cubicBezTo>
                        <a:pt x="1416" y="123"/>
                        <a:pt x="1678" y="452"/>
                        <a:pt x="1422" y="1010"/>
                      </a:cubicBezTo>
                      <a:cubicBezTo>
                        <a:pt x="1357" y="994"/>
                        <a:pt x="1209" y="950"/>
                        <a:pt x="1162" y="936"/>
                      </a:cubicBezTo>
                      <a:close/>
                    </a:path>
                  </a:pathLst>
                </a:custGeom>
                <a:solidFill>
                  <a:srgbClr val="B4B4B4">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IN" sz="1600" noProof="1">
                    <a:latin typeface="+mn-lt"/>
                  </a:endParaRPr>
                </a:p>
              </p:txBody>
            </p:sp>
            <p:sp>
              <p:nvSpPr>
                <p:cNvPr id="15" name="Freeform 39"/>
                <p:cNvSpPr>
                  <a:spLocks/>
                </p:cNvSpPr>
                <p:nvPr/>
              </p:nvSpPr>
              <p:spPr bwMode="auto">
                <a:xfrm>
                  <a:off x="532" y="3191"/>
                  <a:ext cx="2600" cy="638"/>
                </a:xfrm>
                <a:custGeom>
                  <a:avLst/>
                  <a:gdLst>
                    <a:gd name="T0" fmla="*/ 2147483647 w 1781"/>
                    <a:gd name="T1" fmla="*/ 23 h 1235"/>
                    <a:gd name="T2" fmla="*/ 2147483647 w 1781"/>
                    <a:gd name="T3" fmla="*/ 500 h 1235"/>
                    <a:gd name="T4" fmla="*/ 2147483647 w 1781"/>
                    <a:gd name="T5" fmla="*/ 231 h 1235"/>
                    <a:gd name="T6" fmla="*/ 2147483647 w 1781"/>
                    <a:gd name="T7" fmla="*/ 283 h 1235"/>
                    <a:gd name="T8" fmla="*/ 2147483647 w 1781"/>
                    <a:gd name="T9" fmla="*/ 635 h 1235"/>
                    <a:gd name="T10" fmla="*/ 2147483647 w 1781"/>
                    <a:gd name="T11" fmla="*/ 0 h 1235"/>
                    <a:gd name="T12" fmla="*/ 2147483647 w 1781"/>
                    <a:gd name="T13" fmla="*/ 23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1" h="1235">
                      <a:moveTo>
                        <a:pt x="487" y="36"/>
                      </a:moveTo>
                      <a:cubicBezTo>
                        <a:pt x="412" y="169"/>
                        <a:pt x="208" y="597"/>
                        <a:pt x="609" y="785"/>
                      </a:cubicBezTo>
                      <a:cubicBezTo>
                        <a:pt x="830" y="873"/>
                        <a:pt x="1204" y="807"/>
                        <a:pt x="1523" y="363"/>
                      </a:cubicBezTo>
                      <a:cubicBezTo>
                        <a:pt x="1586" y="379"/>
                        <a:pt x="1709" y="419"/>
                        <a:pt x="1781" y="444"/>
                      </a:cubicBezTo>
                      <a:cubicBezTo>
                        <a:pt x="1502" y="949"/>
                        <a:pt x="806" y="1235"/>
                        <a:pt x="452" y="998"/>
                      </a:cubicBezTo>
                      <a:cubicBezTo>
                        <a:pt x="0" y="701"/>
                        <a:pt x="278" y="135"/>
                        <a:pt x="372" y="0"/>
                      </a:cubicBezTo>
                      <a:cubicBezTo>
                        <a:pt x="430" y="17"/>
                        <a:pt x="411" y="11"/>
                        <a:pt x="487" y="36"/>
                      </a:cubicBezTo>
                      <a:close/>
                    </a:path>
                  </a:pathLst>
                </a:custGeom>
                <a:solidFill>
                  <a:srgbClr val="B4B4B4">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IN" sz="1600" noProof="1">
                    <a:latin typeface="+mn-lt"/>
                  </a:endParaRPr>
                </a:p>
              </p:txBody>
            </p:sp>
          </p:grpSp>
        </p:grpSp>
        <p:grpSp>
          <p:nvGrpSpPr>
            <p:cNvPr id="16" name="Group 14"/>
            <p:cNvGrpSpPr>
              <a:grpSpLocks/>
            </p:cNvGrpSpPr>
            <p:nvPr/>
          </p:nvGrpSpPr>
          <p:grpSpPr bwMode="auto">
            <a:xfrm>
              <a:off x="2286000" y="3097599"/>
              <a:ext cx="3606589" cy="2388801"/>
              <a:chOff x="7" y="2013"/>
              <a:chExt cx="2663" cy="1818"/>
            </a:xfrm>
            <a:solidFill>
              <a:schemeClr val="bg2"/>
            </a:solidFill>
          </p:grpSpPr>
          <p:sp>
            <p:nvSpPr>
              <p:cNvPr id="17" name="Freeform 41"/>
              <p:cNvSpPr>
                <a:spLocks/>
              </p:cNvSpPr>
              <p:nvPr/>
            </p:nvSpPr>
            <p:spPr bwMode="auto">
              <a:xfrm>
                <a:off x="7" y="2013"/>
                <a:ext cx="2599" cy="1803"/>
              </a:xfrm>
              <a:custGeom>
                <a:avLst/>
                <a:gdLst>
                  <a:gd name="T0" fmla="*/ 2147483647 w 1781"/>
                  <a:gd name="T1" fmla="*/ 193368391 h 1235"/>
                  <a:gd name="T2" fmla="*/ 2147483647 w 1781"/>
                  <a:gd name="T3" fmla="*/ 2147483647 h 1235"/>
                  <a:gd name="T4" fmla="*/ 2147483647 w 1781"/>
                  <a:gd name="T5" fmla="*/ 1949805130 h 1235"/>
                  <a:gd name="T6" fmla="*/ 2147483647 w 1781"/>
                  <a:gd name="T7" fmla="*/ 2147483647 h 1235"/>
                  <a:gd name="T8" fmla="*/ 2147483647 w 1781"/>
                  <a:gd name="T9" fmla="*/ 2147483647 h 1235"/>
                  <a:gd name="T10" fmla="*/ 1996434099 w 1781"/>
                  <a:gd name="T11" fmla="*/ 0 h 1235"/>
                  <a:gd name="T12" fmla="*/ 2147483647 w 1781"/>
                  <a:gd name="T13" fmla="*/ 193368391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1" h="1235">
                    <a:moveTo>
                      <a:pt x="487" y="36"/>
                    </a:moveTo>
                    <a:cubicBezTo>
                      <a:pt x="412" y="169"/>
                      <a:pt x="208" y="597"/>
                      <a:pt x="609" y="785"/>
                    </a:cubicBezTo>
                    <a:cubicBezTo>
                      <a:pt x="830" y="873"/>
                      <a:pt x="1204" y="807"/>
                      <a:pt x="1523" y="363"/>
                    </a:cubicBezTo>
                    <a:cubicBezTo>
                      <a:pt x="1586" y="379"/>
                      <a:pt x="1709" y="419"/>
                      <a:pt x="1781" y="444"/>
                    </a:cubicBezTo>
                    <a:cubicBezTo>
                      <a:pt x="1502" y="949"/>
                      <a:pt x="806" y="1235"/>
                      <a:pt x="452" y="998"/>
                    </a:cubicBezTo>
                    <a:cubicBezTo>
                      <a:pt x="0" y="701"/>
                      <a:pt x="278" y="135"/>
                      <a:pt x="372" y="0"/>
                    </a:cubicBezTo>
                    <a:cubicBezTo>
                      <a:pt x="430" y="17"/>
                      <a:pt x="411" y="11"/>
                      <a:pt x="487" y="36"/>
                    </a:cubicBezTo>
                    <a:close/>
                  </a:path>
                </a:pathLst>
              </a:custGeom>
              <a:grpFill/>
              <a:ln w="9525">
                <a:solidFill>
                  <a:srgbClr val="DA0000"/>
                </a:solidFill>
                <a:round/>
                <a:headEnd/>
                <a:tailEnd/>
              </a:ln>
              <a:effectLst>
                <a:reflection blurRad="6350" stA="52000" endA="300" endPos="35000" dir="5400000" sy="-100000" algn="bl" rotWithShape="0"/>
              </a:effectLst>
            </p:spPr>
            <p:txBody>
              <a:bodyPr/>
              <a:lstStyle/>
              <a:p>
                <a:pPr fontAlgn="auto">
                  <a:spcBef>
                    <a:spcPts val="0"/>
                  </a:spcBef>
                  <a:spcAft>
                    <a:spcPts val="0"/>
                  </a:spcAft>
                  <a:defRPr/>
                </a:pPr>
                <a:endParaRPr lang="en-US" sz="1600" b="1" noProof="1">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ndParaRPr>
              </a:p>
            </p:txBody>
          </p:sp>
          <p:sp>
            <p:nvSpPr>
              <p:cNvPr id="18" name="Freeform 42"/>
              <p:cNvSpPr>
                <a:spLocks/>
              </p:cNvSpPr>
              <p:nvPr/>
            </p:nvSpPr>
            <p:spPr bwMode="auto">
              <a:xfrm>
                <a:off x="755" y="2659"/>
                <a:ext cx="1915" cy="1172"/>
              </a:xfrm>
              <a:custGeom>
                <a:avLst/>
                <a:gdLst>
                  <a:gd name="T0" fmla="*/ 0 w 1312"/>
                  <a:gd name="T1" fmla="*/ 2147483647 h 803"/>
                  <a:gd name="T2" fmla="*/ 2147483647 w 1312"/>
                  <a:gd name="T3" fmla="*/ 2147483647 h 803"/>
                  <a:gd name="T4" fmla="*/ 2147483647 w 1312"/>
                  <a:gd name="T5" fmla="*/ 0 h 803"/>
                  <a:gd name="T6" fmla="*/ 2147483647 w 1312"/>
                  <a:gd name="T7" fmla="*/ 1534758865 h 803"/>
                  <a:gd name="T8" fmla="*/ 2147483647 w 1312"/>
                  <a:gd name="T9" fmla="*/ 2147483647 h 803"/>
                  <a:gd name="T10" fmla="*/ 0 w 1312"/>
                  <a:gd name="T11" fmla="*/ 2147483647 h 803"/>
                  <a:gd name="T12" fmla="*/ 0 60000 65536"/>
                  <a:gd name="T13" fmla="*/ 0 60000 65536"/>
                  <a:gd name="T14" fmla="*/ 0 60000 65536"/>
                  <a:gd name="T15" fmla="*/ 0 60000 65536"/>
                  <a:gd name="T16" fmla="*/ 0 60000 65536"/>
                  <a:gd name="T17" fmla="*/ 0 60000 65536"/>
                  <a:gd name="T18" fmla="*/ 0 w 1312"/>
                  <a:gd name="T19" fmla="*/ 0 h 803"/>
                  <a:gd name="T20" fmla="*/ 1312 w 1312"/>
                  <a:gd name="T21" fmla="*/ 803 h 803"/>
                </a:gdLst>
                <a:ahLst/>
                <a:cxnLst>
                  <a:cxn ang="T12">
                    <a:pos x="T0" y="T1"/>
                  </a:cxn>
                  <a:cxn ang="T13">
                    <a:pos x="T2" y="T3"/>
                  </a:cxn>
                  <a:cxn ang="T14">
                    <a:pos x="T4" y="T5"/>
                  </a:cxn>
                  <a:cxn ang="T15">
                    <a:pos x="T6" y="T7"/>
                  </a:cxn>
                  <a:cxn ang="T16">
                    <a:pos x="T8" y="T9"/>
                  </a:cxn>
                  <a:cxn ang="T17">
                    <a:pos x="T10" y="T11"/>
                  </a:cxn>
                </a:cxnLst>
                <a:rect l="T18" t="T19" r="T20" b="T21"/>
                <a:pathLst>
                  <a:path w="1312" h="803">
                    <a:moveTo>
                      <a:pt x="0" y="589"/>
                    </a:moveTo>
                    <a:cubicBezTo>
                      <a:pt x="0" y="589"/>
                      <a:pt x="399" y="803"/>
                      <a:pt x="989" y="335"/>
                    </a:cubicBezTo>
                    <a:cubicBezTo>
                      <a:pt x="1163" y="189"/>
                      <a:pt x="1267" y="0"/>
                      <a:pt x="1267" y="0"/>
                    </a:cubicBezTo>
                    <a:cubicBezTo>
                      <a:pt x="1312" y="63"/>
                      <a:pt x="1312" y="63"/>
                      <a:pt x="1312" y="63"/>
                    </a:cubicBezTo>
                    <a:cubicBezTo>
                      <a:pt x="1312" y="63"/>
                      <a:pt x="999" y="633"/>
                      <a:pt x="400" y="678"/>
                    </a:cubicBezTo>
                    <a:cubicBezTo>
                      <a:pt x="148" y="694"/>
                      <a:pt x="0" y="589"/>
                      <a:pt x="0" y="589"/>
                    </a:cubicBezTo>
                    <a:close/>
                  </a:path>
                </a:pathLst>
              </a:custGeom>
              <a:grpFill/>
              <a:ln w="9525">
                <a:noFill/>
                <a:round/>
                <a:headEnd/>
                <a:tailEnd/>
              </a:ln>
            </p:spPr>
            <p:txBody>
              <a:bodyPr/>
              <a:lstStyle/>
              <a:p>
                <a:pPr fontAlgn="auto">
                  <a:spcBef>
                    <a:spcPts val="0"/>
                  </a:spcBef>
                  <a:spcAft>
                    <a:spcPts val="0"/>
                  </a:spcAft>
                  <a:defRPr/>
                </a:pPr>
                <a:endParaRPr lang="en-US" sz="1600" noProof="1">
                  <a:latin typeface="+mn-lt"/>
                </a:endParaRPr>
              </a:p>
            </p:txBody>
          </p:sp>
          <p:sp>
            <p:nvSpPr>
              <p:cNvPr id="19" name="Freeform 43"/>
              <p:cNvSpPr>
                <a:spLocks/>
              </p:cNvSpPr>
              <p:nvPr/>
            </p:nvSpPr>
            <p:spPr bwMode="auto">
              <a:xfrm>
                <a:off x="419" y="2066"/>
                <a:ext cx="389" cy="1042"/>
              </a:xfrm>
              <a:custGeom>
                <a:avLst/>
                <a:gdLst>
                  <a:gd name="T0" fmla="*/ 2147483647 w 267"/>
                  <a:gd name="T1" fmla="*/ 0 h 714"/>
                  <a:gd name="T2" fmla="*/ 2147483647 w 267"/>
                  <a:gd name="T3" fmla="*/ 1217349982 h 714"/>
                  <a:gd name="T4" fmla="*/ 2147483647 w 267"/>
                  <a:gd name="T5" fmla="*/ 2147483647 h 714"/>
                  <a:gd name="T6" fmla="*/ 2096888232 w 267"/>
                  <a:gd name="T7" fmla="*/ 2147483647 h 714"/>
                  <a:gd name="T8" fmla="*/ 2147483647 w 267"/>
                  <a:gd name="T9" fmla="*/ 0 h 714"/>
                  <a:gd name="T10" fmla="*/ 0 60000 65536"/>
                  <a:gd name="T11" fmla="*/ 0 60000 65536"/>
                  <a:gd name="T12" fmla="*/ 0 60000 65536"/>
                  <a:gd name="T13" fmla="*/ 0 60000 65536"/>
                  <a:gd name="T14" fmla="*/ 0 60000 65536"/>
                  <a:gd name="T15" fmla="*/ 0 w 267"/>
                  <a:gd name="T16" fmla="*/ 0 h 714"/>
                  <a:gd name="T17" fmla="*/ 267 w 267"/>
                  <a:gd name="T18" fmla="*/ 714 h 714"/>
                </a:gdLst>
                <a:ahLst/>
                <a:cxnLst>
                  <a:cxn ang="T10">
                    <a:pos x="T0" y="T1"/>
                  </a:cxn>
                  <a:cxn ang="T11">
                    <a:pos x="T2" y="T3"/>
                  </a:cxn>
                  <a:cxn ang="T12">
                    <a:pos x="T4" y="T5"/>
                  </a:cxn>
                  <a:cxn ang="T13">
                    <a:pos x="T6" y="T7"/>
                  </a:cxn>
                  <a:cxn ang="T14">
                    <a:pos x="T8" y="T9"/>
                  </a:cxn>
                </a:cxnLst>
                <a:rect l="T15" t="T16" r="T17" b="T18"/>
                <a:pathLst>
                  <a:path w="267" h="714">
                    <a:moveTo>
                      <a:pt x="205" y="0"/>
                    </a:moveTo>
                    <a:cubicBezTo>
                      <a:pt x="205" y="0"/>
                      <a:pt x="254" y="45"/>
                      <a:pt x="261" y="50"/>
                    </a:cubicBezTo>
                    <a:cubicBezTo>
                      <a:pt x="267" y="61"/>
                      <a:pt x="0" y="424"/>
                      <a:pt x="264" y="714"/>
                    </a:cubicBezTo>
                    <a:cubicBezTo>
                      <a:pt x="69" y="593"/>
                      <a:pt x="85" y="409"/>
                      <a:pt x="87" y="363"/>
                    </a:cubicBezTo>
                    <a:cubicBezTo>
                      <a:pt x="88" y="197"/>
                      <a:pt x="205" y="0"/>
                      <a:pt x="205" y="0"/>
                    </a:cubicBezTo>
                    <a:close/>
                  </a:path>
                </a:pathLst>
              </a:custGeom>
              <a:grpFill/>
              <a:ln w="9525">
                <a:noFill/>
                <a:round/>
                <a:headEnd/>
                <a:tailEnd/>
              </a:ln>
            </p:spPr>
            <p:txBody>
              <a:bodyPr/>
              <a:lstStyle/>
              <a:p>
                <a:pPr fontAlgn="auto">
                  <a:spcBef>
                    <a:spcPts val="0"/>
                  </a:spcBef>
                  <a:spcAft>
                    <a:spcPts val="0"/>
                  </a:spcAft>
                  <a:defRPr/>
                </a:pPr>
                <a:endParaRPr lang="en-US" sz="1600" noProof="1">
                  <a:latin typeface="+mn-lt"/>
                </a:endParaRPr>
              </a:p>
            </p:txBody>
          </p:sp>
        </p:grpSp>
        <p:grpSp>
          <p:nvGrpSpPr>
            <p:cNvPr id="20" name="Group 18"/>
            <p:cNvGrpSpPr>
              <a:grpSpLocks/>
            </p:cNvGrpSpPr>
            <p:nvPr/>
          </p:nvGrpSpPr>
          <p:grpSpPr bwMode="auto">
            <a:xfrm>
              <a:off x="3097246" y="1871663"/>
              <a:ext cx="3319470" cy="2062936"/>
              <a:chOff x="606" y="1010"/>
              <a:chExt cx="2451" cy="1570"/>
            </a:xfrm>
            <a:solidFill>
              <a:schemeClr val="accent2">
                <a:lumMod val="75000"/>
              </a:schemeClr>
            </a:solidFill>
          </p:grpSpPr>
          <p:sp>
            <p:nvSpPr>
              <p:cNvPr id="21" name="Freeform 46"/>
              <p:cNvSpPr>
                <a:spLocks/>
              </p:cNvSpPr>
              <p:nvPr/>
            </p:nvSpPr>
            <p:spPr bwMode="auto">
              <a:xfrm>
                <a:off x="2683" y="1564"/>
                <a:ext cx="261" cy="1016"/>
              </a:xfrm>
              <a:custGeom>
                <a:avLst/>
                <a:gdLst>
                  <a:gd name="T0" fmla="*/ 0 w 179"/>
                  <a:gd name="T1" fmla="*/ 2147483647 h 696"/>
                  <a:gd name="T2" fmla="*/ 1017188147 w 179"/>
                  <a:gd name="T3" fmla="*/ 2147483647 h 696"/>
                  <a:gd name="T4" fmla="*/ 2147483647 w 179"/>
                  <a:gd name="T5" fmla="*/ 2147483647 h 696"/>
                  <a:gd name="T6" fmla="*/ 2147483647 w 179"/>
                  <a:gd name="T7" fmla="*/ 1536291239 h 696"/>
                  <a:gd name="T8" fmla="*/ 1549998159 w 179"/>
                  <a:gd name="T9" fmla="*/ 0 h 696"/>
                  <a:gd name="T10" fmla="*/ 0 w 179"/>
                  <a:gd name="T11" fmla="*/ 2147483647 h 696"/>
                  <a:gd name="T12" fmla="*/ 0 60000 65536"/>
                  <a:gd name="T13" fmla="*/ 0 60000 65536"/>
                  <a:gd name="T14" fmla="*/ 0 60000 65536"/>
                  <a:gd name="T15" fmla="*/ 0 60000 65536"/>
                  <a:gd name="T16" fmla="*/ 0 60000 65536"/>
                  <a:gd name="T17" fmla="*/ 0 60000 65536"/>
                  <a:gd name="T18" fmla="*/ 0 w 179"/>
                  <a:gd name="T19" fmla="*/ 0 h 696"/>
                  <a:gd name="T20" fmla="*/ 179 w 179"/>
                  <a:gd name="T21" fmla="*/ 696 h 696"/>
                </a:gdLst>
                <a:ahLst/>
                <a:cxnLst>
                  <a:cxn ang="T12">
                    <a:pos x="T0" y="T1"/>
                  </a:cxn>
                  <a:cxn ang="T13">
                    <a:pos x="T2" y="T3"/>
                  </a:cxn>
                  <a:cxn ang="T14">
                    <a:pos x="T4" y="T5"/>
                  </a:cxn>
                  <a:cxn ang="T15">
                    <a:pos x="T6" y="T7"/>
                  </a:cxn>
                  <a:cxn ang="T16">
                    <a:pos x="T8" y="T9"/>
                  </a:cxn>
                  <a:cxn ang="T17">
                    <a:pos x="T10" y="T11"/>
                  </a:cxn>
                </a:cxnLst>
                <a:rect l="T18" t="T19" r="T20" b="T21"/>
                <a:pathLst>
                  <a:path w="179" h="696">
                    <a:moveTo>
                      <a:pt x="0" y="630"/>
                    </a:moveTo>
                    <a:cubicBezTo>
                      <a:pt x="19" y="659"/>
                      <a:pt x="42" y="696"/>
                      <a:pt x="42" y="696"/>
                    </a:cubicBezTo>
                    <a:cubicBezTo>
                      <a:pt x="42" y="696"/>
                      <a:pt x="134" y="518"/>
                      <a:pt x="139" y="315"/>
                    </a:cubicBezTo>
                    <a:cubicBezTo>
                      <a:pt x="146" y="172"/>
                      <a:pt x="91" y="63"/>
                      <a:pt x="91" y="63"/>
                    </a:cubicBezTo>
                    <a:cubicBezTo>
                      <a:pt x="64" y="0"/>
                      <a:pt x="64" y="0"/>
                      <a:pt x="64" y="0"/>
                    </a:cubicBezTo>
                    <a:cubicBezTo>
                      <a:pt x="64" y="0"/>
                      <a:pt x="179" y="245"/>
                      <a:pt x="0" y="630"/>
                    </a:cubicBezTo>
                    <a:close/>
                  </a:path>
                </a:pathLst>
              </a:custGeom>
              <a:grpFill/>
              <a:ln w="9525">
                <a:noFill/>
                <a:round/>
                <a:headEnd/>
                <a:tailEnd/>
              </a:ln>
            </p:spPr>
            <p:txBody>
              <a:bodyPr/>
              <a:lstStyle/>
              <a:p>
                <a:pPr fontAlgn="auto">
                  <a:spcBef>
                    <a:spcPts val="0"/>
                  </a:spcBef>
                  <a:spcAft>
                    <a:spcPts val="0"/>
                  </a:spcAft>
                  <a:defRPr/>
                </a:pPr>
                <a:endParaRPr lang="en-US" sz="1600" noProof="1">
                  <a:latin typeface="+mn-lt"/>
                </a:endParaRPr>
              </a:p>
            </p:txBody>
          </p:sp>
          <p:grpSp>
            <p:nvGrpSpPr>
              <p:cNvPr id="22" name="Group 20"/>
              <p:cNvGrpSpPr>
                <a:grpSpLocks/>
              </p:cNvGrpSpPr>
              <p:nvPr/>
            </p:nvGrpSpPr>
            <p:grpSpPr bwMode="auto">
              <a:xfrm>
                <a:off x="606" y="1010"/>
                <a:ext cx="2451" cy="1570"/>
                <a:chOff x="606" y="1010"/>
                <a:chExt cx="2451" cy="1570"/>
              </a:xfrm>
              <a:grpFill/>
            </p:grpSpPr>
            <p:sp>
              <p:nvSpPr>
                <p:cNvPr id="23" name="Freeform 48"/>
                <p:cNvSpPr>
                  <a:spLocks/>
                </p:cNvSpPr>
                <p:nvPr/>
              </p:nvSpPr>
              <p:spPr bwMode="auto">
                <a:xfrm>
                  <a:off x="2303" y="2376"/>
                  <a:ext cx="440" cy="204"/>
                </a:xfrm>
                <a:custGeom>
                  <a:avLst/>
                  <a:gdLst>
                    <a:gd name="T0" fmla="*/ 0 w 469"/>
                    <a:gd name="T1" fmla="*/ 0 h 218"/>
                    <a:gd name="T2" fmla="*/ 694204943 w 469"/>
                    <a:gd name="T3" fmla="*/ 194610466 h 218"/>
                    <a:gd name="T4" fmla="*/ 805895760 w 469"/>
                    <a:gd name="T5" fmla="*/ 368914185 h 218"/>
                    <a:gd name="T6" fmla="*/ 125438207 w 469"/>
                    <a:gd name="T7" fmla="*/ 169226854 h 218"/>
                    <a:gd name="T8" fmla="*/ 0 w 469"/>
                    <a:gd name="T9" fmla="*/ 0 h 218"/>
                    <a:gd name="T10" fmla="*/ 0 60000 65536"/>
                    <a:gd name="T11" fmla="*/ 0 60000 65536"/>
                    <a:gd name="T12" fmla="*/ 0 60000 65536"/>
                    <a:gd name="T13" fmla="*/ 0 60000 65536"/>
                    <a:gd name="T14" fmla="*/ 0 60000 65536"/>
                    <a:gd name="T15" fmla="*/ 0 w 469"/>
                    <a:gd name="T16" fmla="*/ 0 h 218"/>
                    <a:gd name="T17" fmla="*/ 469 w 469"/>
                    <a:gd name="T18" fmla="*/ 218 h 218"/>
                  </a:gdLst>
                  <a:ahLst/>
                  <a:cxnLst>
                    <a:cxn ang="T10">
                      <a:pos x="T0" y="T1"/>
                    </a:cxn>
                    <a:cxn ang="T11">
                      <a:pos x="T2" y="T3"/>
                    </a:cxn>
                    <a:cxn ang="T12">
                      <a:pos x="T4" y="T5"/>
                    </a:cxn>
                    <a:cxn ang="T13">
                      <a:pos x="T6" y="T7"/>
                    </a:cxn>
                    <a:cxn ang="T14">
                      <a:pos x="T8" y="T9"/>
                    </a:cxn>
                  </a:cxnLst>
                  <a:rect l="T15" t="T16" r="T17" b="T18"/>
                  <a:pathLst>
                    <a:path w="469" h="218">
                      <a:moveTo>
                        <a:pt x="0" y="0"/>
                      </a:moveTo>
                      <a:lnTo>
                        <a:pt x="404" y="115"/>
                      </a:lnTo>
                      <a:lnTo>
                        <a:pt x="469" y="218"/>
                      </a:lnTo>
                      <a:lnTo>
                        <a:pt x="73" y="100"/>
                      </a:lnTo>
                      <a:lnTo>
                        <a:pt x="0" y="0"/>
                      </a:lnTo>
                      <a:close/>
                    </a:path>
                  </a:pathLst>
                </a:custGeom>
                <a:grpFill/>
                <a:ln w="9525">
                  <a:noFill/>
                  <a:round/>
                  <a:headEnd/>
                  <a:tailEnd/>
                </a:ln>
              </p:spPr>
              <p:txBody>
                <a:bodyPr/>
                <a:lstStyle/>
                <a:p>
                  <a:pPr fontAlgn="auto">
                    <a:spcBef>
                      <a:spcPts val="0"/>
                    </a:spcBef>
                    <a:spcAft>
                      <a:spcPts val="0"/>
                    </a:spcAft>
                    <a:defRPr/>
                  </a:pPr>
                  <a:endParaRPr lang="en-US" sz="1600" noProof="1">
                    <a:latin typeface="+mn-lt"/>
                  </a:endParaRPr>
                </a:p>
              </p:txBody>
            </p:sp>
            <p:grpSp>
              <p:nvGrpSpPr>
                <p:cNvPr id="24" name="Group 22"/>
                <p:cNvGrpSpPr>
                  <a:grpSpLocks/>
                </p:cNvGrpSpPr>
                <p:nvPr/>
              </p:nvGrpSpPr>
              <p:grpSpPr bwMode="auto">
                <a:xfrm>
                  <a:off x="606" y="1010"/>
                  <a:ext cx="2451" cy="1473"/>
                  <a:chOff x="606" y="1010"/>
                  <a:chExt cx="2451" cy="1473"/>
                </a:xfrm>
                <a:grpFill/>
              </p:grpSpPr>
              <p:sp>
                <p:nvSpPr>
                  <p:cNvPr id="25" name="Freeform 45"/>
                  <p:cNvSpPr>
                    <a:spLocks/>
                  </p:cNvSpPr>
                  <p:nvPr/>
                </p:nvSpPr>
                <p:spPr bwMode="auto">
                  <a:xfrm>
                    <a:off x="606" y="1010"/>
                    <a:ext cx="2451" cy="1473"/>
                  </a:xfrm>
                  <a:custGeom>
                    <a:avLst/>
                    <a:gdLst>
                      <a:gd name="T0" fmla="*/ 2147483647 w 1678"/>
                      <a:gd name="T1" fmla="*/ 2147483647 h 1010"/>
                      <a:gd name="T2" fmla="*/ 2147483647 w 1678"/>
                      <a:gd name="T3" fmla="*/ 2147483647 h 1010"/>
                      <a:gd name="T4" fmla="*/ 2147483647 w 1678"/>
                      <a:gd name="T5" fmla="*/ 2147483647 h 1010"/>
                      <a:gd name="T6" fmla="*/ 0 w 1678"/>
                      <a:gd name="T7" fmla="*/ 2147483647 h 1010"/>
                      <a:gd name="T8" fmla="*/ 2147483647 w 1678"/>
                      <a:gd name="T9" fmla="*/ 1527764942 h 1010"/>
                      <a:gd name="T10" fmla="*/ 2147483647 w 1678"/>
                      <a:gd name="T11" fmla="*/ 2147483647 h 1010"/>
                      <a:gd name="T12" fmla="*/ 2147483647 w 1678"/>
                      <a:gd name="T13" fmla="*/ 2147483647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8" h="1010">
                        <a:moveTo>
                          <a:pt x="1162" y="936"/>
                        </a:moveTo>
                        <a:cubicBezTo>
                          <a:pt x="1222" y="836"/>
                          <a:pt x="1371" y="388"/>
                          <a:pt x="985" y="252"/>
                        </a:cubicBezTo>
                        <a:cubicBezTo>
                          <a:pt x="471" y="122"/>
                          <a:pt x="116" y="637"/>
                          <a:pt x="116" y="637"/>
                        </a:cubicBezTo>
                        <a:cubicBezTo>
                          <a:pt x="116" y="637"/>
                          <a:pt x="116" y="637"/>
                          <a:pt x="0" y="603"/>
                        </a:cubicBezTo>
                        <a:cubicBezTo>
                          <a:pt x="272" y="215"/>
                          <a:pt x="727" y="0"/>
                          <a:pt x="1077" y="63"/>
                        </a:cubicBezTo>
                        <a:cubicBezTo>
                          <a:pt x="1416" y="123"/>
                          <a:pt x="1678" y="452"/>
                          <a:pt x="1422" y="1010"/>
                        </a:cubicBezTo>
                        <a:cubicBezTo>
                          <a:pt x="1357" y="994"/>
                          <a:pt x="1209" y="950"/>
                          <a:pt x="1162" y="936"/>
                        </a:cubicBezTo>
                        <a:close/>
                      </a:path>
                    </a:pathLst>
                  </a:custGeom>
                  <a:grpFill/>
                  <a:ln w="9525">
                    <a:noFill/>
                    <a:round/>
                    <a:headEnd/>
                    <a:tailEnd/>
                  </a:ln>
                </p:spPr>
                <p:txBody>
                  <a:bodyPr/>
                  <a:lstStyle/>
                  <a:p>
                    <a:pPr fontAlgn="auto">
                      <a:spcBef>
                        <a:spcPts val="0"/>
                      </a:spcBef>
                      <a:spcAft>
                        <a:spcPts val="0"/>
                      </a:spcAft>
                      <a:defRPr/>
                    </a:pPr>
                    <a:endParaRPr lang="en-US" sz="1600" noProof="1">
                      <a:latin typeface="+mn-lt"/>
                    </a:endParaRPr>
                  </a:p>
                </p:txBody>
              </p:sp>
              <p:sp>
                <p:nvSpPr>
                  <p:cNvPr id="26" name="Freeform 47"/>
                  <p:cNvSpPr>
                    <a:spLocks/>
                  </p:cNvSpPr>
                  <p:nvPr/>
                </p:nvSpPr>
                <p:spPr bwMode="auto">
                  <a:xfrm>
                    <a:off x="775" y="1187"/>
                    <a:ext cx="1606" cy="826"/>
                  </a:xfrm>
                  <a:custGeom>
                    <a:avLst/>
                    <a:gdLst>
                      <a:gd name="T0" fmla="*/ 2147483647 w 1100"/>
                      <a:gd name="T1" fmla="*/ 2147483647 h 565"/>
                      <a:gd name="T2" fmla="*/ 0 w 1100"/>
                      <a:gd name="T3" fmla="*/ 2147483647 h 565"/>
                      <a:gd name="T4" fmla="*/ 1318062186 w 1100"/>
                      <a:gd name="T5" fmla="*/ 2147483647 h 565"/>
                      <a:gd name="T6" fmla="*/ 2147483647 w 1100"/>
                      <a:gd name="T7" fmla="*/ 2147483647 h 565"/>
                      <a:gd name="T8" fmla="*/ 2147483647 w 1100"/>
                      <a:gd name="T9" fmla="*/ 2147483647 h 565"/>
                      <a:gd name="T10" fmla="*/ 2147483647 w 1100"/>
                      <a:gd name="T11" fmla="*/ 2147483647 h 565"/>
                      <a:gd name="T12" fmla="*/ 0 60000 65536"/>
                      <a:gd name="T13" fmla="*/ 0 60000 65536"/>
                      <a:gd name="T14" fmla="*/ 0 60000 65536"/>
                      <a:gd name="T15" fmla="*/ 0 60000 65536"/>
                      <a:gd name="T16" fmla="*/ 0 60000 65536"/>
                      <a:gd name="T17" fmla="*/ 0 60000 65536"/>
                      <a:gd name="T18" fmla="*/ 0 w 1100"/>
                      <a:gd name="T19" fmla="*/ 0 h 565"/>
                      <a:gd name="T20" fmla="*/ 1100 w 1100"/>
                      <a:gd name="T21" fmla="*/ 565 h 565"/>
                    </a:gdLst>
                    <a:ahLst/>
                    <a:cxnLst>
                      <a:cxn ang="T12">
                        <a:pos x="T0" y="T1"/>
                      </a:cxn>
                      <a:cxn ang="T13">
                        <a:pos x="T2" y="T3"/>
                      </a:cxn>
                      <a:cxn ang="T14">
                        <a:pos x="T4" y="T5"/>
                      </a:cxn>
                      <a:cxn ang="T15">
                        <a:pos x="T6" y="T7"/>
                      </a:cxn>
                      <a:cxn ang="T16">
                        <a:pos x="T8" y="T9"/>
                      </a:cxn>
                      <a:cxn ang="T17">
                        <a:pos x="T10" y="T11"/>
                      </a:cxn>
                    </a:cxnLst>
                    <a:rect l="T18" t="T19" r="T20" b="T21"/>
                    <a:pathLst>
                      <a:path w="1100" h="565">
                        <a:moveTo>
                          <a:pt x="869" y="130"/>
                        </a:moveTo>
                        <a:cubicBezTo>
                          <a:pt x="355" y="0"/>
                          <a:pt x="0" y="515"/>
                          <a:pt x="0" y="515"/>
                        </a:cubicBezTo>
                        <a:cubicBezTo>
                          <a:pt x="0" y="515"/>
                          <a:pt x="0" y="515"/>
                          <a:pt x="54" y="565"/>
                        </a:cubicBezTo>
                        <a:cubicBezTo>
                          <a:pt x="279" y="285"/>
                          <a:pt x="580" y="120"/>
                          <a:pt x="866" y="186"/>
                        </a:cubicBezTo>
                        <a:cubicBezTo>
                          <a:pt x="1050" y="226"/>
                          <a:pt x="1100" y="347"/>
                          <a:pt x="1100" y="347"/>
                        </a:cubicBezTo>
                        <a:cubicBezTo>
                          <a:pt x="1084" y="303"/>
                          <a:pt x="1043" y="192"/>
                          <a:pt x="869" y="130"/>
                        </a:cubicBezTo>
                        <a:close/>
                      </a:path>
                    </a:pathLst>
                  </a:custGeom>
                  <a:grpFill/>
                  <a:ln w="9525">
                    <a:noFill/>
                    <a:round/>
                    <a:headEnd/>
                    <a:tailEnd/>
                  </a:ln>
                </p:spPr>
                <p:txBody>
                  <a:bodyPr/>
                  <a:lstStyle/>
                  <a:p>
                    <a:pPr fontAlgn="auto">
                      <a:spcBef>
                        <a:spcPts val="0"/>
                      </a:spcBef>
                      <a:spcAft>
                        <a:spcPts val="0"/>
                      </a:spcAft>
                      <a:defRPr/>
                    </a:pPr>
                    <a:endParaRPr lang="en-US" sz="1600" noProof="1">
                      <a:latin typeface="+mn-lt"/>
                    </a:endParaRPr>
                  </a:p>
                </p:txBody>
              </p:sp>
              <p:sp>
                <p:nvSpPr>
                  <p:cNvPr id="27" name="Freeform 49"/>
                  <p:cNvSpPr>
                    <a:spLocks/>
                  </p:cNvSpPr>
                  <p:nvPr/>
                </p:nvSpPr>
                <p:spPr bwMode="auto">
                  <a:xfrm>
                    <a:off x="606" y="1890"/>
                    <a:ext cx="249" cy="123"/>
                  </a:xfrm>
                  <a:custGeom>
                    <a:avLst/>
                    <a:gdLst>
                      <a:gd name="T0" fmla="*/ 319354999 w 264"/>
                      <a:gd name="T1" fmla="*/ 91518778 h 131"/>
                      <a:gd name="T2" fmla="*/ 468385746 w 264"/>
                      <a:gd name="T3" fmla="*/ 226205300 h 131"/>
                      <a:gd name="T4" fmla="*/ 147257566 w 264"/>
                      <a:gd name="T5" fmla="*/ 134686672 h 131"/>
                      <a:gd name="T6" fmla="*/ 0 w 264"/>
                      <a:gd name="T7" fmla="*/ 0 h 131"/>
                      <a:gd name="T8" fmla="*/ 319354999 w 264"/>
                      <a:gd name="T9" fmla="*/ 91518778 h 131"/>
                      <a:gd name="T10" fmla="*/ 0 60000 65536"/>
                      <a:gd name="T11" fmla="*/ 0 60000 65536"/>
                      <a:gd name="T12" fmla="*/ 0 60000 65536"/>
                      <a:gd name="T13" fmla="*/ 0 60000 65536"/>
                      <a:gd name="T14" fmla="*/ 0 60000 65536"/>
                      <a:gd name="T15" fmla="*/ 0 w 264"/>
                      <a:gd name="T16" fmla="*/ 0 h 131"/>
                      <a:gd name="T17" fmla="*/ 264 w 264"/>
                      <a:gd name="T18" fmla="*/ 131 h 131"/>
                    </a:gdLst>
                    <a:ahLst/>
                    <a:cxnLst>
                      <a:cxn ang="T10">
                        <a:pos x="T0" y="T1"/>
                      </a:cxn>
                      <a:cxn ang="T11">
                        <a:pos x="T2" y="T3"/>
                      </a:cxn>
                      <a:cxn ang="T12">
                        <a:pos x="T4" y="T5"/>
                      </a:cxn>
                      <a:cxn ang="T13">
                        <a:pos x="T6" y="T7"/>
                      </a:cxn>
                      <a:cxn ang="T14">
                        <a:pos x="T8" y="T9"/>
                      </a:cxn>
                    </a:cxnLst>
                    <a:rect l="T15" t="T16" r="T17" b="T18"/>
                    <a:pathLst>
                      <a:path w="264" h="131">
                        <a:moveTo>
                          <a:pt x="180" y="53"/>
                        </a:moveTo>
                        <a:lnTo>
                          <a:pt x="264" y="131"/>
                        </a:lnTo>
                        <a:lnTo>
                          <a:pt x="83" y="78"/>
                        </a:lnTo>
                        <a:lnTo>
                          <a:pt x="0" y="0"/>
                        </a:lnTo>
                        <a:lnTo>
                          <a:pt x="180" y="53"/>
                        </a:lnTo>
                        <a:close/>
                      </a:path>
                    </a:pathLst>
                  </a:custGeom>
                  <a:grpFill/>
                  <a:ln w="9525">
                    <a:noFill/>
                    <a:round/>
                    <a:headEnd/>
                    <a:tailEnd/>
                  </a:ln>
                </p:spPr>
                <p:txBody>
                  <a:bodyPr/>
                  <a:lstStyle/>
                  <a:p>
                    <a:pPr fontAlgn="auto">
                      <a:spcBef>
                        <a:spcPts val="0"/>
                      </a:spcBef>
                      <a:spcAft>
                        <a:spcPts val="0"/>
                      </a:spcAft>
                      <a:defRPr/>
                    </a:pPr>
                    <a:endParaRPr lang="en-US" sz="1600" noProof="1">
                      <a:latin typeface="+mn-lt"/>
                    </a:endParaRPr>
                  </a:p>
                </p:txBody>
              </p:sp>
            </p:grpSp>
          </p:grpSp>
        </p:grpSp>
        <p:sp>
          <p:nvSpPr>
            <p:cNvPr id="28" name="WordArt 51"/>
            <p:cNvSpPr>
              <a:spLocks noChangeArrowheads="1" noChangeShapeType="1" noTextEdit="1"/>
            </p:cNvSpPr>
            <p:nvPr/>
          </p:nvSpPr>
          <p:spPr bwMode="auto">
            <a:xfrm rot="1871965">
              <a:off x="2789238" y="3513138"/>
              <a:ext cx="1789112" cy="14208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1739044"/>
                </a:avLst>
              </a:prstTxWarp>
            </a:bodyPr>
            <a:lstStyle/>
            <a:p>
              <a:r>
                <a:rPr lang="en-IN" sz="1600" kern="10" dirty="0" smtClean="0">
                  <a:solidFill>
                    <a:srgbClr val="FFFFFF"/>
                  </a:solidFill>
                  <a:latin typeface="+mn-lt"/>
                </a:rPr>
                <a:t>Double-loop</a:t>
              </a:r>
              <a:endParaRPr lang="en-IN" sz="1600" kern="10" dirty="0">
                <a:solidFill>
                  <a:srgbClr val="FFFFFF"/>
                </a:solidFill>
                <a:latin typeface="+mn-lt"/>
              </a:endParaRPr>
            </a:p>
          </p:txBody>
        </p:sp>
        <p:sp>
          <p:nvSpPr>
            <p:cNvPr id="29" name="WordArt 58"/>
            <p:cNvSpPr>
              <a:spLocks noChangeArrowheads="1" noChangeShapeType="1" noTextEdit="1"/>
            </p:cNvSpPr>
            <p:nvPr/>
          </p:nvSpPr>
          <p:spPr bwMode="auto">
            <a:xfrm rot="2571658">
              <a:off x="3586163" y="2003425"/>
              <a:ext cx="1920875" cy="2727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4294980"/>
                </a:avLst>
              </a:prstTxWarp>
            </a:bodyPr>
            <a:lstStyle/>
            <a:p>
              <a:r>
                <a:rPr lang="en-IN" sz="1600" kern="10" dirty="0" smtClean="0">
                  <a:solidFill>
                    <a:srgbClr val="FFFFFF"/>
                  </a:solidFill>
                  <a:latin typeface="+mn-lt"/>
                </a:rPr>
                <a:t>Single-loop</a:t>
              </a:r>
              <a:r>
                <a:rPr lang="en-IN" sz="1600" kern="10" dirty="0" smtClean="0">
                  <a:solidFill>
                    <a:schemeClr val="bg1"/>
                  </a:solidFill>
                  <a:latin typeface="+mn-lt"/>
                </a:rPr>
                <a:t> </a:t>
              </a:r>
              <a:endParaRPr lang="en-IN" sz="1600" kern="10" dirty="0">
                <a:solidFill>
                  <a:schemeClr val="bg1"/>
                </a:solidFill>
                <a:latin typeface="+mn-lt"/>
              </a:endParaRPr>
            </a:p>
          </p:txBody>
        </p:sp>
      </p:grpSp>
      <p:grpSp>
        <p:nvGrpSpPr>
          <p:cNvPr id="4" name="Group 3"/>
          <p:cNvGrpSpPr/>
          <p:nvPr/>
        </p:nvGrpSpPr>
        <p:grpSpPr>
          <a:xfrm>
            <a:off x="5046663" y="1971675"/>
            <a:ext cx="3067050" cy="1996738"/>
            <a:chOff x="5046663" y="1971675"/>
            <a:chExt cx="3067050" cy="1996738"/>
          </a:xfrm>
        </p:grpSpPr>
        <p:sp>
          <p:nvSpPr>
            <p:cNvPr id="6" name="Freeform 2"/>
            <p:cNvSpPr>
              <a:spLocks/>
            </p:cNvSpPr>
            <p:nvPr/>
          </p:nvSpPr>
          <p:spPr bwMode="auto">
            <a:xfrm>
              <a:off x="5046663" y="1971675"/>
              <a:ext cx="3067050" cy="1962150"/>
            </a:xfrm>
            <a:custGeom>
              <a:avLst/>
              <a:gdLst>
                <a:gd name="T0" fmla="*/ 2147483647 w 2265"/>
                <a:gd name="T1" fmla="*/ 2147483647 h 1494"/>
                <a:gd name="T2" fmla="*/ 2147483647 w 2265"/>
                <a:gd name="T3" fmla="*/ 2147483647 h 1494"/>
                <a:gd name="T4" fmla="*/ 2147483647 w 2265"/>
                <a:gd name="T5" fmla="*/ 2147483647 h 1494"/>
                <a:gd name="T6" fmla="*/ 2147483647 w 2265"/>
                <a:gd name="T7" fmla="*/ 2147483647 h 1494"/>
                <a:gd name="T8" fmla="*/ 2147483647 w 2265"/>
                <a:gd name="T9" fmla="*/ 2147483647 h 1494"/>
                <a:gd name="T10" fmla="*/ 2147483647 w 2265"/>
                <a:gd name="T11" fmla="*/ 2147483647 h 1494"/>
                <a:gd name="T12" fmla="*/ 2147483647 w 2265"/>
                <a:gd name="T13" fmla="*/ 2147483647 h 1494"/>
                <a:gd name="T14" fmla="*/ 2147483647 w 2265"/>
                <a:gd name="T15" fmla="*/ 2147483647 h 1494"/>
                <a:gd name="T16" fmla="*/ 2147483647 w 2265"/>
                <a:gd name="T17" fmla="*/ 2147483647 h 1494"/>
                <a:gd name="T18" fmla="*/ 2147483647 w 2265"/>
                <a:gd name="T19" fmla="*/ 2147483647 h 1494"/>
                <a:gd name="T20" fmla="*/ 2147483647 w 2265"/>
                <a:gd name="T21" fmla="*/ 2147483647 h 1494"/>
                <a:gd name="T22" fmla="*/ 2147483647 w 2265"/>
                <a:gd name="T23" fmla="*/ 2147483647 h 1494"/>
                <a:gd name="T24" fmla="*/ 2147483647 w 2265"/>
                <a:gd name="T25" fmla="*/ 2147483647 h 1494"/>
                <a:gd name="T26" fmla="*/ 2147483647 w 2265"/>
                <a:gd name="T27" fmla="*/ 2147483647 h 1494"/>
                <a:gd name="T28" fmla="*/ 2147483647 w 2265"/>
                <a:gd name="T29" fmla="*/ 2147483647 h 1494"/>
                <a:gd name="T30" fmla="*/ 2147483647 w 2265"/>
                <a:gd name="T31" fmla="*/ 2147483647 h 1494"/>
                <a:gd name="T32" fmla="*/ 0 w 2265"/>
                <a:gd name="T33" fmla="*/ 2147483647 h 1494"/>
                <a:gd name="T34" fmla="*/ 2147483647 w 2265"/>
                <a:gd name="T35" fmla="*/ 0 h 1494"/>
                <a:gd name="T36" fmla="*/ 2147483647 w 2265"/>
                <a:gd name="T37" fmla="*/ 2147483647 h 1494"/>
                <a:gd name="T38" fmla="*/ 2147483647 w 2265"/>
                <a:gd name="T39" fmla="*/ 2147483647 h 14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65"/>
                <a:gd name="T61" fmla="*/ 0 h 1494"/>
                <a:gd name="T62" fmla="*/ 2265 w 2265"/>
                <a:gd name="T63" fmla="*/ 1494 h 14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65" h="1494">
                  <a:moveTo>
                    <a:pt x="689" y="1494"/>
                  </a:moveTo>
                  <a:cubicBezTo>
                    <a:pt x="704" y="1472"/>
                    <a:pt x="738" y="1399"/>
                    <a:pt x="755" y="1354"/>
                  </a:cubicBezTo>
                  <a:lnTo>
                    <a:pt x="789" y="1224"/>
                  </a:lnTo>
                  <a:lnTo>
                    <a:pt x="823" y="1080"/>
                  </a:lnTo>
                  <a:lnTo>
                    <a:pt x="841" y="886"/>
                  </a:lnTo>
                  <a:lnTo>
                    <a:pt x="825" y="750"/>
                  </a:lnTo>
                  <a:lnTo>
                    <a:pt x="797" y="639"/>
                  </a:lnTo>
                  <a:lnTo>
                    <a:pt x="745" y="528"/>
                  </a:lnTo>
                  <a:lnTo>
                    <a:pt x="713" y="452"/>
                  </a:lnTo>
                  <a:lnTo>
                    <a:pt x="667" y="366"/>
                  </a:lnTo>
                  <a:lnTo>
                    <a:pt x="624" y="301"/>
                  </a:lnTo>
                  <a:lnTo>
                    <a:pt x="529" y="198"/>
                  </a:lnTo>
                  <a:lnTo>
                    <a:pt x="415" y="118"/>
                  </a:lnTo>
                  <a:lnTo>
                    <a:pt x="323" y="74"/>
                  </a:lnTo>
                  <a:lnTo>
                    <a:pt x="225" y="40"/>
                  </a:lnTo>
                  <a:lnTo>
                    <a:pt x="165" y="26"/>
                  </a:lnTo>
                  <a:lnTo>
                    <a:pt x="0" y="1"/>
                  </a:lnTo>
                  <a:lnTo>
                    <a:pt x="2265" y="0"/>
                  </a:lnTo>
                  <a:lnTo>
                    <a:pt x="2265" y="1493"/>
                  </a:lnTo>
                  <a:cubicBezTo>
                    <a:pt x="2265" y="1493"/>
                    <a:pt x="689" y="1494"/>
                    <a:pt x="689" y="1494"/>
                  </a:cubicBezTo>
                  <a:close/>
                </a:path>
              </a:pathLst>
            </a:custGeom>
            <a:solidFill>
              <a:schemeClr val="accent2">
                <a:lumMod val="75000"/>
                <a:alpha val="50195"/>
              </a:schemeClr>
            </a:solidFill>
            <a:ln w="9525">
              <a:noFill/>
              <a:round/>
              <a:headEnd/>
              <a:tailEnd/>
            </a:ln>
          </p:spPr>
          <p:txBody>
            <a:bodyPr/>
            <a:lstStyle/>
            <a:p>
              <a:pPr fontAlgn="auto">
                <a:spcBef>
                  <a:spcPts val="0"/>
                </a:spcBef>
                <a:spcAft>
                  <a:spcPts val="0"/>
                </a:spcAft>
                <a:defRPr/>
              </a:pPr>
              <a:endParaRPr lang="en-US" sz="1600">
                <a:solidFill>
                  <a:srgbClr val="FFFFFF"/>
                </a:solidFill>
                <a:latin typeface="+mn-lt"/>
              </a:endParaRPr>
            </a:p>
          </p:txBody>
        </p:sp>
        <p:sp>
          <p:nvSpPr>
            <p:cNvPr id="32" name="TextBox 31"/>
            <p:cNvSpPr txBox="1"/>
            <p:nvPr/>
          </p:nvSpPr>
          <p:spPr>
            <a:xfrm>
              <a:off x="6084168" y="2152531"/>
              <a:ext cx="2016224" cy="1815882"/>
            </a:xfrm>
            <a:prstGeom prst="rect">
              <a:avLst/>
            </a:prstGeom>
            <a:noFill/>
          </p:spPr>
          <p:txBody>
            <a:bodyPr wrap="square" rtlCol="0">
              <a:spAutoFit/>
            </a:bodyPr>
            <a:lstStyle/>
            <a:p>
              <a:pPr algn="r"/>
              <a:r>
                <a:rPr lang="en-US" sz="1600" dirty="0">
                  <a:solidFill>
                    <a:srgbClr val="FFFFFF"/>
                  </a:solidFill>
                  <a:latin typeface="+mn-lt"/>
                </a:rPr>
                <a:t>Single-loop learning occurs when learners seek minimum feedback that might substantially confront their basic ideas or actions</a:t>
              </a:r>
              <a:r>
                <a:rPr lang="en-US" sz="1600" dirty="0" smtClean="0">
                  <a:solidFill>
                    <a:srgbClr val="FFFFFF"/>
                  </a:solidFill>
                  <a:latin typeface="+mn-lt"/>
                </a:rPr>
                <a:t>.</a:t>
              </a:r>
              <a:endParaRPr lang="en-US" sz="1600" dirty="0">
                <a:solidFill>
                  <a:srgbClr val="FFFFFF"/>
                </a:solidFill>
                <a:latin typeface="+mn-lt"/>
              </a:endParaRPr>
            </a:p>
          </p:txBody>
        </p:sp>
      </p:grpSp>
      <p:grpSp>
        <p:nvGrpSpPr>
          <p:cNvPr id="9216" name="Group 9215"/>
          <p:cNvGrpSpPr/>
          <p:nvPr/>
        </p:nvGrpSpPr>
        <p:grpSpPr>
          <a:xfrm>
            <a:off x="611560" y="3100388"/>
            <a:ext cx="3096345" cy="2102683"/>
            <a:chOff x="611560" y="3100388"/>
            <a:chExt cx="3096345" cy="2102683"/>
          </a:xfrm>
        </p:grpSpPr>
        <p:sp>
          <p:nvSpPr>
            <p:cNvPr id="7" name="Freeform 3"/>
            <p:cNvSpPr>
              <a:spLocks/>
            </p:cNvSpPr>
            <p:nvPr/>
          </p:nvSpPr>
          <p:spPr bwMode="auto">
            <a:xfrm>
              <a:off x="611561" y="3100388"/>
              <a:ext cx="3096344" cy="2082800"/>
            </a:xfrm>
            <a:custGeom>
              <a:avLst/>
              <a:gdLst>
                <a:gd name="T0" fmla="*/ 2147483647 w 1969"/>
                <a:gd name="T1" fmla="*/ 0 h 1586"/>
                <a:gd name="T2" fmla="*/ 2147483647 w 1969"/>
                <a:gd name="T3" fmla="*/ 2147483647 h 1586"/>
                <a:gd name="T4" fmla="*/ 2147483647 w 1969"/>
                <a:gd name="T5" fmla="*/ 2147483647 h 1586"/>
                <a:gd name="T6" fmla="*/ 2147483647 w 1969"/>
                <a:gd name="T7" fmla="*/ 2147483647 h 1586"/>
                <a:gd name="T8" fmla="*/ 2147483647 w 1969"/>
                <a:gd name="T9" fmla="*/ 2147483647 h 1586"/>
                <a:gd name="T10" fmla="*/ 2147483647 w 1969"/>
                <a:gd name="T11" fmla="*/ 2147483647 h 1586"/>
                <a:gd name="T12" fmla="*/ 2147483647 w 1969"/>
                <a:gd name="T13" fmla="*/ 2147483647 h 1586"/>
                <a:gd name="T14" fmla="*/ 2147483647 w 1969"/>
                <a:gd name="T15" fmla="*/ 2147483647 h 1586"/>
                <a:gd name="T16" fmla="*/ 2147483647 w 1969"/>
                <a:gd name="T17" fmla="*/ 2147483647 h 1586"/>
                <a:gd name="T18" fmla="*/ 2147483647 w 1969"/>
                <a:gd name="T19" fmla="*/ 2147483647 h 1586"/>
                <a:gd name="T20" fmla="*/ 2147483647 w 1969"/>
                <a:gd name="T21" fmla="*/ 2147483647 h 1586"/>
                <a:gd name="T22" fmla="*/ 2147483647 w 1969"/>
                <a:gd name="T23" fmla="*/ 2147483647 h 1586"/>
                <a:gd name="T24" fmla="*/ 2147483647 w 1969"/>
                <a:gd name="T25" fmla="*/ 2147483647 h 1586"/>
                <a:gd name="T26" fmla="*/ 2147483647 w 1969"/>
                <a:gd name="T27" fmla="*/ 2147483647 h 1586"/>
                <a:gd name="T28" fmla="*/ 2147483647 w 1969"/>
                <a:gd name="T29" fmla="*/ 2147483647 h 1586"/>
                <a:gd name="T30" fmla="*/ 2147483647 w 1969"/>
                <a:gd name="T31" fmla="*/ 2147483647 h 1586"/>
                <a:gd name="T32" fmla="*/ 2147483647 w 1969"/>
                <a:gd name="T33" fmla="*/ 2147483647 h 1586"/>
                <a:gd name="T34" fmla="*/ 2147483647 w 1969"/>
                <a:gd name="T35" fmla="*/ 2147483647 h 1586"/>
                <a:gd name="T36" fmla="*/ 0 w 1969"/>
                <a:gd name="T37" fmla="*/ 2147483647 h 1586"/>
                <a:gd name="T38" fmla="*/ 2147483647 w 1969"/>
                <a:gd name="T39" fmla="*/ 0 h 15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9"/>
                <a:gd name="T61" fmla="*/ 0 h 1586"/>
                <a:gd name="T62" fmla="*/ 1969 w 1969"/>
                <a:gd name="T63" fmla="*/ 1586 h 15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9" h="1586">
                  <a:moveTo>
                    <a:pt x="1568" y="0"/>
                  </a:moveTo>
                  <a:cubicBezTo>
                    <a:pt x="1555" y="24"/>
                    <a:pt x="1516" y="96"/>
                    <a:pt x="1492" y="144"/>
                  </a:cubicBezTo>
                  <a:lnTo>
                    <a:pt x="1422" y="289"/>
                  </a:lnTo>
                  <a:lnTo>
                    <a:pt x="1382" y="429"/>
                  </a:lnTo>
                  <a:lnTo>
                    <a:pt x="1337" y="625"/>
                  </a:lnTo>
                  <a:lnTo>
                    <a:pt x="1329" y="778"/>
                  </a:lnTo>
                  <a:lnTo>
                    <a:pt x="1335" y="900"/>
                  </a:lnTo>
                  <a:lnTo>
                    <a:pt x="1355" y="1018"/>
                  </a:lnTo>
                  <a:lnTo>
                    <a:pt x="1379" y="1089"/>
                  </a:lnTo>
                  <a:lnTo>
                    <a:pt x="1434" y="1197"/>
                  </a:lnTo>
                  <a:lnTo>
                    <a:pt x="1492" y="1266"/>
                  </a:lnTo>
                  <a:lnTo>
                    <a:pt x="1574" y="1365"/>
                  </a:lnTo>
                  <a:lnTo>
                    <a:pt x="1678" y="1441"/>
                  </a:lnTo>
                  <a:lnTo>
                    <a:pt x="1766" y="1488"/>
                  </a:lnTo>
                  <a:lnTo>
                    <a:pt x="1853" y="1540"/>
                  </a:lnTo>
                  <a:lnTo>
                    <a:pt x="1911" y="1552"/>
                  </a:lnTo>
                  <a:lnTo>
                    <a:pt x="1969" y="1586"/>
                  </a:lnTo>
                  <a:lnTo>
                    <a:pt x="3" y="1586"/>
                  </a:lnTo>
                  <a:lnTo>
                    <a:pt x="0" y="1"/>
                  </a:lnTo>
                  <a:cubicBezTo>
                    <a:pt x="0" y="1"/>
                    <a:pt x="1568" y="0"/>
                    <a:pt x="1568" y="0"/>
                  </a:cubicBez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latin typeface="+mn-lt"/>
              </a:endParaRPr>
            </a:p>
          </p:txBody>
        </p:sp>
        <p:sp>
          <p:nvSpPr>
            <p:cNvPr id="33" name="TextBox 32"/>
            <p:cNvSpPr txBox="1"/>
            <p:nvPr/>
          </p:nvSpPr>
          <p:spPr>
            <a:xfrm>
              <a:off x="611560" y="3140968"/>
              <a:ext cx="2141240" cy="2062103"/>
            </a:xfrm>
            <a:prstGeom prst="rect">
              <a:avLst/>
            </a:prstGeom>
            <a:noFill/>
          </p:spPr>
          <p:txBody>
            <a:bodyPr wrap="square" rtlCol="0">
              <a:spAutoFit/>
            </a:bodyPr>
            <a:lstStyle/>
            <a:p>
              <a:r>
                <a:rPr lang="en-US" sz="1600" dirty="0">
                  <a:latin typeface="+mn-lt"/>
                </a:rPr>
                <a:t>Double-loop learning is an in-depth type of learning that occurs when people use feedback to confront the validity of the goal or the valves implicit in the situation.</a:t>
              </a:r>
            </a:p>
          </p:txBody>
        </p:sp>
      </p:grpSp>
    </p:spTree>
    <p:extLst>
      <p:ext uri="{BB962C8B-B14F-4D97-AF65-F5344CB8AC3E}">
        <p14:creationId xmlns:p14="http://schemas.microsoft.com/office/powerpoint/2010/main" val="192381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1231106"/>
          </a:xfrm>
          <a:prstGeom prst="rect">
            <a:avLst/>
          </a:prstGeom>
          <a:noFill/>
        </p:spPr>
        <p:txBody>
          <a:bodyPr wrap="square" lIns="0" tIns="0" rIns="0" bIns="0" rtlCol="0">
            <a:spAutoFit/>
          </a:bodyPr>
          <a:lstStyle/>
          <a:p>
            <a:pPr algn="ctr"/>
            <a:r>
              <a:rPr lang="en-US" sz="4000" dirty="0">
                <a:latin typeface="+mn-lt"/>
              </a:rPr>
              <a:t>Single-loop learning vs. double-loop learning</a:t>
            </a:r>
          </a:p>
        </p:txBody>
      </p:sp>
      <p:sp>
        <p:nvSpPr>
          <p:cNvPr id="17" name="Rectangle 7"/>
          <p:cNvSpPr>
            <a:spLocks noChangeArrowheads="1"/>
          </p:cNvSpPr>
          <p:nvPr/>
        </p:nvSpPr>
        <p:spPr bwMode="gray">
          <a:xfrm>
            <a:off x="611560" y="1556792"/>
            <a:ext cx="3585587" cy="504056"/>
          </a:xfrm>
          <a:prstGeom prst="rect">
            <a:avLst/>
          </a:prstGeom>
          <a:solidFill>
            <a:schemeClr val="accent2">
              <a:lumMod val="60000"/>
              <a:lumOff val="40000"/>
            </a:schemeClr>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lstStyle/>
          <a:p>
            <a:pPr algn="ctr" defTabSz="801688" eaLnBrk="0" fontAlgn="auto" hangingPunct="0">
              <a:spcBef>
                <a:spcPts val="0"/>
              </a:spcBef>
              <a:spcAft>
                <a:spcPts val="0"/>
              </a:spcAft>
              <a:defRPr/>
            </a:pPr>
            <a:r>
              <a:rPr lang="en-GB" sz="1600" b="1" dirty="0" smtClean="0">
                <a:solidFill>
                  <a:srgbClr val="FFFFFF"/>
                </a:solidFill>
                <a:latin typeface="+mn-lt"/>
              </a:rPr>
              <a:t>Single-loop learning</a:t>
            </a:r>
            <a:endParaRPr lang="en-GB" sz="1600" b="1" dirty="0">
              <a:solidFill>
                <a:srgbClr val="FFFFFF"/>
              </a:solidFill>
              <a:latin typeface="+mn-lt"/>
            </a:endParaRPr>
          </a:p>
        </p:txBody>
      </p:sp>
      <p:sp>
        <p:nvSpPr>
          <p:cNvPr id="19" name="Rectangle 18"/>
          <p:cNvSpPr>
            <a:spLocks noChangeArrowheads="1"/>
          </p:cNvSpPr>
          <p:nvPr/>
        </p:nvSpPr>
        <p:spPr bwMode="gray">
          <a:xfrm>
            <a:off x="611560" y="2060848"/>
            <a:ext cx="3585587" cy="3158480"/>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16000" tIns="288000" rIns="36000" bIns="72000"/>
          <a:lstStyle/>
          <a:p>
            <a:pPr fontAlgn="auto">
              <a:lnSpc>
                <a:spcPct val="90000"/>
              </a:lnSpc>
              <a:spcBef>
                <a:spcPts val="0"/>
              </a:spcBef>
              <a:spcAft>
                <a:spcPct val="20000"/>
              </a:spcAft>
              <a:buClr>
                <a:srgbClr val="292929"/>
              </a:buClr>
              <a:defRPr/>
            </a:pPr>
            <a:endParaRPr lang="en-GB" sz="1600" dirty="0">
              <a:solidFill>
                <a:srgbClr val="000000"/>
              </a:solidFill>
              <a:latin typeface="+mn-lt"/>
            </a:endParaRPr>
          </a:p>
        </p:txBody>
      </p:sp>
      <p:sp>
        <p:nvSpPr>
          <p:cNvPr id="8" name="TextBox 7"/>
          <p:cNvSpPr txBox="1"/>
          <p:nvPr/>
        </p:nvSpPr>
        <p:spPr>
          <a:xfrm>
            <a:off x="683568" y="2132856"/>
            <a:ext cx="3187148" cy="584775"/>
          </a:xfrm>
          <a:prstGeom prst="rect">
            <a:avLst/>
          </a:prstGeom>
          <a:noFill/>
        </p:spPr>
        <p:txBody>
          <a:bodyPr wrap="square" rtlCol="0">
            <a:spAutoFit/>
          </a:bodyPr>
          <a:lstStyle/>
          <a:p>
            <a:r>
              <a:rPr lang="en-US" sz="1600" dirty="0" smtClean="0">
                <a:latin typeface="+mn-lt"/>
              </a:rPr>
              <a:t>“That’s interesting feedback, I will keep it in mind”</a:t>
            </a:r>
            <a:endParaRPr lang="en-US" sz="1600" dirty="0">
              <a:latin typeface="+mn-lt"/>
            </a:endParaRPr>
          </a:p>
        </p:txBody>
      </p:sp>
      <p:sp>
        <p:nvSpPr>
          <p:cNvPr id="10" name="TextBox 9"/>
          <p:cNvSpPr txBox="1"/>
          <p:nvPr/>
        </p:nvSpPr>
        <p:spPr>
          <a:xfrm>
            <a:off x="1763687" y="4797153"/>
            <a:ext cx="1315915" cy="338554"/>
          </a:xfrm>
          <a:prstGeom prst="rect">
            <a:avLst/>
          </a:prstGeom>
          <a:noFill/>
        </p:spPr>
        <p:txBody>
          <a:bodyPr wrap="square" rtlCol="0">
            <a:spAutoFit/>
          </a:bodyPr>
          <a:lstStyle/>
          <a:p>
            <a:r>
              <a:rPr lang="en-US" sz="1600" b="1" dirty="0" smtClean="0">
                <a:latin typeface="+mn-lt"/>
              </a:rPr>
              <a:t>Environment </a:t>
            </a:r>
            <a:endParaRPr lang="en-US" sz="1600" b="1" dirty="0">
              <a:latin typeface="+mn-lt"/>
            </a:endParaRPr>
          </a:p>
        </p:txBody>
      </p:sp>
      <p:sp>
        <p:nvSpPr>
          <p:cNvPr id="11" name="TextBox 10"/>
          <p:cNvSpPr txBox="1"/>
          <p:nvPr/>
        </p:nvSpPr>
        <p:spPr>
          <a:xfrm>
            <a:off x="1256093" y="2656076"/>
            <a:ext cx="1205948" cy="338554"/>
          </a:xfrm>
          <a:prstGeom prst="rect">
            <a:avLst/>
          </a:prstGeom>
          <a:noFill/>
        </p:spPr>
        <p:txBody>
          <a:bodyPr wrap="square" rtlCol="0">
            <a:spAutoFit/>
          </a:bodyPr>
          <a:lstStyle/>
          <a:p>
            <a:r>
              <a:rPr lang="en-US" sz="1600" b="1" dirty="0" smtClean="0">
                <a:latin typeface="+mn-lt"/>
              </a:rPr>
              <a:t>Leader </a:t>
            </a:r>
            <a:endParaRPr lang="en-US" sz="1600" b="1" dirty="0">
              <a:latin typeface="+mn-lt"/>
            </a:endParaRPr>
          </a:p>
        </p:txBody>
      </p:sp>
      <p:pic>
        <p:nvPicPr>
          <p:cNvPr id="1027" name="Picture 3"/>
          <p:cNvPicPr>
            <a:picLocks noGrp="1" noSelect="1" noRot="1" noMove="1" noResize="1" noEditPoints="1" noAdjustHandles="1" noChangeArrowheads="1" noChangeShapeType="1"/>
          </p:cNvPicPr>
          <p:nvPr>
            <p:custDataLst>
              <p:tags r:id="rId1"/>
            </p:custDataLst>
          </p:nvPr>
        </p:nvPicPr>
        <p:blipFill rotWithShape="1">
          <a:blip r:embed="rId5">
            <a:extLst>
              <a:ext uri="{28A0092B-C50C-407E-A947-70E740481C1C}">
                <a14:useLocalDpi xmlns:a14="http://schemas.microsoft.com/office/drawing/2010/main" val="0"/>
              </a:ext>
            </a:extLst>
          </a:blip>
          <a:srcRect l="29914" r="13373" b="1625"/>
          <a:stretch/>
        </p:blipFill>
        <p:spPr bwMode="auto">
          <a:xfrm>
            <a:off x="1729103" y="2996952"/>
            <a:ext cx="1350500" cy="175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3"/>
          <p:cNvSpPr>
            <a:spLocks noChangeArrowheads="1"/>
          </p:cNvSpPr>
          <p:nvPr/>
        </p:nvSpPr>
        <p:spPr bwMode="gray">
          <a:xfrm>
            <a:off x="4435721" y="2060848"/>
            <a:ext cx="3583270" cy="3158480"/>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16000" tIns="288000" rIns="36000" bIns="72000"/>
          <a:lstStyle/>
          <a:p>
            <a:pPr fontAlgn="auto">
              <a:lnSpc>
                <a:spcPct val="90000"/>
              </a:lnSpc>
              <a:spcBef>
                <a:spcPts val="0"/>
              </a:spcBef>
              <a:spcAft>
                <a:spcPct val="20000"/>
              </a:spcAft>
              <a:buClr>
                <a:srgbClr val="292929"/>
              </a:buClr>
              <a:defRPr/>
            </a:pPr>
            <a:endParaRPr lang="en-GB" sz="1600" dirty="0">
              <a:solidFill>
                <a:srgbClr val="000000"/>
              </a:solidFill>
              <a:latin typeface="+mn-lt"/>
            </a:endParaRPr>
          </a:p>
        </p:txBody>
      </p:sp>
      <p:sp>
        <p:nvSpPr>
          <p:cNvPr id="13" name="TextBox 12"/>
          <p:cNvSpPr txBox="1"/>
          <p:nvPr/>
        </p:nvSpPr>
        <p:spPr>
          <a:xfrm>
            <a:off x="4437375" y="2132856"/>
            <a:ext cx="3581615" cy="830997"/>
          </a:xfrm>
          <a:prstGeom prst="rect">
            <a:avLst/>
          </a:prstGeom>
          <a:noFill/>
        </p:spPr>
        <p:txBody>
          <a:bodyPr wrap="square" rtlCol="0">
            <a:spAutoFit/>
          </a:bodyPr>
          <a:lstStyle/>
          <a:p>
            <a:r>
              <a:rPr lang="en-US" sz="1600" dirty="0" smtClean="0">
                <a:latin typeface="+mn-lt"/>
              </a:rPr>
              <a:t>“That’s interesting feedback. It could be a wakeup call that, I am working on the wrong project. I will investigate further”.</a:t>
            </a:r>
            <a:endParaRPr lang="en-US" sz="1600" dirty="0">
              <a:latin typeface="+mn-lt"/>
            </a:endParaRPr>
          </a:p>
        </p:txBody>
      </p:sp>
      <p:sp>
        <p:nvSpPr>
          <p:cNvPr id="18" name="Rectangle 7"/>
          <p:cNvSpPr>
            <a:spLocks noChangeArrowheads="1"/>
          </p:cNvSpPr>
          <p:nvPr/>
        </p:nvSpPr>
        <p:spPr bwMode="gray">
          <a:xfrm>
            <a:off x="4435721" y="1556792"/>
            <a:ext cx="3583270" cy="504056"/>
          </a:xfrm>
          <a:prstGeom prst="rect">
            <a:avLst/>
          </a:prstGeom>
          <a:solidFill>
            <a:schemeClr val="bg2"/>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lstStyle/>
          <a:p>
            <a:pPr algn="ctr" defTabSz="801688" eaLnBrk="0" fontAlgn="auto" hangingPunct="0">
              <a:spcBef>
                <a:spcPts val="0"/>
              </a:spcBef>
              <a:spcAft>
                <a:spcPts val="0"/>
              </a:spcAft>
              <a:defRPr/>
            </a:pPr>
            <a:r>
              <a:rPr lang="en-GB" sz="1600" b="1" dirty="0" smtClean="0">
                <a:solidFill>
                  <a:srgbClr val="FFFFFF"/>
                </a:solidFill>
                <a:latin typeface="+mn-lt"/>
              </a:rPr>
              <a:t>Double-learning learning</a:t>
            </a:r>
            <a:endParaRPr lang="en-GB" sz="1600" b="1" dirty="0">
              <a:solidFill>
                <a:srgbClr val="FFFFFF"/>
              </a:solidFill>
              <a:latin typeface="+mn-lt"/>
            </a:endParaRPr>
          </a:p>
        </p:txBody>
      </p:sp>
      <p:sp>
        <p:nvSpPr>
          <p:cNvPr id="21" name="TextBox 20"/>
          <p:cNvSpPr txBox="1"/>
          <p:nvPr/>
        </p:nvSpPr>
        <p:spPr>
          <a:xfrm>
            <a:off x="5495581" y="4797153"/>
            <a:ext cx="1380675" cy="338554"/>
          </a:xfrm>
          <a:prstGeom prst="rect">
            <a:avLst/>
          </a:prstGeom>
          <a:noFill/>
        </p:spPr>
        <p:txBody>
          <a:bodyPr wrap="square" rtlCol="0">
            <a:spAutoFit/>
          </a:bodyPr>
          <a:lstStyle/>
          <a:p>
            <a:r>
              <a:rPr lang="en-US" sz="1600" b="1" dirty="0" smtClean="0">
                <a:latin typeface="+mn-lt"/>
              </a:rPr>
              <a:t>Environment </a:t>
            </a:r>
            <a:endParaRPr lang="en-US" sz="1600" b="1" dirty="0">
              <a:latin typeface="+mn-lt"/>
            </a:endParaRPr>
          </a:p>
        </p:txBody>
      </p:sp>
      <p:sp>
        <p:nvSpPr>
          <p:cNvPr id="22" name="TextBox 21"/>
          <p:cNvSpPr txBox="1"/>
          <p:nvPr/>
        </p:nvSpPr>
        <p:spPr>
          <a:xfrm>
            <a:off x="4850135" y="2843063"/>
            <a:ext cx="1205948" cy="338554"/>
          </a:xfrm>
          <a:prstGeom prst="rect">
            <a:avLst/>
          </a:prstGeom>
          <a:noFill/>
        </p:spPr>
        <p:txBody>
          <a:bodyPr wrap="square" rtlCol="0">
            <a:spAutoFit/>
          </a:bodyPr>
          <a:lstStyle/>
          <a:p>
            <a:r>
              <a:rPr lang="en-US" sz="1600" b="1" dirty="0" smtClean="0">
                <a:latin typeface="+mn-lt"/>
              </a:rPr>
              <a:t>Leader </a:t>
            </a:r>
            <a:endParaRPr lang="en-US" sz="1600" b="1" dirty="0">
              <a:latin typeface="+mn-lt"/>
            </a:endParaRPr>
          </a:p>
        </p:txBody>
      </p:sp>
      <p:pic>
        <p:nvPicPr>
          <p:cNvPr id="25" name="Picture 3"/>
          <p:cNvPicPr>
            <a:picLocks noGrp="1" noSelect="1" noRot="1" noMove="1" noResize="1" noEditPoints="1" noAdjustHandles="1" noChangeArrowheads="1" noChangeShapeType="1"/>
          </p:cNvPicPr>
          <p:nvPr>
            <p:custDataLst>
              <p:tags r:id="rId2"/>
            </p:custDataLst>
          </p:nvPr>
        </p:nvPicPr>
        <p:blipFill rotWithShape="1">
          <a:blip r:embed="rId5">
            <a:extLst>
              <a:ext uri="{28A0092B-C50C-407E-A947-70E740481C1C}">
                <a14:useLocalDpi xmlns:a14="http://schemas.microsoft.com/office/drawing/2010/main" val="0"/>
              </a:ext>
            </a:extLst>
          </a:blip>
          <a:srcRect l="29914" r="13373" b="1625"/>
          <a:stretch/>
        </p:blipFill>
        <p:spPr bwMode="auto">
          <a:xfrm>
            <a:off x="5552106" y="2996952"/>
            <a:ext cx="1350500" cy="175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rved Down Arrow 2"/>
          <p:cNvSpPr/>
          <p:nvPr/>
        </p:nvSpPr>
        <p:spPr>
          <a:xfrm rot="6089446">
            <a:off x="6486397" y="3627926"/>
            <a:ext cx="2048098" cy="87797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Down Arrow 22"/>
          <p:cNvSpPr/>
          <p:nvPr/>
        </p:nvSpPr>
        <p:spPr>
          <a:xfrm rot="14175535">
            <a:off x="4232435" y="3691591"/>
            <a:ext cx="1415241" cy="7461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Down Arrow 23"/>
          <p:cNvSpPr/>
          <p:nvPr/>
        </p:nvSpPr>
        <p:spPr>
          <a:xfrm rot="14175535">
            <a:off x="352801" y="3691591"/>
            <a:ext cx="1415241" cy="7461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p:cNvSpPr/>
          <p:nvPr/>
        </p:nvSpPr>
        <p:spPr>
          <a:xfrm rot="6089446">
            <a:off x="2661735" y="3627926"/>
            <a:ext cx="2048098" cy="87797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218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712968" cy="615553"/>
          </a:xfrm>
          <a:prstGeom prst="rect">
            <a:avLst/>
          </a:prstGeom>
          <a:noFill/>
        </p:spPr>
        <p:txBody>
          <a:bodyPr wrap="square" lIns="0" tIns="0" rIns="0" bIns="0" rtlCol="0">
            <a:spAutoFit/>
          </a:bodyPr>
          <a:lstStyle/>
          <a:p>
            <a:pPr algn="ctr"/>
            <a:r>
              <a:rPr lang="en-US" sz="4000" dirty="0">
                <a:latin typeface="+mn-lt"/>
              </a:rPr>
              <a:t>Type of leadership development program </a:t>
            </a:r>
          </a:p>
        </p:txBody>
      </p:sp>
      <p:sp>
        <p:nvSpPr>
          <p:cNvPr id="5" name="Rektangel 97"/>
          <p:cNvSpPr>
            <a:spLocks noChangeArrowheads="1"/>
          </p:cNvSpPr>
          <p:nvPr/>
        </p:nvSpPr>
        <p:spPr bwMode="auto">
          <a:xfrm>
            <a:off x="3059832" y="1340768"/>
            <a:ext cx="5508000" cy="400110"/>
          </a:xfrm>
          <a:prstGeom prst="rect">
            <a:avLst/>
          </a:prstGeom>
          <a:noFill/>
          <a:ln w="9525">
            <a:noFill/>
            <a:miter lim="800000"/>
            <a:headEnd/>
            <a:tailEnd/>
          </a:ln>
        </p:spPr>
        <p:txBody>
          <a:bodyPr wrap="square">
            <a:spAutoFit/>
          </a:bodyPr>
          <a:lstStyle/>
          <a:p>
            <a:r>
              <a:rPr lang="en-US" sz="2000" dirty="0">
                <a:latin typeface="+mn-lt"/>
              </a:rPr>
              <a:t>Feed back-intensive programs</a:t>
            </a:r>
          </a:p>
        </p:txBody>
      </p:sp>
      <p:sp>
        <p:nvSpPr>
          <p:cNvPr id="6" name="Rektangel 97"/>
          <p:cNvSpPr>
            <a:spLocks noChangeArrowheads="1"/>
          </p:cNvSpPr>
          <p:nvPr/>
        </p:nvSpPr>
        <p:spPr bwMode="auto">
          <a:xfrm>
            <a:off x="3059832" y="1884894"/>
            <a:ext cx="5508000" cy="400110"/>
          </a:xfrm>
          <a:prstGeom prst="rect">
            <a:avLst/>
          </a:prstGeom>
          <a:noFill/>
          <a:ln w="9525">
            <a:noFill/>
            <a:miter lim="800000"/>
            <a:headEnd/>
            <a:tailEnd/>
          </a:ln>
        </p:spPr>
        <p:txBody>
          <a:bodyPr wrap="square">
            <a:spAutoFit/>
          </a:bodyPr>
          <a:lstStyle/>
          <a:p>
            <a:r>
              <a:rPr lang="en-US" sz="2000" dirty="0">
                <a:latin typeface="+mn-lt"/>
              </a:rPr>
              <a:t>Skill-based programs</a:t>
            </a:r>
          </a:p>
        </p:txBody>
      </p:sp>
      <p:sp>
        <p:nvSpPr>
          <p:cNvPr id="7" name="Rektangel 97"/>
          <p:cNvSpPr>
            <a:spLocks noChangeArrowheads="1"/>
          </p:cNvSpPr>
          <p:nvPr/>
        </p:nvSpPr>
        <p:spPr bwMode="auto">
          <a:xfrm>
            <a:off x="3059832" y="2460958"/>
            <a:ext cx="5508000" cy="400110"/>
          </a:xfrm>
          <a:prstGeom prst="rect">
            <a:avLst/>
          </a:prstGeom>
          <a:noFill/>
          <a:ln w="9525">
            <a:noFill/>
            <a:miter lim="800000"/>
            <a:headEnd/>
            <a:tailEnd/>
          </a:ln>
        </p:spPr>
        <p:txBody>
          <a:bodyPr wrap="square">
            <a:spAutoFit/>
          </a:bodyPr>
          <a:lstStyle/>
          <a:p>
            <a:r>
              <a:rPr lang="en-US" sz="2000" dirty="0">
                <a:latin typeface="+mn-lt"/>
              </a:rPr>
              <a:t>Conceptual knowledge programs</a:t>
            </a:r>
          </a:p>
        </p:txBody>
      </p:sp>
      <p:sp>
        <p:nvSpPr>
          <p:cNvPr id="8" name="Rektangel 97"/>
          <p:cNvSpPr>
            <a:spLocks noChangeArrowheads="1"/>
          </p:cNvSpPr>
          <p:nvPr/>
        </p:nvSpPr>
        <p:spPr bwMode="auto">
          <a:xfrm>
            <a:off x="3059832" y="2996952"/>
            <a:ext cx="5508000" cy="400110"/>
          </a:xfrm>
          <a:prstGeom prst="rect">
            <a:avLst/>
          </a:prstGeom>
          <a:noFill/>
          <a:ln w="9525">
            <a:noFill/>
            <a:miter lim="800000"/>
            <a:headEnd/>
            <a:tailEnd/>
          </a:ln>
        </p:spPr>
        <p:txBody>
          <a:bodyPr wrap="square">
            <a:spAutoFit/>
          </a:bodyPr>
          <a:lstStyle/>
          <a:p>
            <a:r>
              <a:rPr lang="en-US" sz="2000" dirty="0">
                <a:latin typeface="+mn-lt"/>
              </a:rPr>
              <a:t>Personal growth programs</a:t>
            </a:r>
          </a:p>
        </p:txBody>
      </p:sp>
      <p:sp>
        <p:nvSpPr>
          <p:cNvPr id="9" name="Rektangel 97"/>
          <p:cNvSpPr>
            <a:spLocks noChangeArrowheads="1"/>
          </p:cNvSpPr>
          <p:nvPr/>
        </p:nvSpPr>
        <p:spPr bwMode="auto">
          <a:xfrm>
            <a:off x="3059832" y="3541078"/>
            <a:ext cx="5508000" cy="400110"/>
          </a:xfrm>
          <a:prstGeom prst="rect">
            <a:avLst/>
          </a:prstGeom>
          <a:noFill/>
          <a:ln w="9525">
            <a:noFill/>
            <a:miter lim="800000"/>
            <a:headEnd/>
            <a:tailEnd/>
          </a:ln>
        </p:spPr>
        <p:txBody>
          <a:bodyPr wrap="square">
            <a:spAutoFit/>
          </a:bodyPr>
          <a:lstStyle/>
          <a:p>
            <a:r>
              <a:rPr lang="en-US" sz="2000" dirty="0">
                <a:latin typeface="+mn-lt"/>
              </a:rPr>
              <a:t>Socialization programs</a:t>
            </a:r>
          </a:p>
        </p:txBody>
      </p:sp>
      <p:sp>
        <p:nvSpPr>
          <p:cNvPr id="10" name="Rektangel 97"/>
          <p:cNvSpPr>
            <a:spLocks noChangeArrowheads="1"/>
          </p:cNvSpPr>
          <p:nvPr/>
        </p:nvSpPr>
        <p:spPr bwMode="auto">
          <a:xfrm>
            <a:off x="3059832" y="4085204"/>
            <a:ext cx="5508000" cy="400110"/>
          </a:xfrm>
          <a:prstGeom prst="rect">
            <a:avLst/>
          </a:prstGeom>
          <a:noFill/>
          <a:ln w="9525">
            <a:noFill/>
            <a:miter lim="800000"/>
            <a:headEnd/>
            <a:tailEnd/>
          </a:ln>
        </p:spPr>
        <p:txBody>
          <a:bodyPr wrap="square">
            <a:spAutoFit/>
          </a:bodyPr>
          <a:lstStyle/>
          <a:p>
            <a:r>
              <a:rPr lang="en-US" sz="2000" dirty="0">
                <a:latin typeface="+mn-lt"/>
              </a:rPr>
              <a:t>Socialization programs</a:t>
            </a:r>
          </a:p>
        </p:txBody>
      </p:sp>
      <p:grpSp>
        <p:nvGrpSpPr>
          <p:cNvPr id="11" name="Group 61"/>
          <p:cNvGrpSpPr/>
          <p:nvPr/>
        </p:nvGrpSpPr>
        <p:grpSpPr>
          <a:xfrm>
            <a:off x="539552" y="4436738"/>
            <a:ext cx="1108946" cy="988484"/>
            <a:chOff x="1049980" y="1557338"/>
            <a:chExt cx="1001740" cy="906355"/>
          </a:xfrm>
        </p:grpSpPr>
        <p:sp>
          <p:nvSpPr>
            <p:cNvPr id="12" name="Rectangle 11"/>
            <p:cNvSpPr>
              <a:spLocks noChangeArrowheads="1"/>
            </p:cNvSpPr>
            <p:nvPr/>
          </p:nvSpPr>
          <p:spPr bwMode="auto">
            <a:xfrm rot="2700000">
              <a:off x="1152914" y="1564887"/>
              <a:ext cx="906355" cy="891257"/>
            </a:xfrm>
            <a:prstGeom prst="rect">
              <a:avLst/>
            </a:prstGeom>
            <a:solidFill>
              <a:schemeClr val="tx2"/>
            </a:solidFill>
            <a:ln w="9525">
              <a:solidFill>
                <a:srgbClr val="002060"/>
              </a:solidFill>
              <a:miter lim="800000"/>
              <a:headEnd/>
              <a:tailEnd/>
            </a:ln>
            <a:effectLst>
              <a:outerShdw blurRad="127000" dist="101600" dir="5400000" algn="tl" rotWithShape="0">
                <a:srgbClr val="808080">
                  <a:alpha val="42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112" charset="0"/>
                <a:ea typeface="ＭＳ Ｐゴシック" pitchFamily="-112" charset="-128"/>
              </a:endParaRPr>
            </a:p>
          </p:txBody>
        </p:sp>
        <p:sp>
          <p:nvSpPr>
            <p:cNvPr id="13" name="Rectangle 13"/>
            <p:cNvSpPr>
              <a:spLocks/>
            </p:cNvSpPr>
            <p:nvPr/>
          </p:nvSpPr>
          <p:spPr bwMode="auto">
            <a:xfrm rot="2700000">
              <a:off x="1196746" y="1465014"/>
              <a:ext cx="586010" cy="879542"/>
            </a:xfrm>
            <a:custGeom>
              <a:avLst/>
              <a:gdLst>
                <a:gd name="T0" fmla="*/ 0 w 1038166"/>
                <a:gd name="T1" fmla="*/ 0 h 1792000"/>
                <a:gd name="T2" fmla="*/ 422568 w 1038166"/>
                <a:gd name="T3" fmla="*/ 2088 h 1792000"/>
                <a:gd name="T4" fmla="*/ 1136323 w 1038166"/>
                <a:gd name="T5" fmla="*/ 1960066 h 1792000"/>
                <a:gd name="T6" fmla="*/ 0 w 1038166"/>
                <a:gd name="T7" fmla="*/ 1947996 h 1792000"/>
                <a:gd name="T8" fmla="*/ 0 w 1038166"/>
                <a:gd name="T9" fmla="*/ 0 h 1792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8166" h="1792000">
                  <a:moveTo>
                    <a:pt x="0" y="0"/>
                  </a:moveTo>
                  <a:lnTo>
                    <a:pt x="386066" y="1909"/>
                  </a:lnTo>
                  <a:lnTo>
                    <a:pt x="1038166" y="1792000"/>
                  </a:lnTo>
                  <a:lnTo>
                    <a:pt x="0" y="1780966"/>
                  </a:lnTo>
                  <a:lnTo>
                    <a:pt x="0" y="0"/>
                  </a:lnTo>
                  <a:close/>
                </a:path>
              </a:pathLst>
            </a:custGeom>
            <a:solidFill>
              <a:schemeClr val="bg1">
                <a:alpha val="30196"/>
              </a:schemeClr>
            </a:solidFill>
            <a:ln w="9525" cap="flat" cmpd="sng">
              <a:noFill/>
              <a:prstDash val="solid"/>
              <a:round/>
              <a:headEnd/>
              <a:tailEnd/>
            </a:ln>
          </p:spPr>
          <p:txBody>
            <a:bodyPr anchor="ctr"/>
            <a:lstStyle/>
            <a:p>
              <a:endParaRPr lang="en-IN" dirty="0"/>
            </a:p>
          </p:txBody>
        </p:sp>
      </p:grpSp>
      <p:cxnSp>
        <p:nvCxnSpPr>
          <p:cNvPr id="14" name="Straight Connector 13"/>
          <p:cNvCxnSpPr>
            <a:cxnSpLocks noChangeShapeType="1"/>
          </p:cNvCxnSpPr>
          <p:nvPr/>
        </p:nvCxnSpPr>
        <p:spPr bwMode="auto">
          <a:xfrm>
            <a:off x="1540834" y="4940794"/>
            <a:ext cx="1404000" cy="0"/>
          </a:xfrm>
          <a:prstGeom prst="line">
            <a:avLst/>
          </a:prstGeom>
          <a:noFill/>
          <a:ln w="25400">
            <a:solidFill>
              <a:schemeClr val="tx1"/>
            </a:solidFill>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ektangel 97"/>
          <p:cNvSpPr>
            <a:spLocks noChangeArrowheads="1"/>
          </p:cNvSpPr>
          <p:nvPr/>
        </p:nvSpPr>
        <p:spPr bwMode="auto">
          <a:xfrm>
            <a:off x="3052778" y="4725144"/>
            <a:ext cx="5508000" cy="400110"/>
          </a:xfrm>
          <a:prstGeom prst="rect">
            <a:avLst/>
          </a:prstGeom>
          <a:noFill/>
          <a:ln w="9525">
            <a:noFill/>
            <a:miter lim="800000"/>
            <a:headEnd/>
            <a:tailEnd/>
          </a:ln>
        </p:spPr>
        <p:txBody>
          <a:bodyPr wrap="square">
            <a:spAutoFit/>
          </a:bodyPr>
          <a:lstStyle/>
          <a:p>
            <a:r>
              <a:rPr lang="en-US" sz="2000" dirty="0">
                <a:latin typeface="+mn-lt"/>
              </a:rPr>
              <a:t>Coaching and psychotherapy</a:t>
            </a:r>
          </a:p>
        </p:txBody>
      </p:sp>
      <p:grpSp>
        <p:nvGrpSpPr>
          <p:cNvPr id="16" name="Group 59"/>
          <p:cNvGrpSpPr/>
          <p:nvPr/>
        </p:nvGrpSpPr>
        <p:grpSpPr>
          <a:xfrm>
            <a:off x="539552" y="3809100"/>
            <a:ext cx="1108946" cy="987678"/>
            <a:chOff x="1049980" y="2595393"/>
            <a:chExt cx="1001740" cy="905616"/>
          </a:xfrm>
        </p:grpSpPr>
        <p:sp>
          <p:nvSpPr>
            <p:cNvPr id="18" name="Rectangle 17"/>
            <p:cNvSpPr>
              <a:spLocks noChangeArrowheads="1"/>
            </p:cNvSpPr>
            <p:nvPr/>
          </p:nvSpPr>
          <p:spPr bwMode="auto">
            <a:xfrm rot="2700000">
              <a:off x="1153284" y="2602572"/>
              <a:ext cx="905616" cy="891257"/>
            </a:xfrm>
            <a:prstGeom prst="rect">
              <a:avLst/>
            </a:prstGeom>
            <a:solidFill>
              <a:schemeClr val="tx1"/>
            </a:solidFill>
            <a:ln w="9525">
              <a:solidFill>
                <a:srgbClr val="1DC4FF"/>
              </a:solidFill>
              <a:miter lim="800000"/>
              <a:headEnd/>
              <a:tailEnd/>
            </a:ln>
            <a:effectLst>
              <a:outerShdw blurRad="127000" dist="101600" dir="5400000" algn="tl" rotWithShape="0">
                <a:srgbClr val="808080">
                  <a:alpha val="42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112" charset="0"/>
                <a:ea typeface="ＭＳ Ｐゴシック" pitchFamily="-112" charset="-128"/>
              </a:endParaRPr>
            </a:p>
          </p:txBody>
        </p:sp>
        <p:sp>
          <p:nvSpPr>
            <p:cNvPr id="19" name="Rectangle 13"/>
            <p:cNvSpPr>
              <a:spLocks/>
            </p:cNvSpPr>
            <p:nvPr/>
          </p:nvSpPr>
          <p:spPr bwMode="auto">
            <a:xfrm rot="2700000">
              <a:off x="1196746" y="2499268"/>
              <a:ext cx="586010" cy="879542"/>
            </a:xfrm>
            <a:custGeom>
              <a:avLst/>
              <a:gdLst>
                <a:gd name="T0" fmla="*/ 0 w 1038166"/>
                <a:gd name="T1" fmla="*/ 0 h 1792000"/>
                <a:gd name="T2" fmla="*/ 422568 w 1038166"/>
                <a:gd name="T3" fmla="*/ 2088 h 1792000"/>
                <a:gd name="T4" fmla="*/ 1136323 w 1038166"/>
                <a:gd name="T5" fmla="*/ 1960066 h 1792000"/>
                <a:gd name="T6" fmla="*/ 0 w 1038166"/>
                <a:gd name="T7" fmla="*/ 1947996 h 1792000"/>
                <a:gd name="T8" fmla="*/ 0 w 1038166"/>
                <a:gd name="T9" fmla="*/ 0 h 1792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8166" h="1792000">
                  <a:moveTo>
                    <a:pt x="0" y="0"/>
                  </a:moveTo>
                  <a:lnTo>
                    <a:pt x="386066" y="1909"/>
                  </a:lnTo>
                  <a:lnTo>
                    <a:pt x="1038166" y="1792000"/>
                  </a:lnTo>
                  <a:lnTo>
                    <a:pt x="0" y="1780966"/>
                  </a:lnTo>
                  <a:lnTo>
                    <a:pt x="0" y="0"/>
                  </a:lnTo>
                  <a:close/>
                </a:path>
              </a:pathLst>
            </a:custGeom>
            <a:solidFill>
              <a:schemeClr val="bg1">
                <a:alpha val="30196"/>
              </a:schemeClr>
            </a:solidFill>
            <a:ln w="9525" cap="flat" cmpd="sng">
              <a:noFill/>
              <a:prstDash val="solid"/>
              <a:round/>
              <a:headEnd/>
              <a:tailEnd/>
            </a:ln>
          </p:spPr>
          <p:txBody>
            <a:bodyPr anchor="ctr"/>
            <a:lstStyle/>
            <a:p>
              <a:endParaRPr lang="en-IN" dirty="0"/>
            </a:p>
          </p:txBody>
        </p:sp>
      </p:grpSp>
      <p:grpSp>
        <p:nvGrpSpPr>
          <p:cNvPr id="20" name="Group 60"/>
          <p:cNvGrpSpPr/>
          <p:nvPr/>
        </p:nvGrpSpPr>
        <p:grpSpPr>
          <a:xfrm>
            <a:off x="539552" y="3250706"/>
            <a:ext cx="1108946" cy="988485"/>
            <a:chOff x="1049980" y="2083394"/>
            <a:chExt cx="1001740" cy="906356"/>
          </a:xfrm>
        </p:grpSpPr>
        <p:sp>
          <p:nvSpPr>
            <p:cNvPr id="21" name="Rectangle 20"/>
            <p:cNvSpPr>
              <a:spLocks noChangeArrowheads="1"/>
            </p:cNvSpPr>
            <p:nvPr/>
          </p:nvSpPr>
          <p:spPr bwMode="auto">
            <a:xfrm rot="2700000">
              <a:off x="1152914" y="2090943"/>
              <a:ext cx="906356" cy="891257"/>
            </a:xfrm>
            <a:prstGeom prst="rect">
              <a:avLst/>
            </a:prstGeom>
            <a:solidFill>
              <a:schemeClr val="tx1">
                <a:lumMod val="65000"/>
                <a:lumOff val="35000"/>
              </a:schemeClr>
            </a:solidFill>
            <a:ln w="9525">
              <a:solidFill>
                <a:srgbClr val="00618E"/>
              </a:solidFill>
              <a:miter lim="800000"/>
              <a:headEnd/>
              <a:tailEnd/>
            </a:ln>
            <a:effectLst>
              <a:outerShdw blurRad="127000" dist="101600" dir="5400000" algn="tl" rotWithShape="0">
                <a:srgbClr val="808080">
                  <a:alpha val="42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112" charset="0"/>
                <a:ea typeface="ＭＳ Ｐゴシック" pitchFamily="-112" charset="-128"/>
              </a:endParaRPr>
            </a:p>
          </p:txBody>
        </p:sp>
        <p:sp>
          <p:nvSpPr>
            <p:cNvPr id="22" name="Rectangle 13"/>
            <p:cNvSpPr>
              <a:spLocks/>
            </p:cNvSpPr>
            <p:nvPr/>
          </p:nvSpPr>
          <p:spPr bwMode="auto">
            <a:xfrm rot="2700000">
              <a:off x="1196746" y="1995212"/>
              <a:ext cx="586010" cy="879542"/>
            </a:xfrm>
            <a:custGeom>
              <a:avLst/>
              <a:gdLst>
                <a:gd name="T0" fmla="*/ 0 w 1038166"/>
                <a:gd name="T1" fmla="*/ 0 h 1792000"/>
                <a:gd name="T2" fmla="*/ 422568 w 1038166"/>
                <a:gd name="T3" fmla="*/ 2088 h 1792000"/>
                <a:gd name="T4" fmla="*/ 1136323 w 1038166"/>
                <a:gd name="T5" fmla="*/ 1960066 h 1792000"/>
                <a:gd name="T6" fmla="*/ 0 w 1038166"/>
                <a:gd name="T7" fmla="*/ 1947996 h 1792000"/>
                <a:gd name="T8" fmla="*/ 0 w 1038166"/>
                <a:gd name="T9" fmla="*/ 0 h 1792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8166" h="1792000">
                  <a:moveTo>
                    <a:pt x="0" y="0"/>
                  </a:moveTo>
                  <a:lnTo>
                    <a:pt x="386066" y="1909"/>
                  </a:lnTo>
                  <a:lnTo>
                    <a:pt x="1038166" y="1792000"/>
                  </a:lnTo>
                  <a:lnTo>
                    <a:pt x="0" y="1780966"/>
                  </a:lnTo>
                  <a:lnTo>
                    <a:pt x="0" y="0"/>
                  </a:lnTo>
                  <a:close/>
                </a:path>
              </a:pathLst>
            </a:custGeom>
            <a:solidFill>
              <a:schemeClr val="bg1">
                <a:alpha val="30196"/>
              </a:schemeClr>
            </a:solidFill>
            <a:ln w="9525" cap="flat" cmpd="sng">
              <a:noFill/>
              <a:prstDash val="solid"/>
              <a:round/>
              <a:headEnd/>
              <a:tailEnd/>
            </a:ln>
          </p:spPr>
          <p:txBody>
            <a:bodyPr anchor="ctr"/>
            <a:lstStyle/>
            <a:p>
              <a:endParaRPr lang="en-IN" dirty="0"/>
            </a:p>
          </p:txBody>
        </p:sp>
      </p:grpSp>
      <p:grpSp>
        <p:nvGrpSpPr>
          <p:cNvPr id="23" name="Group 61"/>
          <p:cNvGrpSpPr/>
          <p:nvPr/>
        </p:nvGrpSpPr>
        <p:grpSpPr>
          <a:xfrm>
            <a:off x="539552" y="2676982"/>
            <a:ext cx="1108946" cy="988484"/>
            <a:chOff x="1049980" y="1557338"/>
            <a:chExt cx="1001740" cy="906355"/>
          </a:xfrm>
        </p:grpSpPr>
        <p:sp>
          <p:nvSpPr>
            <p:cNvPr id="24" name="Rectangle 23"/>
            <p:cNvSpPr>
              <a:spLocks noChangeArrowheads="1"/>
            </p:cNvSpPr>
            <p:nvPr/>
          </p:nvSpPr>
          <p:spPr bwMode="auto">
            <a:xfrm rot="2700000">
              <a:off x="1152914" y="1564887"/>
              <a:ext cx="906355" cy="891257"/>
            </a:xfrm>
            <a:prstGeom prst="rect">
              <a:avLst/>
            </a:prstGeom>
            <a:solidFill>
              <a:schemeClr val="tx2"/>
            </a:solidFill>
            <a:ln w="9525">
              <a:solidFill>
                <a:srgbClr val="002060"/>
              </a:solidFill>
              <a:miter lim="800000"/>
              <a:headEnd/>
              <a:tailEnd/>
            </a:ln>
            <a:effectLst>
              <a:outerShdw blurRad="127000" dist="101600" dir="5400000" algn="tl" rotWithShape="0">
                <a:srgbClr val="808080">
                  <a:alpha val="42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112" charset="0"/>
                <a:ea typeface="ＭＳ Ｐゴシック" pitchFamily="-112" charset="-128"/>
              </a:endParaRPr>
            </a:p>
          </p:txBody>
        </p:sp>
        <p:sp>
          <p:nvSpPr>
            <p:cNvPr id="25" name="Rectangle 13"/>
            <p:cNvSpPr>
              <a:spLocks/>
            </p:cNvSpPr>
            <p:nvPr/>
          </p:nvSpPr>
          <p:spPr bwMode="auto">
            <a:xfrm rot="2700000">
              <a:off x="1196746" y="1465014"/>
              <a:ext cx="586010" cy="879542"/>
            </a:xfrm>
            <a:custGeom>
              <a:avLst/>
              <a:gdLst>
                <a:gd name="T0" fmla="*/ 0 w 1038166"/>
                <a:gd name="T1" fmla="*/ 0 h 1792000"/>
                <a:gd name="T2" fmla="*/ 422568 w 1038166"/>
                <a:gd name="T3" fmla="*/ 2088 h 1792000"/>
                <a:gd name="T4" fmla="*/ 1136323 w 1038166"/>
                <a:gd name="T5" fmla="*/ 1960066 h 1792000"/>
                <a:gd name="T6" fmla="*/ 0 w 1038166"/>
                <a:gd name="T7" fmla="*/ 1947996 h 1792000"/>
                <a:gd name="T8" fmla="*/ 0 w 1038166"/>
                <a:gd name="T9" fmla="*/ 0 h 1792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8166" h="1792000">
                  <a:moveTo>
                    <a:pt x="0" y="0"/>
                  </a:moveTo>
                  <a:lnTo>
                    <a:pt x="386066" y="1909"/>
                  </a:lnTo>
                  <a:lnTo>
                    <a:pt x="1038166" y="1792000"/>
                  </a:lnTo>
                  <a:lnTo>
                    <a:pt x="0" y="1780966"/>
                  </a:lnTo>
                  <a:lnTo>
                    <a:pt x="0" y="0"/>
                  </a:lnTo>
                  <a:close/>
                </a:path>
              </a:pathLst>
            </a:custGeom>
            <a:solidFill>
              <a:schemeClr val="bg1">
                <a:alpha val="30196"/>
              </a:schemeClr>
            </a:solidFill>
            <a:ln w="9525" cap="flat" cmpd="sng">
              <a:noFill/>
              <a:prstDash val="solid"/>
              <a:round/>
              <a:headEnd/>
              <a:tailEnd/>
            </a:ln>
          </p:spPr>
          <p:txBody>
            <a:bodyPr anchor="ctr"/>
            <a:lstStyle/>
            <a:p>
              <a:endParaRPr lang="en-IN" dirty="0"/>
            </a:p>
          </p:txBody>
        </p:sp>
      </p:grpSp>
      <p:grpSp>
        <p:nvGrpSpPr>
          <p:cNvPr id="26" name="Group 59"/>
          <p:cNvGrpSpPr/>
          <p:nvPr/>
        </p:nvGrpSpPr>
        <p:grpSpPr>
          <a:xfrm>
            <a:off x="546606" y="2152916"/>
            <a:ext cx="1108946" cy="987678"/>
            <a:chOff x="1049980" y="2595393"/>
            <a:chExt cx="1001740" cy="905616"/>
          </a:xfrm>
        </p:grpSpPr>
        <p:sp>
          <p:nvSpPr>
            <p:cNvPr id="27" name="Rectangle 26"/>
            <p:cNvSpPr>
              <a:spLocks noChangeArrowheads="1"/>
            </p:cNvSpPr>
            <p:nvPr/>
          </p:nvSpPr>
          <p:spPr bwMode="auto">
            <a:xfrm rot="2700000">
              <a:off x="1153284" y="2602572"/>
              <a:ext cx="905616" cy="891257"/>
            </a:xfrm>
            <a:prstGeom prst="rect">
              <a:avLst/>
            </a:prstGeom>
            <a:solidFill>
              <a:schemeClr val="tx1"/>
            </a:solidFill>
            <a:ln w="9525">
              <a:solidFill>
                <a:srgbClr val="1DC4FF"/>
              </a:solidFill>
              <a:miter lim="800000"/>
              <a:headEnd/>
              <a:tailEnd/>
            </a:ln>
            <a:effectLst>
              <a:outerShdw blurRad="127000" dist="101600" dir="5400000" algn="tl" rotWithShape="0">
                <a:srgbClr val="808080">
                  <a:alpha val="42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112" charset="0"/>
                <a:ea typeface="ＭＳ Ｐゴシック" pitchFamily="-112" charset="-128"/>
              </a:endParaRPr>
            </a:p>
          </p:txBody>
        </p:sp>
        <p:sp>
          <p:nvSpPr>
            <p:cNvPr id="28" name="Rectangle 13"/>
            <p:cNvSpPr>
              <a:spLocks/>
            </p:cNvSpPr>
            <p:nvPr/>
          </p:nvSpPr>
          <p:spPr bwMode="auto">
            <a:xfrm rot="2700000">
              <a:off x="1196746" y="2499268"/>
              <a:ext cx="586010" cy="879542"/>
            </a:xfrm>
            <a:custGeom>
              <a:avLst/>
              <a:gdLst>
                <a:gd name="T0" fmla="*/ 0 w 1038166"/>
                <a:gd name="T1" fmla="*/ 0 h 1792000"/>
                <a:gd name="T2" fmla="*/ 422568 w 1038166"/>
                <a:gd name="T3" fmla="*/ 2088 h 1792000"/>
                <a:gd name="T4" fmla="*/ 1136323 w 1038166"/>
                <a:gd name="T5" fmla="*/ 1960066 h 1792000"/>
                <a:gd name="T6" fmla="*/ 0 w 1038166"/>
                <a:gd name="T7" fmla="*/ 1947996 h 1792000"/>
                <a:gd name="T8" fmla="*/ 0 w 1038166"/>
                <a:gd name="T9" fmla="*/ 0 h 1792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8166" h="1792000">
                  <a:moveTo>
                    <a:pt x="0" y="0"/>
                  </a:moveTo>
                  <a:lnTo>
                    <a:pt x="386066" y="1909"/>
                  </a:lnTo>
                  <a:lnTo>
                    <a:pt x="1038166" y="1792000"/>
                  </a:lnTo>
                  <a:lnTo>
                    <a:pt x="0" y="1780966"/>
                  </a:lnTo>
                  <a:lnTo>
                    <a:pt x="0" y="0"/>
                  </a:lnTo>
                  <a:close/>
                </a:path>
              </a:pathLst>
            </a:custGeom>
            <a:solidFill>
              <a:schemeClr val="bg1">
                <a:alpha val="30196"/>
              </a:schemeClr>
            </a:solidFill>
            <a:ln w="9525" cap="flat" cmpd="sng">
              <a:noFill/>
              <a:prstDash val="solid"/>
              <a:round/>
              <a:headEnd/>
              <a:tailEnd/>
            </a:ln>
          </p:spPr>
          <p:txBody>
            <a:bodyPr anchor="ctr"/>
            <a:lstStyle/>
            <a:p>
              <a:endParaRPr lang="en-IN" dirty="0"/>
            </a:p>
          </p:txBody>
        </p:sp>
      </p:grpSp>
      <p:grpSp>
        <p:nvGrpSpPr>
          <p:cNvPr id="29" name="Group 60"/>
          <p:cNvGrpSpPr/>
          <p:nvPr/>
        </p:nvGrpSpPr>
        <p:grpSpPr>
          <a:xfrm>
            <a:off x="546606" y="1594522"/>
            <a:ext cx="1108946" cy="988485"/>
            <a:chOff x="1049980" y="2083394"/>
            <a:chExt cx="1001740" cy="906356"/>
          </a:xfrm>
        </p:grpSpPr>
        <p:sp>
          <p:nvSpPr>
            <p:cNvPr id="30" name="Rectangle 29"/>
            <p:cNvSpPr>
              <a:spLocks noChangeArrowheads="1"/>
            </p:cNvSpPr>
            <p:nvPr/>
          </p:nvSpPr>
          <p:spPr bwMode="auto">
            <a:xfrm rot="2700000">
              <a:off x="1152914" y="2090943"/>
              <a:ext cx="906356" cy="891257"/>
            </a:xfrm>
            <a:prstGeom prst="rect">
              <a:avLst/>
            </a:prstGeom>
            <a:solidFill>
              <a:schemeClr val="tx1">
                <a:lumMod val="65000"/>
                <a:lumOff val="35000"/>
              </a:schemeClr>
            </a:solidFill>
            <a:ln w="9525">
              <a:solidFill>
                <a:srgbClr val="00618E"/>
              </a:solidFill>
              <a:miter lim="800000"/>
              <a:headEnd/>
              <a:tailEnd/>
            </a:ln>
            <a:effectLst>
              <a:outerShdw blurRad="127000" dist="101600" dir="5400000" algn="tl" rotWithShape="0">
                <a:srgbClr val="808080">
                  <a:alpha val="42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112" charset="0"/>
                <a:ea typeface="ＭＳ Ｐゴシック" pitchFamily="-112" charset="-128"/>
              </a:endParaRPr>
            </a:p>
          </p:txBody>
        </p:sp>
        <p:sp>
          <p:nvSpPr>
            <p:cNvPr id="31" name="Rectangle 13"/>
            <p:cNvSpPr>
              <a:spLocks/>
            </p:cNvSpPr>
            <p:nvPr/>
          </p:nvSpPr>
          <p:spPr bwMode="auto">
            <a:xfrm rot="2700000">
              <a:off x="1196746" y="1995212"/>
              <a:ext cx="586010" cy="879542"/>
            </a:xfrm>
            <a:custGeom>
              <a:avLst/>
              <a:gdLst>
                <a:gd name="T0" fmla="*/ 0 w 1038166"/>
                <a:gd name="T1" fmla="*/ 0 h 1792000"/>
                <a:gd name="T2" fmla="*/ 422568 w 1038166"/>
                <a:gd name="T3" fmla="*/ 2088 h 1792000"/>
                <a:gd name="T4" fmla="*/ 1136323 w 1038166"/>
                <a:gd name="T5" fmla="*/ 1960066 h 1792000"/>
                <a:gd name="T6" fmla="*/ 0 w 1038166"/>
                <a:gd name="T7" fmla="*/ 1947996 h 1792000"/>
                <a:gd name="T8" fmla="*/ 0 w 1038166"/>
                <a:gd name="T9" fmla="*/ 0 h 1792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8166" h="1792000">
                  <a:moveTo>
                    <a:pt x="0" y="0"/>
                  </a:moveTo>
                  <a:lnTo>
                    <a:pt x="386066" y="1909"/>
                  </a:lnTo>
                  <a:lnTo>
                    <a:pt x="1038166" y="1792000"/>
                  </a:lnTo>
                  <a:lnTo>
                    <a:pt x="0" y="1780966"/>
                  </a:lnTo>
                  <a:lnTo>
                    <a:pt x="0" y="0"/>
                  </a:lnTo>
                  <a:close/>
                </a:path>
              </a:pathLst>
            </a:custGeom>
            <a:solidFill>
              <a:schemeClr val="bg1">
                <a:alpha val="30196"/>
              </a:schemeClr>
            </a:solidFill>
            <a:ln w="9525" cap="flat" cmpd="sng">
              <a:noFill/>
              <a:prstDash val="solid"/>
              <a:round/>
              <a:headEnd/>
              <a:tailEnd/>
            </a:ln>
          </p:spPr>
          <p:txBody>
            <a:bodyPr anchor="ctr"/>
            <a:lstStyle/>
            <a:p>
              <a:endParaRPr lang="en-IN" dirty="0"/>
            </a:p>
          </p:txBody>
        </p:sp>
      </p:grpSp>
      <p:grpSp>
        <p:nvGrpSpPr>
          <p:cNvPr id="32" name="Group 61"/>
          <p:cNvGrpSpPr/>
          <p:nvPr/>
        </p:nvGrpSpPr>
        <p:grpSpPr>
          <a:xfrm>
            <a:off x="546606" y="1020798"/>
            <a:ext cx="1108946" cy="988484"/>
            <a:chOff x="1049980" y="1557338"/>
            <a:chExt cx="1001740" cy="906355"/>
          </a:xfrm>
        </p:grpSpPr>
        <p:sp>
          <p:nvSpPr>
            <p:cNvPr id="33" name="Rectangle 32"/>
            <p:cNvSpPr>
              <a:spLocks noChangeArrowheads="1"/>
            </p:cNvSpPr>
            <p:nvPr/>
          </p:nvSpPr>
          <p:spPr bwMode="auto">
            <a:xfrm rot="2700000">
              <a:off x="1152914" y="1564887"/>
              <a:ext cx="906355" cy="891257"/>
            </a:xfrm>
            <a:prstGeom prst="rect">
              <a:avLst/>
            </a:prstGeom>
            <a:solidFill>
              <a:schemeClr val="tx2"/>
            </a:solidFill>
            <a:ln w="9525">
              <a:solidFill>
                <a:srgbClr val="002060"/>
              </a:solidFill>
              <a:miter lim="800000"/>
              <a:headEnd/>
              <a:tailEnd/>
            </a:ln>
            <a:effectLst>
              <a:outerShdw blurRad="127000" dist="101600" dir="5400000" algn="tl" rotWithShape="0">
                <a:srgbClr val="808080">
                  <a:alpha val="42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112" charset="0"/>
                <a:ea typeface="ＭＳ Ｐゴシック" pitchFamily="-112" charset="-128"/>
              </a:endParaRPr>
            </a:p>
          </p:txBody>
        </p:sp>
        <p:sp>
          <p:nvSpPr>
            <p:cNvPr id="34" name="Rectangle 13"/>
            <p:cNvSpPr>
              <a:spLocks/>
            </p:cNvSpPr>
            <p:nvPr/>
          </p:nvSpPr>
          <p:spPr bwMode="auto">
            <a:xfrm rot="2700000">
              <a:off x="1196746" y="1465014"/>
              <a:ext cx="586010" cy="879542"/>
            </a:xfrm>
            <a:custGeom>
              <a:avLst/>
              <a:gdLst>
                <a:gd name="T0" fmla="*/ 0 w 1038166"/>
                <a:gd name="T1" fmla="*/ 0 h 1792000"/>
                <a:gd name="T2" fmla="*/ 422568 w 1038166"/>
                <a:gd name="T3" fmla="*/ 2088 h 1792000"/>
                <a:gd name="T4" fmla="*/ 1136323 w 1038166"/>
                <a:gd name="T5" fmla="*/ 1960066 h 1792000"/>
                <a:gd name="T6" fmla="*/ 0 w 1038166"/>
                <a:gd name="T7" fmla="*/ 1947996 h 1792000"/>
                <a:gd name="T8" fmla="*/ 0 w 1038166"/>
                <a:gd name="T9" fmla="*/ 0 h 1792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8166" h="1792000">
                  <a:moveTo>
                    <a:pt x="0" y="0"/>
                  </a:moveTo>
                  <a:lnTo>
                    <a:pt x="386066" y="1909"/>
                  </a:lnTo>
                  <a:lnTo>
                    <a:pt x="1038166" y="1792000"/>
                  </a:lnTo>
                  <a:lnTo>
                    <a:pt x="0" y="1780966"/>
                  </a:lnTo>
                  <a:lnTo>
                    <a:pt x="0" y="0"/>
                  </a:lnTo>
                  <a:close/>
                </a:path>
              </a:pathLst>
            </a:custGeom>
            <a:solidFill>
              <a:schemeClr val="bg1">
                <a:alpha val="30196"/>
              </a:schemeClr>
            </a:solidFill>
            <a:ln w="9525" cap="flat" cmpd="sng">
              <a:noFill/>
              <a:prstDash val="solid"/>
              <a:round/>
              <a:headEnd/>
              <a:tailEnd/>
            </a:ln>
          </p:spPr>
          <p:txBody>
            <a:bodyPr anchor="ctr"/>
            <a:lstStyle/>
            <a:p>
              <a:endParaRPr lang="en-IN" dirty="0"/>
            </a:p>
          </p:txBody>
        </p:sp>
      </p:grpSp>
      <p:cxnSp>
        <p:nvCxnSpPr>
          <p:cNvPr id="35" name="Straight Connector 34"/>
          <p:cNvCxnSpPr>
            <a:cxnSpLocks noChangeShapeType="1"/>
          </p:cNvCxnSpPr>
          <p:nvPr/>
        </p:nvCxnSpPr>
        <p:spPr bwMode="auto">
          <a:xfrm>
            <a:off x="1547888" y="1524854"/>
            <a:ext cx="1404000" cy="0"/>
          </a:xfrm>
          <a:prstGeom prst="line">
            <a:avLst/>
          </a:prstGeom>
          <a:noFill/>
          <a:ln w="25400">
            <a:solidFill>
              <a:schemeClr val="tx1"/>
            </a:solidFill>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p:cNvCxnSpPr>
            <a:cxnSpLocks noChangeShapeType="1"/>
          </p:cNvCxnSpPr>
          <p:nvPr/>
        </p:nvCxnSpPr>
        <p:spPr bwMode="auto">
          <a:xfrm>
            <a:off x="1547888" y="2100918"/>
            <a:ext cx="1404000" cy="0"/>
          </a:xfrm>
          <a:prstGeom prst="line">
            <a:avLst/>
          </a:prstGeom>
          <a:noFill/>
          <a:ln w="25400">
            <a:solidFill>
              <a:schemeClr val="tx2"/>
            </a:solidFill>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p:cNvCxnSpPr>
            <a:cxnSpLocks noChangeShapeType="1"/>
          </p:cNvCxnSpPr>
          <p:nvPr/>
        </p:nvCxnSpPr>
        <p:spPr bwMode="auto">
          <a:xfrm>
            <a:off x="1547888" y="2676982"/>
            <a:ext cx="1404000" cy="0"/>
          </a:xfrm>
          <a:prstGeom prst="line">
            <a:avLst/>
          </a:prstGeom>
          <a:noFill/>
          <a:ln w="25400">
            <a:solidFill>
              <a:schemeClr val="tx1">
                <a:lumMod val="65000"/>
                <a:lumOff val="35000"/>
              </a:schemeClr>
            </a:solidFill>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Connector 37"/>
          <p:cNvCxnSpPr>
            <a:cxnSpLocks noChangeShapeType="1"/>
          </p:cNvCxnSpPr>
          <p:nvPr/>
        </p:nvCxnSpPr>
        <p:spPr bwMode="auto">
          <a:xfrm>
            <a:off x="1547664" y="3181038"/>
            <a:ext cx="1404000" cy="0"/>
          </a:xfrm>
          <a:prstGeom prst="line">
            <a:avLst/>
          </a:prstGeom>
          <a:noFill/>
          <a:ln w="25400">
            <a:solidFill>
              <a:schemeClr val="tx1"/>
            </a:solidFill>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Straight Connector 38"/>
          <p:cNvCxnSpPr>
            <a:cxnSpLocks noChangeShapeType="1"/>
          </p:cNvCxnSpPr>
          <p:nvPr/>
        </p:nvCxnSpPr>
        <p:spPr bwMode="auto">
          <a:xfrm>
            <a:off x="1547664" y="3757102"/>
            <a:ext cx="1404000" cy="0"/>
          </a:xfrm>
          <a:prstGeom prst="line">
            <a:avLst/>
          </a:prstGeom>
          <a:noFill/>
          <a:ln w="25400">
            <a:solidFill>
              <a:schemeClr val="tx2"/>
            </a:solidFill>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Connector 39"/>
          <p:cNvCxnSpPr>
            <a:cxnSpLocks noChangeShapeType="1"/>
          </p:cNvCxnSpPr>
          <p:nvPr/>
        </p:nvCxnSpPr>
        <p:spPr bwMode="auto">
          <a:xfrm>
            <a:off x="1547664" y="4333166"/>
            <a:ext cx="1404000" cy="0"/>
          </a:xfrm>
          <a:prstGeom prst="line">
            <a:avLst/>
          </a:prstGeom>
          <a:noFill/>
          <a:ln w="25400">
            <a:solidFill>
              <a:schemeClr val="tx1">
                <a:lumMod val="65000"/>
                <a:lumOff val="35000"/>
              </a:schemeClr>
            </a:solidFill>
            <a:round/>
            <a:headEnd type="oval" w="lg" len="lg"/>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97954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712968" cy="615553"/>
          </a:xfrm>
          <a:prstGeom prst="rect">
            <a:avLst/>
          </a:prstGeom>
          <a:noFill/>
        </p:spPr>
        <p:txBody>
          <a:bodyPr wrap="square" lIns="0" tIns="0" rIns="0" bIns="0" rtlCol="0">
            <a:spAutoFit/>
          </a:bodyPr>
          <a:lstStyle/>
          <a:p>
            <a:pPr algn="ctr"/>
            <a:r>
              <a:rPr lang="en-US" sz="4000" dirty="0">
                <a:latin typeface="+mn-lt"/>
              </a:rPr>
              <a:t>Evaluation </a:t>
            </a:r>
          </a:p>
        </p:txBody>
      </p:sp>
      <p:sp>
        <p:nvSpPr>
          <p:cNvPr id="5" name="TextBox 4"/>
          <p:cNvSpPr txBox="1"/>
          <p:nvPr/>
        </p:nvSpPr>
        <p:spPr>
          <a:xfrm>
            <a:off x="323528" y="4365104"/>
            <a:ext cx="8640960" cy="923330"/>
          </a:xfrm>
          <a:prstGeom prst="rect">
            <a:avLst/>
          </a:prstGeom>
          <a:noFill/>
        </p:spPr>
        <p:txBody>
          <a:bodyPr wrap="square" rtlCol="0">
            <a:spAutoFit/>
          </a:bodyPr>
          <a:lstStyle/>
          <a:p>
            <a:r>
              <a:rPr lang="en-US" dirty="0" smtClean="0">
                <a:latin typeface="+mn-lt"/>
              </a:rPr>
              <a:t>The evaluation of training programs is a comprehensive topic that includes such consideration as the design of experiments and the development of accurate outcome measures.</a:t>
            </a:r>
            <a:endParaRPr lang="en-US" dirty="0">
              <a:latin typeface="+mn-lt"/>
            </a:endParaRPr>
          </a:p>
        </p:txBody>
      </p:sp>
      <p:grpSp>
        <p:nvGrpSpPr>
          <p:cNvPr id="39" name="Group 38"/>
          <p:cNvGrpSpPr/>
          <p:nvPr/>
        </p:nvGrpSpPr>
        <p:grpSpPr>
          <a:xfrm>
            <a:off x="539552" y="908720"/>
            <a:ext cx="7698817" cy="1098366"/>
            <a:chOff x="833623" y="1700808"/>
            <a:chExt cx="7698817" cy="1098366"/>
          </a:xfrm>
        </p:grpSpPr>
        <p:sp>
          <p:nvSpPr>
            <p:cNvPr id="40" name="Rectangle 39"/>
            <p:cNvSpPr/>
            <p:nvPr/>
          </p:nvSpPr>
          <p:spPr bwMode="auto">
            <a:xfrm>
              <a:off x="1577214" y="1809374"/>
              <a:ext cx="6955226" cy="869915"/>
            </a:xfrm>
            <a:prstGeom prst="rect">
              <a:avLst/>
            </a:prstGeom>
            <a:solidFill>
              <a:sysClr val="windowText" lastClr="000000"/>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mn-lt"/>
                <a:ea typeface="ＭＳ Ｐゴシック" charset="-128"/>
                <a:cs typeface="+mn-cs"/>
              </a:endParaRPr>
            </a:p>
          </p:txBody>
        </p:sp>
        <p:grpSp>
          <p:nvGrpSpPr>
            <p:cNvPr id="41" name="Group 37"/>
            <p:cNvGrpSpPr>
              <a:grpSpLocks/>
            </p:cNvGrpSpPr>
            <p:nvPr/>
          </p:nvGrpSpPr>
          <p:grpSpPr bwMode="auto">
            <a:xfrm>
              <a:off x="833623" y="1700808"/>
              <a:ext cx="1290105" cy="1098366"/>
              <a:chOff x="5878316" y="1934697"/>
              <a:chExt cx="1113303" cy="1113303"/>
            </a:xfrm>
          </p:grpSpPr>
          <p:grpSp>
            <p:nvGrpSpPr>
              <p:cNvPr id="44" name="Group 17"/>
              <p:cNvGrpSpPr>
                <a:grpSpLocks/>
              </p:cNvGrpSpPr>
              <p:nvPr/>
            </p:nvGrpSpPr>
            <p:grpSpPr bwMode="auto">
              <a:xfrm>
                <a:off x="5878316" y="1934697"/>
                <a:ext cx="1113303" cy="1113303"/>
                <a:chOff x="2844800" y="1828800"/>
                <a:chExt cx="2235200" cy="2235200"/>
              </a:xfrm>
            </p:grpSpPr>
            <p:sp>
              <p:nvSpPr>
                <p:cNvPr id="48" name=" 3"/>
                <p:cNvSpPr>
                  <a:spLocks noChangeArrowheads="1"/>
                </p:cNvSpPr>
                <p:nvPr/>
              </p:nvSpPr>
              <p:spPr bwMode="auto">
                <a:xfrm>
                  <a:off x="2844800" y="1828800"/>
                  <a:ext cx="2234464" cy="2234543"/>
                </a:xfrm>
                <a:custGeom>
                  <a:avLst/>
                  <a:gdLst>
                    <a:gd name="T0" fmla="*/ 1829866 w 2235200"/>
                    <a:gd name="T1" fmla="*/ 268755 h 2235200"/>
                    <a:gd name="T2" fmla="*/ 2208855 w 2235200"/>
                    <a:gd name="T3" fmla="*/ 925182 h 2235200"/>
                    <a:gd name="T4" fmla="*/ 2077233 w 2235200"/>
                    <a:gd name="T5" fmla="*/ 1671644 h 2235200"/>
                    <a:gd name="T6" fmla="*/ 1496589 w 2235200"/>
                    <a:gd name="T7" fmla="*/ 2158863 h 2235200"/>
                    <a:gd name="T8" fmla="*/ 1 w 2235200"/>
                    <a:gd name="T9" fmla="*/ 2158863 h 2235200"/>
                    <a:gd name="T10" fmla="*/ 1 w 2235200"/>
                    <a:gd name="T11" fmla="*/ 1671644 h 2235200"/>
                    <a:gd name="T12" fmla="*/ 1 w 2235200"/>
                    <a:gd name="T13" fmla="*/ 925182 h 2235200"/>
                    <a:gd name="T14" fmla="*/ 1 w 2235200"/>
                    <a:gd name="T15" fmla="*/ 268755 h 2235200"/>
                    <a:gd name="T16" fmla="*/ 1117600 w 2235200"/>
                    <a:gd name="T17" fmla="*/ 9511 h 2235200"/>
                    <a:gd name="T18" fmla="*/ 3 60000 65536"/>
                    <a:gd name="T19" fmla="*/ 4 60000 65536"/>
                    <a:gd name="T20" fmla="*/ 0 60000 65536"/>
                    <a:gd name="T21" fmla="*/ 1 60000 65536"/>
                    <a:gd name="T22" fmla="*/ 1 60000 65536"/>
                    <a:gd name="T23" fmla="*/ 2 60000 65536"/>
                    <a:gd name="T24" fmla="*/ 2 60000 65536"/>
                    <a:gd name="T25" fmla="*/ 3 60000 65536"/>
                    <a:gd name="T26" fmla="*/ 3 60000 65536"/>
                    <a:gd name="T27" fmla="*/ 449375 w 2235200"/>
                    <a:gd name="T28" fmla="*/ 523585 h 2235200"/>
                    <a:gd name="T29" fmla="*/ 1785825 w 2235200"/>
                    <a:gd name="T30" fmla="*/ 1672524 h 2235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5200" h="2235200">
                      <a:moveTo>
                        <a:pt x="1586555" y="356377"/>
                      </a:moveTo>
                      <a:lnTo>
                        <a:pt x="1760418" y="210481"/>
                      </a:lnTo>
                      <a:lnTo>
                        <a:pt x="1899314" y="327029"/>
                      </a:lnTo>
                      <a:lnTo>
                        <a:pt x="1785825" y="523585"/>
                      </a:lnTo>
                      <a:lnTo>
                        <a:pt x="1785825" y="523584"/>
                      </a:lnTo>
                      <a:cubicBezTo>
                        <a:pt x="1866522" y="614363"/>
                        <a:pt x="1927876" y="720632"/>
                        <a:pt x="1966144" y="835906"/>
                      </a:cubicBezTo>
                      <a:lnTo>
                        <a:pt x="2193112" y="835901"/>
                      </a:lnTo>
                      <a:lnTo>
                        <a:pt x="2224597" y="1014463"/>
                      </a:lnTo>
                      <a:lnTo>
                        <a:pt x="2011316" y="1092085"/>
                      </a:lnTo>
                      <a:lnTo>
                        <a:pt x="2011315" y="1092085"/>
                      </a:lnTo>
                      <a:cubicBezTo>
                        <a:pt x="2011558" y="1100587"/>
                        <a:pt x="2011680" y="1109093"/>
                        <a:pt x="2011680" y="1117600"/>
                      </a:cubicBezTo>
                      <a:cubicBezTo>
                        <a:pt x="2011680" y="1230472"/>
                        <a:pt x="1990307" y="1342324"/>
                        <a:pt x="1948691" y="1447244"/>
                      </a:cubicBezTo>
                      <a:lnTo>
                        <a:pt x="2122562" y="1593132"/>
                      </a:lnTo>
                      <a:lnTo>
                        <a:pt x="2031904" y="1750157"/>
                      </a:lnTo>
                      <a:lnTo>
                        <a:pt x="1818627" y="1672524"/>
                      </a:lnTo>
                      <a:lnTo>
                        <a:pt x="1818626" y="1672523"/>
                      </a:lnTo>
                      <a:cubicBezTo>
                        <a:pt x="1743240" y="1767758"/>
                        <a:pt x="1649240" y="1846633"/>
                        <a:pt x="1542361" y="1904337"/>
                      </a:cubicBezTo>
                      <a:lnTo>
                        <a:pt x="1581780" y="2127856"/>
                      </a:lnTo>
                      <a:lnTo>
                        <a:pt x="1411398" y="2189870"/>
                      </a:lnTo>
                      <a:lnTo>
                        <a:pt x="1297919" y="1993308"/>
                      </a:lnTo>
                      <a:lnTo>
                        <a:pt x="1297918" y="1993307"/>
                      </a:lnTo>
                      <a:cubicBezTo>
                        <a:pt x="1238589" y="2005524"/>
                        <a:pt x="1178172" y="2011679"/>
                        <a:pt x="1117599" y="2011680"/>
                      </a:cubicBezTo>
                      <a:cubicBezTo>
                        <a:pt x="1057025" y="2011680"/>
                        <a:pt x="996608" y="2005524"/>
                        <a:pt x="937280" y="1993307"/>
                      </a:cubicBezTo>
                      <a:lnTo>
                        <a:pt x="823802" y="2189870"/>
                      </a:lnTo>
                      <a:lnTo>
                        <a:pt x="653420" y="2127856"/>
                      </a:lnTo>
                      <a:lnTo>
                        <a:pt x="692839" y="1904338"/>
                      </a:lnTo>
                      <a:lnTo>
                        <a:pt x="692838" y="1904338"/>
                      </a:lnTo>
                      <a:cubicBezTo>
                        <a:pt x="585960" y="1846634"/>
                        <a:pt x="491960" y="1767758"/>
                        <a:pt x="416573" y="1672524"/>
                      </a:cubicBezTo>
                      <a:lnTo>
                        <a:pt x="203296" y="1750157"/>
                      </a:lnTo>
                      <a:lnTo>
                        <a:pt x="112638" y="1593132"/>
                      </a:lnTo>
                      <a:lnTo>
                        <a:pt x="286508" y="1447245"/>
                      </a:lnTo>
                      <a:lnTo>
                        <a:pt x="286508" y="1447244"/>
                      </a:lnTo>
                      <a:cubicBezTo>
                        <a:pt x="244892" y="1342324"/>
                        <a:pt x="223520" y="1230472"/>
                        <a:pt x="223520" y="1117600"/>
                      </a:cubicBezTo>
                      <a:cubicBezTo>
                        <a:pt x="223519" y="1109093"/>
                        <a:pt x="223641" y="1100587"/>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0"/>
                        <a:pt x="987535" y="233031"/>
                      </a:cubicBezTo>
                      <a:lnTo>
                        <a:pt x="1026942" y="9511"/>
                      </a:lnTo>
                      <a:lnTo>
                        <a:pt x="1208258" y="9511"/>
                      </a:lnTo>
                      <a:lnTo>
                        <a:pt x="1247665" y="233031"/>
                      </a:lnTo>
                      <a:lnTo>
                        <a:pt x="1247664" y="233031"/>
                      </a:lnTo>
                      <a:cubicBezTo>
                        <a:pt x="1367833" y="250700"/>
                        <a:pt x="1483142" y="292669"/>
                        <a:pt x="1586554" y="356377"/>
                      </a:cubicBezTo>
                      <a:close/>
                    </a:path>
                  </a:pathLst>
                </a:custGeom>
                <a:solidFill>
                  <a:sysClr val="windowText" lastClr="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dirty="0">
                    <a:ln>
                      <a:noFill/>
                    </a:ln>
                    <a:solidFill>
                      <a:sysClr val="windowText" lastClr="000000"/>
                    </a:solidFill>
                    <a:effectLst/>
                    <a:uLnTx/>
                    <a:uFillTx/>
                    <a:latin typeface="+mn-lt"/>
                  </a:endParaRPr>
                </a:p>
              </p:txBody>
            </p:sp>
            <p:sp>
              <p:nvSpPr>
                <p:cNvPr id="49" name=" 4"/>
                <p:cNvSpPr/>
                <p:nvPr/>
              </p:nvSpPr>
              <p:spPr>
                <a:xfrm>
                  <a:off x="3295049" y="2351777"/>
                  <a:ext cx="1333965" cy="1149435"/>
                </a:xfrm>
                <a:prstGeom prst="rect">
                  <a:avLst/>
                </a:prstGeom>
                <a:noFill/>
                <a:ln>
                  <a:noFill/>
                </a:ln>
                <a:effectLst/>
              </p:spPr>
              <p:txBody>
                <a:bodyPr lIns="53340" tIns="53340" rIns="53340" bIns="53340" anchor="ctr"/>
                <a:lstStyle/>
                <a:p>
                  <a:pPr marL="0" marR="0" lvl="0" indent="0" algn="ctr" defTabSz="1866900" eaLnBrk="1" fontAlgn="auto" latinLnBrk="0" hangingPunct="1">
                    <a:lnSpc>
                      <a:spcPct val="90000"/>
                    </a:lnSpc>
                    <a:spcBef>
                      <a:spcPts val="0"/>
                    </a:spcBef>
                    <a:spcAft>
                      <a:spcPct val="3500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mn-lt"/>
                    <a:ea typeface="ＭＳ Ｐゴシック" charset="-128"/>
                    <a:cs typeface="+mn-cs"/>
                  </a:endParaRPr>
                </a:p>
              </p:txBody>
            </p:sp>
          </p:grpSp>
          <p:sp>
            <p:nvSpPr>
              <p:cNvPr id="45" name=" 4"/>
              <p:cNvSpPr/>
              <p:nvPr/>
            </p:nvSpPr>
            <p:spPr>
              <a:xfrm>
                <a:off x="6134612" y="2220254"/>
                <a:ext cx="610095" cy="523753"/>
              </a:xfrm>
              <a:prstGeom prst="rect">
                <a:avLst/>
              </a:prstGeom>
              <a:noFill/>
              <a:ln>
                <a:noFill/>
              </a:ln>
              <a:effectLst/>
            </p:spPr>
            <p:txBody>
              <a:bodyPr lIns="53340" tIns="53340" rIns="53340" bIns="53340" anchor="ctr"/>
              <a:lstStyle/>
              <a:p>
                <a:pPr marL="0" marR="0" lvl="0" indent="0" algn="ctr" defTabSz="1866900" eaLnBrk="1" fontAlgn="auto" latinLnBrk="0" hangingPunct="1">
                  <a:lnSpc>
                    <a:spcPct val="90000"/>
                  </a:lnSpc>
                  <a:spcBef>
                    <a:spcPts val="0"/>
                  </a:spcBef>
                  <a:spcAft>
                    <a:spcPct val="3500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mn-lt"/>
                  <a:ea typeface="ＭＳ Ｐゴシック" charset="-128"/>
                  <a:cs typeface="+mn-cs"/>
                </a:endParaRPr>
              </a:p>
            </p:txBody>
          </p:sp>
          <p:sp>
            <p:nvSpPr>
              <p:cNvPr id="46" name="Oval 45"/>
              <p:cNvSpPr/>
              <p:nvPr/>
            </p:nvSpPr>
            <p:spPr>
              <a:xfrm>
                <a:off x="6099383" y="2155764"/>
                <a:ext cx="671169" cy="671169"/>
              </a:xfrm>
              <a:prstGeom prst="ellipse">
                <a:avLst/>
              </a:prstGeom>
              <a:gradFill flip="none" rotWithShape="1">
                <a:gsLst>
                  <a:gs pos="0">
                    <a:sysClr val="window" lastClr="FFFFFF">
                      <a:lumMod val="85000"/>
                    </a:sysClr>
                  </a:gs>
                  <a:gs pos="96000">
                    <a:sysClr val="window" lastClr="FFFFFF">
                      <a:lumMod val="65000"/>
                    </a:sysClr>
                  </a:gs>
                  <a:gs pos="22000">
                    <a:sysClr val="window" lastClr="FFFFFF">
                      <a:lumMod val="85000"/>
                    </a:sysClr>
                  </a:gs>
                </a:gsLst>
                <a:path path="circle">
                  <a:fillToRect l="50000" t="50000" r="50000" b="50000"/>
                </a:path>
                <a:tileRect/>
              </a:gradFill>
              <a:ln w="9525" cap="flat" cmpd="sng" algn="ctr">
                <a:solidFill>
                  <a:sysClr val="windowText" lastClr="000000"/>
                </a:solidFill>
                <a:prstDash val="solid"/>
              </a:ln>
              <a:effectLst>
                <a:innerShdw blurRad="63500" dist="25400" dir="13500000">
                  <a:srgbClr val="000000">
                    <a:alpha val="50000"/>
                  </a:srgbClr>
                </a:innerShdw>
              </a:effectLst>
            </p:spPr>
            <p:txBody>
              <a:bodyPr anchor="ct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smtClean="0">
                  <a:ln>
                    <a:noFill/>
                  </a:ln>
                  <a:solidFill>
                    <a:srgbClr val="FFFFFF"/>
                  </a:solidFill>
                  <a:effectLst/>
                  <a:uLnTx/>
                  <a:uFillTx/>
                  <a:latin typeface="+mn-lt"/>
                  <a:ea typeface="ＭＳ Ｐゴシック" charset="-128"/>
                  <a:cs typeface="+mn-cs"/>
                </a:endParaRPr>
              </a:p>
            </p:txBody>
          </p:sp>
          <p:sp>
            <p:nvSpPr>
              <p:cNvPr id="47" name="Oval 46"/>
              <p:cNvSpPr/>
              <p:nvPr/>
            </p:nvSpPr>
            <p:spPr>
              <a:xfrm>
                <a:off x="6184569" y="2199065"/>
                <a:ext cx="505905" cy="394606"/>
              </a:xfrm>
              <a:prstGeom prst="ellipse">
                <a:avLst/>
              </a:prstGeom>
              <a:gradFill rotWithShape="1">
                <a:gsLst>
                  <a:gs pos="42000">
                    <a:srgbClr val="4F81BD">
                      <a:tint val="100000"/>
                      <a:shade val="100000"/>
                      <a:satMod val="130000"/>
                      <a:alpha val="0"/>
                    </a:srgbClr>
                  </a:gs>
                  <a:gs pos="100000">
                    <a:sysClr val="window" lastClr="FFFFFF"/>
                  </a:gs>
                </a:gsLst>
                <a:lin ang="16200000" scaled="0"/>
              </a:gradFill>
              <a:ln w="9525" cap="flat" cmpd="sng" algn="ctr">
                <a:noFill/>
                <a:prstDash val="solid"/>
              </a:ln>
              <a:effectLst/>
            </p:spPr>
            <p:txBody>
              <a:bodyPr anchor="ct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smtClean="0">
                  <a:ln>
                    <a:noFill/>
                  </a:ln>
                  <a:solidFill>
                    <a:srgbClr val="FFFFFF"/>
                  </a:solidFill>
                  <a:effectLst/>
                  <a:uLnTx/>
                  <a:uFillTx/>
                  <a:latin typeface="+mn-lt"/>
                  <a:ea typeface="ＭＳ Ｐゴシック" charset="-128"/>
                  <a:cs typeface="+mn-cs"/>
                </a:endParaRPr>
              </a:p>
            </p:txBody>
          </p:sp>
        </p:grpSp>
        <p:pic>
          <p:nvPicPr>
            <p:cNvPr id="42" name="Picture 41" descr="White_square_with_question_mark.png"/>
            <p:cNvPicPr>
              <a:picLocks noChangeAspect="1"/>
            </p:cNvPicPr>
            <p:nvPr/>
          </p:nvPicPr>
          <p:blipFill>
            <a:blip r:embed="rId3" cstate="print">
              <a:clrChange>
                <a:clrFrom>
                  <a:srgbClr val="FFFFFF"/>
                </a:clrFrom>
                <a:clrTo>
                  <a:srgbClr val="FFFFFF">
                    <a:alpha val="0"/>
                  </a:srgbClr>
                </a:clrTo>
              </a:clrChange>
            </a:blip>
            <a:srcRect l="31384" t="28246" r="34093" b="27816"/>
            <a:stretch>
              <a:fillRect/>
            </a:stretch>
          </p:blipFill>
          <p:spPr>
            <a:xfrm>
              <a:off x="1254489" y="1988840"/>
              <a:ext cx="437191" cy="556425"/>
            </a:xfrm>
            <a:prstGeom prst="rect">
              <a:avLst/>
            </a:prstGeom>
          </p:spPr>
        </p:pic>
        <p:sp>
          <p:nvSpPr>
            <p:cNvPr id="43" name="TextBox 42"/>
            <p:cNvSpPr txBox="1"/>
            <p:nvPr/>
          </p:nvSpPr>
          <p:spPr>
            <a:xfrm>
              <a:off x="2345791" y="1916832"/>
              <a:ext cx="604867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ysClr val="window" lastClr="FFFFFF"/>
                  </a:solidFill>
                  <a:latin typeface="+mn-lt"/>
                </a:rPr>
                <a:t>Do people who receive mentoring actually become more effective leaders?</a:t>
              </a:r>
            </a:p>
          </p:txBody>
        </p:sp>
      </p:grpSp>
      <p:grpSp>
        <p:nvGrpSpPr>
          <p:cNvPr id="50" name="Group 49"/>
          <p:cNvGrpSpPr/>
          <p:nvPr/>
        </p:nvGrpSpPr>
        <p:grpSpPr>
          <a:xfrm>
            <a:off x="539552" y="2032425"/>
            <a:ext cx="7698817" cy="1098366"/>
            <a:chOff x="833623" y="2824513"/>
            <a:chExt cx="7698817" cy="1098366"/>
          </a:xfrm>
        </p:grpSpPr>
        <p:sp>
          <p:nvSpPr>
            <p:cNvPr id="51" name="Rectangle 50"/>
            <p:cNvSpPr/>
            <p:nvPr/>
          </p:nvSpPr>
          <p:spPr bwMode="auto">
            <a:xfrm>
              <a:off x="1577214" y="2933530"/>
              <a:ext cx="6955226" cy="869915"/>
            </a:xfrm>
            <a:prstGeom prst="rect">
              <a:avLst/>
            </a:prstGeom>
            <a:solidFill>
              <a:sysClr val="windowText" lastClr="000000">
                <a:lumMod val="75000"/>
                <a:lumOff val="25000"/>
              </a:sysClr>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mn-lt"/>
                <a:ea typeface="ＭＳ Ｐゴシック" charset="-128"/>
                <a:cs typeface="+mn-cs"/>
              </a:endParaRPr>
            </a:p>
          </p:txBody>
        </p:sp>
        <p:grpSp>
          <p:nvGrpSpPr>
            <p:cNvPr id="52" name="Group 37"/>
            <p:cNvGrpSpPr>
              <a:grpSpLocks/>
            </p:cNvGrpSpPr>
            <p:nvPr/>
          </p:nvGrpSpPr>
          <p:grpSpPr bwMode="auto">
            <a:xfrm>
              <a:off x="833623" y="2824513"/>
              <a:ext cx="1290105" cy="1098366"/>
              <a:chOff x="5878316" y="1934697"/>
              <a:chExt cx="1113303" cy="1113303"/>
            </a:xfrm>
          </p:grpSpPr>
          <p:grpSp>
            <p:nvGrpSpPr>
              <p:cNvPr id="55" name="Group 17"/>
              <p:cNvGrpSpPr>
                <a:grpSpLocks/>
              </p:cNvGrpSpPr>
              <p:nvPr/>
            </p:nvGrpSpPr>
            <p:grpSpPr bwMode="auto">
              <a:xfrm>
                <a:off x="5878316" y="1934697"/>
                <a:ext cx="1113303" cy="1113303"/>
                <a:chOff x="2844800" y="1828800"/>
                <a:chExt cx="2235200" cy="2235200"/>
              </a:xfrm>
            </p:grpSpPr>
            <p:sp>
              <p:nvSpPr>
                <p:cNvPr id="59" name=" 3"/>
                <p:cNvSpPr>
                  <a:spLocks noChangeArrowheads="1"/>
                </p:cNvSpPr>
                <p:nvPr/>
              </p:nvSpPr>
              <p:spPr bwMode="auto">
                <a:xfrm>
                  <a:off x="2844800" y="1829716"/>
                  <a:ext cx="2234464" cy="2234543"/>
                </a:xfrm>
                <a:custGeom>
                  <a:avLst/>
                  <a:gdLst>
                    <a:gd name="T0" fmla="*/ 1829866 w 2235200"/>
                    <a:gd name="T1" fmla="*/ 268755 h 2235200"/>
                    <a:gd name="T2" fmla="*/ 2208855 w 2235200"/>
                    <a:gd name="T3" fmla="*/ 925182 h 2235200"/>
                    <a:gd name="T4" fmla="*/ 2077233 w 2235200"/>
                    <a:gd name="T5" fmla="*/ 1671644 h 2235200"/>
                    <a:gd name="T6" fmla="*/ 1496589 w 2235200"/>
                    <a:gd name="T7" fmla="*/ 2158863 h 2235200"/>
                    <a:gd name="T8" fmla="*/ 1 w 2235200"/>
                    <a:gd name="T9" fmla="*/ 2158863 h 2235200"/>
                    <a:gd name="T10" fmla="*/ 1 w 2235200"/>
                    <a:gd name="T11" fmla="*/ 1671644 h 2235200"/>
                    <a:gd name="T12" fmla="*/ 1 w 2235200"/>
                    <a:gd name="T13" fmla="*/ 925182 h 2235200"/>
                    <a:gd name="T14" fmla="*/ 1 w 2235200"/>
                    <a:gd name="T15" fmla="*/ 268755 h 2235200"/>
                    <a:gd name="T16" fmla="*/ 1117600 w 2235200"/>
                    <a:gd name="T17" fmla="*/ 9511 h 2235200"/>
                    <a:gd name="T18" fmla="*/ 3 60000 65536"/>
                    <a:gd name="T19" fmla="*/ 4 60000 65536"/>
                    <a:gd name="T20" fmla="*/ 0 60000 65536"/>
                    <a:gd name="T21" fmla="*/ 1 60000 65536"/>
                    <a:gd name="T22" fmla="*/ 1 60000 65536"/>
                    <a:gd name="T23" fmla="*/ 2 60000 65536"/>
                    <a:gd name="T24" fmla="*/ 2 60000 65536"/>
                    <a:gd name="T25" fmla="*/ 3 60000 65536"/>
                    <a:gd name="T26" fmla="*/ 3 60000 65536"/>
                    <a:gd name="T27" fmla="*/ 449375 w 2235200"/>
                    <a:gd name="T28" fmla="*/ 523585 h 2235200"/>
                    <a:gd name="T29" fmla="*/ 1785825 w 2235200"/>
                    <a:gd name="T30" fmla="*/ 1672524 h 2235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5200" h="2235200">
                      <a:moveTo>
                        <a:pt x="1586555" y="356377"/>
                      </a:moveTo>
                      <a:lnTo>
                        <a:pt x="1760418" y="210481"/>
                      </a:lnTo>
                      <a:lnTo>
                        <a:pt x="1899314" y="327029"/>
                      </a:lnTo>
                      <a:lnTo>
                        <a:pt x="1785825" y="523585"/>
                      </a:lnTo>
                      <a:lnTo>
                        <a:pt x="1785825" y="523584"/>
                      </a:lnTo>
                      <a:cubicBezTo>
                        <a:pt x="1866522" y="614363"/>
                        <a:pt x="1927876" y="720632"/>
                        <a:pt x="1966144" y="835906"/>
                      </a:cubicBezTo>
                      <a:lnTo>
                        <a:pt x="2193112" y="835901"/>
                      </a:lnTo>
                      <a:lnTo>
                        <a:pt x="2224597" y="1014463"/>
                      </a:lnTo>
                      <a:lnTo>
                        <a:pt x="2011316" y="1092085"/>
                      </a:lnTo>
                      <a:lnTo>
                        <a:pt x="2011315" y="1092085"/>
                      </a:lnTo>
                      <a:cubicBezTo>
                        <a:pt x="2011558" y="1100587"/>
                        <a:pt x="2011680" y="1109093"/>
                        <a:pt x="2011680" y="1117600"/>
                      </a:cubicBezTo>
                      <a:cubicBezTo>
                        <a:pt x="2011680" y="1230472"/>
                        <a:pt x="1990307" y="1342324"/>
                        <a:pt x="1948691" y="1447244"/>
                      </a:cubicBezTo>
                      <a:lnTo>
                        <a:pt x="2122562" y="1593132"/>
                      </a:lnTo>
                      <a:lnTo>
                        <a:pt x="2031904" y="1750157"/>
                      </a:lnTo>
                      <a:lnTo>
                        <a:pt x="1818627" y="1672524"/>
                      </a:lnTo>
                      <a:lnTo>
                        <a:pt x="1818626" y="1672523"/>
                      </a:lnTo>
                      <a:cubicBezTo>
                        <a:pt x="1743240" y="1767758"/>
                        <a:pt x="1649240" y="1846633"/>
                        <a:pt x="1542361" y="1904337"/>
                      </a:cubicBezTo>
                      <a:lnTo>
                        <a:pt x="1581780" y="2127856"/>
                      </a:lnTo>
                      <a:lnTo>
                        <a:pt x="1411398" y="2189870"/>
                      </a:lnTo>
                      <a:lnTo>
                        <a:pt x="1297919" y="1993308"/>
                      </a:lnTo>
                      <a:lnTo>
                        <a:pt x="1297918" y="1993307"/>
                      </a:lnTo>
                      <a:cubicBezTo>
                        <a:pt x="1238589" y="2005524"/>
                        <a:pt x="1178172" y="2011679"/>
                        <a:pt x="1117599" y="2011680"/>
                      </a:cubicBezTo>
                      <a:cubicBezTo>
                        <a:pt x="1057025" y="2011680"/>
                        <a:pt x="996608" y="2005524"/>
                        <a:pt x="937280" y="1993307"/>
                      </a:cubicBezTo>
                      <a:lnTo>
                        <a:pt x="823802" y="2189870"/>
                      </a:lnTo>
                      <a:lnTo>
                        <a:pt x="653420" y="2127856"/>
                      </a:lnTo>
                      <a:lnTo>
                        <a:pt x="692839" y="1904338"/>
                      </a:lnTo>
                      <a:lnTo>
                        <a:pt x="692838" y="1904338"/>
                      </a:lnTo>
                      <a:cubicBezTo>
                        <a:pt x="585960" y="1846634"/>
                        <a:pt x="491960" y="1767758"/>
                        <a:pt x="416573" y="1672524"/>
                      </a:cubicBezTo>
                      <a:lnTo>
                        <a:pt x="203296" y="1750157"/>
                      </a:lnTo>
                      <a:lnTo>
                        <a:pt x="112638" y="1593132"/>
                      </a:lnTo>
                      <a:lnTo>
                        <a:pt x="286508" y="1447245"/>
                      </a:lnTo>
                      <a:lnTo>
                        <a:pt x="286508" y="1447244"/>
                      </a:lnTo>
                      <a:cubicBezTo>
                        <a:pt x="244892" y="1342324"/>
                        <a:pt x="223520" y="1230472"/>
                        <a:pt x="223520" y="1117600"/>
                      </a:cubicBezTo>
                      <a:cubicBezTo>
                        <a:pt x="223519" y="1109093"/>
                        <a:pt x="223641" y="1100587"/>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0"/>
                        <a:pt x="987535" y="233031"/>
                      </a:cubicBezTo>
                      <a:lnTo>
                        <a:pt x="1026942" y="9511"/>
                      </a:lnTo>
                      <a:lnTo>
                        <a:pt x="1208258" y="9511"/>
                      </a:lnTo>
                      <a:lnTo>
                        <a:pt x="1247665" y="233031"/>
                      </a:lnTo>
                      <a:lnTo>
                        <a:pt x="1247664" y="233031"/>
                      </a:lnTo>
                      <a:cubicBezTo>
                        <a:pt x="1367833" y="250700"/>
                        <a:pt x="1483142" y="292669"/>
                        <a:pt x="1586554" y="356377"/>
                      </a:cubicBezTo>
                      <a:close/>
                    </a:path>
                  </a:pathLst>
                </a:custGeom>
                <a:solidFill>
                  <a:sysClr val="windowText" lastClr="000000">
                    <a:lumMod val="75000"/>
                    <a:lumOff val="25000"/>
                  </a:sys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dirty="0">
                    <a:ln>
                      <a:noFill/>
                    </a:ln>
                    <a:solidFill>
                      <a:sysClr val="windowText" lastClr="000000"/>
                    </a:solidFill>
                    <a:effectLst/>
                    <a:uLnTx/>
                    <a:uFillTx/>
                    <a:latin typeface="+mn-lt"/>
                  </a:endParaRPr>
                </a:p>
              </p:txBody>
            </p:sp>
            <p:sp>
              <p:nvSpPr>
                <p:cNvPr id="60" name=" 4"/>
                <p:cNvSpPr/>
                <p:nvPr/>
              </p:nvSpPr>
              <p:spPr>
                <a:xfrm>
                  <a:off x="3295049" y="2352694"/>
                  <a:ext cx="1333965" cy="1149435"/>
                </a:xfrm>
                <a:prstGeom prst="rect">
                  <a:avLst/>
                </a:prstGeom>
                <a:noFill/>
                <a:ln>
                  <a:noFill/>
                </a:ln>
                <a:effectLst/>
              </p:spPr>
              <p:txBody>
                <a:bodyPr lIns="53340" tIns="53340" rIns="53340" bIns="53340" anchor="ctr"/>
                <a:lstStyle/>
                <a:p>
                  <a:pPr marL="0" marR="0" lvl="0" indent="0" algn="ctr" defTabSz="1866900" eaLnBrk="1" fontAlgn="auto" latinLnBrk="0" hangingPunct="1">
                    <a:lnSpc>
                      <a:spcPct val="90000"/>
                    </a:lnSpc>
                    <a:spcBef>
                      <a:spcPts val="0"/>
                    </a:spcBef>
                    <a:spcAft>
                      <a:spcPct val="3500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mn-lt"/>
                    <a:ea typeface="ＭＳ Ｐゴシック" charset="-128"/>
                    <a:cs typeface="+mn-cs"/>
                  </a:endParaRPr>
                </a:p>
              </p:txBody>
            </p:sp>
          </p:grpSp>
          <p:sp>
            <p:nvSpPr>
              <p:cNvPr id="56" name=" 4"/>
              <p:cNvSpPr/>
              <p:nvPr/>
            </p:nvSpPr>
            <p:spPr>
              <a:xfrm>
                <a:off x="6134612" y="2220710"/>
                <a:ext cx="610095" cy="523753"/>
              </a:xfrm>
              <a:prstGeom prst="rect">
                <a:avLst/>
              </a:prstGeom>
              <a:noFill/>
              <a:ln>
                <a:noFill/>
              </a:ln>
              <a:effectLst/>
            </p:spPr>
            <p:txBody>
              <a:bodyPr lIns="53340" tIns="53340" rIns="53340" bIns="53340" anchor="ctr"/>
              <a:lstStyle/>
              <a:p>
                <a:pPr marL="0" marR="0" lvl="0" indent="0" algn="ctr" defTabSz="1866900" eaLnBrk="1" fontAlgn="auto" latinLnBrk="0" hangingPunct="1">
                  <a:lnSpc>
                    <a:spcPct val="90000"/>
                  </a:lnSpc>
                  <a:spcBef>
                    <a:spcPts val="0"/>
                  </a:spcBef>
                  <a:spcAft>
                    <a:spcPct val="3500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mn-lt"/>
                  <a:ea typeface="ＭＳ Ｐゴシック" charset="-128"/>
                  <a:cs typeface="+mn-cs"/>
                </a:endParaRPr>
              </a:p>
            </p:txBody>
          </p:sp>
          <p:sp>
            <p:nvSpPr>
              <p:cNvPr id="57" name="Oval 56"/>
              <p:cNvSpPr/>
              <p:nvPr/>
            </p:nvSpPr>
            <p:spPr>
              <a:xfrm>
                <a:off x="6099383" y="2155764"/>
                <a:ext cx="671169" cy="671169"/>
              </a:xfrm>
              <a:prstGeom prst="ellipse">
                <a:avLst/>
              </a:prstGeom>
              <a:gradFill flip="none" rotWithShape="1">
                <a:gsLst>
                  <a:gs pos="0">
                    <a:sysClr val="window" lastClr="FFFFFF">
                      <a:lumMod val="85000"/>
                    </a:sysClr>
                  </a:gs>
                  <a:gs pos="96000">
                    <a:sysClr val="window" lastClr="FFFFFF">
                      <a:lumMod val="65000"/>
                    </a:sysClr>
                  </a:gs>
                  <a:gs pos="22000">
                    <a:sysClr val="window" lastClr="FFFFFF">
                      <a:lumMod val="85000"/>
                    </a:sysClr>
                  </a:gs>
                </a:gsLst>
                <a:path path="circle">
                  <a:fillToRect l="50000" t="50000" r="50000" b="50000"/>
                </a:path>
                <a:tileRect/>
              </a:gradFill>
              <a:ln w="9525" cap="flat" cmpd="sng" algn="ctr">
                <a:solidFill>
                  <a:sysClr val="windowText" lastClr="000000">
                    <a:lumMod val="65000"/>
                    <a:lumOff val="35000"/>
                  </a:sysClr>
                </a:solidFill>
                <a:prstDash val="solid"/>
              </a:ln>
              <a:effectLst>
                <a:innerShdw blurRad="63500" dist="25400" dir="13500000">
                  <a:srgbClr val="000000">
                    <a:alpha val="50000"/>
                  </a:srgbClr>
                </a:innerShdw>
              </a:effectLst>
            </p:spPr>
            <p:txBody>
              <a:bodyPr anchor="ct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smtClean="0">
                  <a:ln>
                    <a:noFill/>
                  </a:ln>
                  <a:solidFill>
                    <a:srgbClr val="FFFFFF"/>
                  </a:solidFill>
                  <a:effectLst/>
                  <a:uLnTx/>
                  <a:uFillTx/>
                  <a:latin typeface="+mn-lt"/>
                  <a:ea typeface="ＭＳ Ｐゴシック" charset="-128"/>
                  <a:cs typeface="+mn-cs"/>
                </a:endParaRPr>
              </a:p>
            </p:txBody>
          </p:sp>
          <p:sp>
            <p:nvSpPr>
              <p:cNvPr id="58" name="Oval 57"/>
              <p:cNvSpPr/>
              <p:nvPr/>
            </p:nvSpPr>
            <p:spPr>
              <a:xfrm>
                <a:off x="6184569" y="2199065"/>
                <a:ext cx="505905" cy="394606"/>
              </a:xfrm>
              <a:prstGeom prst="ellipse">
                <a:avLst/>
              </a:prstGeom>
              <a:gradFill rotWithShape="1">
                <a:gsLst>
                  <a:gs pos="42000">
                    <a:srgbClr val="4F81BD">
                      <a:tint val="100000"/>
                      <a:shade val="100000"/>
                      <a:satMod val="130000"/>
                      <a:alpha val="0"/>
                    </a:srgbClr>
                  </a:gs>
                  <a:gs pos="100000">
                    <a:sysClr val="window" lastClr="FFFFFF"/>
                  </a:gs>
                </a:gsLst>
                <a:lin ang="16200000" scaled="0"/>
              </a:gradFill>
              <a:ln w="9525" cap="flat" cmpd="sng" algn="ctr">
                <a:noFill/>
                <a:prstDash val="solid"/>
              </a:ln>
              <a:effectLst/>
            </p:spPr>
            <p:txBody>
              <a:bodyPr anchor="ct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smtClean="0">
                  <a:ln>
                    <a:noFill/>
                  </a:ln>
                  <a:solidFill>
                    <a:srgbClr val="FFFFFF"/>
                  </a:solidFill>
                  <a:effectLst/>
                  <a:uLnTx/>
                  <a:uFillTx/>
                  <a:latin typeface="+mn-lt"/>
                  <a:ea typeface="ＭＳ Ｐゴシック" charset="-128"/>
                  <a:cs typeface="+mn-cs"/>
                </a:endParaRPr>
              </a:p>
            </p:txBody>
          </p:sp>
        </p:grpSp>
        <p:pic>
          <p:nvPicPr>
            <p:cNvPr id="53" name="Picture 52" descr="White_square_with_question_mark.png"/>
            <p:cNvPicPr>
              <a:picLocks noChangeAspect="1"/>
            </p:cNvPicPr>
            <p:nvPr/>
          </p:nvPicPr>
          <p:blipFill>
            <a:blip r:embed="rId3" cstate="print">
              <a:clrChange>
                <a:clrFrom>
                  <a:srgbClr val="FFFFFF"/>
                </a:clrFrom>
                <a:clrTo>
                  <a:srgbClr val="FFFFFF">
                    <a:alpha val="0"/>
                  </a:srgbClr>
                </a:clrTo>
              </a:clrChange>
            </a:blip>
            <a:srcRect l="31384" t="28246" r="34093" b="27816"/>
            <a:stretch>
              <a:fillRect/>
            </a:stretch>
          </p:blipFill>
          <p:spPr>
            <a:xfrm>
              <a:off x="1259632" y="3088599"/>
              <a:ext cx="437191" cy="556425"/>
            </a:xfrm>
            <a:prstGeom prst="rect">
              <a:avLst/>
            </a:prstGeom>
          </p:spPr>
        </p:pic>
        <p:sp>
          <p:nvSpPr>
            <p:cNvPr id="54" name="TextBox 53"/>
            <p:cNvSpPr txBox="1"/>
            <p:nvPr/>
          </p:nvSpPr>
          <p:spPr>
            <a:xfrm>
              <a:off x="2339752" y="3068960"/>
              <a:ext cx="604867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ysClr val="window" lastClr="FFFFFF"/>
                  </a:solidFill>
                  <a:latin typeface="+mn-lt"/>
                </a:rPr>
                <a:t>Do leaders who attend out door training become better team leaders?</a:t>
              </a:r>
            </a:p>
          </p:txBody>
        </p:sp>
      </p:grpSp>
      <p:grpSp>
        <p:nvGrpSpPr>
          <p:cNvPr id="61" name="Group 60"/>
          <p:cNvGrpSpPr/>
          <p:nvPr/>
        </p:nvGrpSpPr>
        <p:grpSpPr>
          <a:xfrm>
            <a:off x="539552" y="3156707"/>
            <a:ext cx="7698817" cy="1098366"/>
            <a:chOff x="833623" y="3948795"/>
            <a:chExt cx="7698817" cy="1098366"/>
          </a:xfrm>
        </p:grpSpPr>
        <p:sp>
          <p:nvSpPr>
            <p:cNvPr id="62" name="Rectangle 61"/>
            <p:cNvSpPr/>
            <p:nvPr/>
          </p:nvSpPr>
          <p:spPr bwMode="auto">
            <a:xfrm>
              <a:off x="1577214" y="4057685"/>
              <a:ext cx="6955226" cy="869915"/>
            </a:xfrm>
            <a:prstGeom prst="rect">
              <a:avLst/>
            </a:prstGeom>
            <a:solidFill>
              <a:srgbClr val="1F497D"/>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mn-lt"/>
                <a:ea typeface="ＭＳ Ｐゴシック" charset="-128"/>
                <a:cs typeface="+mn-cs"/>
              </a:endParaRPr>
            </a:p>
          </p:txBody>
        </p:sp>
        <p:grpSp>
          <p:nvGrpSpPr>
            <p:cNvPr id="63" name="Group 37"/>
            <p:cNvGrpSpPr>
              <a:grpSpLocks/>
            </p:cNvGrpSpPr>
            <p:nvPr/>
          </p:nvGrpSpPr>
          <p:grpSpPr bwMode="auto">
            <a:xfrm>
              <a:off x="833623" y="3948795"/>
              <a:ext cx="1290105" cy="1098366"/>
              <a:chOff x="5878316" y="1934697"/>
              <a:chExt cx="1113303" cy="1113303"/>
            </a:xfrm>
          </p:grpSpPr>
          <p:grpSp>
            <p:nvGrpSpPr>
              <p:cNvPr id="66" name="Group 17"/>
              <p:cNvGrpSpPr>
                <a:grpSpLocks/>
              </p:cNvGrpSpPr>
              <p:nvPr/>
            </p:nvGrpSpPr>
            <p:grpSpPr bwMode="auto">
              <a:xfrm>
                <a:off x="5878316" y="1934697"/>
                <a:ext cx="1113303" cy="1113303"/>
                <a:chOff x="2844800" y="1828800"/>
                <a:chExt cx="2235200" cy="2235200"/>
              </a:xfrm>
            </p:grpSpPr>
            <p:sp>
              <p:nvSpPr>
                <p:cNvPr id="70" name=" 3"/>
                <p:cNvSpPr>
                  <a:spLocks noChangeArrowheads="1"/>
                </p:cNvSpPr>
                <p:nvPr/>
              </p:nvSpPr>
              <p:spPr bwMode="auto">
                <a:xfrm>
                  <a:off x="2844800" y="1829457"/>
                  <a:ext cx="2234464" cy="2234543"/>
                </a:xfrm>
                <a:custGeom>
                  <a:avLst/>
                  <a:gdLst>
                    <a:gd name="T0" fmla="*/ 1829866 w 2235200"/>
                    <a:gd name="T1" fmla="*/ 268755 h 2235200"/>
                    <a:gd name="T2" fmla="*/ 2208855 w 2235200"/>
                    <a:gd name="T3" fmla="*/ 925182 h 2235200"/>
                    <a:gd name="T4" fmla="*/ 2077233 w 2235200"/>
                    <a:gd name="T5" fmla="*/ 1671644 h 2235200"/>
                    <a:gd name="T6" fmla="*/ 1496589 w 2235200"/>
                    <a:gd name="T7" fmla="*/ 2158863 h 2235200"/>
                    <a:gd name="T8" fmla="*/ 1 w 2235200"/>
                    <a:gd name="T9" fmla="*/ 2158863 h 2235200"/>
                    <a:gd name="T10" fmla="*/ 1 w 2235200"/>
                    <a:gd name="T11" fmla="*/ 1671644 h 2235200"/>
                    <a:gd name="T12" fmla="*/ 1 w 2235200"/>
                    <a:gd name="T13" fmla="*/ 925182 h 2235200"/>
                    <a:gd name="T14" fmla="*/ 1 w 2235200"/>
                    <a:gd name="T15" fmla="*/ 268755 h 2235200"/>
                    <a:gd name="T16" fmla="*/ 1117600 w 2235200"/>
                    <a:gd name="T17" fmla="*/ 9511 h 2235200"/>
                    <a:gd name="T18" fmla="*/ 3 60000 65536"/>
                    <a:gd name="T19" fmla="*/ 4 60000 65536"/>
                    <a:gd name="T20" fmla="*/ 0 60000 65536"/>
                    <a:gd name="T21" fmla="*/ 1 60000 65536"/>
                    <a:gd name="T22" fmla="*/ 1 60000 65536"/>
                    <a:gd name="T23" fmla="*/ 2 60000 65536"/>
                    <a:gd name="T24" fmla="*/ 2 60000 65536"/>
                    <a:gd name="T25" fmla="*/ 3 60000 65536"/>
                    <a:gd name="T26" fmla="*/ 3 60000 65536"/>
                    <a:gd name="T27" fmla="*/ 449375 w 2235200"/>
                    <a:gd name="T28" fmla="*/ 523585 h 2235200"/>
                    <a:gd name="T29" fmla="*/ 1785825 w 2235200"/>
                    <a:gd name="T30" fmla="*/ 1672524 h 2235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5200" h="2235200">
                      <a:moveTo>
                        <a:pt x="1586555" y="356377"/>
                      </a:moveTo>
                      <a:lnTo>
                        <a:pt x="1760418" y="210481"/>
                      </a:lnTo>
                      <a:lnTo>
                        <a:pt x="1899314" y="327029"/>
                      </a:lnTo>
                      <a:lnTo>
                        <a:pt x="1785825" y="523585"/>
                      </a:lnTo>
                      <a:lnTo>
                        <a:pt x="1785825" y="523584"/>
                      </a:lnTo>
                      <a:cubicBezTo>
                        <a:pt x="1866522" y="614363"/>
                        <a:pt x="1927876" y="720632"/>
                        <a:pt x="1966144" y="835906"/>
                      </a:cubicBezTo>
                      <a:lnTo>
                        <a:pt x="2193112" y="835901"/>
                      </a:lnTo>
                      <a:lnTo>
                        <a:pt x="2224597" y="1014463"/>
                      </a:lnTo>
                      <a:lnTo>
                        <a:pt x="2011316" y="1092085"/>
                      </a:lnTo>
                      <a:lnTo>
                        <a:pt x="2011315" y="1092085"/>
                      </a:lnTo>
                      <a:cubicBezTo>
                        <a:pt x="2011558" y="1100587"/>
                        <a:pt x="2011680" y="1109093"/>
                        <a:pt x="2011680" y="1117600"/>
                      </a:cubicBezTo>
                      <a:cubicBezTo>
                        <a:pt x="2011680" y="1230472"/>
                        <a:pt x="1990307" y="1342324"/>
                        <a:pt x="1948691" y="1447244"/>
                      </a:cubicBezTo>
                      <a:lnTo>
                        <a:pt x="2122562" y="1593132"/>
                      </a:lnTo>
                      <a:lnTo>
                        <a:pt x="2031904" y="1750157"/>
                      </a:lnTo>
                      <a:lnTo>
                        <a:pt x="1818627" y="1672524"/>
                      </a:lnTo>
                      <a:lnTo>
                        <a:pt x="1818626" y="1672523"/>
                      </a:lnTo>
                      <a:cubicBezTo>
                        <a:pt x="1743240" y="1767758"/>
                        <a:pt x="1649240" y="1846633"/>
                        <a:pt x="1542361" y="1904337"/>
                      </a:cubicBezTo>
                      <a:lnTo>
                        <a:pt x="1581780" y="2127856"/>
                      </a:lnTo>
                      <a:lnTo>
                        <a:pt x="1411398" y="2189870"/>
                      </a:lnTo>
                      <a:lnTo>
                        <a:pt x="1297919" y="1993308"/>
                      </a:lnTo>
                      <a:lnTo>
                        <a:pt x="1297918" y="1993307"/>
                      </a:lnTo>
                      <a:cubicBezTo>
                        <a:pt x="1238589" y="2005524"/>
                        <a:pt x="1178172" y="2011679"/>
                        <a:pt x="1117599" y="2011680"/>
                      </a:cubicBezTo>
                      <a:cubicBezTo>
                        <a:pt x="1057025" y="2011680"/>
                        <a:pt x="996608" y="2005524"/>
                        <a:pt x="937280" y="1993307"/>
                      </a:cubicBezTo>
                      <a:lnTo>
                        <a:pt x="823802" y="2189870"/>
                      </a:lnTo>
                      <a:lnTo>
                        <a:pt x="653420" y="2127856"/>
                      </a:lnTo>
                      <a:lnTo>
                        <a:pt x="692839" y="1904338"/>
                      </a:lnTo>
                      <a:lnTo>
                        <a:pt x="692838" y="1904338"/>
                      </a:lnTo>
                      <a:cubicBezTo>
                        <a:pt x="585960" y="1846634"/>
                        <a:pt x="491960" y="1767758"/>
                        <a:pt x="416573" y="1672524"/>
                      </a:cubicBezTo>
                      <a:lnTo>
                        <a:pt x="203296" y="1750157"/>
                      </a:lnTo>
                      <a:lnTo>
                        <a:pt x="112638" y="1593132"/>
                      </a:lnTo>
                      <a:lnTo>
                        <a:pt x="286508" y="1447245"/>
                      </a:lnTo>
                      <a:lnTo>
                        <a:pt x="286508" y="1447244"/>
                      </a:lnTo>
                      <a:cubicBezTo>
                        <a:pt x="244892" y="1342324"/>
                        <a:pt x="223520" y="1230472"/>
                        <a:pt x="223520" y="1117600"/>
                      </a:cubicBezTo>
                      <a:cubicBezTo>
                        <a:pt x="223519" y="1109093"/>
                        <a:pt x="223641" y="1100587"/>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0"/>
                        <a:pt x="987535" y="233031"/>
                      </a:cubicBezTo>
                      <a:lnTo>
                        <a:pt x="1026942" y="9511"/>
                      </a:lnTo>
                      <a:lnTo>
                        <a:pt x="1208258" y="9511"/>
                      </a:lnTo>
                      <a:lnTo>
                        <a:pt x="1247665" y="233031"/>
                      </a:lnTo>
                      <a:lnTo>
                        <a:pt x="1247664" y="233031"/>
                      </a:lnTo>
                      <a:cubicBezTo>
                        <a:pt x="1367833" y="250700"/>
                        <a:pt x="1483142" y="292669"/>
                        <a:pt x="1586554" y="356377"/>
                      </a:cubicBezTo>
                      <a:close/>
                    </a:path>
                  </a:pathLst>
                </a:custGeom>
                <a:solidFill>
                  <a:srgbClr val="1F497D">
                    <a:lumMod val="75000"/>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dirty="0">
                    <a:ln>
                      <a:noFill/>
                    </a:ln>
                    <a:solidFill>
                      <a:sysClr val="windowText" lastClr="000000"/>
                    </a:solidFill>
                    <a:effectLst/>
                    <a:uLnTx/>
                    <a:uFillTx/>
                    <a:latin typeface="+mn-lt"/>
                  </a:endParaRPr>
                </a:p>
              </p:txBody>
            </p:sp>
            <p:sp>
              <p:nvSpPr>
                <p:cNvPr id="71" name=" 4"/>
                <p:cNvSpPr/>
                <p:nvPr/>
              </p:nvSpPr>
              <p:spPr>
                <a:xfrm>
                  <a:off x="3295049" y="2352435"/>
                  <a:ext cx="1333965" cy="1149435"/>
                </a:xfrm>
                <a:prstGeom prst="rect">
                  <a:avLst/>
                </a:prstGeom>
                <a:noFill/>
                <a:ln>
                  <a:noFill/>
                </a:ln>
                <a:effectLst/>
              </p:spPr>
              <p:txBody>
                <a:bodyPr lIns="53340" tIns="53340" rIns="53340" bIns="53340" anchor="ctr"/>
                <a:lstStyle/>
                <a:p>
                  <a:pPr marL="0" marR="0" lvl="0" indent="0" algn="ctr" defTabSz="1866900" eaLnBrk="1" fontAlgn="auto" latinLnBrk="0" hangingPunct="1">
                    <a:lnSpc>
                      <a:spcPct val="90000"/>
                    </a:lnSpc>
                    <a:spcBef>
                      <a:spcPts val="0"/>
                    </a:spcBef>
                    <a:spcAft>
                      <a:spcPct val="3500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mn-lt"/>
                    <a:ea typeface="ＭＳ Ｐゴシック" charset="-128"/>
                    <a:cs typeface="+mn-cs"/>
                  </a:endParaRPr>
                </a:p>
              </p:txBody>
            </p:sp>
          </p:grpSp>
          <p:sp>
            <p:nvSpPr>
              <p:cNvPr id="67" name=" 4"/>
              <p:cNvSpPr/>
              <p:nvPr/>
            </p:nvSpPr>
            <p:spPr>
              <a:xfrm>
                <a:off x="6134612" y="2220581"/>
                <a:ext cx="610095" cy="523753"/>
              </a:xfrm>
              <a:prstGeom prst="rect">
                <a:avLst/>
              </a:prstGeom>
              <a:noFill/>
              <a:ln>
                <a:noFill/>
              </a:ln>
              <a:effectLst/>
            </p:spPr>
            <p:txBody>
              <a:bodyPr lIns="53340" tIns="53340" rIns="53340" bIns="53340" anchor="ctr"/>
              <a:lstStyle/>
              <a:p>
                <a:pPr marL="0" marR="0" lvl="0" indent="0" algn="ctr" defTabSz="1866900" eaLnBrk="1" fontAlgn="auto" latinLnBrk="0" hangingPunct="1">
                  <a:lnSpc>
                    <a:spcPct val="90000"/>
                  </a:lnSpc>
                  <a:spcBef>
                    <a:spcPts val="0"/>
                  </a:spcBef>
                  <a:spcAft>
                    <a:spcPct val="3500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mn-lt"/>
                  <a:ea typeface="ＭＳ Ｐゴシック" charset="-128"/>
                  <a:cs typeface="+mn-cs"/>
                </a:endParaRPr>
              </a:p>
            </p:txBody>
          </p:sp>
          <p:sp>
            <p:nvSpPr>
              <p:cNvPr id="68" name="Oval 67"/>
              <p:cNvSpPr/>
              <p:nvPr/>
            </p:nvSpPr>
            <p:spPr>
              <a:xfrm>
                <a:off x="6099383" y="2155764"/>
                <a:ext cx="671169" cy="671169"/>
              </a:xfrm>
              <a:prstGeom prst="ellipse">
                <a:avLst/>
              </a:prstGeom>
              <a:gradFill flip="none" rotWithShape="1">
                <a:gsLst>
                  <a:gs pos="0">
                    <a:sysClr val="window" lastClr="FFFFFF">
                      <a:lumMod val="85000"/>
                    </a:sysClr>
                  </a:gs>
                  <a:gs pos="96000">
                    <a:sysClr val="window" lastClr="FFFFFF">
                      <a:lumMod val="65000"/>
                    </a:sysClr>
                  </a:gs>
                  <a:gs pos="22000">
                    <a:sysClr val="window" lastClr="FFFFFF">
                      <a:lumMod val="85000"/>
                    </a:sysClr>
                  </a:gs>
                </a:gsLst>
                <a:path path="circle">
                  <a:fillToRect l="50000" t="50000" r="50000" b="50000"/>
                </a:path>
                <a:tileRect/>
              </a:gradFill>
              <a:ln w="9525" cap="flat" cmpd="sng" algn="ctr">
                <a:solidFill>
                  <a:srgbClr val="1F497D"/>
                </a:solidFill>
                <a:prstDash val="solid"/>
              </a:ln>
              <a:effectLst>
                <a:innerShdw blurRad="63500" dist="25400" dir="13500000">
                  <a:srgbClr val="000000">
                    <a:alpha val="50000"/>
                  </a:srgbClr>
                </a:innerShdw>
              </a:effectLst>
            </p:spPr>
            <p:txBody>
              <a:bodyPr anchor="ct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smtClean="0">
                  <a:ln>
                    <a:noFill/>
                  </a:ln>
                  <a:solidFill>
                    <a:srgbClr val="FFFFFF"/>
                  </a:solidFill>
                  <a:effectLst/>
                  <a:uLnTx/>
                  <a:uFillTx/>
                  <a:latin typeface="+mn-lt"/>
                  <a:ea typeface="ＭＳ Ｐゴシック" charset="-128"/>
                  <a:cs typeface="+mn-cs"/>
                </a:endParaRPr>
              </a:p>
            </p:txBody>
          </p:sp>
          <p:sp>
            <p:nvSpPr>
              <p:cNvPr id="69" name="Oval 68"/>
              <p:cNvSpPr/>
              <p:nvPr/>
            </p:nvSpPr>
            <p:spPr>
              <a:xfrm>
                <a:off x="6184569" y="2199065"/>
                <a:ext cx="505905" cy="394606"/>
              </a:xfrm>
              <a:prstGeom prst="ellipse">
                <a:avLst/>
              </a:prstGeom>
              <a:gradFill rotWithShape="1">
                <a:gsLst>
                  <a:gs pos="42000">
                    <a:srgbClr val="4F81BD">
                      <a:tint val="100000"/>
                      <a:shade val="100000"/>
                      <a:satMod val="130000"/>
                      <a:alpha val="0"/>
                    </a:srgbClr>
                  </a:gs>
                  <a:gs pos="100000">
                    <a:sysClr val="window" lastClr="FFFFFF"/>
                  </a:gs>
                </a:gsLst>
                <a:lin ang="16200000" scaled="0"/>
              </a:gradFill>
              <a:ln w="9525" cap="flat" cmpd="sng" algn="ctr">
                <a:noFill/>
                <a:prstDash val="solid"/>
              </a:ln>
              <a:effectLst/>
            </p:spPr>
            <p:txBody>
              <a:bodyPr anchor="ct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smtClean="0">
                  <a:ln>
                    <a:noFill/>
                  </a:ln>
                  <a:solidFill>
                    <a:srgbClr val="FFFFFF"/>
                  </a:solidFill>
                  <a:effectLst/>
                  <a:uLnTx/>
                  <a:uFillTx/>
                  <a:latin typeface="+mn-lt"/>
                  <a:ea typeface="ＭＳ Ｐゴシック" charset="-128"/>
                  <a:cs typeface="+mn-cs"/>
                </a:endParaRPr>
              </a:p>
            </p:txBody>
          </p:sp>
        </p:grpSp>
        <p:pic>
          <p:nvPicPr>
            <p:cNvPr id="64" name="Picture 63" descr="White_square_with_question_mark.png"/>
            <p:cNvPicPr>
              <a:picLocks noChangeAspect="1"/>
            </p:cNvPicPr>
            <p:nvPr/>
          </p:nvPicPr>
          <p:blipFill>
            <a:blip r:embed="rId3" cstate="print">
              <a:clrChange>
                <a:clrFrom>
                  <a:srgbClr val="FFFFFF"/>
                </a:clrFrom>
                <a:clrTo>
                  <a:srgbClr val="FFFFFF">
                    <a:alpha val="0"/>
                  </a:srgbClr>
                </a:clrTo>
              </a:clrChange>
            </a:blip>
            <a:srcRect l="31384" t="28246" r="34093" b="27816"/>
            <a:stretch>
              <a:fillRect/>
            </a:stretch>
          </p:blipFill>
          <p:spPr>
            <a:xfrm>
              <a:off x="1259632" y="4293096"/>
              <a:ext cx="437191" cy="556425"/>
            </a:xfrm>
            <a:prstGeom prst="rect">
              <a:avLst/>
            </a:prstGeom>
          </p:spPr>
        </p:pic>
        <p:sp>
          <p:nvSpPr>
            <p:cNvPr id="65" name="TextBox 64"/>
            <p:cNvSpPr txBox="1"/>
            <p:nvPr/>
          </p:nvSpPr>
          <p:spPr>
            <a:xfrm>
              <a:off x="2339752" y="4149080"/>
              <a:ext cx="604867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ysClr val="window" lastClr="FFFFFF"/>
                  </a:solidFill>
                  <a:latin typeface="+mn-lt"/>
                </a:rPr>
                <a:t>Does the university-based executive program improve the decision-making skills of participants?</a:t>
              </a:r>
            </a:p>
          </p:txBody>
        </p:sp>
      </p:grpSp>
    </p:spTree>
    <p:extLst>
      <p:ext uri="{BB962C8B-B14F-4D97-AF65-F5344CB8AC3E}">
        <p14:creationId xmlns:p14="http://schemas.microsoft.com/office/powerpoint/2010/main" val="2583013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712968" cy="615553"/>
          </a:xfrm>
          <a:prstGeom prst="rect">
            <a:avLst/>
          </a:prstGeom>
          <a:noFill/>
        </p:spPr>
        <p:txBody>
          <a:bodyPr wrap="square" lIns="0" tIns="0" rIns="0" bIns="0" rtlCol="0">
            <a:spAutoFit/>
          </a:bodyPr>
          <a:lstStyle/>
          <a:p>
            <a:pPr algn="ctr"/>
            <a:r>
              <a:rPr lang="en-US" sz="4000" dirty="0">
                <a:latin typeface="+mn-lt"/>
              </a:rPr>
              <a:t>Evaluation through domains of impact</a:t>
            </a:r>
          </a:p>
        </p:txBody>
      </p:sp>
      <p:sp>
        <p:nvSpPr>
          <p:cNvPr id="6" name="TextBox 5"/>
          <p:cNvSpPr txBox="1"/>
          <p:nvPr/>
        </p:nvSpPr>
        <p:spPr>
          <a:xfrm>
            <a:off x="467544" y="683404"/>
            <a:ext cx="8534400" cy="369332"/>
          </a:xfrm>
          <a:prstGeom prst="rect">
            <a:avLst/>
          </a:prstGeom>
          <a:noFill/>
        </p:spPr>
        <p:txBody>
          <a:bodyPr wrap="square" rtlCol="0">
            <a:spAutoFit/>
          </a:bodyPr>
          <a:lstStyle/>
          <a:p>
            <a:r>
              <a:rPr lang="en-US" dirty="0" smtClean="0">
                <a:latin typeface="+mn-lt"/>
              </a:rPr>
              <a:t>Competency domains have been conveniently organized into 4 types</a:t>
            </a:r>
            <a:endParaRPr lang="en-US" dirty="0">
              <a:latin typeface="+mn-lt"/>
            </a:endParaRPr>
          </a:p>
        </p:txBody>
      </p:sp>
      <p:grpSp>
        <p:nvGrpSpPr>
          <p:cNvPr id="9217" name="Group 9216"/>
          <p:cNvGrpSpPr/>
          <p:nvPr/>
        </p:nvGrpSpPr>
        <p:grpSpPr>
          <a:xfrm>
            <a:off x="395536" y="1052736"/>
            <a:ext cx="8352928" cy="1224136"/>
            <a:chOff x="395536" y="1052736"/>
            <a:chExt cx="8352928" cy="1224136"/>
          </a:xfrm>
        </p:grpSpPr>
        <p:sp>
          <p:nvSpPr>
            <p:cNvPr id="31" name="Rectangle 30"/>
            <p:cNvSpPr/>
            <p:nvPr/>
          </p:nvSpPr>
          <p:spPr>
            <a:xfrm>
              <a:off x="395536" y="1406976"/>
              <a:ext cx="8352928" cy="869896"/>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p:spPr>
          <p:txBody>
            <a:bodyPr/>
            <a:lstStyle/>
            <a:p>
              <a:endParaRPr lang="en-US">
                <a:latin typeface="+mn-lt"/>
              </a:endParaRPr>
            </a:p>
          </p:txBody>
        </p:sp>
        <p:grpSp>
          <p:nvGrpSpPr>
            <p:cNvPr id="32" name="Group 31"/>
            <p:cNvGrpSpPr/>
            <p:nvPr/>
          </p:nvGrpSpPr>
          <p:grpSpPr>
            <a:xfrm>
              <a:off x="813182" y="1052736"/>
              <a:ext cx="5847049" cy="648000"/>
              <a:chOff x="417646" y="43500"/>
              <a:chExt cx="5847049" cy="708479"/>
            </a:xfrm>
            <a:scene3d>
              <a:camera prst="orthographicFront">
                <a:rot lat="0" lon="0" rev="0"/>
              </a:camera>
              <a:lightRig rig="contrasting" dir="t">
                <a:rot lat="0" lon="0" rev="1200000"/>
              </a:lightRig>
            </a:scene3d>
          </p:grpSpPr>
          <p:sp>
            <p:nvSpPr>
              <p:cNvPr id="34" name="Rounded Rectangle 33"/>
              <p:cNvSpPr/>
              <p:nvPr/>
            </p:nvSpPr>
            <p:spPr>
              <a:xfrm>
                <a:off x="417646" y="43500"/>
                <a:ext cx="5847049" cy="708479"/>
              </a:xfrm>
              <a:prstGeom prst="roundRect">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contourW="19050" prstMaterial="metal">
                <a:bevelT w="88900" h="203200"/>
                <a:bevelB w="165100" h="254000"/>
              </a:sp3d>
            </p:spPr>
            <p:txBody>
              <a:bodyPr/>
              <a:lstStyle/>
              <a:p>
                <a:endParaRPr lang="en-US">
                  <a:latin typeface="+mn-lt"/>
                </a:endParaRPr>
              </a:p>
            </p:txBody>
          </p:sp>
          <p:sp>
            <p:nvSpPr>
              <p:cNvPr id="35" name="Rounded Rectangle 5"/>
              <p:cNvSpPr/>
              <p:nvPr/>
            </p:nvSpPr>
            <p:spPr>
              <a:xfrm>
                <a:off x="452231" y="78085"/>
                <a:ext cx="5777879" cy="639309"/>
              </a:xfrm>
              <a:prstGeom prst="rect">
                <a:avLst/>
              </a:prstGeom>
              <a:noFill/>
              <a:ln>
                <a:noFill/>
              </a:ln>
              <a:effectLst/>
              <a:sp3d/>
            </p:spPr>
            <p:txBody>
              <a:bodyPr spcFirstLastPara="0" vert="horz" wrap="square" lIns="221005" tIns="0" rIns="221005" bIns="0" numCol="1" spcCol="1270" anchor="ctr" anchorCtr="0">
                <a:noAutofit/>
              </a:bodyPr>
              <a:lstStyle/>
              <a:p>
                <a:pPr lvl="0" defTabSz="889000" fontAlgn="auto">
                  <a:lnSpc>
                    <a:spcPct val="90000"/>
                  </a:lnSpc>
                  <a:spcAft>
                    <a:spcPct val="35000"/>
                  </a:spcAft>
                </a:pPr>
                <a:r>
                  <a:rPr lang="en-IN" b="1" dirty="0">
                    <a:solidFill>
                      <a:sysClr val="windowText" lastClr="000000"/>
                    </a:solidFill>
                    <a:latin typeface="+mn-lt"/>
                    <a:cs typeface="Arial" pitchFamily="34" charset="0"/>
                  </a:rPr>
                  <a:t>Intrapersonal skills </a:t>
                </a:r>
              </a:p>
            </p:txBody>
          </p:sp>
        </p:grpSp>
        <p:sp>
          <p:nvSpPr>
            <p:cNvPr id="33" name="TextBox 32"/>
            <p:cNvSpPr txBox="1"/>
            <p:nvPr/>
          </p:nvSpPr>
          <p:spPr>
            <a:xfrm>
              <a:off x="1619672" y="1700808"/>
              <a:ext cx="6912768" cy="369332"/>
            </a:xfrm>
            <a:prstGeom prst="rect">
              <a:avLst/>
            </a:prstGeom>
            <a:noFill/>
          </p:spPr>
          <p:txBody>
            <a:bodyPr wrap="square" rtlCol="0">
              <a:spAutoFit/>
            </a:bodyPr>
            <a:lstStyle/>
            <a:p>
              <a:r>
                <a:rPr lang="en-US" dirty="0">
                  <a:latin typeface="+mn-lt"/>
                  <a:cs typeface="Arial" pitchFamily="34" charset="0"/>
                </a:rPr>
                <a:t>Being effective with yourself, such as having good self-awareness.</a:t>
              </a:r>
            </a:p>
          </p:txBody>
        </p:sp>
      </p:grpSp>
      <p:grpSp>
        <p:nvGrpSpPr>
          <p:cNvPr id="9216" name="Group 9215"/>
          <p:cNvGrpSpPr/>
          <p:nvPr/>
        </p:nvGrpSpPr>
        <p:grpSpPr>
          <a:xfrm>
            <a:off x="395536" y="2397466"/>
            <a:ext cx="8352928" cy="1224136"/>
            <a:chOff x="395536" y="2204864"/>
            <a:chExt cx="8352928" cy="1224136"/>
          </a:xfrm>
        </p:grpSpPr>
        <p:sp>
          <p:nvSpPr>
            <p:cNvPr id="37" name="Rectangle 36"/>
            <p:cNvSpPr/>
            <p:nvPr/>
          </p:nvSpPr>
          <p:spPr>
            <a:xfrm>
              <a:off x="395536" y="2559104"/>
              <a:ext cx="8352928" cy="869896"/>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p:spPr>
          <p:txBody>
            <a:bodyPr/>
            <a:lstStyle/>
            <a:p>
              <a:endParaRPr lang="en-US">
                <a:latin typeface="+mn-lt"/>
              </a:endParaRPr>
            </a:p>
          </p:txBody>
        </p:sp>
        <p:grpSp>
          <p:nvGrpSpPr>
            <p:cNvPr id="38" name="Group 148"/>
            <p:cNvGrpSpPr/>
            <p:nvPr/>
          </p:nvGrpSpPr>
          <p:grpSpPr>
            <a:xfrm>
              <a:off x="813182" y="2204864"/>
              <a:ext cx="5847049" cy="648000"/>
              <a:chOff x="417646" y="43500"/>
              <a:chExt cx="5847049" cy="708479"/>
            </a:xfrm>
            <a:scene3d>
              <a:camera prst="orthographicFront">
                <a:rot lat="0" lon="0" rev="0"/>
              </a:camera>
              <a:lightRig rig="contrasting" dir="t">
                <a:rot lat="0" lon="0" rev="1200000"/>
              </a:lightRig>
            </a:scene3d>
          </p:grpSpPr>
          <p:sp>
            <p:nvSpPr>
              <p:cNvPr id="40" name="Rounded Rectangle 39"/>
              <p:cNvSpPr/>
              <p:nvPr/>
            </p:nvSpPr>
            <p:spPr>
              <a:xfrm>
                <a:off x="417646" y="43500"/>
                <a:ext cx="5847049" cy="708479"/>
              </a:xfrm>
              <a:prstGeom prst="roundRect">
                <a:avLst/>
              </a:prstGeom>
              <a:solidFill>
                <a:srgbClr val="C0504D"/>
              </a:solidFill>
              <a:ln>
                <a:noFill/>
              </a:ln>
              <a:effectLst>
                <a:outerShdw blurRad="40000" dist="23000" dir="5400000" rotWithShape="0">
                  <a:srgbClr val="000000">
                    <a:alpha val="35000"/>
                  </a:srgbClr>
                </a:outerShdw>
              </a:effectLst>
              <a:sp3d contourW="19050" prstMaterial="metal">
                <a:bevelT w="88900" h="203200"/>
                <a:bevelB w="165100" h="254000"/>
              </a:sp3d>
            </p:spPr>
            <p:txBody>
              <a:bodyPr/>
              <a:lstStyle/>
              <a:p>
                <a:endParaRPr lang="en-US">
                  <a:latin typeface="+mn-lt"/>
                </a:endParaRPr>
              </a:p>
            </p:txBody>
          </p:sp>
          <p:sp>
            <p:nvSpPr>
              <p:cNvPr id="41" name="Rounded Rectangle 5"/>
              <p:cNvSpPr/>
              <p:nvPr/>
            </p:nvSpPr>
            <p:spPr>
              <a:xfrm>
                <a:off x="452231" y="78085"/>
                <a:ext cx="5164393" cy="639309"/>
              </a:xfrm>
              <a:prstGeom prst="rect">
                <a:avLst/>
              </a:prstGeom>
              <a:noFill/>
              <a:ln>
                <a:noFill/>
              </a:ln>
              <a:effectLst/>
              <a:sp3d/>
            </p:spPr>
            <p:txBody>
              <a:bodyPr spcFirstLastPara="0" vert="horz" wrap="square" lIns="221005" tIns="0" rIns="221005" bIns="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IN" b="1" kern="0" dirty="0">
                    <a:solidFill>
                      <a:srgbClr val="FFFFFF"/>
                    </a:solidFill>
                    <a:latin typeface="+mn-lt"/>
                    <a:cs typeface="Arial" pitchFamily="34" charset="0"/>
                  </a:rPr>
                  <a:t>Interpersonal skills</a:t>
                </a:r>
              </a:p>
            </p:txBody>
          </p:sp>
        </p:grpSp>
        <p:sp>
          <p:nvSpPr>
            <p:cNvPr id="39" name="TextBox 38"/>
            <p:cNvSpPr txBox="1"/>
            <p:nvPr/>
          </p:nvSpPr>
          <p:spPr>
            <a:xfrm>
              <a:off x="1619672" y="2852936"/>
              <a:ext cx="6192688" cy="369332"/>
            </a:xfrm>
            <a:prstGeom prst="rect">
              <a:avLst/>
            </a:prstGeom>
            <a:noFill/>
          </p:spPr>
          <p:txBody>
            <a:bodyPr wrap="square" rtlCol="0">
              <a:spAutoFit/>
            </a:bodyPr>
            <a:lstStyle/>
            <a:p>
              <a:r>
                <a:rPr lang="en-US" dirty="0">
                  <a:latin typeface="+mn-lt"/>
                </a:rPr>
                <a:t>Dealing effectively with others.</a:t>
              </a:r>
            </a:p>
          </p:txBody>
        </p:sp>
      </p:grpSp>
      <p:grpSp>
        <p:nvGrpSpPr>
          <p:cNvPr id="4" name="Group 3"/>
          <p:cNvGrpSpPr/>
          <p:nvPr/>
        </p:nvGrpSpPr>
        <p:grpSpPr>
          <a:xfrm>
            <a:off x="395536" y="3742196"/>
            <a:ext cx="8352928" cy="1294403"/>
            <a:chOff x="395536" y="3347700"/>
            <a:chExt cx="8352928" cy="1294403"/>
          </a:xfrm>
        </p:grpSpPr>
        <p:sp>
          <p:nvSpPr>
            <p:cNvPr id="43" name="Rectangle 42"/>
            <p:cNvSpPr/>
            <p:nvPr/>
          </p:nvSpPr>
          <p:spPr>
            <a:xfrm>
              <a:off x="395536" y="3701940"/>
              <a:ext cx="8352928" cy="869896"/>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p:spPr>
          <p:txBody>
            <a:bodyPr/>
            <a:lstStyle/>
            <a:p>
              <a:endParaRPr lang="en-US">
                <a:latin typeface="+mn-lt"/>
              </a:endParaRPr>
            </a:p>
          </p:txBody>
        </p:sp>
        <p:grpSp>
          <p:nvGrpSpPr>
            <p:cNvPr id="44" name="Group 148"/>
            <p:cNvGrpSpPr/>
            <p:nvPr/>
          </p:nvGrpSpPr>
          <p:grpSpPr>
            <a:xfrm>
              <a:off x="813182" y="3347700"/>
              <a:ext cx="5847049" cy="648000"/>
              <a:chOff x="417646" y="43500"/>
              <a:chExt cx="5847049" cy="708479"/>
            </a:xfrm>
            <a:scene3d>
              <a:camera prst="orthographicFront">
                <a:rot lat="0" lon="0" rev="0"/>
              </a:camera>
              <a:lightRig rig="contrasting" dir="t">
                <a:rot lat="0" lon="0" rev="1200000"/>
              </a:lightRig>
            </a:scene3d>
          </p:grpSpPr>
          <p:sp>
            <p:nvSpPr>
              <p:cNvPr id="46" name="Rounded Rectangle 45"/>
              <p:cNvSpPr/>
              <p:nvPr/>
            </p:nvSpPr>
            <p:spPr>
              <a:xfrm>
                <a:off x="417646" y="43500"/>
                <a:ext cx="5847049" cy="708479"/>
              </a:xfrm>
              <a:prstGeom prst="roundRect">
                <a:avLst/>
              </a:prstGeom>
              <a:solidFill>
                <a:srgbClr val="F79646"/>
              </a:solidFill>
              <a:ln>
                <a:noFill/>
              </a:ln>
              <a:effectLst>
                <a:outerShdw blurRad="40000" dist="23000" dir="5400000" rotWithShape="0">
                  <a:srgbClr val="000000">
                    <a:alpha val="35000"/>
                  </a:srgbClr>
                </a:outerShdw>
              </a:effectLst>
              <a:sp3d contourW="19050" prstMaterial="metal">
                <a:bevelT w="88900" h="203200"/>
                <a:bevelB w="165100" h="254000"/>
              </a:sp3d>
            </p:spPr>
            <p:txBody>
              <a:bodyPr/>
              <a:lstStyle/>
              <a:p>
                <a:endParaRPr lang="en-US">
                  <a:latin typeface="+mn-lt"/>
                </a:endParaRPr>
              </a:p>
            </p:txBody>
          </p:sp>
          <p:sp>
            <p:nvSpPr>
              <p:cNvPr id="47" name="Rounded Rectangle 5"/>
              <p:cNvSpPr/>
              <p:nvPr/>
            </p:nvSpPr>
            <p:spPr>
              <a:xfrm>
                <a:off x="452231" y="78085"/>
                <a:ext cx="5308409" cy="639309"/>
              </a:xfrm>
              <a:prstGeom prst="rect">
                <a:avLst/>
              </a:prstGeom>
              <a:noFill/>
              <a:ln>
                <a:noFill/>
              </a:ln>
              <a:effectLst/>
              <a:sp3d/>
            </p:spPr>
            <p:txBody>
              <a:bodyPr spcFirstLastPara="0" vert="horz" wrap="square" lIns="221005" tIns="0" rIns="221005" bIns="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IN" b="1" kern="0" dirty="0">
                    <a:solidFill>
                      <a:sysClr val="windowText" lastClr="000000"/>
                    </a:solidFill>
                    <a:latin typeface="+mn-lt"/>
                    <a:cs typeface="Arial" pitchFamily="34" charset="0"/>
                  </a:rPr>
                  <a:t>Leadership skills</a:t>
                </a:r>
              </a:p>
            </p:txBody>
          </p:sp>
        </p:grpSp>
        <p:sp>
          <p:nvSpPr>
            <p:cNvPr id="45" name="TextBox 44"/>
            <p:cNvSpPr txBox="1"/>
            <p:nvPr/>
          </p:nvSpPr>
          <p:spPr>
            <a:xfrm>
              <a:off x="539552" y="3995772"/>
              <a:ext cx="8208912" cy="646331"/>
            </a:xfrm>
            <a:prstGeom prst="rect">
              <a:avLst/>
            </a:prstGeom>
            <a:noFill/>
          </p:spPr>
          <p:txBody>
            <a:bodyPr wrap="square" rtlCol="0">
              <a:spAutoFit/>
            </a:bodyPr>
            <a:lstStyle/>
            <a:p>
              <a:r>
                <a:rPr lang="en-US" dirty="0">
                  <a:latin typeface="+mn-lt"/>
                </a:rPr>
                <a:t>Influencing, inspiring and persuading others, as well as visioning and many other capabilities.</a:t>
              </a:r>
            </a:p>
          </p:txBody>
        </p:sp>
      </p:grpSp>
      <p:grpSp>
        <p:nvGrpSpPr>
          <p:cNvPr id="3" name="Group 2"/>
          <p:cNvGrpSpPr/>
          <p:nvPr/>
        </p:nvGrpSpPr>
        <p:grpSpPr>
          <a:xfrm>
            <a:off x="395536" y="5157192"/>
            <a:ext cx="8352928" cy="1294403"/>
            <a:chOff x="395536" y="4788441"/>
            <a:chExt cx="8352928" cy="1294403"/>
          </a:xfrm>
        </p:grpSpPr>
        <p:sp>
          <p:nvSpPr>
            <p:cNvPr id="49" name="Rectangle 48"/>
            <p:cNvSpPr/>
            <p:nvPr/>
          </p:nvSpPr>
          <p:spPr>
            <a:xfrm>
              <a:off x="395536" y="5142681"/>
              <a:ext cx="8352928" cy="869896"/>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p:spPr>
          <p:txBody>
            <a:bodyPr/>
            <a:lstStyle/>
            <a:p>
              <a:endParaRPr lang="en-US">
                <a:latin typeface="+mn-lt"/>
              </a:endParaRPr>
            </a:p>
          </p:txBody>
        </p:sp>
        <p:grpSp>
          <p:nvGrpSpPr>
            <p:cNvPr id="50" name="Group 148"/>
            <p:cNvGrpSpPr/>
            <p:nvPr/>
          </p:nvGrpSpPr>
          <p:grpSpPr>
            <a:xfrm>
              <a:off x="813182" y="4788441"/>
              <a:ext cx="5847049" cy="648000"/>
              <a:chOff x="417646" y="43500"/>
              <a:chExt cx="5847049" cy="708479"/>
            </a:xfrm>
            <a:scene3d>
              <a:camera prst="orthographicFront">
                <a:rot lat="0" lon="0" rev="0"/>
              </a:camera>
              <a:lightRig rig="contrasting" dir="t">
                <a:rot lat="0" lon="0" rev="1200000"/>
              </a:lightRig>
            </a:scene3d>
          </p:grpSpPr>
          <p:sp>
            <p:nvSpPr>
              <p:cNvPr id="52" name="Rounded Rectangle 51"/>
              <p:cNvSpPr/>
              <p:nvPr/>
            </p:nvSpPr>
            <p:spPr>
              <a:xfrm>
                <a:off x="417646" y="43500"/>
                <a:ext cx="5847049" cy="708479"/>
              </a:xfrm>
              <a:prstGeom prst="roundRect">
                <a:avLst/>
              </a:prstGeom>
              <a:solidFill>
                <a:srgbClr val="EEECE1">
                  <a:lumMod val="50000"/>
                </a:srgbClr>
              </a:solidFill>
              <a:ln>
                <a:noFill/>
              </a:ln>
              <a:effectLst>
                <a:outerShdw blurRad="40000" dist="23000" dir="5400000" rotWithShape="0">
                  <a:srgbClr val="000000">
                    <a:alpha val="35000"/>
                  </a:srgbClr>
                </a:outerShdw>
              </a:effectLst>
              <a:sp3d contourW="19050" prstMaterial="metal">
                <a:bevelT w="88900" h="203200"/>
                <a:bevelB w="165100" h="254000"/>
              </a:sp3d>
            </p:spPr>
            <p:txBody>
              <a:bodyPr/>
              <a:lstStyle/>
              <a:p>
                <a:endParaRPr lang="en-US">
                  <a:latin typeface="+mn-lt"/>
                </a:endParaRPr>
              </a:p>
            </p:txBody>
          </p:sp>
          <p:sp>
            <p:nvSpPr>
              <p:cNvPr id="53" name="Rounded Rectangle 5"/>
              <p:cNvSpPr/>
              <p:nvPr/>
            </p:nvSpPr>
            <p:spPr>
              <a:xfrm>
                <a:off x="452231" y="78085"/>
                <a:ext cx="5308409" cy="639309"/>
              </a:xfrm>
              <a:prstGeom prst="rect">
                <a:avLst/>
              </a:prstGeom>
              <a:noFill/>
              <a:ln>
                <a:noFill/>
              </a:ln>
              <a:effectLst/>
              <a:sp3d/>
            </p:spPr>
            <p:txBody>
              <a:bodyPr spcFirstLastPara="0" vert="horz" wrap="square" lIns="221005" tIns="0" rIns="221005" bIns="0" numCol="1" spcCol="127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IN" b="1" kern="0" dirty="0">
                    <a:solidFill>
                      <a:srgbClr val="FFFFFF"/>
                    </a:solidFill>
                    <a:latin typeface="+mn-lt"/>
                    <a:cs typeface="Arial" pitchFamily="34" charset="0"/>
                  </a:rPr>
                  <a:t>Business skills</a:t>
                </a:r>
              </a:p>
            </p:txBody>
          </p:sp>
        </p:grpSp>
        <p:sp>
          <p:nvSpPr>
            <p:cNvPr id="51" name="TextBox 50"/>
            <p:cNvSpPr txBox="1"/>
            <p:nvPr/>
          </p:nvSpPr>
          <p:spPr>
            <a:xfrm>
              <a:off x="755576" y="5436513"/>
              <a:ext cx="7056784" cy="646331"/>
            </a:xfrm>
            <a:prstGeom prst="rect">
              <a:avLst/>
            </a:prstGeom>
            <a:noFill/>
          </p:spPr>
          <p:txBody>
            <a:bodyPr wrap="square" rtlCol="0">
              <a:spAutoFit/>
            </a:bodyPr>
            <a:lstStyle/>
            <a:p>
              <a:r>
                <a:rPr lang="en-US" dirty="0">
                  <a:latin typeface="+mn-lt"/>
                </a:rPr>
                <a:t>Cognitive skills such as planning, budgeting, forecasting, cost cutting, running meetings, preparing reports and so forth.</a:t>
              </a:r>
            </a:p>
          </p:txBody>
        </p:sp>
      </p:grpSp>
    </p:spTree>
    <p:extLst>
      <p:ext uri="{BB962C8B-B14F-4D97-AF65-F5344CB8AC3E}">
        <p14:creationId xmlns:p14="http://schemas.microsoft.com/office/powerpoint/2010/main" val="202895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a:latin typeface="+mn-lt"/>
              </a:rPr>
              <a:t>Contents </a:t>
            </a:r>
          </a:p>
        </p:txBody>
      </p:sp>
      <p:sp>
        <p:nvSpPr>
          <p:cNvPr id="5" name="TextBox 4"/>
          <p:cNvSpPr txBox="1"/>
          <p:nvPr/>
        </p:nvSpPr>
        <p:spPr>
          <a:xfrm>
            <a:off x="496144" y="992341"/>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Introduction to leadership skills</a:t>
            </a:r>
          </a:p>
        </p:txBody>
      </p:sp>
      <p:sp>
        <p:nvSpPr>
          <p:cNvPr id="6" name="TextBox 5"/>
          <p:cNvSpPr txBox="1"/>
          <p:nvPr/>
        </p:nvSpPr>
        <p:spPr>
          <a:xfrm>
            <a:off x="496144" y="1532954"/>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Career skills for a leader</a:t>
            </a:r>
            <a:endParaRPr lang="en-US" sz="2000" dirty="0">
              <a:latin typeface="+mn-lt"/>
              <a:cs typeface="Arial" pitchFamily="34" charset="0"/>
            </a:endParaRPr>
          </a:p>
        </p:txBody>
      </p:sp>
      <p:sp>
        <p:nvSpPr>
          <p:cNvPr id="7" name="TextBox 6"/>
          <p:cNvSpPr txBox="1"/>
          <p:nvPr/>
        </p:nvSpPr>
        <p:spPr>
          <a:xfrm>
            <a:off x="496144" y="2073567"/>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People skills for a leader</a:t>
            </a:r>
            <a:endParaRPr lang="en-US" sz="2000" dirty="0">
              <a:latin typeface="+mn-lt"/>
              <a:cs typeface="Arial" pitchFamily="34" charset="0"/>
            </a:endParaRPr>
          </a:p>
        </p:txBody>
      </p:sp>
      <p:sp>
        <p:nvSpPr>
          <p:cNvPr id="8" name="TextBox 7"/>
          <p:cNvSpPr txBox="1"/>
          <p:nvPr/>
        </p:nvSpPr>
        <p:spPr>
          <a:xfrm>
            <a:off x="496144" y="2614180"/>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Technical skills for a leader</a:t>
            </a:r>
            <a:endParaRPr lang="en-US" sz="2000" dirty="0">
              <a:latin typeface="+mn-lt"/>
              <a:cs typeface="Arial" pitchFamily="34" charset="0"/>
            </a:endParaRPr>
          </a:p>
        </p:txBody>
      </p:sp>
      <p:sp>
        <p:nvSpPr>
          <p:cNvPr id="9" name="TextBox 8"/>
          <p:cNvSpPr txBox="1"/>
          <p:nvPr/>
        </p:nvSpPr>
        <p:spPr>
          <a:xfrm>
            <a:off x="496144" y="3154793"/>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Values and behaviors</a:t>
            </a:r>
            <a:endParaRPr lang="en-US" sz="2000" dirty="0">
              <a:latin typeface="+mn-lt"/>
              <a:cs typeface="Arial" pitchFamily="34" charset="0"/>
            </a:endParaRPr>
          </a:p>
        </p:txBody>
      </p:sp>
      <p:sp>
        <p:nvSpPr>
          <p:cNvPr id="10" name="TextBox 9"/>
          <p:cNvSpPr txBox="1"/>
          <p:nvPr/>
        </p:nvSpPr>
        <p:spPr>
          <a:xfrm>
            <a:off x="496144" y="3695406"/>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Communication and conflict resolution skills</a:t>
            </a:r>
            <a:endParaRPr lang="en-US" sz="2000" dirty="0">
              <a:latin typeface="+mn-lt"/>
              <a:cs typeface="Arial" pitchFamily="34" charset="0"/>
            </a:endParaRPr>
          </a:p>
        </p:txBody>
      </p:sp>
      <p:sp>
        <p:nvSpPr>
          <p:cNvPr id="11" name="TextBox 10"/>
          <p:cNvSpPr txBox="1"/>
          <p:nvPr/>
        </p:nvSpPr>
        <p:spPr>
          <a:xfrm>
            <a:off x="496144" y="4236019"/>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initiatives for achieving cultural diversity</a:t>
            </a:r>
            <a:endParaRPr lang="en-US" sz="2000" dirty="0">
              <a:latin typeface="+mn-lt"/>
              <a:cs typeface="Arial" pitchFamily="34" charset="0"/>
            </a:endParaRPr>
          </a:p>
        </p:txBody>
      </p:sp>
      <p:sp>
        <p:nvSpPr>
          <p:cNvPr id="12" name="TextBox 11"/>
          <p:cNvSpPr txBox="1"/>
          <p:nvPr/>
        </p:nvSpPr>
        <p:spPr>
          <a:xfrm>
            <a:off x="496144" y="4776632"/>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Leadership development and succession</a:t>
            </a:r>
            <a:endParaRPr lang="en-US" sz="2000" dirty="0">
              <a:latin typeface="+mn-lt"/>
              <a:cs typeface="Arial" pitchFamily="34" charset="0"/>
            </a:endParaRPr>
          </a:p>
        </p:txBody>
      </p:sp>
      <p:sp>
        <p:nvSpPr>
          <p:cNvPr id="13" name="TextBox 12"/>
          <p:cNvSpPr txBox="1"/>
          <p:nvPr/>
        </p:nvSpPr>
        <p:spPr>
          <a:xfrm>
            <a:off x="496144" y="5317245"/>
            <a:ext cx="8077200" cy="615553"/>
          </a:xfrm>
          <a:prstGeom prst="rect">
            <a:avLst/>
          </a:prstGeom>
          <a:noFill/>
        </p:spPr>
        <p:txBody>
          <a:bodyPr wrap="square" lIns="457200" tIns="0" rIns="0" bIns="0" rtlCol="0">
            <a:spAutoFit/>
          </a:bodyPr>
          <a:lstStyle/>
          <a:p>
            <a:pPr>
              <a:lnSpc>
                <a:spcPct val="200000"/>
              </a:lnSpc>
            </a:pPr>
            <a:r>
              <a:rPr lang="en-US" sz="2000" dirty="0" smtClean="0">
                <a:latin typeface="+mn-lt"/>
                <a:cs typeface="Arial" pitchFamily="34" charset="0"/>
              </a:rPr>
              <a:t>Case studies</a:t>
            </a:r>
            <a:endParaRPr lang="en-US" sz="2000" dirty="0">
              <a:latin typeface="+mn-lt"/>
              <a:cs typeface="Arial" pitchFamily="34" charset="0"/>
            </a:endParaRPr>
          </a:p>
        </p:txBody>
      </p:sp>
      <p:pic>
        <p:nvPicPr>
          <p:cNvPr id="15" name="Picture 14" descr="highlighter_pen_marker_pink.png"/>
          <p:cNvPicPr>
            <a:picLocks noGrp="1" noSelect="1" noRot="1" noMove="1" noResize="1" noEditPoints="1" noAdjustHandles="1" noChangeArrowheads="1" noChangeShapeType="1"/>
          </p:cNvPicPr>
          <p:nvPr>
            <p:custDataLst>
              <p:tags r:id="rId1"/>
            </p:custDataLst>
          </p:nvPr>
        </p:nvPicPr>
        <p:blipFill>
          <a:blip r:embed="rId4" cstate="print"/>
          <a:stretch>
            <a:fillRect/>
          </a:stretch>
        </p:blipFill>
        <p:spPr>
          <a:xfrm rot="16200000">
            <a:off x="8326016" y="4568552"/>
            <a:ext cx="2265784" cy="2265784"/>
          </a:xfrm>
          <a:prstGeom prst="rect">
            <a:avLst/>
          </a:prstGeom>
        </p:spPr>
      </p:pic>
    </p:spTree>
    <p:extLst>
      <p:ext uri="{BB962C8B-B14F-4D97-AF65-F5344CB8AC3E}">
        <p14:creationId xmlns:p14="http://schemas.microsoft.com/office/powerpoint/2010/main" val="405451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798 9.82659E-7 L -0.96753 -0.10012 " pathEditMode="relative" rAng="0" ptsTypes="AA">
                                      <p:cBhvr>
                                        <p:cTn id="6" dur="2000" fill="hold"/>
                                        <p:tgtEl>
                                          <p:spTgt spid="15"/>
                                        </p:tgtEl>
                                        <p:attrNameLst>
                                          <p:attrName>ppt_x</p:attrName>
                                          <p:attrName>ppt_y</p:attrName>
                                        </p:attrNameLst>
                                      </p:cBhvr>
                                      <p:rCtr x="-47986" y="-5017"/>
                                    </p:animMotion>
                                  </p:childTnLst>
                                </p:cTn>
                              </p:par>
                            </p:childTnLst>
                          </p:cTn>
                        </p:par>
                        <p:par>
                          <p:cTn id="7" fill="hold">
                            <p:stCondLst>
                              <p:cond delay="2000"/>
                            </p:stCondLst>
                            <p:childTnLst>
                              <p:par>
                                <p:cTn id="8" presetID="1" presetClass="emph" presetSubtype="2" fill="hold" nodeType="afterEffect">
                                  <p:stCondLst>
                                    <p:cond delay="0"/>
                                  </p:stCondLst>
                                  <p:childTnLst>
                                    <p:animClr clrSpc="rgb" dir="cw">
                                      <p:cBhvr>
                                        <p:cTn id="9" dur="2000" fill="hold"/>
                                        <p:tgtEl>
                                          <p:spTgt spid="13"/>
                                        </p:tgtEl>
                                        <p:attrNameLst>
                                          <p:attrName>fillcolor</p:attrName>
                                        </p:attrNameLst>
                                      </p:cBhvr>
                                      <p:to>
                                        <a:srgbClr val="FF8FB4"/>
                                      </p:to>
                                    </p:animClr>
                                    <p:set>
                                      <p:cBhvr>
                                        <p:cTn id="10" dur="2000" fill="hold"/>
                                        <p:tgtEl>
                                          <p:spTgt spid="13"/>
                                        </p:tgtEl>
                                        <p:attrNameLst>
                                          <p:attrName>fill.type</p:attrName>
                                        </p:attrNameLst>
                                      </p:cBhvr>
                                      <p:to>
                                        <p:strVal val="solid"/>
                                      </p:to>
                                    </p:set>
                                    <p:set>
                                      <p:cBhvr>
                                        <p:cTn id="11" dur="2000" fill="hold"/>
                                        <p:tgtEl>
                                          <p:spTgt spid="13"/>
                                        </p:tgtEl>
                                        <p:attrNameLst>
                                          <p:attrName>fill.on</p:attrName>
                                        </p:attrNameLst>
                                      </p:cBhvr>
                                      <p:to>
                                        <p:strVal val="true"/>
                                      </p:to>
                                    </p:set>
                                  </p:childTnLst>
                                </p:cTn>
                              </p:par>
                              <p:par>
                                <p:cTn id="12" presetID="63" presetClass="path" presetSubtype="0" accel="50000" decel="50000" fill="hold" nodeType="withEffect">
                                  <p:stCondLst>
                                    <p:cond delay="0"/>
                                  </p:stCondLst>
                                  <p:childTnLst>
                                    <p:animMotion origin="layout" path="M -0.96754 -0.10012 L -0.04289 -0.10012 " pathEditMode="relative" rAng="0" ptsTypes="AA">
                                      <p:cBhvr>
                                        <p:cTn id="13" dur="2000" fill="hold"/>
                                        <p:tgtEl>
                                          <p:spTgt spid="15"/>
                                        </p:tgtEl>
                                        <p:attrNameLst>
                                          <p:attrName>ppt_x</p:attrName>
                                          <p:attrName>ppt_y</p:attrName>
                                        </p:attrNameLst>
                                      </p:cBhvr>
                                      <p:rCtr x="46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Building a Team</a:t>
            </a:r>
            <a:endParaRPr lang="en-US" sz="4000" dirty="0">
              <a:latin typeface="+mn-lt"/>
            </a:endParaRPr>
          </a:p>
        </p:txBody>
      </p:sp>
      <p:sp>
        <p:nvSpPr>
          <p:cNvPr id="14" name="Freeform 6"/>
          <p:cNvSpPr>
            <a:spLocks noGrp="1" noSelect="1" noRot="1" noMove="1" noResize="1" noEditPoints="1" noAdjustHandles="1" noChangeArrowheads="1" noChangeShapeType="1" noTextEdit="1"/>
          </p:cNvSpPr>
          <p:nvPr>
            <p:custDataLst>
              <p:tags r:id="rId1"/>
            </p:custDataLst>
          </p:nvPr>
        </p:nvSpPr>
        <p:spPr bwMode="gray">
          <a:xfrm>
            <a:off x="1329899" y="1340768"/>
            <a:ext cx="1030114" cy="2008495"/>
          </a:xfrm>
          <a:custGeom>
            <a:avLst/>
            <a:gdLst>
              <a:gd name="T0" fmla="*/ 558 w 624"/>
              <a:gd name="T1" fmla="*/ 366 h 1556"/>
              <a:gd name="T2" fmla="*/ 494 w 624"/>
              <a:gd name="T3" fmla="*/ 259 h 1556"/>
              <a:gd name="T4" fmla="*/ 383 w 624"/>
              <a:gd name="T5" fmla="*/ 224 h 1556"/>
              <a:gd name="T6" fmla="*/ 368 w 624"/>
              <a:gd name="T7" fmla="*/ 174 h 1556"/>
              <a:gd name="T8" fmla="*/ 382 w 624"/>
              <a:gd name="T9" fmla="*/ 133 h 1556"/>
              <a:gd name="T10" fmla="*/ 384 w 624"/>
              <a:gd name="T11" fmla="*/ 62 h 1556"/>
              <a:gd name="T12" fmla="*/ 334 w 624"/>
              <a:gd name="T13" fmla="*/ 11 h 1556"/>
              <a:gd name="T14" fmla="*/ 297 w 624"/>
              <a:gd name="T15" fmla="*/ 5 h 1556"/>
              <a:gd name="T16" fmla="*/ 279 w 624"/>
              <a:gd name="T17" fmla="*/ 11 h 1556"/>
              <a:gd name="T18" fmla="*/ 234 w 624"/>
              <a:gd name="T19" fmla="*/ 89 h 1556"/>
              <a:gd name="T20" fmla="*/ 259 w 624"/>
              <a:gd name="T21" fmla="*/ 153 h 1556"/>
              <a:gd name="T22" fmla="*/ 267 w 624"/>
              <a:gd name="T23" fmla="*/ 223 h 1556"/>
              <a:gd name="T24" fmla="*/ 117 w 624"/>
              <a:gd name="T25" fmla="*/ 289 h 1556"/>
              <a:gd name="T26" fmla="*/ 64 w 624"/>
              <a:gd name="T27" fmla="*/ 408 h 1556"/>
              <a:gd name="T28" fmla="*/ 4 w 624"/>
              <a:gd name="T29" fmla="*/ 510 h 1556"/>
              <a:gd name="T30" fmla="*/ 46 w 624"/>
              <a:gd name="T31" fmla="*/ 672 h 1556"/>
              <a:gd name="T32" fmla="*/ 87 w 624"/>
              <a:gd name="T33" fmla="*/ 731 h 1556"/>
              <a:gd name="T34" fmla="*/ 159 w 624"/>
              <a:gd name="T35" fmla="*/ 841 h 1556"/>
              <a:gd name="T36" fmla="*/ 183 w 624"/>
              <a:gd name="T37" fmla="*/ 941 h 1556"/>
              <a:gd name="T38" fmla="*/ 213 w 624"/>
              <a:gd name="T39" fmla="*/ 1182 h 1556"/>
              <a:gd name="T40" fmla="*/ 236 w 624"/>
              <a:gd name="T41" fmla="*/ 1335 h 1556"/>
              <a:gd name="T42" fmla="*/ 253 w 624"/>
              <a:gd name="T43" fmla="*/ 1447 h 1556"/>
              <a:gd name="T44" fmla="*/ 190 w 624"/>
              <a:gd name="T45" fmla="*/ 1502 h 1556"/>
              <a:gd name="T46" fmla="*/ 304 w 624"/>
              <a:gd name="T47" fmla="*/ 1487 h 1556"/>
              <a:gd name="T48" fmla="*/ 355 w 624"/>
              <a:gd name="T49" fmla="*/ 1503 h 1556"/>
              <a:gd name="T50" fmla="*/ 393 w 624"/>
              <a:gd name="T51" fmla="*/ 1536 h 1556"/>
              <a:gd name="T52" fmla="*/ 477 w 624"/>
              <a:gd name="T53" fmla="*/ 1551 h 1556"/>
              <a:gd name="T54" fmla="*/ 447 w 624"/>
              <a:gd name="T55" fmla="*/ 1486 h 1556"/>
              <a:gd name="T56" fmla="*/ 441 w 624"/>
              <a:gd name="T57" fmla="*/ 1430 h 1556"/>
              <a:gd name="T58" fmla="*/ 461 w 624"/>
              <a:gd name="T59" fmla="*/ 1381 h 1556"/>
              <a:gd name="T60" fmla="*/ 443 w 624"/>
              <a:gd name="T61" fmla="*/ 1102 h 1556"/>
              <a:gd name="T62" fmla="*/ 451 w 624"/>
              <a:gd name="T63" fmla="*/ 1005 h 1556"/>
              <a:gd name="T64" fmla="*/ 467 w 624"/>
              <a:gd name="T65" fmla="*/ 834 h 1556"/>
              <a:gd name="T66" fmla="*/ 534 w 624"/>
              <a:gd name="T67" fmla="*/ 793 h 1556"/>
              <a:gd name="T68" fmla="*/ 536 w 624"/>
              <a:gd name="T69" fmla="*/ 738 h 1556"/>
              <a:gd name="T70" fmla="*/ 589 w 624"/>
              <a:gd name="T71" fmla="*/ 675 h 1556"/>
              <a:gd name="T72" fmla="*/ 618 w 624"/>
              <a:gd name="T73" fmla="*/ 582 h 1556"/>
              <a:gd name="T74" fmla="*/ 115 w 624"/>
              <a:gd name="T75" fmla="*/ 549 h 1556"/>
              <a:gd name="T76" fmla="*/ 106 w 624"/>
              <a:gd name="T77" fmla="*/ 603 h 1556"/>
              <a:gd name="T78" fmla="*/ 90 w 624"/>
              <a:gd name="T79" fmla="*/ 543 h 1556"/>
              <a:gd name="T80" fmla="*/ 95 w 624"/>
              <a:gd name="T81" fmla="*/ 510 h 1556"/>
              <a:gd name="T82" fmla="*/ 125 w 624"/>
              <a:gd name="T83" fmla="*/ 475 h 1556"/>
              <a:gd name="T84" fmla="*/ 340 w 624"/>
              <a:gd name="T85" fmla="*/ 1183 h 1556"/>
              <a:gd name="T86" fmla="*/ 335 w 624"/>
              <a:gd name="T87" fmla="*/ 1049 h 1556"/>
              <a:gd name="T88" fmla="*/ 335 w 624"/>
              <a:gd name="T89" fmla="*/ 1033 h 1556"/>
              <a:gd name="T90" fmla="*/ 348 w 624"/>
              <a:gd name="T91" fmla="*/ 1195 h 1556"/>
              <a:gd name="T92" fmla="*/ 527 w 624"/>
              <a:gd name="T93" fmla="*/ 592 h 1556"/>
              <a:gd name="T94" fmla="*/ 513 w 624"/>
              <a:gd name="T95" fmla="*/ 623 h 1556"/>
              <a:gd name="T96" fmla="*/ 509 w 624"/>
              <a:gd name="T97" fmla="*/ 574 h 1556"/>
              <a:gd name="T98" fmla="*/ 511 w 624"/>
              <a:gd name="T99" fmla="*/ 492 h 1556"/>
              <a:gd name="T100" fmla="*/ 530 w 624"/>
              <a:gd name="T101" fmla="*/ 557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4" h="1556">
                <a:moveTo>
                  <a:pt x="623" y="518"/>
                </a:moveTo>
                <a:cubicBezTo>
                  <a:pt x="623" y="510"/>
                  <a:pt x="615" y="490"/>
                  <a:pt x="615" y="488"/>
                </a:cubicBezTo>
                <a:cubicBezTo>
                  <a:pt x="614" y="485"/>
                  <a:pt x="592" y="438"/>
                  <a:pt x="588" y="429"/>
                </a:cubicBezTo>
                <a:cubicBezTo>
                  <a:pt x="584" y="419"/>
                  <a:pt x="561" y="384"/>
                  <a:pt x="558" y="366"/>
                </a:cubicBezTo>
                <a:cubicBezTo>
                  <a:pt x="554" y="348"/>
                  <a:pt x="538" y="322"/>
                  <a:pt x="537" y="319"/>
                </a:cubicBezTo>
                <a:cubicBezTo>
                  <a:pt x="535" y="315"/>
                  <a:pt x="533" y="302"/>
                  <a:pt x="530" y="295"/>
                </a:cubicBezTo>
                <a:cubicBezTo>
                  <a:pt x="527" y="288"/>
                  <a:pt x="520" y="270"/>
                  <a:pt x="516" y="266"/>
                </a:cubicBezTo>
                <a:cubicBezTo>
                  <a:pt x="512" y="262"/>
                  <a:pt x="496" y="259"/>
                  <a:pt x="494" y="259"/>
                </a:cubicBezTo>
                <a:cubicBezTo>
                  <a:pt x="492" y="258"/>
                  <a:pt x="451" y="249"/>
                  <a:pt x="451" y="249"/>
                </a:cubicBezTo>
                <a:cubicBezTo>
                  <a:pt x="451" y="249"/>
                  <a:pt x="408" y="238"/>
                  <a:pt x="406" y="238"/>
                </a:cubicBezTo>
                <a:cubicBezTo>
                  <a:pt x="403" y="237"/>
                  <a:pt x="404" y="238"/>
                  <a:pt x="400" y="234"/>
                </a:cubicBezTo>
                <a:cubicBezTo>
                  <a:pt x="395" y="230"/>
                  <a:pt x="385" y="227"/>
                  <a:pt x="383" y="224"/>
                </a:cubicBezTo>
                <a:cubicBezTo>
                  <a:pt x="380" y="220"/>
                  <a:pt x="373" y="216"/>
                  <a:pt x="372" y="215"/>
                </a:cubicBezTo>
                <a:cubicBezTo>
                  <a:pt x="371" y="214"/>
                  <a:pt x="371" y="214"/>
                  <a:pt x="370" y="211"/>
                </a:cubicBezTo>
                <a:cubicBezTo>
                  <a:pt x="370" y="208"/>
                  <a:pt x="368" y="205"/>
                  <a:pt x="368" y="205"/>
                </a:cubicBezTo>
                <a:cubicBezTo>
                  <a:pt x="368" y="205"/>
                  <a:pt x="366" y="179"/>
                  <a:pt x="368" y="174"/>
                </a:cubicBezTo>
                <a:cubicBezTo>
                  <a:pt x="370" y="169"/>
                  <a:pt x="372" y="147"/>
                  <a:pt x="372" y="147"/>
                </a:cubicBezTo>
                <a:cubicBezTo>
                  <a:pt x="372" y="147"/>
                  <a:pt x="372" y="145"/>
                  <a:pt x="372" y="145"/>
                </a:cubicBezTo>
                <a:cubicBezTo>
                  <a:pt x="372" y="145"/>
                  <a:pt x="375" y="145"/>
                  <a:pt x="377" y="143"/>
                </a:cubicBezTo>
                <a:cubicBezTo>
                  <a:pt x="378" y="142"/>
                  <a:pt x="382" y="137"/>
                  <a:pt x="382" y="133"/>
                </a:cubicBezTo>
                <a:cubicBezTo>
                  <a:pt x="383" y="130"/>
                  <a:pt x="383" y="128"/>
                  <a:pt x="384" y="125"/>
                </a:cubicBezTo>
                <a:cubicBezTo>
                  <a:pt x="386" y="121"/>
                  <a:pt x="384" y="114"/>
                  <a:pt x="384" y="112"/>
                </a:cubicBezTo>
                <a:cubicBezTo>
                  <a:pt x="384" y="111"/>
                  <a:pt x="385" y="107"/>
                  <a:pt x="385" y="96"/>
                </a:cubicBezTo>
                <a:cubicBezTo>
                  <a:pt x="385" y="84"/>
                  <a:pt x="385" y="70"/>
                  <a:pt x="384" y="62"/>
                </a:cubicBezTo>
                <a:cubicBezTo>
                  <a:pt x="383" y="53"/>
                  <a:pt x="376" y="46"/>
                  <a:pt x="370" y="39"/>
                </a:cubicBezTo>
                <a:cubicBezTo>
                  <a:pt x="364" y="33"/>
                  <a:pt x="355" y="31"/>
                  <a:pt x="353" y="30"/>
                </a:cubicBezTo>
                <a:cubicBezTo>
                  <a:pt x="351" y="30"/>
                  <a:pt x="353" y="29"/>
                  <a:pt x="351" y="22"/>
                </a:cubicBezTo>
                <a:cubicBezTo>
                  <a:pt x="348" y="15"/>
                  <a:pt x="341" y="15"/>
                  <a:pt x="334" y="11"/>
                </a:cubicBezTo>
                <a:cubicBezTo>
                  <a:pt x="327" y="6"/>
                  <a:pt x="320" y="5"/>
                  <a:pt x="320" y="5"/>
                </a:cubicBezTo>
                <a:cubicBezTo>
                  <a:pt x="320" y="5"/>
                  <a:pt x="304" y="5"/>
                  <a:pt x="302" y="4"/>
                </a:cubicBezTo>
                <a:cubicBezTo>
                  <a:pt x="300" y="4"/>
                  <a:pt x="296" y="0"/>
                  <a:pt x="296" y="0"/>
                </a:cubicBezTo>
                <a:cubicBezTo>
                  <a:pt x="297" y="5"/>
                  <a:pt x="297" y="5"/>
                  <a:pt x="297" y="5"/>
                </a:cubicBezTo>
                <a:cubicBezTo>
                  <a:pt x="297" y="5"/>
                  <a:pt x="295" y="9"/>
                  <a:pt x="291" y="6"/>
                </a:cubicBezTo>
                <a:cubicBezTo>
                  <a:pt x="288" y="4"/>
                  <a:pt x="275" y="4"/>
                  <a:pt x="275" y="4"/>
                </a:cubicBezTo>
                <a:cubicBezTo>
                  <a:pt x="275" y="4"/>
                  <a:pt x="281" y="4"/>
                  <a:pt x="283" y="5"/>
                </a:cubicBezTo>
                <a:cubicBezTo>
                  <a:pt x="284" y="6"/>
                  <a:pt x="285" y="9"/>
                  <a:pt x="279" y="11"/>
                </a:cubicBezTo>
                <a:cubicBezTo>
                  <a:pt x="273" y="13"/>
                  <a:pt x="264" y="19"/>
                  <a:pt x="264" y="19"/>
                </a:cubicBezTo>
                <a:cubicBezTo>
                  <a:pt x="264" y="19"/>
                  <a:pt x="252" y="28"/>
                  <a:pt x="247" y="34"/>
                </a:cubicBezTo>
                <a:cubicBezTo>
                  <a:pt x="242" y="40"/>
                  <a:pt x="241" y="45"/>
                  <a:pt x="240" y="52"/>
                </a:cubicBezTo>
                <a:cubicBezTo>
                  <a:pt x="238" y="58"/>
                  <a:pt x="232" y="74"/>
                  <a:pt x="234" y="89"/>
                </a:cubicBezTo>
                <a:cubicBezTo>
                  <a:pt x="234" y="94"/>
                  <a:pt x="238" y="108"/>
                  <a:pt x="239" y="112"/>
                </a:cubicBezTo>
                <a:cubicBezTo>
                  <a:pt x="240" y="116"/>
                  <a:pt x="242" y="115"/>
                  <a:pt x="241" y="120"/>
                </a:cubicBezTo>
                <a:cubicBezTo>
                  <a:pt x="240" y="126"/>
                  <a:pt x="241" y="138"/>
                  <a:pt x="244" y="142"/>
                </a:cubicBezTo>
                <a:cubicBezTo>
                  <a:pt x="252" y="157"/>
                  <a:pt x="258" y="150"/>
                  <a:pt x="259" y="153"/>
                </a:cubicBezTo>
                <a:cubicBezTo>
                  <a:pt x="259" y="157"/>
                  <a:pt x="260" y="163"/>
                  <a:pt x="262" y="170"/>
                </a:cubicBezTo>
                <a:cubicBezTo>
                  <a:pt x="264" y="175"/>
                  <a:pt x="266" y="178"/>
                  <a:pt x="266" y="184"/>
                </a:cubicBezTo>
                <a:cubicBezTo>
                  <a:pt x="268" y="197"/>
                  <a:pt x="272" y="210"/>
                  <a:pt x="270" y="215"/>
                </a:cubicBezTo>
                <a:cubicBezTo>
                  <a:pt x="270" y="219"/>
                  <a:pt x="269" y="221"/>
                  <a:pt x="267" y="223"/>
                </a:cubicBezTo>
                <a:cubicBezTo>
                  <a:pt x="260" y="233"/>
                  <a:pt x="240" y="242"/>
                  <a:pt x="237" y="243"/>
                </a:cubicBezTo>
                <a:cubicBezTo>
                  <a:pt x="227" y="245"/>
                  <a:pt x="203" y="252"/>
                  <a:pt x="192" y="254"/>
                </a:cubicBezTo>
                <a:cubicBezTo>
                  <a:pt x="172" y="258"/>
                  <a:pt x="149" y="266"/>
                  <a:pt x="136" y="269"/>
                </a:cubicBezTo>
                <a:cubicBezTo>
                  <a:pt x="122" y="273"/>
                  <a:pt x="118" y="283"/>
                  <a:pt x="117" y="289"/>
                </a:cubicBezTo>
                <a:cubicBezTo>
                  <a:pt x="115" y="294"/>
                  <a:pt x="114" y="313"/>
                  <a:pt x="105" y="324"/>
                </a:cubicBezTo>
                <a:cubicBezTo>
                  <a:pt x="103" y="326"/>
                  <a:pt x="96" y="341"/>
                  <a:pt x="91" y="358"/>
                </a:cubicBezTo>
                <a:cubicBezTo>
                  <a:pt x="89" y="366"/>
                  <a:pt x="85" y="382"/>
                  <a:pt x="81" y="384"/>
                </a:cubicBezTo>
                <a:cubicBezTo>
                  <a:pt x="66" y="396"/>
                  <a:pt x="71" y="399"/>
                  <a:pt x="64" y="408"/>
                </a:cubicBezTo>
                <a:cubicBezTo>
                  <a:pt x="58" y="415"/>
                  <a:pt x="52" y="422"/>
                  <a:pt x="49" y="427"/>
                </a:cubicBezTo>
                <a:cubicBezTo>
                  <a:pt x="41" y="438"/>
                  <a:pt x="31" y="455"/>
                  <a:pt x="26" y="463"/>
                </a:cubicBezTo>
                <a:cubicBezTo>
                  <a:pt x="21" y="471"/>
                  <a:pt x="14" y="476"/>
                  <a:pt x="12" y="479"/>
                </a:cubicBezTo>
                <a:cubicBezTo>
                  <a:pt x="11" y="483"/>
                  <a:pt x="9" y="498"/>
                  <a:pt x="4" y="510"/>
                </a:cubicBezTo>
                <a:cubicBezTo>
                  <a:pt x="0" y="521"/>
                  <a:pt x="4" y="542"/>
                  <a:pt x="5" y="548"/>
                </a:cubicBezTo>
                <a:cubicBezTo>
                  <a:pt x="5" y="555"/>
                  <a:pt x="9" y="584"/>
                  <a:pt x="11" y="586"/>
                </a:cubicBezTo>
                <a:cubicBezTo>
                  <a:pt x="13" y="589"/>
                  <a:pt x="24" y="618"/>
                  <a:pt x="26" y="626"/>
                </a:cubicBezTo>
                <a:cubicBezTo>
                  <a:pt x="28" y="633"/>
                  <a:pt x="43" y="667"/>
                  <a:pt x="46" y="672"/>
                </a:cubicBezTo>
                <a:cubicBezTo>
                  <a:pt x="48" y="676"/>
                  <a:pt x="68" y="712"/>
                  <a:pt x="71" y="723"/>
                </a:cubicBezTo>
                <a:cubicBezTo>
                  <a:pt x="74" y="733"/>
                  <a:pt x="80" y="740"/>
                  <a:pt x="80" y="740"/>
                </a:cubicBezTo>
                <a:cubicBezTo>
                  <a:pt x="80" y="740"/>
                  <a:pt x="79" y="730"/>
                  <a:pt x="80" y="730"/>
                </a:cubicBezTo>
                <a:cubicBezTo>
                  <a:pt x="80" y="730"/>
                  <a:pt x="86" y="730"/>
                  <a:pt x="87" y="731"/>
                </a:cubicBezTo>
                <a:cubicBezTo>
                  <a:pt x="88" y="732"/>
                  <a:pt x="83" y="770"/>
                  <a:pt x="83" y="775"/>
                </a:cubicBezTo>
                <a:cubicBezTo>
                  <a:pt x="84" y="781"/>
                  <a:pt x="79" y="830"/>
                  <a:pt x="81" y="831"/>
                </a:cubicBezTo>
                <a:cubicBezTo>
                  <a:pt x="83" y="831"/>
                  <a:pt x="121" y="832"/>
                  <a:pt x="129" y="838"/>
                </a:cubicBezTo>
                <a:cubicBezTo>
                  <a:pt x="137" y="844"/>
                  <a:pt x="156" y="841"/>
                  <a:pt x="159" y="841"/>
                </a:cubicBezTo>
                <a:cubicBezTo>
                  <a:pt x="161" y="840"/>
                  <a:pt x="160" y="832"/>
                  <a:pt x="161" y="832"/>
                </a:cubicBezTo>
                <a:cubicBezTo>
                  <a:pt x="162" y="831"/>
                  <a:pt x="166" y="830"/>
                  <a:pt x="168" y="832"/>
                </a:cubicBezTo>
                <a:cubicBezTo>
                  <a:pt x="169" y="834"/>
                  <a:pt x="173" y="866"/>
                  <a:pt x="174" y="872"/>
                </a:cubicBezTo>
                <a:cubicBezTo>
                  <a:pt x="174" y="877"/>
                  <a:pt x="183" y="939"/>
                  <a:pt x="183" y="941"/>
                </a:cubicBezTo>
                <a:cubicBezTo>
                  <a:pt x="183" y="943"/>
                  <a:pt x="195" y="1018"/>
                  <a:pt x="195" y="1021"/>
                </a:cubicBezTo>
                <a:cubicBezTo>
                  <a:pt x="195" y="1024"/>
                  <a:pt x="202" y="1087"/>
                  <a:pt x="204" y="1100"/>
                </a:cubicBezTo>
                <a:cubicBezTo>
                  <a:pt x="206" y="1114"/>
                  <a:pt x="206" y="1131"/>
                  <a:pt x="208" y="1144"/>
                </a:cubicBezTo>
                <a:cubicBezTo>
                  <a:pt x="210" y="1157"/>
                  <a:pt x="212" y="1175"/>
                  <a:pt x="213" y="1182"/>
                </a:cubicBezTo>
                <a:cubicBezTo>
                  <a:pt x="215" y="1189"/>
                  <a:pt x="219" y="1218"/>
                  <a:pt x="221" y="1225"/>
                </a:cubicBezTo>
                <a:cubicBezTo>
                  <a:pt x="223" y="1232"/>
                  <a:pt x="225" y="1250"/>
                  <a:pt x="227" y="1260"/>
                </a:cubicBezTo>
                <a:cubicBezTo>
                  <a:pt x="229" y="1270"/>
                  <a:pt x="236" y="1280"/>
                  <a:pt x="237" y="1289"/>
                </a:cubicBezTo>
                <a:cubicBezTo>
                  <a:pt x="238" y="1300"/>
                  <a:pt x="236" y="1324"/>
                  <a:pt x="236" y="1335"/>
                </a:cubicBezTo>
                <a:cubicBezTo>
                  <a:pt x="237" y="1348"/>
                  <a:pt x="239" y="1373"/>
                  <a:pt x="242" y="1383"/>
                </a:cubicBezTo>
                <a:cubicBezTo>
                  <a:pt x="244" y="1393"/>
                  <a:pt x="247" y="1405"/>
                  <a:pt x="251" y="1411"/>
                </a:cubicBezTo>
                <a:cubicBezTo>
                  <a:pt x="255" y="1417"/>
                  <a:pt x="261" y="1422"/>
                  <a:pt x="263" y="1424"/>
                </a:cubicBezTo>
                <a:cubicBezTo>
                  <a:pt x="267" y="1427"/>
                  <a:pt x="254" y="1442"/>
                  <a:pt x="253" y="1447"/>
                </a:cubicBezTo>
                <a:cubicBezTo>
                  <a:pt x="250" y="1455"/>
                  <a:pt x="231" y="1464"/>
                  <a:pt x="222" y="1469"/>
                </a:cubicBezTo>
                <a:cubicBezTo>
                  <a:pt x="218" y="1472"/>
                  <a:pt x="206" y="1480"/>
                  <a:pt x="197" y="1489"/>
                </a:cubicBezTo>
                <a:cubicBezTo>
                  <a:pt x="191" y="1494"/>
                  <a:pt x="193" y="1495"/>
                  <a:pt x="192" y="1496"/>
                </a:cubicBezTo>
                <a:cubicBezTo>
                  <a:pt x="190" y="1498"/>
                  <a:pt x="190" y="1501"/>
                  <a:pt x="190" y="1502"/>
                </a:cubicBezTo>
                <a:cubicBezTo>
                  <a:pt x="191" y="1503"/>
                  <a:pt x="193" y="1504"/>
                  <a:pt x="201" y="1506"/>
                </a:cubicBezTo>
                <a:cubicBezTo>
                  <a:pt x="210" y="1508"/>
                  <a:pt x="225" y="1510"/>
                  <a:pt x="241" y="1510"/>
                </a:cubicBezTo>
                <a:cubicBezTo>
                  <a:pt x="256" y="1510"/>
                  <a:pt x="285" y="1505"/>
                  <a:pt x="291" y="1502"/>
                </a:cubicBezTo>
                <a:cubicBezTo>
                  <a:pt x="298" y="1499"/>
                  <a:pt x="302" y="1490"/>
                  <a:pt x="304" y="1487"/>
                </a:cubicBezTo>
                <a:cubicBezTo>
                  <a:pt x="307" y="1485"/>
                  <a:pt x="315" y="1480"/>
                  <a:pt x="316" y="1480"/>
                </a:cubicBezTo>
                <a:cubicBezTo>
                  <a:pt x="317" y="1480"/>
                  <a:pt x="328" y="1483"/>
                  <a:pt x="329" y="1484"/>
                </a:cubicBezTo>
                <a:cubicBezTo>
                  <a:pt x="330" y="1485"/>
                  <a:pt x="335" y="1492"/>
                  <a:pt x="338" y="1495"/>
                </a:cubicBezTo>
                <a:cubicBezTo>
                  <a:pt x="341" y="1498"/>
                  <a:pt x="354" y="1502"/>
                  <a:pt x="355" y="1503"/>
                </a:cubicBezTo>
                <a:cubicBezTo>
                  <a:pt x="355" y="1504"/>
                  <a:pt x="356" y="1509"/>
                  <a:pt x="358" y="1516"/>
                </a:cubicBezTo>
                <a:cubicBezTo>
                  <a:pt x="360" y="1522"/>
                  <a:pt x="380" y="1526"/>
                  <a:pt x="380" y="1526"/>
                </a:cubicBezTo>
                <a:cubicBezTo>
                  <a:pt x="380" y="1526"/>
                  <a:pt x="389" y="1522"/>
                  <a:pt x="390" y="1523"/>
                </a:cubicBezTo>
                <a:cubicBezTo>
                  <a:pt x="391" y="1524"/>
                  <a:pt x="393" y="1534"/>
                  <a:pt x="393" y="1536"/>
                </a:cubicBezTo>
                <a:cubicBezTo>
                  <a:pt x="392" y="1537"/>
                  <a:pt x="391" y="1541"/>
                  <a:pt x="391" y="1542"/>
                </a:cubicBezTo>
                <a:cubicBezTo>
                  <a:pt x="390" y="1543"/>
                  <a:pt x="397" y="1547"/>
                  <a:pt x="407" y="1551"/>
                </a:cubicBezTo>
                <a:cubicBezTo>
                  <a:pt x="417" y="1555"/>
                  <a:pt x="422" y="1555"/>
                  <a:pt x="443" y="1556"/>
                </a:cubicBezTo>
                <a:cubicBezTo>
                  <a:pt x="464" y="1556"/>
                  <a:pt x="474" y="1552"/>
                  <a:pt x="477" y="1551"/>
                </a:cubicBezTo>
                <a:cubicBezTo>
                  <a:pt x="479" y="1551"/>
                  <a:pt x="477" y="1541"/>
                  <a:pt x="477" y="1539"/>
                </a:cubicBezTo>
                <a:cubicBezTo>
                  <a:pt x="477" y="1537"/>
                  <a:pt x="476" y="1529"/>
                  <a:pt x="473" y="1522"/>
                </a:cubicBezTo>
                <a:cubicBezTo>
                  <a:pt x="471" y="1514"/>
                  <a:pt x="462" y="1508"/>
                  <a:pt x="455" y="1501"/>
                </a:cubicBezTo>
                <a:cubicBezTo>
                  <a:pt x="448" y="1493"/>
                  <a:pt x="447" y="1488"/>
                  <a:pt x="447" y="1486"/>
                </a:cubicBezTo>
                <a:cubicBezTo>
                  <a:pt x="447" y="1485"/>
                  <a:pt x="447" y="1477"/>
                  <a:pt x="448" y="1474"/>
                </a:cubicBezTo>
                <a:cubicBezTo>
                  <a:pt x="449" y="1471"/>
                  <a:pt x="451" y="1463"/>
                  <a:pt x="453" y="1456"/>
                </a:cubicBezTo>
                <a:cubicBezTo>
                  <a:pt x="455" y="1449"/>
                  <a:pt x="453" y="1434"/>
                  <a:pt x="452" y="1432"/>
                </a:cubicBezTo>
                <a:cubicBezTo>
                  <a:pt x="452" y="1431"/>
                  <a:pt x="442" y="1430"/>
                  <a:pt x="441" y="1430"/>
                </a:cubicBezTo>
                <a:cubicBezTo>
                  <a:pt x="441" y="1429"/>
                  <a:pt x="435" y="1425"/>
                  <a:pt x="436" y="1423"/>
                </a:cubicBezTo>
                <a:cubicBezTo>
                  <a:pt x="436" y="1422"/>
                  <a:pt x="434" y="1423"/>
                  <a:pt x="443" y="1420"/>
                </a:cubicBezTo>
                <a:cubicBezTo>
                  <a:pt x="452" y="1417"/>
                  <a:pt x="456" y="1408"/>
                  <a:pt x="460" y="1404"/>
                </a:cubicBezTo>
                <a:cubicBezTo>
                  <a:pt x="463" y="1401"/>
                  <a:pt x="462" y="1389"/>
                  <a:pt x="461" y="1381"/>
                </a:cubicBezTo>
                <a:cubicBezTo>
                  <a:pt x="461" y="1374"/>
                  <a:pt x="461" y="1346"/>
                  <a:pt x="462" y="1327"/>
                </a:cubicBezTo>
                <a:cubicBezTo>
                  <a:pt x="462" y="1307"/>
                  <a:pt x="457" y="1257"/>
                  <a:pt x="457" y="1246"/>
                </a:cubicBezTo>
                <a:cubicBezTo>
                  <a:pt x="457" y="1236"/>
                  <a:pt x="452" y="1184"/>
                  <a:pt x="452" y="1183"/>
                </a:cubicBezTo>
                <a:cubicBezTo>
                  <a:pt x="452" y="1183"/>
                  <a:pt x="444" y="1111"/>
                  <a:pt x="443" y="1102"/>
                </a:cubicBezTo>
                <a:cubicBezTo>
                  <a:pt x="442" y="1094"/>
                  <a:pt x="439" y="1056"/>
                  <a:pt x="439" y="1056"/>
                </a:cubicBezTo>
                <a:cubicBezTo>
                  <a:pt x="439" y="1056"/>
                  <a:pt x="443" y="1048"/>
                  <a:pt x="444" y="1041"/>
                </a:cubicBezTo>
                <a:cubicBezTo>
                  <a:pt x="446" y="1035"/>
                  <a:pt x="445" y="1020"/>
                  <a:pt x="445" y="1019"/>
                </a:cubicBezTo>
                <a:cubicBezTo>
                  <a:pt x="446" y="1018"/>
                  <a:pt x="449" y="1012"/>
                  <a:pt x="451" y="1005"/>
                </a:cubicBezTo>
                <a:cubicBezTo>
                  <a:pt x="453" y="999"/>
                  <a:pt x="460" y="969"/>
                  <a:pt x="460" y="965"/>
                </a:cubicBezTo>
                <a:cubicBezTo>
                  <a:pt x="461" y="961"/>
                  <a:pt x="462" y="922"/>
                  <a:pt x="462" y="914"/>
                </a:cubicBezTo>
                <a:cubicBezTo>
                  <a:pt x="462" y="906"/>
                  <a:pt x="467" y="876"/>
                  <a:pt x="467" y="867"/>
                </a:cubicBezTo>
                <a:cubicBezTo>
                  <a:pt x="467" y="858"/>
                  <a:pt x="467" y="834"/>
                  <a:pt x="467" y="834"/>
                </a:cubicBezTo>
                <a:cubicBezTo>
                  <a:pt x="467" y="834"/>
                  <a:pt x="473" y="833"/>
                  <a:pt x="476" y="832"/>
                </a:cubicBezTo>
                <a:cubicBezTo>
                  <a:pt x="479" y="832"/>
                  <a:pt x="492" y="833"/>
                  <a:pt x="504" y="834"/>
                </a:cubicBezTo>
                <a:cubicBezTo>
                  <a:pt x="516" y="835"/>
                  <a:pt x="536" y="827"/>
                  <a:pt x="536" y="827"/>
                </a:cubicBezTo>
                <a:cubicBezTo>
                  <a:pt x="536" y="827"/>
                  <a:pt x="535" y="799"/>
                  <a:pt x="534" y="793"/>
                </a:cubicBezTo>
                <a:cubicBezTo>
                  <a:pt x="534" y="788"/>
                  <a:pt x="533" y="761"/>
                  <a:pt x="532" y="758"/>
                </a:cubicBezTo>
                <a:cubicBezTo>
                  <a:pt x="531" y="754"/>
                  <a:pt x="530" y="742"/>
                  <a:pt x="530" y="740"/>
                </a:cubicBezTo>
                <a:cubicBezTo>
                  <a:pt x="530" y="738"/>
                  <a:pt x="534" y="736"/>
                  <a:pt x="535" y="736"/>
                </a:cubicBezTo>
                <a:cubicBezTo>
                  <a:pt x="536" y="736"/>
                  <a:pt x="537" y="737"/>
                  <a:pt x="536" y="738"/>
                </a:cubicBezTo>
                <a:cubicBezTo>
                  <a:pt x="535" y="740"/>
                  <a:pt x="531" y="753"/>
                  <a:pt x="533" y="751"/>
                </a:cubicBezTo>
                <a:cubicBezTo>
                  <a:pt x="535" y="749"/>
                  <a:pt x="540" y="741"/>
                  <a:pt x="543" y="736"/>
                </a:cubicBezTo>
                <a:cubicBezTo>
                  <a:pt x="547" y="731"/>
                  <a:pt x="559" y="712"/>
                  <a:pt x="562" y="709"/>
                </a:cubicBezTo>
                <a:cubicBezTo>
                  <a:pt x="564" y="706"/>
                  <a:pt x="583" y="682"/>
                  <a:pt x="589" y="675"/>
                </a:cubicBezTo>
                <a:cubicBezTo>
                  <a:pt x="594" y="669"/>
                  <a:pt x="593" y="663"/>
                  <a:pt x="596" y="656"/>
                </a:cubicBezTo>
                <a:cubicBezTo>
                  <a:pt x="598" y="650"/>
                  <a:pt x="604" y="636"/>
                  <a:pt x="606" y="631"/>
                </a:cubicBezTo>
                <a:cubicBezTo>
                  <a:pt x="609" y="626"/>
                  <a:pt x="615" y="603"/>
                  <a:pt x="616" y="598"/>
                </a:cubicBezTo>
                <a:cubicBezTo>
                  <a:pt x="618" y="593"/>
                  <a:pt x="618" y="585"/>
                  <a:pt x="618" y="582"/>
                </a:cubicBezTo>
                <a:cubicBezTo>
                  <a:pt x="618" y="579"/>
                  <a:pt x="620" y="555"/>
                  <a:pt x="621" y="552"/>
                </a:cubicBezTo>
                <a:cubicBezTo>
                  <a:pt x="622" y="549"/>
                  <a:pt x="624" y="526"/>
                  <a:pt x="623" y="518"/>
                </a:cubicBezTo>
                <a:close/>
                <a:moveTo>
                  <a:pt x="121" y="500"/>
                </a:moveTo>
                <a:cubicBezTo>
                  <a:pt x="120" y="507"/>
                  <a:pt x="115" y="544"/>
                  <a:pt x="115" y="549"/>
                </a:cubicBezTo>
                <a:cubicBezTo>
                  <a:pt x="115" y="555"/>
                  <a:pt x="111" y="589"/>
                  <a:pt x="111" y="594"/>
                </a:cubicBezTo>
                <a:cubicBezTo>
                  <a:pt x="111" y="599"/>
                  <a:pt x="110" y="605"/>
                  <a:pt x="110" y="605"/>
                </a:cubicBezTo>
                <a:cubicBezTo>
                  <a:pt x="110" y="606"/>
                  <a:pt x="110" y="606"/>
                  <a:pt x="110" y="606"/>
                </a:cubicBezTo>
                <a:cubicBezTo>
                  <a:pt x="110" y="606"/>
                  <a:pt x="106" y="605"/>
                  <a:pt x="106" y="603"/>
                </a:cubicBezTo>
                <a:cubicBezTo>
                  <a:pt x="105" y="600"/>
                  <a:pt x="103" y="596"/>
                  <a:pt x="101" y="595"/>
                </a:cubicBezTo>
                <a:cubicBezTo>
                  <a:pt x="100" y="595"/>
                  <a:pt x="96" y="595"/>
                  <a:pt x="96" y="593"/>
                </a:cubicBezTo>
                <a:cubicBezTo>
                  <a:pt x="96" y="591"/>
                  <a:pt x="94" y="573"/>
                  <a:pt x="93" y="571"/>
                </a:cubicBezTo>
                <a:cubicBezTo>
                  <a:pt x="93" y="569"/>
                  <a:pt x="91" y="547"/>
                  <a:pt x="90" y="543"/>
                </a:cubicBezTo>
                <a:cubicBezTo>
                  <a:pt x="89" y="539"/>
                  <a:pt x="88" y="539"/>
                  <a:pt x="89" y="538"/>
                </a:cubicBezTo>
                <a:cubicBezTo>
                  <a:pt x="90" y="537"/>
                  <a:pt x="98" y="532"/>
                  <a:pt x="99" y="528"/>
                </a:cubicBezTo>
                <a:cubicBezTo>
                  <a:pt x="99" y="524"/>
                  <a:pt x="97" y="518"/>
                  <a:pt x="96" y="515"/>
                </a:cubicBezTo>
                <a:cubicBezTo>
                  <a:pt x="95" y="512"/>
                  <a:pt x="94" y="511"/>
                  <a:pt x="95" y="510"/>
                </a:cubicBezTo>
                <a:cubicBezTo>
                  <a:pt x="96" y="509"/>
                  <a:pt x="99" y="507"/>
                  <a:pt x="103" y="500"/>
                </a:cubicBezTo>
                <a:cubicBezTo>
                  <a:pt x="107" y="493"/>
                  <a:pt x="109" y="495"/>
                  <a:pt x="112" y="492"/>
                </a:cubicBezTo>
                <a:cubicBezTo>
                  <a:pt x="115" y="488"/>
                  <a:pt x="117" y="483"/>
                  <a:pt x="120" y="479"/>
                </a:cubicBezTo>
                <a:cubicBezTo>
                  <a:pt x="123" y="476"/>
                  <a:pt x="125" y="475"/>
                  <a:pt x="125" y="475"/>
                </a:cubicBezTo>
                <a:cubicBezTo>
                  <a:pt x="125" y="477"/>
                  <a:pt x="122" y="494"/>
                  <a:pt x="121" y="500"/>
                </a:cubicBezTo>
                <a:close/>
                <a:moveTo>
                  <a:pt x="348" y="1195"/>
                </a:moveTo>
                <a:cubicBezTo>
                  <a:pt x="347" y="1205"/>
                  <a:pt x="345" y="1215"/>
                  <a:pt x="345" y="1218"/>
                </a:cubicBezTo>
                <a:cubicBezTo>
                  <a:pt x="345" y="1220"/>
                  <a:pt x="341" y="1192"/>
                  <a:pt x="340" y="1183"/>
                </a:cubicBezTo>
                <a:cubicBezTo>
                  <a:pt x="339" y="1173"/>
                  <a:pt x="340" y="1161"/>
                  <a:pt x="338" y="1153"/>
                </a:cubicBezTo>
                <a:cubicBezTo>
                  <a:pt x="337" y="1146"/>
                  <a:pt x="333" y="1138"/>
                  <a:pt x="333" y="1131"/>
                </a:cubicBezTo>
                <a:cubicBezTo>
                  <a:pt x="333" y="1123"/>
                  <a:pt x="335" y="1108"/>
                  <a:pt x="335" y="1094"/>
                </a:cubicBezTo>
                <a:cubicBezTo>
                  <a:pt x="335" y="1079"/>
                  <a:pt x="336" y="1057"/>
                  <a:pt x="335" y="1049"/>
                </a:cubicBezTo>
                <a:cubicBezTo>
                  <a:pt x="335" y="1044"/>
                  <a:pt x="335" y="1036"/>
                  <a:pt x="335" y="1033"/>
                </a:cubicBezTo>
                <a:cubicBezTo>
                  <a:pt x="335" y="1033"/>
                  <a:pt x="335" y="1032"/>
                  <a:pt x="335" y="1032"/>
                </a:cubicBezTo>
                <a:cubicBezTo>
                  <a:pt x="336" y="1031"/>
                  <a:pt x="336" y="1031"/>
                  <a:pt x="336" y="1031"/>
                </a:cubicBezTo>
                <a:cubicBezTo>
                  <a:pt x="336" y="1031"/>
                  <a:pt x="335" y="1032"/>
                  <a:pt x="335" y="1033"/>
                </a:cubicBezTo>
                <a:cubicBezTo>
                  <a:pt x="337" y="1036"/>
                  <a:pt x="343" y="1053"/>
                  <a:pt x="345" y="1063"/>
                </a:cubicBezTo>
                <a:cubicBezTo>
                  <a:pt x="346" y="1074"/>
                  <a:pt x="348" y="1098"/>
                  <a:pt x="348" y="1111"/>
                </a:cubicBezTo>
                <a:cubicBezTo>
                  <a:pt x="347" y="1124"/>
                  <a:pt x="348" y="1154"/>
                  <a:pt x="348" y="1163"/>
                </a:cubicBezTo>
                <a:cubicBezTo>
                  <a:pt x="347" y="1171"/>
                  <a:pt x="349" y="1186"/>
                  <a:pt x="348" y="1195"/>
                </a:cubicBezTo>
                <a:close/>
                <a:moveTo>
                  <a:pt x="530" y="557"/>
                </a:moveTo>
                <a:cubicBezTo>
                  <a:pt x="528" y="563"/>
                  <a:pt x="530" y="569"/>
                  <a:pt x="530" y="572"/>
                </a:cubicBezTo>
                <a:cubicBezTo>
                  <a:pt x="530" y="575"/>
                  <a:pt x="531" y="578"/>
                  <a:pt x="530" y="580"/>
                </a:cubicBezTo>
                <a:cubicBezTo>
                  <a:pt x="530" y="581"/>
                  <a:pt x="528" y="587"/>
                  <a:pt x="527" y="592"/>
                </a:cubicBezTo>
                <a:cubicBezTo>
                  <a:pt x="525" y="597"/>
                  <a:pt x="522" y="601"/>
                  <a:pt x="522" y="606"/>
                </a:cubicBezTo>
                <a:cubicBezTo>
                  <a:pt x="522" y="612"/>
                  <a:pt x="522" y="620"/>
                  <a:pt x="522" y="620"/>
                </a:cubicBezTo>
                <a:cubicBezTo>
                  <a:pt x="521" y="621"/>
                  <a:pt x="520" y="621"/>
                  <a:pt x="517" y="621"/>
                </a:cubicBezTo>
                <a:cubicBezTo>
                  <a:pt x="515" y="622"/>
                  <a:pt x="514" y="622"/>
                  <a:pt x="513" y="623"/>
                </a:cubicBezTo>
                <a:cubicBezTo>
                  <a:pt x="513" y="623"/>
                  <a:pt x="511" y="620"/>
                  <a:pt x="511" y="618"/>
                </a:cubicBezTo>
                <a:cubicBezTo>
                  <a:pt x="511" y="617"/>
                  <a:pt x="511" y="615"/>
                  <a:pt x="510" y="614"/>
                </a:cubicBezTo>
                <a:cubicBezTo>
                  <a:pt x="510" y="614"/>
                  <a:pt x="510" y="605"/>
                  <a:pt x="509" y="602"/>
                </a:cubicBezTo>
                <a:cubicBezTo>
                  <a:pt x="507" y="600"/>
                  <a:pt x="511" y="589"/>
                  <a:pt x="509" y="574"/>
                </a:cubicBezTo>
                <a:cubicBezTo>
                  <a:pt x="507" y="560"/>
                  <a:pt x="506" y="536"/>
                  <a:pt x="506" y="532"/>
                </a:cubicBezTo>
                <a:cubicBezTo>
                  <a:pt x="506" y="527"/>
                  <a:pt x="505" y="504"/>
                  <a:pt x="506" y="501"/>
                </a:cubicBezTo>
                <a:cubicBezTo>
                  <a:pt x="506" y="497"/>
                  <a:pt x="507" y="484"/>
                  <a:pt x="507" y="484"/>
                </a:cubicBezTo>
                <a:cubicBezTo>
                  <a:pt x="510" y="486"/>
                  <a:pt x="511" y="488"/>
                  <a:pt x="511" y="492"/>
                </a:cubicBezTo>
                <a:cubicBezTo>
                  <a:pt x="512" y="496"/>
                  <a:pt x="514" y="501"/>
                  <a:pt x="515" y="505"/>
                </a:cubicBezTo>
                <a:cubicBezTo>
                  <a:pt x="517" y="509"/>
                  <a:pt x="525" y="525"/>
                  <a:pt x="527" y="529"/>
                </a:cubicBezTo>
                <a:cubicBezTo>
                  <a:pt x="529" y="532"/>
                  <a:pt x="534" y="539"/>
                  <a:pt x="534" y="539"/>
                </a:cubicBezTo>
                <a:cubicBezTo>
                  <a:pt x="534" y="539"/>
                  <a:pt x="532" y="552"/>
                  <a:pt x="530" y="557"/>
                </a:cubicBezTo>
                <a:close/>
              </a:path>
            </a:pathLst>
          </a:custGeom>
          <a:gradFill>
            <a:gsLst>
              <a:gs pos="0">
                <a:schemeClr val="tx1">
                  <a:lumMod val="65000"/>
                  <a:lumOff val="35000"/>
                </a:schemeClr>
              </a:gs>
              <a:gs pos="89583">
                <a:schemeClr val="bg1">
                  <a:lumMod val="75000"/>
                </a:schemeClr>
              </a:gs>
              <a:gs pos="69000">
                <a:schemeClr val="bg1">
                  <a:lumMod val="65000"/>
                </a:schemeClr>
              </a:gs>
            </a:gsLst>
            <a:lin ang="16200000" scaled="1"/>
          </a:gradFill>
          <a:ln>
            <a:noFill/>
          </a:ln>
        </p:spPr>
        <p:txBody>
          <a:bodyPr vert="horz" wrap="square" lIns="91440" tIns="45720" rIns="91440" bIns="45720" numCol="1" anchor="t" anchorCtr="0" compatLnSpc="1">
            <a:prstTxWarp prst="textNoShape">
              <a:avLst/>
            </a:prstTxWarp>
          </a:bodyPr>
          <a:lstStyle/>
          <a:p>
            <a:endParaRPr lang="en-US" noProof="1"/>
          </a:p>
        </p:txBody>
      </p:sp>
      <p:sp>
        <p:nvSpPr>
          <p:cNvPr id="16" name="TextBox 15"/>
          <p:cNvSpPr txBox="1"/>
          <p:nvPr/>
        </p:nvSpPr>
        <p:spPr>
          <a:xfrm>
            <a:off x="956280" y="3370735"/>
            <a:ext cx="1580694" cy="369332"/>
          </a:xfrm>
          <a:prstGeom prst="rect">
            <a:avLst/>
          </a:prstGeom>
          <a:noFill/>
        </p:spPr>
        <p:txBody>
          <a:bodyPr wrap="square" rtlCol="0">
            <a:spAutoFit/>
          </a:bodyPr>
          <a:lstStyle/>
          <a:p>
            <a:pPr algn="ctr"/>
            <a:r>
              <a:rPr lang="en-US" b="1" dirty="0" smtClean="0">
                <a:solidFill>
                  <a:schemeClr val="accent4"/>
                </a:solidFill>
                <a:latin typeface="+mn-lt"/>
              </a:rPr>
              <a:t>Joe</a:t>
            </a:r>
            <a:endParaRPr lang="en-US" b="1" dirty="0">
              <a:solidFill>
                <a:schemeClr val="accent4"/>
              </a:solidFill>
              <a:latin typeface="+mn-lt"/>
            </a:endParaRPr>
          </a:p>
        </p:txBody>
      </p:sp>
      <p:sp>
        <p:nvSpPr>
          <p:cNvPr id="18" name="Rechteck 22"/>
          <p:cNvSpPr/>
          <p:nvPr/>
        </p:nvSpPr>
        <p:spPr bwMode="gray">
          <a:xfrm>
            <a:off x="2987825" y="1196751"/>
            <a:ext cx="4320480" cy="2152511"/>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sz="2000" dirty="0">
                <a:latin typeface="+mn-lt"/>
              </a:rPr>
              <a:t>Joe is Maintenance Coordinator for a public university. Joe is responsible for all the building maintenance and physical systems on campus. He has a number of departments to accomplish the assigned workload</a:t>
            </a:r>
            <a:endParaRPr kumimoji="0" lang="en-US" sz="2000" b="0" i="0" u="none" strike="noStrike" kern="0" cap="none" spc="0" normalizeH="0" baseline="0" noProof="0" dirty="0">
              <a:ln>
                <a:noFill/>
              </a:ln>
              <a:solidFill>
                <a:sysClr val="windowText" lastClr="000000"/>
              </a:solidFill>
              <a:effectLst/>
              <a:uLnTx/>
              <a:uFillTx/>
              <a:latin typeface="+mn-lt"/>
              <a:cs typeface="Arial" charset="0"/>
            </a:endParaRPr>
          </a:p>
        </p:txBody>
      </p:sp>
      <p:sp>
        <p:nvSpPr>
          <p:cNvPr id="19" name="Rechteck 22"/>
          <p:cNvSpPr/>
          <p:nvPr/>
        </p:nvSpPr>
        <p:spPr bwMode="gray">
          <a:xfrm>
            <a:off x="393952" y="3933057"/>
            <a:ext cx="1597776" cy="576064"/>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latin typeface="+mn-lt"/>
              </a:rPr>
              <a:t>He has an</a:t>
            </a:r>
            <a:endParaRPr kumimoji="0" lang="en-US" b="0" i="0" u="none" strike="noStrike" kern="0" cap="none" spc="0" normalizeH="0" baseline="0" noProof="0" dirty="0">
              <a:ln>
                <a:noFill/>
              </a:ln>
              <a:solidFill>
                <a:sysClr val="windowText" lastClr="000000"/>
              </a:solidFill>
              <a:effectLst/>
              <a:uLnTx/>
              <a:uFillTx/>
              <a:latin typeface="+mn-lt"/>
              <a:cs typeface="Arial" charset="0"/>
            </a:endParaRPr>
          </a:p>
        </p:txBody>
      </p:sp>
      <p:sp>
        <p:nvSpPr>
          <p:cNvPr id="20" name="Rechteck 22"/>
          <p:cNvSpPr/>
          <p:nvPr/>
        </p:nvSpPr>
        <p:spPr bwMode="gray">
          <a:xfrm>
            <a:off x="393952" y="4653136"/>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Electrical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1" name="Rechteck 22"/>
          <p:cNvSpPr/>
          <p:nvPr/>
        </p:nvSpPr>
        <p:spPr bwMode="gray">
          <a:xfrm>
            <a:off x="2247345" y="4653136"/>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Plumbing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2" name="Rechteck 22"/>
          <p:cNvSpPr/>
          <p:nvPr/>
        </p:nvSpPr>
        <p:spPr bwMode="gray">
          <a:xfrm>
            <a:off x="4067944" y="4653136"/>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HVAC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3" name="Rechteck 22"/>
          <p:cNvSpPr/>
          <p:nvPr/>
        </p:nvSpPr>
        <p:spPr bwMode="gray">
          <a:xfrm>
            <a:off x="393952" y="5445224"/>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Carpentry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4" name="Rechteck 22"/>
          <p:cNvSpPr/>
          <p:nvPr/>
        </p:nvSpPr>
        <p:spPr bwMode="gray">
          <a:xfrm>
            <a:off x="2247345" y="5445224"/>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Painting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Tree>
    <p:extLst>
      <p:ext uri="{BB962C8B-B14F-4D97-AF65-F5344CB8AC3E}">
        <p14:creationId xmlns:p14="http://schemas.microsoft.com/office/powerpoint/2010/main" val="127107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par>
                          <p:cTn id="18" fill="hold">
                            <p:stCondLst>
                              <p:cond delay="3000"/>
                            </p:stCondLst>
                            <p:childTnLst>
                              <p:par>
                                <p:cTn id="19" presetID="10" presetClass="entr" presetSubtype="0" fill="hold" grpId="0" nodeType="afterEffect">
                                  <p:stCondLst>
                                    <p:cond delay="2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childTnLst>
                          </p:cTn>
                        </p:par>
                        <p:par>
                          <p:cTn id="22" fill="hold">
                            <p:stCondLst>
                              <p:cond delay="65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par>
                          <p:cTn id="26" fill="hold">
                            <p:stCondLst>
                              <p:cond delay="7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childTnLst>
                                </p:cTn>
                              </p:par>
                            </p:childTnLst>
                          </p:cTn>
                        </p:par>
                        <p:par>
                          <p:cTn id="30" fill="hold">
                            <p:stCondLst>
                              <p:cond delay="85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childTnLst>
                                </p:cTn>
                              </p:par>
                            </p:childTnLst>
                          </p:cTn>
                        </p:par>
                        <p:par>
                          <p:cTn id="34" fill="hold">
                            <p:stCondLst>
                              <p:cond delay="950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cTn>
                              </p:par>
                            </p:childTnLst>
                          </p:cTn>
                        </p:par>
                        <p:par>
                          <p:cTn id="38" fill="hold">
                            <p:stCondLst>
                              <p:cond delay="10500"/>
                            </p:stCondLst>
                            <p:childTnLst>
                              <p:par>
                                <p:cTn id="39" presetID="10"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8" grpId="0" animBg="1"/>
      <p:bldP spid="19" grpId="0" animBg="1"/>
      <p:bldP spid="20" grpId="0" animBg="1"/>
      <p:bldP spid="21" grpId="0" animBg="1"/>
      <p:bldP spid="22" grpId="0" animBg="1"/>
      <p:bldP spid="23"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Building a Team</a:t>
            </a:r>
            <a:endParaRPr lang="en-US" sz="4000" dirty="0">
              <a:latin typeface="+mn-lt"/>
            </a:endParaRPr>
          </a:p>
        </p:txBody>
      </p:sp>
      <p:sp>
        <p:nvSpPr>
          <p:cNvPr id="18" name="Rechteck 22"/>
          <p:cNvSpPr/>
          <p:nvPr/>
        </p:nvSpPr>
        <p:spPr bwMode="gray">
          <a:xfrm>
            <a:off x="3505480" y="2852936"/>
            <a:ext cx="4320480" cy="1872208"/>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spcBef>
                <a:spcPts val="0"/>
              </a:spcBef>
              <a:spcAft>
                <a:spcPts val="0"/>
              </a:spcAft>
              <a:buClrTx/>
              <a:buSzTx/>
              <a:buFontTx/>
              <a:buNone/>
              <a:tabLst/>
              <a:defRPr/>
            </a:pPr>
            <a:r>
              <a:rPr lang="en-US" dirty="0">
                <a:latin typeface="+mn-lt"/>
              </a:rPr>
              <a:t>The workload for </a:t>
            </a:r>
            <a:r>
              <a:rPr lang="en-US" dirty="0" smtClean="0">
                <a:latin typeface="+mn-lt"/>
              </a:rPr>
              <a:t>Joe’s </a:t>
            </a:r>
            <a:r>
              <a:rPr lang="en-US" dirty="0">
                <a:latin typeface="+mn-lt"/>
              </a:rPr>
              <a:t>departments has increased in the last several years as the physical plant continues to age. Joe requested to hire additional workers, but the budget did not allow for it</a:t>
            </a:r>
            <a:endParaRPr kumimoji="0" lang="en-US" b="0" i="0" u="none" strike="noStrike" kern="0" cap="none" spc="0" normalizeH="0" baseline="0" noProof="0" dirty="0">
              <a:ln>
                <a:noFill/>
              </a:ln>
              <a:solidFill>
                <a:sysClr val="windowText" lastClr="000000"/>
              </a:solidFill>
              <a:effectLst/>
              <a:uLnTx/>
              <a:uFillTx/>
              <a:latin typeface="+mn-lt"/>
              <a:cs typeface="Arial" charset="0"/>
            </a:endParaRPr>
          </a:p>
        </p:txBody>
      </p:sp>
      <p:sp>
        <p:nvSpPr>
          <p:cNvPr id="13" name="Rechteck 22"/>
          <p:cNvSpPr/>
          <p:nvPr/>
        </p:nvSpPr>
        <p:spPr bwMode="gray">
          <a:xfrm>
            <a:off x="409165" y="1019339"/>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Electrical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15" name="Rechteck 22"/>
          <p:cNvSpPr/>
          <p:nvPr/>
        </p:nvSpPr>
        <p:spPr bwMode="gray">
          <a:xfrm>
            <a:off x="2262558" y="1019339"/>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Plumbing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17" name="Rechteck 22"/>
          <p:cNvSpPr/>
          <p:nvPr/>
        </p:nvSpPr>
        <p:spPr bwMode="gray">
          <a:xfrm>
            <a:off x="4067944" y="1019339"/>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HVAC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5" name="Rechteck 22"/>
          <p:cNvSpPr/>
          <p:nvPr/>
        </p:nvSpPr>
        <p:spPr bwMode="gray">
          <a:xfrm>
            <a:off x="409165" y="1811427"/>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Carpentry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6" name="Rechteck 22"/>
          <p:cNvSpPr/>
          <p:nvPr/>
        </p:nvSpPr>
        <p:spPr bwMode="gray">
          <a:xfrm>
            <a:off x="2262558" y="1811427"/>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Painting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7" name="Freeform 6"/>
          <p:cNvSpPr>
            <a:spLocks noGrp="1" noSelect="1" noRot="1" noMove="1" noResize="1" noEditPoints="1" noAdjustHandles="1" noChangeArrowheads="1" noChangeShapeType="1" noTextEdit="1"/>
          </p:cNvSpPr>
          <p:nvPr>
            <p:custDataLst>
              <p:tags r:id="rId1"/>
            </p:custDataLst>
          </p:nvPr>
        </p:nvSpPr>
        <p:spPr bwMode="gray">
          <a:xfrm>
            <a:off x="6040760" y="115888"/>
            <a:ext cx="1030114" cy="2008495"/>
          </a:xfrm>
          <a:custGeom>
            <a:avLst/>
            <a:gdLst>
              <a:gd name="T0" fmla="*/ 558 w 624"/>
              <a:gd name="T1" fmla="*/ 366 h 1556"/>
              <a:gd name="T2" fmla="*/ 494 w 624"/>
              <a:gd name="T3" fmla="*/ 259 h 1556"/>
              <a:gd name="T4" fmla="*/ 383 w 624"/>
              <a:gd name="T5" fmla="*/ 224 h 1556"/>
              <a:gd name="T6" fmla="*/ 368 w 624"/>
              <a:gd name="T7" fmla="*/ 174 h 1556"/>
              <a:gd name="T8" fmla="*/ 382 w 624"/>
              <a:gd name="T9" fmla="*/ 133 h 1556"/>
              <a:gd name="T10" fmla="*/ 384 w 624"/>
              <a:gd name="T11" fmla="*/ 62 h 1556"/>
              <a:gd name="T12" fmla="*/ 334 w 624"/>
              <a:gd name="T13" fmla="*/ 11 h 1556"/>
              <a:gd name="T14" fmla="*/ 297 w 624"/>
              <a:gd name="T15" fmla="*/ 5 h 1556"/>
              <a:gd name="T16" fmla="*/ 279 w 624"/>
              <a:gd name="T17" fmla="*/ 11 h 1556"/>
              <a:gd name="T18" fmla="*/ 234 w 624"/>
              <a:gd name="T19" fmla="*/ 89 h 1556"/>
              <a:gd name="T20" fmla="*/ 259 w 624"/>
              <a:gd name="T21" fmla="*/ 153 h 1556"/>
              <a:gd name="T22" fmla="*/ 267 w 624"/>
              <a:gd name="T23" fmla="*/ 223 h 1556"/>
              <a:gd name="T24" fmla="*/ 117 w 624"/>
              <a:gd name="T25" fmla="*/ 289 h 1556"/>
              <a:gd name="T26" fmla="*/ 64 w 624"/>
              <a:gd name="T27" fmla="*/ 408 h 1556"/>
              <a:gd name="T28" fmla="*/ 4 w 624"/>
              <a:gd name="T29" fmla="*/ 510 h 1556"/>
              <a:gd name="T30" fmla="*/ 46 w 624"/>
              <a:gd name="T31" fmla="*/ 672 h 1556"/>
              <a:gd name="T32" fmla="*/ 87 w 624"/>
              <a:gd name="T33" fmla="*/ 731 h 1556"/>
              <a:gd name="T34" fmla="*/ 159 w 624"/>
              <a:gd name="T35" fmla="*/ 841 h 1556"/>
              <a:gd name="T36" fmla="*/ 183 w 624"/>
              <a:gd name="T37" fmla="*/ 941 h 1556"/>
              <a:gd name="T38" fmla="*/ 213 w 624"/>
              <a:gd name="T39" fmla="*/ 1182 h 1556"/>
              <a:gd name="T40" fmla="*/ 236 w 624"/>
              <a:gd name="T41" fmla="*/ 1335 h 1556"/>
              <a:gd name="T42" fmla="*/ 253 w 624"/>
              <a:gd name="T43" fmla="*/ 1447 h 1556"/>
              <a:gd name="T44" fmla="*/ 190 w 624"/>
              <a:gd name="T45" fmla="*/ 1502 h 1556"/>
              <a:gd name="T46" fmla="*/ 304 w 624"/>
              <a:gd name="T47" fmla="*/ 1487 h 1556"/>
              <a:gd name="T48" fmla="*/ 355 w 624"/>
              <a:gd name="T49" fmla="*/ 1503 h 1556"/>
              <a:gd name="T50" fmla="*/ 393 w 624"/>
              <a:gd name="T51" fmla="*/ 1536 h 1556"/>
              <a:gd name="T52" fmla="*/ 477 w 624"/>
              <a:gd name="T53" fmla="*/ 1551 h 1556"/>
              <a:gd name="T54" fmla="*/ 447 w 624"/>
              <a:gd name="T55" fmla="*/ 1486 h 1556"/>
              <a:gd name="T56" fmla="*/ 441 w 624"/>
              <a:gd name="T57" fmla="*/ 1430 h 1556"/>
              <a:gd name="T58" fmla="*/ 461 w 624"/>
              <a:gd name="T59" fmla="*/ 1381 h 1556"/>
              <a:gd name="T60" fmla="*/ 443 w 624"/>
              <a:gd name="T61" fmla="*/ 1102 h 1556"/>
              <a:gd name="T62" fmla="*/ 451 w 624"/>
              <a:gd name="T63" fmla="*/ 1005 h 1556"/>
              <a:gd name="T64" fmla="*/ 467 w 624"/>
              <a:gd name="T65" fmla="*/ 834 h 1556"/>
              <a:gd name="T66" fmla="*/ 534 w 624"/>
              <a:gd name="T67" fmla="*/ 793 h 1556"/>
              <a:gd name="T68" fmla="*/ 536 w 624"/>
              <a:gd name="T69" fmla="*/ 738 h 1556"/>
              <a:gd name="T70" fmla="*/ 589 w 624"/>
              <a:gd name="T71" fmla="*/ 675 h 1556"/>
              <a:gd name="T72" fmla="*/ 618 w 624"/>
              <a:gd name="T73" fmla="*/ 582 h 1556"/>
              <a:gd name="T74" fmla="*/ 115 w 624"/>
              <a:gd name="T75" fmla="*/ 549 h 1556"/>
              <a:gd name="T76" fmla="*/ 106 w 624"/>
              <a:gd name="T77" fmla="*/ 603 h 1556"/>
              <a:gd name="T78" fmla="*/ 90 w 624"/>
              <a:gd name="T79" fmla="*/ 543 h 1556"/>
              <a:gd name="T80" fmla="*/ 95 w 624"/>
              <a:gd name="T81" fmla="*/ 510 h 1556"/>
              <a:gd name="T82" fmla="*/ 125 w 624"/>
              <a:gd name="T83" fmla="*/ 475 h 1556"/>
              <a:gd name="T84" fmla="*/ 340 w 624"/>
              <a:gd name="T85" fmla="*/ 1183 h 1556"/>
              <a:gd name="T86" fmla="*/ 335 w 624"/>
              <a:gd name="T87" fmla="*/ 1049 h 1556"/>
              <a:gd name="T88" fmla="*/ 335 w 624"/>
              <a:gd name="T89" fmla="*/ 1033 h 1556"/>
              <a:gd name="T90" fmla="*/ 348 w 624"/>
              <a:gd name="T91" fmla="*/ 1195 h 1556"/>
              <a:gd name="T92" fmla="*/ 527 w 624"/>
              <a:gd name="T93" fmla="*/ 592 h 1556"/>
              <a:gd name="T94" fmla="*/ 513 w 624"/>
              <a:gd name="T95" fmla="*/ 623 h 1556"/>
              <a:gd name="T96" fmla="*/ 509 w 624"/>
              <a:gd name="T97" fmla="*/ 574 h 1556"/>
              <a:gd name="T98" fmla="*/ 511 w 624"/>
              <a:gd name="T99" fmla="*/ 492 h 1556"/>
              <a:gd name="T100" fmla="*/ 530 w 624"/>
              <a:gd name="T101" fmla="*/ 557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4" h="1556">
                <a:moveTo>
                  <a:pt x="623" y="518"/>
                </a:moveTo>
                <a:cubicBezTo>
                  <a:pt x="623" y="510"/>
                  <a:pt x="615" y="490"/>
                  <a:pt x="615" y="488"/>
                </a:cubicBezTo>
                <a:cubicBezTo>
                  <a:pt x="614" y="485"/>
                  <a:pt x="592" y="438"/>
                  <a:pt x="588" y="429"/>
                </a:cubicBezTo>
                <a:cubicBezTo>
                  <a:pt x="584" y="419"/>
                  <a:pt x="561" y="384"/>
                  <a:pt x="558" y="366"/>
                </a:cubicBezTo>
                <a:cubicBezTo>
                  <a:pt x="554" y="348"/>
                  <a:pt x="538" y="322"/>
                  <a:pt x="537" y="319"/>
                </a:cubicBezTo>
                <a:cubicBezTo>
                  <a:pt x="535" y="315"/>
                  <a:pt x="533" y="302"/>
                  <a:pt x="530" y="295"/>
                </a:cubicBezTo>
                <a:cubicBezTo>
                  <a:pt x="527" y="288"/>
                  <a:pt x="520" y="270"/>
                  <a:pt x="516" y="266"/>
                </a:cubicBezTo>
                <a:cubicBezTo>
                  <a:pt x="512" y="262"/>
                  <a:pt x="496" y="259"/>
                  <a:pt x="494" y="259"/>
                </a:cubicBezTo>
                <a:cubicBezTo>
                  <a:pt x="492" y="258"/>
                  <a:pt x="451" y="249"/>
                  <a:pt x="451" y="249"/>
                </a:cubicBezTo>
                <a:cubicBezTo>
                  <a:pt x="451" y="249"/>
                  <a:pt x="408" y="238"/>
                  <a:pt x="406" y="238"/>
                </a:cubicBezTo>
                <a:cubicBezTo>
                  <a:pt x="403" y="237"/>
                  <a:pt x="404" y="238"/>
                  <a:pt x="400" y="234"/>
                </a:cubicBezTo>
                <a:cubicBezTo>
                  <a:pt x="395" y="230"/>
                  <a:pt x="385" y="227"/>
                  <a:pt x="383" y="224"/>
                </a:cubicBezTo>
                <a:cubicBezTo>
                  <a:pt x="380" y="220"/>
                  <a:pt x="373" y="216"/>
                  <a:pt x="372" y="215"/>
                </a:cubicBezTo>
                <a:cubicBezTo>
                  <a:pt x="371" y="214"/>
                  <a:pt x="371" y="214"/>
                  <a:pt x="370" y="211"/>
                </a:cubicBezTo>
                <a:cubicBezTo>
                  <a:pt x="370" y="208"/>
                  <a:pt x="368" y="205"/>
                  <a:pt x="368" y="205"/>
                </a:cubicBezTo>
                <a:cubicBezTo>
                  <a:pt x="368" y="205"/>
                  <a:pt x="366" y="179"/>
                  <a:pt x="368" y="174"/>
                </a:cubicBezTo>
                <a:cubicBezTo>
                  <a:pt x="370" y="169"/>
                  <a:pt x="372" y="147"/>
                  <a:pt x="372" y="147"/>
                </a:cubicBezTo>
                <a:cubicBezTo>
                  <a:pt x="372" y="147"/>
                  <a:pt x="372" y="145"/>
                  <a:pt x="372" y="145"/>
                </a:cubicBezTo>
                <a:cubicBezTo>
                  <a:pt x="372" y="145"/>
                  <a:pt x="375" y="145"/>
                  <a:pt x="377" y="143"/>
                </a:cubicBezTo>
                <a:cubicBezTo>
                  <a:pt x="378" y="142"/>
                  <a:pt x="382" y="137"/>
                  <a:pt x="382" y="133"/>
                </a:cubicBezTo>
                <a:cubicBezTo>
                  <a:pt x="383" y="130"/>
                  <a:pt x="383" y="128"/>
                  <a:pt x="384" y="125"/>
                </a:cubicBezTo>
                <a:cubicBezTo>
                  <a:pt x="386" y="121"/>
                  <a:pt x="384" y="114"/>
                  <a:pt x="384" y="112"/>
                </a:cubicBezTo>
                <a:cubicBezTo>
                  <a:pt x="384" y="111"/>
                  <a:pt x="385" y="107"/>
                  <a:pt x="385" y="96"/>
                </a:cubicBezTo>
                <a:cubicBezTo>
                  <a:pt x="385" y="84"/>
                  <a:pt x="385" y="70"/>
                  <a:pt x="384" y="62"/>
                </a:cubicBezTo>
                <a:cubicBezTo>
                  <a:pt x="383" y="53"/>
                  <a:pt x="376" y="46"/>
                  <a:pt x="370" y="39"/>
                </a:cubicBezTo>
                <a:cubicBezTo>
                  <a:pt x="364" y="33"/>
                  <a:pt x="355" y="31"/>
                  <a:pt x="353" y="30"/>
                </a:cubicBezTo>
                <a:cubicBezTo>
                  <a:pt x="351" y="30"/>
                  <a:pt x="353" y="29"/>
                  <a:pt x="351" y="22"/>
                </a:cubicBezTo>
                <a:cubicBezTo>
                  <a:pt x="348" y="15"/>
                  <a:pt x="341" y="15"/>
                  <a:pt x="334" y="11"/>
                </a:cubicBezTo>
                <a:cubicBezTo>
                  <a:pt x="327" y="6"/>
                  <a:pt x="320" y="5"/>
                  <a:pt x="320" y="5"/>
                </a:cubicBezTo>
                <a:cubicBezTo>
                  <a:pt x="320" y="5"/>
                  <a:pt x="304" y="5"/>
                  <a:pt x="302" y="4"/>
                </a:cubicBezTo>
                <a:cubicBezTo>
                  <a:pt x="300" y="4"/>
                  <a:pt x="296" y="0"/>
                  <a:pt x="296" y="0"/>
                </a:cubicBezTo>
                <a:cubicBezTo>
                  <a:pt x="297" y="5"/>
                  <a:pt x="297" y="5"/>
                  <a:pt x="297" y="5"/>
                </a:cubicBezTo>
                <a:cubicBezTo>
                  <a:pt x="297" y="5"/>
                  <a:pt x="295" y="9"/>
                  <a:pt x="291" y="6"/>
                </a:cubicBezTo>
                <a:cubicBezTo>
                  <a:pt x="288" y="4"/>
                  <a:pt x="275" y="4"/>
                  <a:pt x="275" y="4"/>
                </a:cubicBezTo>
                <a:cubicBezTo>
                  <a:pt x="275" y="4"/>
                  <a:pt x="281" y="4"/>
                  <a:pt x="283" y="5"/>
                </a:cubicBezTo>
                <a:cubicBezTo>
                  <a:pt x="284" y="6"/>
                  <a:pt x="285" y="9"/>
                  <a:pt x="279" y="11"/>
                </a:cubicBezTo>
                <a:cubicBezTo>
                  <a:pt x="273" y="13"/>
                  <a:pt x="264" y="19"/>
                  <a:pt x="264" y="19"/>
                </a:cubicBezTo>
                <a:cubicBezTo>
                  <a:pt x="264" y="19"/>
                  <a:pt x="252" y="28"/>
                  <a:pt x="247" y="34"/>
                </a:cubicBezTo>
                <a:cubicBezTo>
                  <a:pt x="242" y="40"/>
                  <a:pt x="241" y="45"/>
                  <a:pt x="240" y="52"/>
                </a:cubicBezTo>
                <a:cubicBezTo>
                  <a:pt x="238" y="58"/>
                  <a:pt x="232" y="74"/>
                  <a:pt x="234" y="89"/>
                </a:cubicBezTo>
                <a:cubicBezTo>
                  <a:pt x="234" y="94"/>
                  <a:pt x="238" y="108"/>
                  <a:pt x="239" y="112"/>
                </a:cubicBezTo>
                <a:cubicBezTo>
                  <a:pt x="240" y="116"/>
                  <a:pt x="242" y="115"/>
                  <a:pt x="241" y="120"/>
                </a:cubicBezTo>
                <a:cubicBezTo>
                  <a:pt x="240" y="126"/>
                  <a:pt x="241" y="138"/>
                  <a:pt x="244" y="142"/>
                </a:cubicBezTo>
                <a:cubicBezTo>
                  <a:pt x="252" y="157"/>
                  <a:pt x="258" y="150"/>
                  <a:pt x="259" y="153"/>
                </a:cubicBezTo>
                <a:cubicBezTo>
                  <a:pt x="259" y="157"/>
                  <a:pt x="260" y="163"/>
                  <a:pt x="262" y="170"/>
                </a:cubicBezTo>
                <a:cubicBezTo>
                  <a:pt x="264" y="175"/>
                  <a:pt x="266" y="178"/>
                  <a:pt x="266" y="184"/>
                </a:cubicBezTo>
                <a:cubicBezTo>
                  <a:pt x="268" y="197"/>
                  <a:pt x="272" y="210"/>
                  <a:pt x="270" y="215"/>
                </a:cubicBezTo>
                <a:cubicBezTo>
                  <a:pt x="270" y="219"/>
                  <a:pt x="269" y="221"/>
                  <a:pt x="267" y="223"/>
                </a:cubicBezTo>
                <a:cubicBezTo>
                  <a:pt x="260" y="233"/>
                  <a:pt x="240" y="242"/>
                  <a:pt x="237" y="243"/>
                </a:cubicBezTo>
                <a:cubicBezTo>
                  <a:pt x="227" y="245"/>
                  <a:pt x="203" y="252"/>
                  <a:pt x="192" y="254"/>
                </a:cubicBezTo>
                <a:cubicBezTo>
                  <a:pt x="172" y="258"/>
                  <a:pt x="149" y="266"/>
                  <a:pt x="136" y="269"/>
                </a:cubicBezTo>
                <a:cubicBezTo>
                  <a:pt x="122" y="273"/>
                  <a:pt x="118" y="283"/>
                  <a:pt x="117" y="289"/>
                </a:cubicBezTo>
                <a:cubicBezTo>
                  <a:pt x="115" y="294"/>
                  <a:pt x="114" y="313"/>
                  <a:pt x="105" y="324"/>
                </a:cubicBezTo>
                <a:cubicBezTo>
                  <a:pt x="103" y="326"/>
                  <a:pt x="96" y="341"/>
                  <a:pt x="91" y="358"/>
                </a:cubicBezTo>
                <a:cubicBezTo>
                  <a:pt x="89" y="366"/>
                  <a:pt x="85" y="382"/>
                  <a:pt x="81" y="384"/>
                </a:cubicBezTo>
                <a:cubicBezTo>
                  <a:pt x="66" y="396"/>
                  <a:pt x="71" y="399"/>
                  <a:pt x="64" y="408"/>
                </a:cubicBezTo>
                <a:cubicBezTo>
                  <a:pt x="58" y="415"/>
                  <a:pt x="52" y="422"/>
                  <a:pt x="49" y="427"/>
                </a:cubicBezTo>
                <a:cubicBezTo>
                  <a:pt x="41" y="438"/>
                  <a:pt x="31" y="455"/>
                  <a:pt x="26" y="463"/>
                </a:cubicBezTo>
                <a:cubicBezTo>
                  <a:pt x="21" y="471"/>
                  <a:pt x="14" y="476"/>
                  <a:pt x="12" y="479"/>
                </a:cubicBezTo>
                <a:cubicBezTo>
                  <a:pt x="11" y="483"/>
                  <a:pt x="9" y="498"/>
                  <a:pt x="4" y="510"/>
                </a:cubicBezTo>
                <a:cubicBezTo>
                  <a:pt x="0" y="521"/>
                  <a:pt x="4" y="542"/>
                  <a:pt x="5" y="548"/>
                </a:cubicBezTo>
                <a:cubicBezTo>
                  <a:pt x="5" y="555"/>
                  <a:pt x="9" y="584"/>
                  <a:pt x="11" y="586"/>
                </a:cubicBezTo>
                <a:cubicBezTo>
                  <a:pt x="13" y="589"/>
                  <a:pt x="24" y="618"/>
                  <a:pt x="26" y="626"/>
                </a:cubicBezTo>
                <a:cubicBezTo>
                  <a:pt x="28" y="633"/>
                  <a:pt x="43" y="667"/>
                  <a:pt x="46" y="672"/>
                </a:cubicBezTo>
                <a:cubicBezTo>
                  <a:pt x="48" y="676"/>
                  <a:pt x="68" y="712"/>
                  <a:pt x="71" y="723"/>
                </a:cubicBezTo>
                <a:cubicBezTo>
                  <a:pt x="74" y="733"/>
                  <a:pt x="80" y="740"/>
                  <a:pt x="80" y="740"/>
                </a:cubicBezTo>
                <a:cubicBezTo>
                  <a:pt x="80" y="740"/>
                  <a:pt x="79" y="730"/>
                  <a:pt x="80" y="730"/>
                </a:cubicBezTo>
                <a:cubicBezTo>
                  <a:pt x="80" y="730"/>
                  <a:pt x="86" y="730"/>
                  <a:pt x="87" y="731"/>
                </a:cubicBezTo>
                <a:cubicBezTo>
                  <a:pt x="88" y="732"/>
                  <a:pt x="83" y="770"/>
                  <a:pt x="83" y="775"/>
                </a:cubicBezTo>
                <a:cubicBezTo>
                  <a:pt x="84" y="781"/>
                  <a:pt x="79" y="830"/>
                  <a:pt x="81" y="831"/>
                </a:cubicBezTo>
                <a:cubicBezTo>
                  <a:pt x="83" y="831"/>
                  <a:pt x="121" y="832"/>
                  <a:pt x="129" y="838"/>
                </a:cubicBezTo>
                <a:cubicBezTo>
                  <a:pt x="137" y="844"/>
                  <a:pt x="156" y="841"/>
                  <a:pt x="159" y="841"/>
                </a:cubicBezTo>
                <a:cubicBezTo>
                  <a:pt x="161" y="840"/>
                  <a:pt x="160" y="832"/>
                  <a:pt x="161" y="832"/>
                </a:cubicBezTo>
                <a:cubicBezTo>
                  <a:pt x="162" y="831"/>
                  <a:pt x="166" y="830"/>
                  <a:pt x="168" y="832"/>
                </a:cubicBezTo>
                <a:cubicBezTo>
                  <a:pt x="169" y="834"/>
                  <a:pt x="173" y="866"/>
                  <a:pt x="174" y="872"/>
                </a:cubicBezTo>
                <a:cubicBezTo>
                  <a:pt x="174" y="877"/>
                  <a:pt x="183" y="939"/>
                  <a:pt x="183" y="941"/>
                </a:cubicBezTo>
                <a:cubicBezTo>
                  <a:pt x="183" y="943"/>
                  <a:pt x="195" y="1018"/>
                  <a:pt x="195" y="1021"/>
                </a:cubicBezTo>
                <a:cubicBezTo>
                  <a:pt x="195" y="1024"/>
                  <a:pt x="202" y="1087"/>
                  <a:pt x="204" y="1100"/>
                </a:cubicBezTo>
                <a:cubicBezTo>
                  <a:pt x="206" y="1114"/>
                  <a:pt x="206" y="1131"/>
                  <a:pt x="208" y="1144"/>
                </a:cubicBezTo>
                <a:cubicBezTo>
                  <a:pt x="210" y="1157"/>
                  <a:pt x="212" y="1175"/>
                  <a:pt x="213" y="1182"/>
                </a:cubicBezTo>
                <a:cubicBezTo>
                  <a:pt x="215" y="1189"/>
                  <a:pt x="219" y="1218"/>
                  <a:pt x="221" y="1225"/>
                </a:cubicBezTo>
                <a:cubicBezTo>
                  <a:pt x="223" y="1232"/>
                  <a:pt x="225" y="1250"/>
                  <a:pt x="227" y="1260"/>
                </a:cubicBezTo>
                <a:cubicBezTo>
                  <a:pt x="229" y="1270"/>
                  <a:pt x="236" y="1280"/>
                  <a:pt x="237" y="1289"/>
                </a:cubicBezTo>
                <a:cubicBezTo>
                  <a:pt x="238" y="1300"/>
                  <a:pt x="236" y="1324"/>
                  <a:pt x="236" y="1335"/>
                </a:cubicBezTo>
                <a:cubicBezTo>
                  <a:pt x="237" y="1348"/>
                  <a:pt x="239" y="1373"/>
                  <a:pt x="242" y="1383"/>
                </a:cubicBezTo>
                <a:cubicBezTo>
                  <a:pt x="244" y="1393"/>
                  <a:pt x="247" y="1405"/>
                  <a:pt x="251" y="1411"/>
                </a:cubicBezTo>
                <a:cubicBezTo>
                  <a:pt x="255" y="1417"/>
                  <a:pt x="261" y="1422"/>
                  <a:pt x="263" y="1424"/>
                </a:cubicBezTo>
                <a:cubicBezTo>
                  <a:pt x="267" y="1427"/>
                  <a:pt x="254" y="1442"/>
                  <a:pt x="253" y="1447"/>
                </a:cubicBezTo>
                <a:cubicBezTo>
                  <a:pt x="250" y="1455"/>
                  <a:pt x="231" y="1464"/>
                  <a:pt x="222" y="1469"/>
                </a:cubicBezTo>
                <a:cubicBezTo>
                  <a:pt x="218" y="1472"/>
                  <a:pt x="206" y="1480"/>
                  <a:pt x="197" y="1489"/>
                </a:cubicBezTo>
                <a:cubicBezTo>
                  <a:pt x="191" y="1494"/>
                  <a:pt x="193" y="1495"/>
                  <a:pt x="192" y="1496"/>
                </a:cubicBezTo>
                <a:cubicBezTo>
                  <a:pt x="190" y="1498"/>
                  <a:pt x="190" y="1501"/>
                  <a:pt x="190" y="1502"/>
                </a:cubicBezTo>
                <a:cubicBezTo>
                  <a:pt x="191" y="1503"/>
                  <a:pt x="193" y="1504"/>
                  <a:pt x="201" y="1506"/>
                </a:cubicBezTo>
                <a:cubicBezTo>
                  <a:pt x="210" y="1508"/>
                  <a:pt x="225" y="1510"/>
                  <a:pt x="241" y="1510"/>
                </a:cubicBezTo>
                <a:cubicBezTo>
                  <a:pt x="256" y="1510"/>
                  <a:pt x="285" y="1505"/>
                  <a:pt x="291" y="1502"/>
                </a:cubicBezTo>
                <a:cubicBezTo>
                  <a:pt x="298" y="1499"/>
                  <a:pt x="302" y="1490"/>
                  <a:pt x="304" y="1487"/>
                </a:cubicBezTo>
                <a:cubicBezTo>
                  <a:pt x="307" y="1485"/>
                  <a:pt x="315" y="1480"/>
                  <a:pt x="316" y="1480"/>
                </a:cubicBezTo>
                <a:cubicBezTo>
                  <a:pt x="317" y="1480"/>
                  <a:pt x="328" y="1483"/>
                  <a:pt x="329" y="1484"/>
                </a:cubicBezTo>
                <a:cubicBezTo>
                  <a:pt x="330" y="1485"/>
                  <a:pt x="335" y="1492"/>
                  <a:pt x="338" y="1495"/>
                </a:cubicBezTo>
                <a:cubicBezTo>
                  <a:pt x="341" y="1498"/>
                  <a:pt x="354" y="1502"/>
                  <a:pt x="355" y="1503"/>
                </a:cubicBezTo>
                <a:cubicBezTo>
                  <a:pt x="355" y="1504"/>
                  <a:pt x="356" y="1509"/>
                  <a:pt x="358" y="1516"/>
                </a:cubicBezTo>
                <a:cubicBezTo>
                  <a:pt x="360" y="1522"/>
                  <a:pt x="380" y="1526"/>
                  <a:pt x="380" y="1526"/>
                </a:cubicBezTo>
                <a:cubicBezTo>
                  <a:pt x="380" y="1526"/>
                  <a:pt x="389" y="1522"/>
                  <a:pt x="390" y="1523"/>
                </a:cubicBezTo>
                <a:cubicBezTo>
                  <a:pt x="391" y="1524"/>
                  <a:pt x="393" y="1534"/>
                  <a:pt x="393" y="1536"/>
                </a:cubicBezTo>
                <a:cubicBezTo>
                  <a:pt x="392" y="1537"/>
                  <a:pt x="391" y="1541"/>
                  <a:pt x="391" y="1542"/>
                </a:cubicBezTo>
                <a:cubicBezTo>
                  <a:pt x="390" y="1543"/>
                  <a:pt x="397" y="1547"/>
                  <a:pt x="407" y="1551"/>
                </a:cubicBezTo>
                <a:cubicBezTo>
                  <a:pt x="417" y="1555"/>
                  <a:pt x="422" y="1555"/>
                  <a:pt x="443" y="1556"/>
                </a:cubicBezTo>
                <a:cubicBezTo>
                  <a:pt x="464" y="1556"/>
                  <a:pt x="474" y="1552"/>
                  <a:pt x="477" y="1551"/>
                </a:cubicBezTo>
                <a:cubicBezTo>
                  <a:pt x="479" y="1551"/>
                  <a:pt x="477" y="1541"/>
                  <a:pt x="477" y="1539"/>
                </a:cubicBezTo>
                <a:cubicBezTo>
                  <a:pt x="477" y="1537"/>
                  <a:pt x="476" y="1529"/>
                  <a:pt x="473" y="1522"/>
                </a:cubicBezTo>
                <a:cubicBezTo>
                  <a:pt x="471" y="1514"/>
                  <a:pt x="462" y="1508"/>
                  <a:pt x="455" y="1501"/>
                </a:cubicBezTo>
                <a:cubicBezTo>
                  <a:pt x="448" y="1493"/>
                  <a:pt x="447" y="1488"/>
                  <a:pt x="447" y="1486"/>
                </a:cubicBezTo>
                <a:cubicBezTo>
                  <a:pt x="447" y="1485"/>
                  <a:pt x="447" y="1477"/>
                  <a:pt x="448" y="1474"/>
                </a:cubicBezTo>
                <a:cubicBezTo>
                  <a:pt x="449" y="1471"/>
                  <a:pt x="451" y="1463"/>
                  <a:pt x="453" y="1456"/>
                </a:cubicBezTo>
                <a:cubicBezTo>
                  <a:pt x="455" y="1449"/>
                  <a:pt x="453" y="1434"/>
                  <a:pt x="452" y="1432"/>
                </a:cubicBezTo>
                <a:cubicBezTo>
                  <a:pt x="452" y="1431"/>
                  <a:pt x="442" y="1430"/>
                  <a:pt x="441" y="1430"/>
                </a:cubicBezTo>
                <a:cubicBezTo>
                  <a:pt x="441" y="1429"/>
                  <a:pt x="435" y="1425"/>
                  <a:pt x="436" y="1423"/>
                </a:cubicBezTo>
                <a:cubicBezTo>
                  <a:pt x="436" y="1422"/>
                  <a:pt x="434" y="1423"/>
                  <a:pt x="443" y="1420"/>
                </a:cubicBezTo>
                <a:cubicBezTo>
                  <a:pt x="452" y="1417"/>
                  <a:pt x="456" y="1408"/>
                  <a:pt x="460" y="1404"/>
                </a:cubicBezTo>
                <a:cubicBezTo>
                  <a:pt x="463" y="1401"/>
                  <a:pt x="462" y="1389"/>
                  <a:pt x="461" y="1381"/>
                </a:cubicBezTo>
                <a:cubicBezTo>
                  <a:pt x="461" y="1374"/>
                  <a:pt x="461" y="1346"/>
                  <a:pt x="462" y="1327"/>
                </a:cubicBezTo>
                <a:cubicBezTo>
                  <a:pt x="462" y="1307"/>
                  <a:pt x="457" y="1257"/>
                  <a:pt x="457" y="1246"/>
                </a:cubicBezTo>
                <a:cubicBezTo>
                  <a:pt x="457" y="1236"/>
                  <a:pt x="452" y="1184"/>
                  <a:pt x="452" y="1183"/>
                </a:cubicBezTo>
                <a:cubicBezTo>
                  <a:pt x="452" y="1183"/>
                  <a:pt x="444" y="1111"/>
                  <a:pt x="443" y="1102"/>
                </a:cubicBezTo>
                <a:cubicBezTo>
                  <a:pt x="442" y="1094"/>
                  <a:pt x="439" y="1056"/>
                  <a:pt x="439" y="1056"/>
                </a:cubicBezTo>
                <a:cubicBezTo>
                  <a:pt x="439" y="1056"/>
                  <a:pt x="443" y="1048"/>
                  <a:pt x="444" y="1041"/>
                </a:cubicBezTo>
                <a:cubicBezTo>
                  <a:pt x="446" y="1035"/>
                  <a:pt x="445" y="1020"/>
                  <a:pt x="445" y="1019"/>
                </a:cubicBezTo>
                <a:cubicBezTo>
                  <a:pt x="446" y="1018"/>
                  <a:pt x="449" y="1012"/>
                  <a:pt x="451" y="1005"/>
                </a:cubicBezTo>
                <a:cubicBezTo>
                  <a:pt x="453" y="999"/>
                  <a:pt x="460" y="969"/>
                  <a:pt x="460" y="965"/>
                </a:cubicBezTo>
                <a:cubicBezTo>
                  <a:pt x="461" y="961"/>
                  <a:pt x="462" y="922"/>
                  <a:pt x="462" y="914"/>
                </a:cubicBezTo>
                <a:cubicBezTo>
                  <a:pt x="462" y="906"/>
                  <a:pt x="467" y="876"/>
                  <a:pt x="467" y="867"/>
                </a:cubicBezTo>
                <a:cubicBezTo>
                  <a:pt x="467" y="858"/>
                  <a:pt x="467" y="834"/>
                  <a:pt x="467" y="834"/>
                </a:cubicBezTo>
                <a:cubicBezTo>
                  <a:pt x="467" y="834"/>
                  <a:pt x="473" y="833"/>
                  <a:pt x="476" y="832"/>
                </a:cubicBezTo>
                <a:cubicBezTo>
                  <a:pt x="479" y="832"/>
                  <a:pt x="492" y="833"/>
                  <a:pt x="504" y="834"/>
                </a:cubicBezTo>
                <a:cubicBezTo>
                  <a:pt x="516" y="835"/>
                  <a:pt x="536" y="827"/>
                  <a:pt x="536" y="827"/>
                </a:cubicBezTo>
                <a:cubicBezTo>
                  <a:pt x="536" y="827"/>
                  <a:pt x="535" y="799"/>
                  <a:pt x="534" y="793"/>
                </a:cubicBezTo>
                <a:cubicBezTo>
                  <a:pt x="534" y="788"/>
                  <a:pt x="533" y="761"/>
                  <a:pt x="532" y="758"/>
                </a:cubicBezTo>
                <a:cubicBezTo>
                  <a:pt x="531" y="754"/>
                  <a:pt x="530" y="742"/>
                  <a:pt x="530" y="740"/>
                </a:cubicBezTo>
                <a:cubicBezTo>
                  <a:pt x="530" y="738"/>
                  <a:pt x="534" y="736"/>
                  <a:pt x="535" y="736"/>
                </a:cubicBezTo>
                <a:cubicBezTo>
                  <a:pt x="536" y="736"/>
                  <a:pt x="537" y="737"/>
                  <a:pt x="536" y="738"/>
                </a:cubicBezTo>
                <a:cubicBezTo>
                  <a:pt x="535" y="740"/>
                  <a:pt x="531" y="753"/>
                  <a:pt x="533" y="751"/>
                </a:cubicBezTo>
                <a:cubicBezTo>
                  <a:pt x="535" y="749"/>
                  <a:pt x="540" y="741"/>
                  <a:pt x="543" y="736"/>
                </a:cubicBezTo>
                <a:cubicBezTo>
                  <a:pt x="547" y="731"/>
                  <a:pt x="559" y="712"/>
                  <a:pt x="562" y="709"/>
                </a:cubicBezTo>
                <a:cubicBezTo>
                  <a:pt x="564" y="706"/>
                  <a:pt x="583" y="682"/>
                  <a:pt x="589" y="675"/>
                </a:cubicBezTo>
                <a:cubicBezTo>
                  <a:pt x="594" y="669"/>
                  <a:pt x="593" y="663"/>
                  <a:pt x="596" y="656"/>
                </a:cubicBezTo>
                <a:cubicBezTo>
                  <a:pt x="598" y="650"/>
                  <a:pt x="604" y="636"/>
                  <a:pt x="606" y="631"/>
                </a:cubicBezTo>
                <a:cubicBezTo>
                  <a:pt x="609" y="626"/>
                  <a:pt x="615" y="603"/>
                  <a:pt x="616" y="598"/>
                </a:cubicBezTo>
                <a:cubicBezTo>
                  <a:pt x="618" y="593"/>
                  <a:pt x="618" y="585"/>
                  <a:pt x="618" y="582"/>
                </a:cubicBezTo>
                <a:cubicBezTo>
                  <a:pt x="618" y="579"/>
                  <a:pt x="620" y="555"/>
                  <a:pt x="621" y="552"/>
                </a:cubicBezTo>
                <a:cubicBezTo>
                  <a:pt x="622" y="549"/>
                  <a:pt x="624" y="526"/>
                  <a:pt x="623" y="518"/>
                </a:cubicBezTo>
                <a:close/>
                <a:moveTo>
                  <a:pt x="121" y="500"/>
                </a:moveTo>
                <a:cubicBezTo>
                  <a:pt x="120" y="507"/>
                  <a:pt x="115" y="544"/>
                  <a:pt x="115" y="549"/>
                </a:cubicBezTo>
                <a:cubicBezTo>
                  <a:pt x="115" y="555"/>
                  <a:pt x="111" y="589"/>
                  <a:pt x="111" y="594"/>
                </a:cubicBezTo>
                <a:cubicBezTo>
                  <a:pt x="111" y="599"/>
                  <a:pt x="110" y="605"/>
                  <a:pt x="110" y="605"/>
                </a:cubicBezTo>
                <a:cubicBezTo>
                  <a:pt x="110" y="606"/>
                  <a:pt x="110" y="606"/>
                  <a:pt x="110" y="606"/>
                </a:cubicBezTo>
                <a:cubicBezTo>
                  <a:pt x="110" y="606"/>
                  <a:pt x="106" y="605"/>
                  <a:pt x="106" y="603"/>
                </a:cubicBezTo>
                <a:cubicBezTo>
                  <a:pt x="105" y="600"/>
                  <a:pt x="103" y="596"/>
                  <a:pt x="101" y="595"/>
                </a:cubicBezTo>
                <a:cubicBezTo>
                  <a:pt x="100" y="595"/>
                  <a:pt x="96" y="595"/>
                  <a:pt x="96" y="593"/>
                </a:cubicBezTo>
                <a:cubicBezTo>
                  <a:pt x="96" y="591"/>
                  <a:pt x="94" y="573"/>
                  <a:pt x="93" y="571"/>
                </a:cubicBezTo>
                <a:cubicBezTo>
                  <a:pt x="93" y="569"/>
                  <a:pt x="91" y="547"/>
                  <a:pt x="90" y="543"/>
                </a:cubicBezTo>
                <a:cubicBezTo>
                  <a:pt x="89" y="539"/>
                  <a:pt x="88" y="539"/>
                  <a:pt x="89" y="538"/>
                </a:cubicBezTo>
                <a:cubicBezTo>
                  <a:pt x="90" y="537"/>
                  <a:pt x="98" y="532"/>
                  <a:pt x="99" y="528"/>
                </a:cubicBezTo>
                <a:cubicBezTo>
                  <a:pt x="99" y="524"/>
                  <a:pt x="97" y="518"/>
                  <a:pt x="96" y="515"/>
                </a:cubicBezTo>
                <a:cubicBezTo>
                  <a:pt x="95" y="512"/>
                  <a:pt x="94" y="511"/>
                  <a:pt x="95" y="510"/>
                </a:cubicBezTo>
                <a:cubicBezTo>
                  <a:pt x="96" y="509"/>
                  <a:pt x="99" y="507"/>
                  <a:pt x="103" y="500"/>
                </a:cubicBezTo>
                <a:cubicBezTo>
                  <a:pt x="107" y="493"/>
                  <a:pt x="109" y="495"/>
                  <a:pt x="112" y="492"/>
                </a:cubicBezTo>
                <a:cubicBezTo>
                  <a:pt x="115" y="488"/>
                  <a:pt x="117" y="483"/>
                  <a:pt x="120" y="479"/>
                </a:cubicBezTo>
                <a:cubicBezTo>
                  <a:pt x="123" y="476"/>
                  <a:pt x="125" y="475"/>
                  <a:pt x="125" y="475"/>
                </a:cubicBezTo>
                <a:cubicBezTo>
                  <a:pt x="125" y="477"/>
                  <a:pt x="122" y="494"/>
                  <a:pt x="121" y="500"/>
                </a:cubicBezTo>
                <a:close/>
                <a:moveTo>
                  <a:pt x="348" y="1195"/>
                </a:moveTo>
                <a:cubicBezTo>
                  <a:pt x="347" y="1205"/>
                  <a:pt x="345" y="1215"/>
                  <a:pt x="345" y="1218"/>
                </a:cubicBezTo>
                <a:cubicBezTo>
                  <a:pt x="345" y="1220"/>
                  <a:pt x="341" y="1192"/>
                  <a:pt x="340" y="1183"/>
                </a:cubicBezTo>
                <a:cubicBezTo>
                  <a:pt x="339" y="1173"/>
                  <a:pt x="340" y="1161"/>
                  <a:pt x="338" y="1153"/>
                </a:cubicBezTo>
                <a:cubicBezTo>
                  <a:pt x="337" y="1146"/>
                  <a:pt x="333" y="1138"/>
                  <a:pt x="333" y="1131"/>
                </a:cubicBezTo>
                <a:cubicBezTo>
                  <a:pt x="333" y="1123"/>
                  <a:pt x="335" y="1108"/>
                  <a:pt x="335" y="1094"/>
                </a:cubicBezTo>
                <a:cubicBezTo>
                  <a:pt x="335" y="1079"/>
                  <a:pt x="336" y="1057"/>
                  <a:pt x="335" y="1049"/>
                </a:cubicBezTo>
                <a:cubicBezTo>
                  <a:pt x="335" y="1044"/>
                  <a:pt x="335" y="1036"/>
                  <a:pt x="335" y="1033"/>
                </a:cubicBezTo>
                <a:cubicBezTo>
                  <a:pt x="335" y="1033"/>
                  <a:pt x="335" y="1032"/>
                  <a:pt x="335" y="1032"/>
                </a:cubicBezTo>
                <a:cubicBezTo>
                  <a:pt x="336" y="1031"/>
                  <a:pt x="336" y="1031"/>
                  <a:pt x="336" y="1031"/>
                </a:cubicBezTo>
                <a:cubicBezTo>
                  <a:pt x="336" y="1031"/>
                  <a:pt x="335" y="1032"/>
                  <a:pt x="335" y="1033"/>
                </a:cubicBezTo>
                <a:cubicBezTo>
                  <a:pt x="337" y="1036"/>
                  <a:pt x="343" y="1053"/>
                  <a:pt x="345" y="1063"/>
                </a:cubicBezTo>
                <a:cubicBezTo>
                  <a:pt x="346" y="1074"/>
                  <a:pt x="348" y="1098"/>
                  <a:pt x="348" y="1111"/>
                </a:cubicBezTo>
                <a:cubicBezTo>
                  <a:pt x="347" y="1124"/>
                  <a:pt x="348" y="1154"/>
                  <a:pt x="348" y="1163"/>
                </a:cubicBezTo>
                <a:cubicBezTo>
                  <a:pt x="347" y="1171"/>
                  <a:pt x="349" y="1186"/>
                  <a:pt x="348" y="1195"/>
                </a:cubicBezTo>
                <a:close/>
                <a:moveTo>
                  <a:pt x="530" y="557"/>
                </a:moveTo>
                <a:cubicBezTo>
                  <a:pt x="528" y="563"/>
                  <a:pt x="530" y="569"/>
                  <a:pt x="530" y="572"/>
                </a:cubicBezTo>
                <a:cubicBezTo>
                  <a:pt x="530" y="575"/>
                  <a:pt x="531" y="578"/>
                  <a:pt x="530" y="580"/>
                </a:cubicBezTo>
                <a:cubicBezTo>
                  <a:pt x="530" y="581"/>
                  <a:pt x="528" y="587"/>
                  <a:pt x="527" y="592"/>
                </a:cubicBezTo>
                <a:cubicBezTo>
                  <a:pt x="525" y="597"/>
                  <a:pt x="522" y="601"/>
                  <a:pt x="522" y="606"/>
                </a:cubicBezTo>
                <a:cubicBezTo>
                  <a:pt x="522" y="612"/>
                  <a:pt x="522" y="620"/>
                  <a:pt x="522" y="620"/>
                </a:cubicBezTo>
                <a:cubicBezTo>
                  <a:pt x="521" y="621"/>
                  <a:pt x="520" y="621"/>
                  <a:pt x="517" y="621"/>
                </a:cubicBezTo>
                <a:cubicBezTo>
                  <a:pt x="515" y="622"/>
                  <a:pt x="514" y="622"/>
                  <a:pt x="513" y="623"/>
                </a:cubicBezTo>
                <a:cubicBezTo>
                  <a:pt x="513" y="623"/>
                  <a:pt x="511" y="620"/>
                  <a:pt x="511" y="618"/>
                </a:cubicBezTo>
                <a:cubicBezTo>
                  <a:pt x="511" y="617"/>
                  <a:pt x="511" y="615"/>
                  <a:pt x="510" y="614"/>
                </a:cubicBezTo>
                <a:cubicBezTo>
                  <a:pt x="510" y="614"/>
                  <a:pt x="510" y="605"/>
                  <a:pt x="509" y="602"/>
                </a:cubicBezTo>
                <a:cubicBezTo>
                  <a:pt x="507" y="600"/>
                  <a:pt x="511" y="589"/>
                  <a:pt x="509" y="574"/>
                </a:cubicBezTo>
                <a:cubicBezTo>
                  <a:pt x="507" y="560"/>
                  <a:pt x="506" y="536"/>
                  <a:pt x="506" y="532"/>
                </a:cubicBezTo>
                <a:cubicBezTo>
                  <a:pt x="506" y="527"/>
                  <a:pt x="505" y="504"/>
                  <a:pt x="506" y="501"/>
                </a:cubicBezTo>
                <a:cubicBezTo>
                  <a:pt x="506" y="497"/>
                  <a:pt x="507" y="484"/>
                  <a:pt x="507" y="484"/>
                </a:cubicBezTo>
                <a:cubicBezTo>
                  <a:pt x="510" y="486"/>
                  <a:pt x="511" y="488"/>
                  <a:pt x="511" y="492"/>
                </a:cubicBezTo>
                <a:cubicBezTo>
                  <a:pt x="512" y="496"/>
                  <a:pt x="514" y="501"/>
                  <a:pt x="515" y="505"/>
                </a:cubicBezTo>
                <a:cubicBezTo>
                  <a:pt x="517" y="509"/>
                  <a:pt x="525" y="525"/>
                  <a:pt x="527" y="529"/>
                </a:cubicBezTo>
                <a:cubicBezTo>
                  <a:pt x="529" y="532"/>
                  <a:pt x="534" y="539"/>
                  <a:pt x="534" y="539"/>
                </a:cubicBezTo>
                <a:cubicBezTo>
                  <a:pt x="534" y="539"/>
                  <a:pt x="532" y="552"/>
                  <a:pt x="530" y="557"/>
                </a:cubicBezTo>
                <a:close/>
              </a:path>
            </a:pathLst>
          </a:custGeom>
          <a:gradFill>
            <a:gsLst>
              <a:gs pos="0">
                <a:schemeClr val="tx1">
                  <a:lumMod val="65000"/>
                  <a:lumOff val="35000"/>
                </a:schemeClr>
              </a:gs>
              <a:gs pos="89583">
                <a:schemeClr val="bg1">
                  <a:lumMod val="75000"/>
                </a:schemeClr>
              </a:gs>
              <a:gs pos="69000">
                <a:schemeClr val="bg1">
                  <a:lumMod val="65000"/>
                </a:schemeClr>
              </a:gs>
            </a:gsLst>
            <a:lin ang="16200000" scaled="1"/>
          </a:gradFill>
          <a:ln>
            <a:noFill/>
          </a:ln>
        </p:spPr>
        <p:txBody>
          <a:bodyPr vert="horz" wrap="square" lIns="91440" tIns="45720" rIns="91440" bIns="45720" numCol="1" anchor="t" anchorCtr="0" compatLnSpc="1">
            <a:prstTxWarp prst="textNoShape">
              <a:avLst/>
            </a:prstTxWarp>
          </a:bodyPr>
          <a:lstStyle/>
          <a:p>
            <a:endParaRPr lang="en-US" noProof="1"/>
          </a:p>
        </p:txBody>
      </p:sp>
      <p:sp>
        <p:nvSpPr>
          <p:cNvPr id="28" name="TextBox 27"/>
          <p:cNvSpPr txBox="1"/>
          <p:nvPr/>
        </p:nvSpPr>
        <p:spPr>
          <a:xfrm>
            <a:off x="5667141" y="2145855"/>
            <a:ext cx="1580694" cy="369332"/>
          </a:xfrm>
          <a:prstGeom prst="rect">
            <a:avLst/>
          </a:prstGeom>
          <a:noFill/>
        </p:spPr>
        <p:txBody>
          <a:bodyPr wrap="square" rtlCol="0">
            <a:spAutoFit/>
          </a:bodyPr>
          <a:lstStyle/>
          <a:p>
            <a:pPr algn="ctr"/>
            <a:r>
              <a:rPr lang="en-US" b="1" dirty="0" smtClean="0">
                <a:solidFill>
                  <a:schemeClr val="accent4"/>
                </a:solidFill>
                <a:latin typeface="+mn-lt"/>
              </a:rPr>
              <a:t>Joe</a:t>
            </a:r>
            <a:endParaRPr lang="en-US" b="1" dirty="0">
              <a:solidFill>
                <a:schemeClr val="accent4"/>
              </a:solidFill>
              <a:latin typeface="+mn-lt"/>
            </a:endParaRPr>
          </a:p>
        </p:txBody>
      </p:sp>
      <p:pic>
        <p:nvPicPr>
          <p:cNvPr id="29" name="Picture 2"/>
          <p:cNvPicPr>
            <a:picLocks noGrp="1" noSelect="1" noRot="1" noMove="1" noResize="1" noEditPoints="1" noAdjustHandles="1" noChangeArrowheads="1" noChangeShapeType="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93952" y="3284984"/>
            <a:ext cx="2536203" cy="159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hteck 22"/>
          <p:cNvSpPr/>
          <p:nvPr/>
        </p:nvSpPr>
        <p:spPr bwMode="gray">
          <a:xfrm>
            <a:off x="251520" y="4973191"/>
            <a:ext cx="5414200" cy="1192113"/>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spcBef>
                <a:spcPts val="0"/>
              </a:spcBef>
              <a:spcAft>
                <a:spcPts val="0"/>
              </a:spcAft>
              <a:buClrTx/>
              <a:buSzTx/>
              <a:buFontTx/>
              <a:buNone/>
              <a:tabLst/>
              <a:defRPr/>
            </a:pPr>
            <a:r>
              <a:rPr lang="en-US" dirty="0">
                <a:latin typeface="+mn-lt"/>
              </a:rPr>
              <a:t>It became apparent that Joe needed to find more creative ways to better utilize his current resources in order to get more accomplished</a:t>
            </a:r>
            <a:endParaRPr kumimoji="0" lang="en-US" b="0" i="0" u="none" strike="noStrike" kern="0" cap="none" spc="0" normalizeH="0" baseline="0" noProof="0" dirty="0">
              <a:ln>
                <a:noFill/>
              </a:ln>
              <a:solidFill>
                <a:sysClr val="windowText" lastClr="000000"/>
              </a:solidFill>
              <a:effectLst/>
              <a:uLnTx/>
              <a:uFillTx/>
              <a:latin typeface="+mn-lt"/>
              <a:cs typeface="Arial" charset="0"/>
            </a:endParaRPr>
          </a:p>
        </p:txBody>
      </p:sp>
    </p:spTree>
    <p:extLst>
      <p:ext uri="{BB962C8B-B14F-4D97-AF65-F5344CB8AC3E}">
        <p14:creationId xmlns:p14="http://schemas.microsoft.com/office/powerpoint/2010/main" val="451633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par>
                          <p:cTn id="24" fill="hold">
                            <p:stCondLst>
                              <p:cond delay="5000"/>
                            </p:stCondLst>
                            <p:childTnLst>
                              <p:par>
                                <p:cTn id="25" presetID="42"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childTnLst>
                          </p:cTn>
                        </p:par>
                        <p:par>
                          <p:cTn id="33" fill="hold">
                            <p:stCondLst>
                              <p:cond delay="60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childTnLst>
                          </p:cTn>
                        </p:par>
                        <p:par>
                          <p:cTn id="37" fill="hold">
                            <p:stCondLst>
                              <p:cond delay="7000"/>
                            </p:stCondLst>
                            <p:childTnLst>
                              <p:par>
                                <p:cTn id="38" presetID="42"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par>
                          <p:cTn id="43" fill="hold">
                            <p:stCondLst>
                              <p:cond delay="8000"/>
                            </p:stCondLst>
                            <p:childTnLst>
                              <p:par>
                                <p:cTn id="44" presetID="10" presetClass="entr" presetSubtype="0" fill="hold" grpId="0" nodeType="afterEffect">
                                  <p:stCondLst>
                                    <p:cond delay="300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P spid="15" grpId="0" animBg="1"/>
      <p:bldP spid="17" grpId="0" animBg="1"/>
      <p:bldP spid="25" grpId="0" animBg="1"/>
      <p:bldP spid="26" grpId="0" animBg="1"/>
      <p:bldP spid="27" grpId="0" animBg="1"/>
      <p:bldP spid="28" grpId="0"/>
      <p:bldP spid="3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Building a Team</a:t>
            </a:r>
            <a:endParaRPr lang="en-US" sz="4000" dirty="0">
              <a:latin typeface="+mn-lt"/>
            </a:endParaRPr>
          </a:p>
        </p:txBody>
      </p:sp>
      <p:sp>
        <p:nvSpPr>
          <p:cNvPr id="27" name="Freeform 6"/>
          <p:cNvSpPr>
            <a:spLocks noGrp="1" noSelect="1" noRot="1" noMove="1" noResize="1" noEditPoints="1" noAdjustHandles="1" noChangeArrowheads="1" noChangeShapeType="1" noTextEdit="1"/>
          </p:cNvSpPr>
          <p:nvPr>
            <p:custDataLst>
              <p:tags r:id="rId1"/>
            </p:custDataLst>
          </p:nvPr>
        </p:nvSpPr>
        <p:spPr bwMode="gray">
          <a:xfrm>
            <a:off x="611560" y="731441"/>
            <a:ext cx="1030114" cy="2008495"/>
          </a:xfrm>
          <a:custGeom>
            <a:avLst/>
            <a:gdLst>
              <a:gd name="T0" fmla="*/ 558 w 624"/>
              <a:gd name="T1" fmla="*/ 366 h 1556"/>
              <a:gd name="T2" fmla="*/ 494 w 624"/>
              <a:gd name="T3" fmla="*/ 259 h 1556"/>
              <a:gd name="T4" fmla="*/ 383 w 624"/>
              <a:gd name="T5" fmla="*/ 224 h 1556"/>
              <a:gd name="T6" fmla="*/ 368 w 624"/>
              <a:gd name="T7" fmla="*/ 174 h 1556"/>
              <a:gd name="T8" fmla="*/ 382 w 624"/>
              <a:gd name="T9" fmla="*/ 133 h 1556"/>
              <a:gd name="T10" fmla="*/ 384 w 624"/>
              <a:gd name="T11" fmla="*/ 62 h 1556"/>
              <a:gd name="T12" fmla="*/ 334 w 624"/>
              <a:gd name="T13" fmla="*/ 11 h 1556"/>
              <a:gd name="T14" fmla="*/ 297 w 624"/>
              <a:gd name="T15" fmla="*/ 5 h 1556"/>
              <a:gd name="T16" fmla="*/ 279 w 624"/>
              <a:gd name="T17" fmla="*/ 11 h 1556"/>
              <a:gd name="T18" fmla="*/ 234 w 624"/>
              <a:gd name="T19" fmla="*/ 89 h 1556"/>
              <a:gd name="T20" fmla="*/ 259 w 624"/>
              <a:gd name="T21" fmla="*/ 153 h 1556"/>
              <a:gd name="T22" fmla="*/ 267 w 624"/>
              <a:gd name="T23" fmla="*/ 223 h 1556"/>
              <a:gd name="T24" fmla="*/ 117 w 624"/>
              <a:gd name="T25" fmla="*/ 289 h 1556"/>
              <a:gd name="T26" fmla="*/ 64 w 624"/>
              <a:gd name="T27" fmla="*/ 408 h 1556"/>
              <a:gd name="T28" fmla="*/ 4 w 624"/>
              <a:gd name="T29" fmla="*/ 510 h 1556"/>
              <a:gd name="T30" fmla="*/ 46 w 624"/>
              <a:gd name="T31" fmla="*/ 672 h 1556"/>
              <a:gd name="T32" fmla="*/ 87 w 624"/>
              <a:gd name="T33" fmla="*/ 731 h 1556"/>
              <a:gd name="T34" fmla="*/ 159 w 624"/>
              <a:gd name="T35" fmla="*/ 841 h 1556"/>
              <a:gd name="T36" fmla="*/ 183 w 624"/>
              <a:gd name="T37" fmla="*/ 941 h 1556"/>
              <a:gd name="T38" fmla="*/ 213 w 624"/>
              <a:gd name="T39" fmla="*/ 1182 h 1556"/>
              <a:gd name="T40" fmla="*/ 236 w 624"/>
              <a:gd name="T41" fmla="*/ 1335 h 1556"/>
              <a:gd name="T42" fmla="*/ 253 w 624"/>
              <a:gd name="T43" fmla="*/ 1447 h 1556"/>
              <a:gd name="T44" fmla="*/ 190 w 624"/>
              <a:gd name="T45" fmla="*/ 1502 h 1556"/>
              <a:gd name="T46" fmla="*/ 304 w 624"/>
              <a:gd name="T47" fmla="*/ 1487 h 1556"/>
              <a:gd name="T48" fmla="*/ 355 w 624"/>
              <a:gd name="T49" fmla="*/ 1503 h 1556"/>
              <a:gd name="T50" fmla="*/ 393 w 624"/>
              <a:gd name="T51" fmla="*/ 1536 h 1556"/>
              <a:gd name="T52" fmla="*/ 477 w 624"/>
              <a:gd name="T53" fmla="*/ 1551 h 1556"/>
              <a:gd name="T54" fmla="*/ 447 w 624"/>
              <a:gd name="T55" fmla="*/ 1486 h 1556"/>
              <a:gd name="T56" fmla="*/ 441 w 624"/>
              <a:gd name="T57" fmla="*/ 1430 h 1556"/>
              <a:gd name="T58" fmla="*/ 461 w 624"/>
              <a:gd name="T59" fmla="*/ 1381 h 1556"/>
              <a:gd name="T60" fmla="*/ 443 w 624"/>
              <a:gd name="T61" fmla="*/ 1102 h 1556"/>
              <a:gd name="T62" fmla="*/ 451 w 624"/>
              <a:gd name="T63" fmla="*/ 1005 h 1556"/>
              <a:gd name="T64" fmla="*/ 467 w 624"/>
              <a:gd name="T65" fmla="*/ 834 h 1556"/>
              <a:gd name="T66" fmla="*/ 534 w 624"/>
              <a:gd name="T67" fmla="*/ 793 h 1556"/>
              <a:gd name="T68" fmla="*/ 536 w 624"/>
              <a:gd name="T69" fmla="*/ 738 h 1556"/>
              <a:gd name="T70" fmla="*/ 589 w 624"/>
              <a:gd name="T71" fmla="*/ 675 h 1556"/>
              <a:gd name="T72" fmla="*/ 618 w 624"/>
              <a:gd name="T73" fmla="*/ 582 h 1556"/>
              <a:gd name="T74" fmla="*/ 115 w 624"/>
              <a:gd name="T75" fmla="*/ 549 h 1556"/>
              <a:gd name="T76" fmla="*/ 106 w 624"/>
              <a:gd name="T77" fmla="*/ 603 h 1556"/>
              <a:gd name="T78" fmla="*/ 90 w 624"/>
              <a:gd name="T79" fmla="*/ 543 h 1556"/>
              <a:gd name="T80" fmla="*/ 95 w 624"/>
              <a:gd name="T81" fmla="*/ 510 h 1556"/>
              <a:gd name="T82" fmla="*/ 125 w 624"/>
              <a:gd name="T83" fmla="*/ 475 h 1556"/>
              <a:gd name="T84" fmla="*/ 340 w 624"/>
              <a:gd name="T85" fmla="*/ 1183 h 1556"/>
              <a:gd name="T86" fmla="*/ 335 w 624"/>
              <a:gd name="T87" fmla="*/ 1049 h 1556"/>
              <a:gd name="T88" fmla="*/ 335 w 624"/>
              <a:gd name="T89" fmla="*/ 1033 h 1556"/>
              <a:gd name="T90" fmla="*/ 348 w 624"/>
              <a:gd name="T91" fmla="*/ 1195 h 1556"/>
              <a:gd name="T92" fmla="*/ 527 w 624"/>
              <a:gd name="T93" fmla="*/ 592 h 1556"/>
              <a:gd name="T94" fmla="*/ 513 w 624"/>
              <a:gd name="T95" fmla="*/ 623 h 1556"/>
              <a:gd name="T96" fmla="*/ 509 w 624"/>
              <a:gd name="T97" fmla="*/ 574 h 1556"/>
              <a:gd name="T98" fmla="*/ 511 w 624"/>
              <a:gd name="T99" fmla="*/ 492 h 1556"/>
              <a:gd name="T100" fmla="*/ 530 w 624"/>
              <a:gd name="T101" fmla="*/ 557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4" h="1556">
                <a:moveTo>
                  <a:pt x="623" y="518"/>
                </a:moveTo>
                <a:cubicBezTo>
                  <a:pt x="623" y="510"/>
                  <a:pt x="615" y="490"/>
                  <a:pt x="615" y="488"/>
                </a:cubicBezTo>
                <a:cubicBezTo>
                  <a:pt x="614" y="485"/>
                  <a:pt x="592" y="438"/>
                  <a:pt x="588" y="429"/>
                </a:cubicBezTo>
                <a:cubicBezTo>
                  <a:pt x="584" y="419"/>
                  <a:pt x="561" y="384"/>
                  <a:pt x="558" y="366"/>
                </a:cubicBezTo>
                <a:cubicBezTo>
                  <a:pt x="554" y="348"/>
                  <a:pt x="538" y="322"/>
                  <a:pt x="537" y="319"/>
                </a:cubicBezTo>
                <a:cubicBezTo>
                  <a:pt x="535" y="315"/>
                  <a:pt x="533" y="302"/>
                  <a:pt x="530" y="295"/>
                </a:cubicBezTo>
                <a:cubicBezTo>
                  <a:pt x="527" y="288"/>
                  <a:pt x="520" y="270"/>
                  <a:pt x="516" y="266"/>
                </a:cubicBezTo>
                <a:cubicBezTo>
                  <a:pt x="512" y="262"/>
                  <a:pt x="496" y="259"/>
                  <a:pt x="494" y="259"/>
                </a:cubicBezTo>
                <a:cubicBezTo>
                  <a:pt x="492" y="258"/>
                  <a:pt x="451" y="249"/>
                  <a:pt x="451" y="249"/>
                </a:cubicBezTo>
                <a:cubicBezTo>
                  <a:pt x="451" y="249"/>
                  <a:pt x="408" y="238"/>
                  <a:pt x="406" y="238"/>
                </a:cubicBezTo>
                <a:cubicBezTo>
                  <a:pt x="403" y="237"/>
                  <a:pt x="404" y="238"/>
                  <a:pt x="400" y="234"/>
                </a:cubicBezTo>
                <a:cubicBezTo>
                  <a:pt x="395" y="230"/>
                  <a:pt x="385" y="227"/>
                  <a:pt x="383" y="224"/>
                </a:cubicBezTo>
                <a:cubicBezTo>
                  <a:pt x="380" y="220"/>
                  <a:pt x="373" y="216"/>
                  <a:pt x="372" y="215"/>
                </a:cubicBezTo>
                <a:cubicBezTo>
                  <a:pt x="371" y="214"/>
                  <a:pt x="371" y="214"/>
                  <a:pt x="370" y="211"/>
                </a:cubicBezTo>
                <a:cubicBezTo>
                  <a:pt x="370" y="208"/>
                  <a:pt x="368" y="205"/>
                  <a:pt x="368" y="205"/>
                </a:cubicBezTo>
                <a:cubicBezTo>
                  <a:pt x="368" y="205"/>
                  <a:pt x="366" y="179"/>
                  <a:pt x="368" y="174"/>
                </a:cubicBezTo>
                <a:cubicBezTo>
                  <a:pt x="370" y="169"/>
                  <a:pt x="372" y="147"/>
                  <a:pt x="372" y="147"/>
                </a:cubicBezTo>
                <a:cubicBezTo>
                  <a:pt x="372" y="147"/>
                  <a:pt x="372" y="145"/>
                  <a:pt x="372" y="145"/>
                </a:cubicBezTo>
                <a:cubicBezTo>
                  <a:pt x="372" y="145"/>
                  <a:pt x="375" y="145"/>
                  <a:pt x="377" y="143"/>
                </a:cubicBezTo>
                <a:cubicBezTo>
                  <a:pt x="378" y="142"/>
                  <a:pt x="382" y="137"/>
                  <a:pt x="382" y="133"/>
                </a:cubicBezTo>
                <a:cubicBezTo>
                  <a:pt x="383" y="130"/>
                  <a:pt x="383" y="128"/>
                  <a:pt x="384" y="125"/>
                </a:cubicBezTo>
                <a:cubicBezTo>
                  <a:pt x="386" y="121"/>
                  <a:pt x="384" y="114"/>
                  <a:pt x="384" y="112"/>
                </a:cubicBezTo>
                <a:cubicBezTo>
                  <a:pt x="384" y="111"/>
                  <a:pt x="385" y="107"/>
                  <a:pt x="385" y="96"/>
                </a:cubicBezTo>
                <a:cubicBezTo>
                  <a:pt x="385" y="84"/>
                  <a:pt x="385" y="70"/>
                  <a:pt x="384" y="62"/>
                </a:cubicBezTo>
                <a:cubicBezTo>
                  <a:pt x="383" y="53"/>
                  <a:pt x="376" y="46"/>
                  <a:pt x="370" y="39"/>
                </a:cubicBezTo>
                <a:cubicBezTo>
                  <a:pt x="364" y="33"/>
                  <a:pt x="355" y="31"/>
                  <a:pt x="353" y="30"/>
                </a:cubicBezTo>
                <a:cubicBezTo>
                  <a:pt x="351" y="30"/>
                  <a:pt x="353" y="29"/>
                  <a:pt x="351" y="22"/>
                </a:cubicBezTo>
                <a:cubicBezTo>
                  <a:pt x="348" y="15"/>
                  <a:pt x="341" y="15"/>
                  <a:pt x="334" y="11"/>
                </a:cubicBezTo>
                <a:cubicBezTo>
                  <a:pt x="327" y="6"/>
                  <a:pt x="320" y="5"/>
                  <a:pt x="320" y="5"/>
                </a:cubicBezTo>
                <a:cubicBezTo>
                  <a:pt x="320" y="5"/>
                  <a:pt x="304" y="5"/>
                  <a:pt x="302" y="4"/>
                </a:cubicBezTo>
                <a:cubicBezTo>
                  <a:pt x="300" y="4"/>
                  <a:pt x="296" y="0"/>
                  <a:pt x="296" y="0"/>
                </a:cubicBezTo>
                <a:cubicBezTo>
                  <a:pt x="297" y="5"/>
                  <a:pt x="297" y="5"/>
                  <a:pt x="297" y="5"/>
                </a:cubicBezTo>
                <a:cubicBezTo>
                  <a:pt x="297" y="5"/>
                  <a:pt x="295" y="9"/>
                  <a:pt x="291" y="6"/>
                </a:cubicBezTo>
                <a:cubicBezTo>
                  <a:pt x="288" y="4"/>
                  <a:pt x="275" y="4"/>
                  <a:pt x="275" y="4"/>
                </a:cubicBezTo>
                <a:cubicBezTo>
                  <a:pt x="275" y="4"/>
                  <a:pt x="281" y="4"/>
                  <a:pt x="283" y="5"/>
                </a:cubicBezTo>
                <a:cubicBezTo>
                  <a:pt x="284" y="6"/>
                  <a:pt x="285" y="9"/>
                  <a:pt x="279" y="11"/>
                </a:cubicBezTo>
                <a:cubicBezTo>
                  <a:pt x="273" y="13"/>
                  <a:pt x="264" y="19"/>
                  <a:pt x="264" y="19"/>
                </a:cubicBezTo>
                <a:cubicBezTo>
                  <a:pt x="264" y="19"/>
                  <a:pt x="252" y="28"/>
                  <a:pt x="247" y="34"/>
                </a:cubicBezTo>
                <a:cubicBezTo>
                  <a:pt x="242" y="40"/>
                  <a:pt x="241" y="45"/>
                  <a:pt x="240" y="52"/>
                </a:cubicBezTo>
                <a:cubicBezTo>
                  <a:pt x="238" y="58"/>
                  <a:pt x="232" y="74"/>
                  <a:pt x="234" y="89"/>
                </a:cubicBezTo>
                <a:cubicBezTo>
                  <a:pt x="234" y="94"/>
                  <a:pt x="238" y="108"/>
                  <a:pt x="239" y="112"/>
                </a:cubicBezTo>
                <a:cubicBezTo>
                  <a:pt x="240" y="116"/>
                  <a:pt x="242" y="115"/>
                  <a:pt x="241" y="120"/>
                </a:cubicBezTo>
                <a:cubicBezTo>
                  <a:pt x="240" y="126"/>
                  <a:pt x="241" y="138"/>
                  <a:pt x="244" y="142"/>
                </a:cubicBezTo>
                <a:cubicBezTo>
                  <a:pt x="252" y="157"/>
                  <a:pt x="258" y="150"/>
                  <a:pt x="259" y="153"/>
                </a:cubicBezTo>
                <a:cubicBezTo>
                  <a:pt x="259" y="157"/>
                  <a:pt x="260" y="163"/>
                  <a:pt x="262" y="170"/>
                </a:cubicBezTo>
                <a:cubicBezTo>
                  <a:pt x="264" y="175"/>
                  <a:pt x="266" y="178"/>
                  <a:pt x="266" y="184"/>
                </a:cubicBezTo>
                <a:cubicBezTo>
                  <a:pt x="268" y="197"/>
                  <a:pt x="272" y="210"/>
                  <a:pt x="270" y="215"/>
                </a:cubicBezTo>
                <a:cubicBezTo>
                  <a:pt x="270" y="219"/>
                  <a:pt x="269" y="221"/>
                  <a:pt x="267" y="223"/>
                </a:cubicBezTo>
                <a:cubicBezTo>
                  <a:pt x="260" y="233"/>
                  <a:pt x="240" y="242"/>
                  <a:pt x="237" y="243"/>
                </a:cubicBezTo>
                <a:cubicBezTo>
                  <a:pt x="227" y="245"/>
                  <a:pt x="203" y="252"/>
                  <a:pt x="192" y="254"/>
                </a:cubicBezTo>
                <a:cubicBezTo>
                  <a:pt x="172" y="258"/>
                  <a:pt x="149" y="266"/>
                  <a:pt x="136" y="269"/>
                </a:cubicBezTo>
                <a:cubicBezTo>
                  <a:pt x="122" y="273"/>
                  <a:pt x="118" y="283"/>
                  <a:pt x="117" y="289"/>
                </a:cubicBezTo>
                <a:cubicBezTo>
                  <a:pt x="115" y="294"/>
                  <a:pt x="114" y="313"/>
                  <a:pt x="105" y="324"/>
                </a:cubicBezTo>
                <a:cubicBezTo>
                  <a:pt x="103" y="326"/>
                  <a:pt x="96" y="341"/>
                  <a:pt x="91" y="358"/>
                </a:cubicBezTo>
                <a:cubicBezTo>
                  <a:pt x="89" y="366"/>
                  <a:pt x="85" y="382"/>
                  <a:pt x="81" y="384"/>
                </a:cubicBezTo>
                <a:cubicBezTo>
                  <a:pt x="66" y="396"/>
                  <a:pt x="71" y="399"/>
                  <a:pt x="64" y="408"/>
                </a:cubicBezTo>
                <a:cubicBezTo>
                  <a:pt x="58" y="415"/>
                  <a:pt x="52" y="422"/>
                  <a:pt x="49" y="427"/>
                </a:cubicBezTo>
                <a:cubicBezTo>
                  <a:pt x="41" y="438"/>
                  <a:pt x="31" y="455"/>
                  <a:pt x="26" y="463"/>
                </a:cubicBezTo>
                <a:cubicBezTo>
                  <a:pt x="21" y="471"/>
                  <a:pt x="14" y="476"/>
                  <a:pt x="12" y="479"/>
                </a:cubicBezTo>
                <a:cubicBezTo>
                  <a:pt x="11" y="483"/>
                  <a:pt x="9" y="498"/>
                  <a:pt x="4" y="510"/>
                </a:cubicBezTo>
                <a:cubicBezTo>
                  <a:pt x="0" y="521"/>
                  <a:pt x="4" y="542"/>
                  <a:pt x="5" y="548"/>
                </a:cubicBezTo>
                <a:cubicBezTo>
                  <a:pt x="5" y="555"/>
                  <a:pt x="9" y="584"/>
                  <a:pt x="11" y="586"/>
                </a:cubicBezTo>
                <a:cubicBezTo>
                  <a:pt x="13" y="589"/>
                  <a:pt x="24" y="618"/>
                  <a:pt x="26" y="626"/>
                </a:cubicBezTo>
                <a:cubicBezTo>
                  <a:pt x="28" y="633"/>
                  <a:pt x="43" y="667"/>
                  <a:pt x="46" y="672"/>
                </a:cubicBezTo>
                <a:cubicBezTo>
                  <a:pt x="48" y="676"/>
                  <a:pt x="68" y="712"/>
                  <a:pt x="71" y="723"/>
                </a:cubicBezTo>
                <a:cubicBezTo>
                  <a:pt x="74" y="733"/>
                  <a:pt x="80" y="740"/>
                  <a:pt x="80" y="740"/>
                </a:cubicBezTo>
                <a:cubicBezTo>
                  <a:pt x="80" y="740"/>
                  <a:pt x="79" y="730"/>
                  <a:pt x="80" y="730"/>
                </a:cubicBezTo>
                <a:cubicBezTo>
                  <a:pt x="80" y="730"/>
                  <a:pt x="86" y="730"/>
                  <a:pt x="87" y="731"/>
                </a:cubicBezTo>
                <a:cubicBezTo>
                  <a:pt x="88" y="732"/>
                  <a:pt x="83" y="770"/>
                  <a:pt x="83" y="775"/>
                </a:cubicBezTo>
                <a:cubicBezTo>
                  <a:pt x="84" y="781"/>
                  <a:pt x="79" y="830"/>
                  <a:pt x="81" y="831"/>
                </a:cubicBezTo>
                <a:cubicBezTo>
                  <a:pt x="83" y="831"/>
                  <a:pt x="121" y="832"/>
                  <a:pt x="129" y="838"/>
                </a:cubicBezTo>
                <a:cubicBezTo>
                  <a:pt x="137" y="844"/>
                  <a:pt x="156" y="841"/>
                  <a:pt x="159" y="841"/>
                </a:cubicBezTo>
                <a:cubicBezTo>
                  <a:pt x="161" y="840"/>
                  <a:pt x="160" y="832"/>
                  <a:pt x="161" y="832"/>
                </a:cubicBezTo>
                <a:cubicBezTo>
                  <a:pt x="162" y="831"/>
                  <a:pt x="166" y="830"/>
                  <a:pt x="168" y="832"/>
                </a:cubicBezTo>
                <a:cubicBezTo>
                  <a:pt x="169" y="834"/>
                  <a:pt x="173" y="866"/>
                  <a:pt x="174" y="872"/>
                </a:cubicBezTo>
                <a:cubicBezTo>
                  <a:pt x="174" y="877"/>
                  <a:pt x="183" y="939"/>
                  <a:pt x="183" y="941"/>
                </a:cubicBezTo>
                <a:cubicBezTo>
                  <a:pt x="183" y="943"/>
                  <a:pt x="195" y="1018"/>
                  <a:pt x="195" y="1021"/>
                </a:cubicBezTo>
                <a:cubicBezTo>
                  <a:pt x="195" y="1024"/>
                  <a:pt x="202" y="1087"/>
                  <a:pt x="204" y="1100"/>
                </a:cubicBezTo>
                <a:cubicBezTo>
                  <a:pt x="206" y="1114"/>
                  <a:pt x="206" y="1131"/>
                  <a:pt x="208" y="1144"/>
                </a:cubicBezTo>
                <a:cubicBezTo>
                  <a:pt x="210" y="1157"/>
                  <a:pt x="212" y="1175"/>
                  <a:pt x="213" y="1182"/>
                </a:cubicBezTo>
                <a:cubicBezTo>
                  <a:pt x="215" y="1189"/>
                  <a:pt x="219" y="1218"/>
                  <a:pt x="221" y="1225"/>
                </a:cubicBezTo>
                <a:cubicBezTo>
                  <a:pt x="223" y="1232"/>
                  <a:pt x="225" y="1250"/>
                  <a:pt x="227" y="1260"/>
                </a:cubicBezTo>
                <a:cubicBezTo>
                  <a:pt x="229" y="1270"/>
                  <a:pt x="236" y="1280"/>
                  <a:pt x="237" y="1289"/>
                </a:cubicBezTo>
                <a:cubicBezTo>
                  <a:pt x="238" y="1300"/>
                  <a:pt x="236" y="1324"/>
                  <a:pt x="236" y="1335"/>
                </a:cubicBezTo>
                <a:cubicBezTo>
                  <a:pt x="237" y="1348"/>
                  <a:pt x="239" y="1373"/>
                  <a:pt x="242" y="1383"/>
                </a:cubicBezTo>
                <a:cubicBezTo>
                  <a:pt x="244" y="1393"/>
                  <a:pt x="247" y="1405"/>
                  <a:pt x="251" y="1411"/>
                </a:cubicBezTo>
                <a:cubicBezTo>
                  <a:pt x="255" y="1417"/>
                  <a:pt x="261" y="1422"/>
                  <a:pt x="263" y="1424"/>
                </a:cubicBezTo>
                <a:cubicBezTo>
                  <a:pt x="267" y="1427"/>
                  <a:pt x="254" y="1442"/>
                  <a:pt x="253" y="1447"/>
                </a:cubicBezTo>
                <a:cubicBezTo>
                  <a:pt x="250" y="1455"/>
                  <a:pt x="231" y="1464"/>
                  <a:pt x="222" y="1469"/>
                </a:cubicBezTo>
                <a:cubicBezTo>
                  <a:pt x="218" y="1472"/>
                  <a:pt x="206" y="1480"/>
                  <a:pt x="197" y="1489"/>
                </a:cubicBezTo>
                <a:cubicBezTo>
                  <a:pt x="191" y="1494"/>
                  <a:pt x="193" y="1495"/>
                  <a:pt x="192" y="1496"/>
                </a:cubicBezTo>
                <a:cubicBezTo>
                  <a:pt x="190" y="1498"/>
                  <a:pt x="190" y="1501"/>
                  <a:pt x="190" y="1502"/>
                </a:cubicBezTo>
                <a:cubicBezTo>
                  <a:pt x="191" y="1503"/>
                  <a:pt x="193" y="1504"/>
                  <a:pt x="201" y="1506"/>
                </a:cubicBezTo>
                <a:cubicBezTo>
                  <a:pt x="210" y="1508"/>
                  <a:pt x="225" y="1510"/>
                  <a:pt x="241" y="1510"/>
                </a:cubicBezTo>
                <a:cubicBezTo>
                  <a:pt x="256" y="1510"/>
                  <a:pt x="285" y="1505"/>
                  <a:pt x="291" y="1502"/>
                </a:cubicBezTo>
                <a:cubicBezTo>
                  <a:pt x="298" y="1499"/>
                  <a:pt x="302" y="1490"/>
                  <a:pt x="304" y="1487"/>
                </a:cubicBezTo>
                <a:cubicBezTo>
                  <a:pt x="307" y="1485"/>
                  <a:pt x="315" y="1480"/>
                  <a:pt x="316" y="1480"/>
                </a:cubicBezTo>
                <a:cubicBezTo>
                  <a:pt x="317" y="1480"/>
                  <a:pt x="328" y="1483"/>
                  <a:pt x="329" y="1484"/>
                </a:cubicBezTo>
                <a:cubicBezTo>
                  <a:pt x="330" y="1485"/>
                  <a:pt x="335" y="1492"/>
                  <a:pt x="338" y="1495"/>
                </a:cubicBezTo>
                <a:cubicBezTo>
                  <a:pt x="341" y="1498"/>
                  <a:pt x="354" y="1502"/>
                  <a:pt x="355" y="1503"/>
                </a:cubicBezTo>
                <a:cubicBezTo>
                  <a:pt x="355" y="1504"/>
                  <a:pt x="356" y="1509"/>
                  <a:pt x="358" y="1516"/>
                </a:cubicBezTo>
                <a:cubicBezTo>
                  <a:pt x="360" y="1522"/>
                  <a:pt x="380" y="1526"/>
                  <a:pt x="380" y="1526"/>
                </a:cubicBezTo>
                <a:cubicBezTo>
                  <a:pt x="380" y="1526"/>
                  <a:pt x="389" y="1522"/>
                  <a:pt x="390" y="1523"/>
                </a:cubicBezTo>
                <a:cubicBezTo>
                  <a:pt x="391" y="1524"/>
                  <a:pt x="393" y="1534"/>
                  <a:pt x="393" y="1536"/>
                </a:cubicBezTo>
                <a:cubicBezTo>
                  <a:pt x="392" y="1537"/>
                  <a:pt x="391" y="1541"/>
                  <a:pt x="391" y="1542"/>
                </a:cubicBezTo>
                <a:cubicBezTo>
                  <a:pt x="390" y="1543"/>
                  <a:pt x="397" y="1547"/>
                  <a:pt x="407" y="1551"/>
                </a:cubicBezTo>
                <a:cubicBezTo>
                  <a:pt x="417" y="1555"/>
                  <a:pt x="422" y="1555"/>
                  <a:pt x="443" y="1556"/>
                </a:cubicBezTo>
                <a:cubicBezTo>
                  <a:pt x="464" y="1556"/>
                  <a:pt x="474" y="1552"/>
                  <a:pt x="477" y="1551"/>
                </a:cubicBezTo>
                <a:cubicBezTo>
                  <a:pt x="479" y="1551"/>
                  <a:pt x="477" y="1541"/>
                  <a:pt x="477" y="1539"/>
                </a:cubicBezTo>
                <a:cubicBezTo>
                  <a:pt x="477" y="1537"/>
                  <a:pt x="476" y="1529"/>
                  <a:pt x="473" y="1522"/>
                </a:cubicBezTo>
                <a:cubicBezTo>
                  <a:pt x="471" y="1514"/>
                  <a:pt x="462" y="1508"/>
                  <a:pt x="455" y="1501"/>
                </a:cubicBezTo>
                <a:cubicBezTo>
                  <a:pt x="448" y="1493"/>
                  <a:pt x="447" y="1488"/>
                  <a:pt x="447" y="1486"/>
                </a:cubicBezTo>
                <a:cubicBezTo>
                  <a:pt x="447" y="1485"/>
                  <a:pt x="447" y="1477"/>
                  <a:pt x="448" y="1474"/>
                </a:cubicBezTo>
                <a:cubicBezTo>
                  <a:pt x="449" y="1471"/>
                  <a:pt x="451" y="1463"/>
                  <a:pt x="453" y="1456"/>
                </a:cubicBezTo>
                <a:cubicBezTo>
                  <a:pt x="455" y="1449"/>
                  <a:pt x="453" y="1434"/>
                  <a:pt x="452" y="1432"/>
                </a:cubicBezTo>
                <a:cubicBezTo>
                  <a:pt x="452" y="1431"/>
                  <a:pt x="442" y="1430"/>
                  <a:pt x="441" y="1430"/>
                </a:cubicBezTo>
                <a:cubicBezTo>
                  <a:pt x="441" y="1429"/>
                  <a:pt x="435" y="1425"/>
                  <a:pt x="436" y="1423"/>
                </a:cubicBezTo>
                <a:cubicBezTo>
                  <a:pt x="436" y="1422"/>
                  <a:pt x="434" y="1423"/>
                  <a:pt x="443" y="1420"/>
                </a:cubicBezTo>
                <a:cubicBezTo>
                  <a:pt x="452" y="1417"/>
                  <a:pt x="456" y="1408"/>
                  <a:pt x="460" y="1404"/>
                </a:cubicBezTo>
                <a:cubicBezTo>
                  <a:pt x="463" y="1401"/>
                  <a:pt x="462" y="1389"/>
                  <a:pt x="461" y="1381"/>
                </a:cubicBezTo>
                <a:cubicBezTo>
                  <a:pt x="461" y="1374"/>
                  <a:pt x="461" y="1346"/>
                  <a:pt x="462" y="1327"/>
                </a:cubicBezTo>
                <a:cubicBezTo>
                  <a:pt x="462" y="1307"/>
                  <a:pt x="457" y="1257"/>
                  <a:pt x="457" y="1246"/>
                </a:cubicBezTo>
                <a:cubicBezTo>
                  <a:pt x="457" y="1236"/>
                  <a:pt x="452" y="1184"/>
                  <a:pt x="452" y="1183"/>
                </a:cubicBezTo>
                <a:cubicBezTo>
                  <a:pt x="452" y="1183"/>
                  <a:pt x="444" y="1111"/>
                  <a:pt x="443" y="1102"/>
                </a:cubicBezTo>
                <a:cubicBezTo>
                  <a:pt x="442" y="1094"/>
                  <a:pt x="439" y="1056"/>
                  <a:pt x="439" y="1056"/>
                </a:cubicBezTo>
                <a:cubicBezTo>
                  <a:pt x="439" y="1056"/>
                  <a:pt x="443" y="1048"/>
                  <a:pt x="444" y="1041"/>
                </a:cubicBezTo>
                <a:cubicBezTo>
                  <a:pt x="446" y="1035"/>
                  <a:pt x="445" y="1020"/>
                  <a:pt x="445" y="1019"/>
                </a:cubicBezTo>
                <a:cubicBezTo>
                  <a:pt x="446" y="1018"/>
                  <a:pt x="449" y="1012"/>
                  <a:pt x="451" y="1005"/>
                </a:cubicBezTo>
                <a:cubicBezTo>
                  <a:pt x="453" y="999"/>
                  <a:pt x="460" y="969"/>
                  <a:pt x="460" y="965"/>
                </a:cubicBezTo>
                <a:cubicBezTo>
                  <a:pt x="461" y="961"/>
                  <a:pt x="462" y="922"/>
                  <a:pt x="462" y="914"/>
                </a:cubicBezTo>
                <a:cubicBezTo>
                  <a:pt x="462" y="906"/>
                  <a:pt x="467" y="876"/>
                  <a:pt x="467" y="867"/>
                </a:cubicBezTo>
                <a:cubicBezTo>
                  <a:pt x="467" y="858"/>
                  <a:pt x="467" y="834"/>
                  <a:pt x="467" y="834"/>
                </a:cubicBezTo>
                <a:cubicBezTo>
                  <a:pt x="467" y="834"/>
                  <a:pt x="473" y="833"/>
                  <a:pt x="476" y="832"/>
                </a:cubicBezTo>
                <a:cubicBezTo>
                  <a:pt x="479" y="832"/>
                  <a:pt x="492" y="833"/>
                  <a:pt x="504" y="834"/>
                </a:cubicBezTo>
                <a:cubicBezTo>
                  <a:pt x="516" y="835"/>
                  <a:pt x="536" y="827"/>
                  <a:pt x="536" y="827"/>
                </a:cubicBezTo>
                <a:cubicBezTo>
                  <a:pt x="536" y="827"/>
                  <a:pt x="535" y="799"/>
                  <a:pt x="534" y="793"/>
                </a:cubicBezTo>
                <a:cubicBezTo>
                  <a:pt x="534" y="788"/>
                  <a:pt x="533" y="761"/>
                  <a:pt x="532" y="758"/>
                </a:cubicBezTo>
                <a:cubicBezTo>
                  <a:pt x="531" y="754"/>
                  <a:pt x="530" y="742"/>
                  <a:pt x="530" y="740"/>
                </a:cubicBezTo>
                <a:cubicBezTo>
                  <a:pt x="530" y="738"/>
                  <a:pt x="534" y="736"/>
                  <a:pt x="535" y="736"/>
                </a:cubicBezTo>
                <a:cubicBezTo>
                  <a:pt x="536" y="736"/>
                  <a:pt x="537" y="737"/>
                  <a:pt x="536" y="738"/>
                </a:cubicBezTo>
                <a:cubicBezTo>
                  <a:pt x="535" y="740"/>
                  <a:pt x="531" y="753"/>
                  <a:pt x="533" y="751"/>
                </a:cubicBezTo>
                <a:cubicBezTo>
                  <a:pt x="535" y="749"/>
                  <a:pt x="540" y="741"/>
                  <a:pt x="543" y="736"/>
                </a:cubicBezTo>
                <a:cubicBezTo>
                  <a:pt x="547" y="731"/>
                  <a:pt x="559" y="712"/>
                  <a:pt x="562" y="709"/>
                </a:cubicBezTo>
                <a:cubicBezTo>
                  <a:pt x="564" y="706"/>
                  <a:pt x="583" y="682"/>
                  <a:pt x="589" y="675"/>
                </a:cubicBezTo>
                <a:cubicBezTo>
                  <a:pt x="594" y="669"/>
                  <a:pt x="593" y="663"/>
                  <a:pt x="596" y="656"/>
                </a:cubicBezTo>
                <a:cubicBezTo>
                  <a:pt x="598" y="650"/>
                  <a:pt x="604" y="636"/>
                  <a:pt x="606" y="631"/>
                </a:cubicBezTo>
                <a:cubicBezTo>
                  <a:pt x="609" y="626"/>
                  <a:pt x="615" y="603"/>
                  <a:pt x="616" y="598"/>
                </a:cubicBezTo>
                <a:cubicBezTo>
                  <a:pt x="618" y="593"/>
                  <a:pt x="618" y="585"/>
                  <a:pt x="618" y="582"/>
                </a:cubicBezTo>
                <a:cubicBezTo>
                  <a:pt x="618" y="579"/>
                  <a:pt x="620" y="555"/>
                  <a:pt x="621" y="552"/>
                </a:cubicBezTo>
                <a:cubicBezTo>
                  <a:pt x="622" y="549"/>
                  <a:pt x="624" y="526"/>
                  <a:pt x="623" y="518"/>
                </a:cubicBezTo>
                <a:close/>
                <a:moveTo>
                  <a:pt x="121" y="500"/>
                </a:moveTo>
                <a:cubicBezTo>
                  <a:pt x="120" y="507"/>
                  <a:pt x="115" y="544"/>
                  <a:pt x="115" y="549"/>
                </a:cubicBezTo>
                <a:cubicBezTo>
                  <a:pt x="115" y="555"/>
                  <a:pt x="111" y="589"/>
                  <a:pt x="111" y="594"/>
                </a:cubicBezTo>
                <a:cubicBezTo>
                  <a:pt x="111" y="599"/>
                  <a:pt x="110" y="605"/>
                  <a:pt x="110" y="605"/>
                </a:cubicBezTo>
                <a:cubicBezTo>
                  <a:pt x="110" y="606"/>
                  <a:pt x="110" y="606"/>
                  <a:pt x="110" y="606"/>
                </a:cubicBezTo>
                <a:cubicBezTo>
                  <a:pt x="110" y="606"/>
                  <a:pt x="106" y="605"/>
                  <a:pt x="106" y="603"/>
                </a:cubicBezTo>
                <a:cubicBezTo>
                  <a:pt x="105" y="600"/>
                  <a:pt x="103" y="596"/>
                  <a:pt x="101" y="595"/>
                </a:cubicBezTo>
                <a:cubicBezTo>
                  <a:pt x="100" y="595"/>
                  <a:pt x="96" y="595"/>
                  <a:pt x="96" y="593"/>
                </a:cubicBezTo>
                <a:cubicBezTo>
                  <a:pt x="96" y="591"/>
                  <a:pt x="94" y="573"/>
                  <a:pt x="93" y="571"/>
                </a:cubicBezTo>
                <a:cubicBezTo>
                  <a:pt x="93" y="569"/>
                  <a:pt x="91" y="547"/>
                  <a:pt x="90" y="543"/>
                </a:cubicBezTo>
                <a:cubicBezTo>
                  <a:pt x="89" y="539"/>
                  <a:pt x="88" y="539"/>
                  <a:pt x="89" y="538"/>
                </a:cubicBezTo>
                <a:cubicBezTo>
                  <a:pt x="90" y="537"/>
                  <a:pt x="98" y="532"/>
                  <a:pt x="99" y="528"/>
                </a:cubicBezTo>
                <a:cubicBezTo>
                  <a:pt x="99" y="524"/>
                  <a:pt x="97" y="518"/>
                  <a:pt x="96" y="515"/>
                </a:cubicBezTo>
                <a:cubicBezTo>
                  <a:pt x="95" y="512"/>
                  <a:pt x="94" y="511"/>
                  <a:pt x="95" y="510"/>
                </a:cubicBezTo>
                <a:cubicBezTo>
                  <a:pt x="96" y="509"/>
                  <a:pt x="99" y="507"/>
                  <a:pt x="103" y="500"/>
                </a:cubicBezTo>
                <a:cubicBezTo>
                  <a:pt x="107" y="493"/>
                  <a:pt x="109" y="495"/>
                  <a:pt x="112" y="492"/>
                </a:cubicBezTo>
                <a:cubicBezTo>
                  <a:pt x="115" y="488"/>
                  <a:pt x="117" y="483"/>
                  <a:pt x="120" y="479"/>
                </a:cubicBezTo>
                <a:cubicBezTo>
                  <a:pt x="123" y="476"/>
                  <a:pt x="125" y="475"/>
                  <a:pt x="125" y="475"/>
                </a:cubicBezTo>
                <a:cubicBezTo>
                  <a:pt x="125" y="477"/>
                  <a:pt x="122" y="494"/>
                  <a:pt x="121" y="500"/>
                </a:cubicBezTo>
                <a:close/>
                <a:moveTo>
                  <a:pt x="348" y="1195"/>
                </a:moveTo>
                <a:cubicBezTo>
                  <a:pt x="347" y="1205"/>
                  <a:pt x="345" y="1215"/>
                  <a:pt x="345" y="1218"/>
                </a:cubicBezTo>
                <a:cubicBezTo>
                  <a:pt x="345" y="1220"/>
                  <a:pt x="341" y="1192"/>
                  <a:pt x="340" y="1183"/>
                </a:cubicBezTo>
                <a:cubicBezTo>
                  <a:pt x="339" y="1173"/>
                  <a:pt x="340" y="1161"/>
                  <a:pt x="338" y="1153"/>
                </a:cubicBezTo>
                <a:cubicBezTo>
                  <a:pt x="337" y="1146"/>
                  <a:pt x="333" y="1138"/>
                  <a:pt x="333" y="1131"/>
                </a:cubicBezTo>
                <a:cubicBezTo>
                  <a:pt x="333" y="1123"/>
                  <a:pt x="335" y="1108"/>
                  <a:pt x="335" y="1094"/>
                </a:cubicBezTo>
                <a:cubicBezTo>
                  <a:pt x="335" y="1079"/>
                  <a:pt x="336" y="1057"/>
                  <a:pt x="335" y="1049"/>
                </a:cubicBezTo>
                <a:cubicBezTo>
                  <a:pt x="335" y="1044"/>
                  <a:pt x="335" y="1036"/>
                  <a:pt x="335" y="1033"/>
                </a:cubicBezTo>
                <a:cubicBezTo>
                  <a:pt x="335" y="1033"/>
                  <a:pt x="335" y="1032"/>
                  <a:pt x="335" y="1032"/>
                </a:cubicBezTo>
                <a:cubicBezTo>
                  <a:pt x="336" y="1031"/>
                  <a:pt x="336" y="1031"/>
                  <a:pt x="336" y="1031"/>
                </a:cubicBezTo>
                <a:cubicBezTo>
                  <a:pt x="336" y="1031"/>
                  <a:pt x="335" y="1032"/>
                  <a:pt x="335" y="1033"/>
                </a:cubicBezTo>
                <a:cubicBezTo>
                  <a:pt x="337" y="1036"/>
                  <a:pt x="343" y="1053"/>
                  <a:pt x="345" y="1063"/>
                </a:cubicBezTo>
                <a:cubicBezTo>
                  <a:pt x="346" y="1074"/>
                  <a:pt x="348" y="1098"/>
                  <a:pt x="348" y="1111"/>
                </a:cubicBezTo>
                <a:cubicBezTo>
                  <a:pt x="347" y="1124"/>
                  <a:pt x="348" y="1154"/>
                  <a:pt x="348" y="1163"/>
                </a:cubicBezTo>
                <a:cubicBezTo>
                  <a:pt x="347" y="1171"/>
                  <a:pt x="349" y="1186"/>
                  <a:pt x="348" y="1195"/>
                </a:cubicBezTo>
                <a:close/>
                <a:moveTo>
                  <a:pt x="530" y="557"/>
                </a:moveTo>
                <a:cubicBezTo>
                  <a:pt x="528" y="563"/>
                  <a:pt x="530" y="569"/>
                  <a:pt x="530" y="572"/>
                </a:cubicBezTo>
                <a:cubicBezTo>
                  <a:pt x="530" y="575"/>
                  <a:pt x="531" y="578"/>
                  <a:pt x="530" y="580"/>
                </a:cubicBezTo>
                <a:cubicBezTo>
                  <a:pt x="530" y="581"/>
                  <a:pt x="528" y="587"/>
                  <a:pt x="527" y="592"/>
                </a:cubicBezTo>
                <a:cubicBezTo>
                  <a:pt x="525" y="597"/>
                  <a:pt x="522" y="601"/>
                  <a:pt x="522" y="606"/>
                </a:cubicBezTo>
                <a:cubicBezTo>
                  <a:pt x="522" y="612"/>
                  <a:pt x="522" y="620"/>
                  <a:pt x="522" y="620"/>
                </a:cubicBezTo>
                <a:cubicBezTo>
                  <a:pt x="521" y="621"/>
                  <a:pt x="520" y="621"/>
                  <a:pt x="517" y="621"/>
                </a:cubicBezTo>
                <a:cubicBezTo>
                  <a:pt x="515" y="622"/>
                  <a:pt x="514" y="622"/>
                  <a:pt x="513" y="623"/>
                </a:cubicBezTo>
                <a:cubicBezTo>
                  <a:pt x="513" y="623"/>
                  <a:pt x="511" y="620"/>
                  <a:pt x="511" y="618"/>
                </a:cubicBezTo>
                <a:cubicBezTo>
                  <a:pt x="511" y="617"/>
                  <a:pt x="511" y="615"/>
                  <a:pt x="510" y="614"/>
                </a:cubicBezTo>
                <a:cubicBezTo>
                  <a:pt x="510" y="614"/>
                  <a:pt x="510" y="605"/>
                  <a:pt x="509" y="602"/>
                </a:cubicBezTo>
                <a:cubicBezTo>
                  <a:pt x="507" y="600"/>
                  <a:pt x="511" y="589"/>
                  <a:pt x="509" y="574"/>
                </a:cubicBezTo>
                <a:cubicBezTo>
                  <a:pt x="507" y="560"/>
                  <a:pt x="506" y="536"/>
                  <a:pt x="506" y="532"/>
                </a:cubicBezTo>
                <a:cubicBezTo>
                  <a:pt x="506" y="527"/>
                  <a:pt x="505" y="504"/>
                  <a:pt x="506" y="501"/>
                </a:cubicBezTo>
                <a:cubicBezTo>
                  <a:pt x="506" y="497"/>
                  <a:pt x="507" y="484"/>
                  <a:pt x="507" y="484"/>
                </a:cubicBezTo>
                <a:cubicBezTo>
                  <a:pt x="510" y="486"/>
                  <a:pt x="511" y="488"/>
                  <a:pt x="511" y="492"/>
                </a:cubicBezTo>
                <a:cubicBezTo>
                  <a:pt x="512" y="496"/>
                  <a:pt x="514" y="501"/>
                  <a:pt x="515" y="505"/>
                </a:cubicBezTo>
                <a:cubicBezTo>
                  <a:pt x="517" y="509"/>
                  <a:pt x="525" y="525"/>
                  <a:pt x="527" y="529"/>
                </a:cubicBezTo>
                <a:cubicBezTo>
                  <a:pt x="529" y="532"/>
                  <a:pt x="534" y="539"/>
                  <a:pt x="534" y="539"/>
                </a:cubicBezTo>
                <a:cubicBezTo>
                  <a:pt x="534" y="539"/>
                  <a:pt x="532" y="552"/>
                  <a:pt x="530" y="557"/>
                </a:cubicBezTo>
                <a:close/>
              </a:path>
            </a:pathLst>
          </a:custGeom>
          <a:gradFill>
            <a:gsLst>
              <a:gs pos="0">
                <a:schemeClr val="tx1">
                  <a:lumMod val="65000"/>
                  <a:lumOff val="35000"/>
                </a:schemeClr>
              </a:gs>
              <a:gs pos="89583">
                <a:schemeClr val="bg1">
                  <a:lumMod val="75000"/>
                </a:schemeClr>
              </a:gs>
              <a:gs pos="69000">
                <a:schemeClr val="bg1">
                  <a:lumMod val="65000"/>
                </a:schemeClr>
              </a:gs>
            </a:gsLst>
            <a:lin ang="16200000" scaled="1"/>
          </a:gradFill>
          <a:ln>
            <a:noFill/>
          </a:ln>
        </p:spPr>
        <p:txBody>
          <a:bodyPr vert="horz" wrap="square" lIns="91440" tIns="45720" rIns="91440" bIns="45720" numCol="1" anchor="t" anchorCtr="0" compatLnSpc="1">
            <a:prstTxWarp prst="textNoShape">
              <a:avLst/>
            </a:prstTxWarp>
          </a:bodyPr>
          <a:lstStyle/>
          <a:p>
            <a:endParaRPr lang="en-US" noProof="1"/>
          </a:p>
        </p:txBody>
      </p:sp>
      <p:sp>
        <p:nvSpPr>
          <p:cNvPr id="28" name="TextBox 27"/>
          <p:cNvSpPr txBox="1"/>
          <p:nvPr/>
        </p:nvSpPr>
        <p:spPr>
          <a:xfrm>
            <a:off x="237941" y="2761408"/>
            <a:ext cx="1580694" cy="369332"/>
          </a:xfrm>
          <a:prstGeom prst="rect">
            <a:avLst/>
          </a:prstGeom>
          <a:noFill/>
        </p:spPr>
        <p:txBody>
          <a:bodyPr wrap="square" rtlCol="0">
            <a:spAutoFit/>
          </a:bodyPr>
          <a:lstStyle/>
          <a:p>
            <a:pPr algn="ctr"/>
            <a:r>
              <a:rPr lang="en-US" b="1" dirty="0" smtClean="0">
                <a:solidFill>
                  <a:schemeClr val="accent4"/>
                </a:solidFill>
                <a:latin typeface="+mn-lt"/>
              </a:rPr>
              <a:t>Joe</a:t>
            </a:r>
            <a:endParaRPr lang="en-US" b="1" dirty="0">
              <a:solidFill>
                <a:schemeClr val="accent4"/>
              </a:solidFill>
              <a:latin typeface="+mn-lt"/>
            </a:endParaRPr>
          </a:p>
        </p:txBody>
      </p:sp>
      <p:sp>
        <p:nvSpPr>
          <p:cNvPr id="14" name="Rechteck 22"/>
          <p:cNvSpPr/>
          <p:nvPr/>
        </p:nvSpPr>
        <p:spPr bwMode="gray">
          <a:xfrm>
            <a:off x="1641674" y="4005064"/>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Electrical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16" name="Rechteck 22"/>
          <p:cNvSpPr/>
          <p:nvPr/>
        </p:nvSpPr>
        <p:spPr bwMode="gray">
          <a:xfrm>
            <a:off x="3495067" y="4005064"/>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Plumbing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19" name="Rechteck 22"/>
          <p:cNvSpPr/>
          <p:nvPr/>
        </p:nvSpPr>
        <p:spPr bwMode="gray">
          <a:xfrm>
            <a:off x="5300453" y="4005064"/>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HVAC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0" name="Rechteck 22"/>
          <p:cNvSpPr/>
          <p:nvPr/>
        </p:nvSpPr>
        <p:spPr bwMode="gray">
          <a:xfrm>
            <a:off x="1641674" y="4797152"/>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Carpentry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1" name="Rechteck 22"/>
          <p:cNvSpPr/>
          <p:nvPr/>
        </p:nvSpPr>
        <p:spPr bwMode="gray">
          <a:xfrm>
            <a:off x="3495067" y="4797152"/>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Painting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2" name="Rechteck 22"/>
          <p:cNvSpPr/>
          <p:nvPr/>
        </p:nvSpPr>
        <p:spPr bwMode="gray">
          <a:xfrm>
            <a:off x="1642800" y="980728"/>
            <a:ext cx="6241568" cy="2150012"/>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spcBef>
                <a:spcPts val="0"/>
              </a:spcBef>
              <a:spcAft>
                <a:spcPts val="0"/>
              </a:spcAft>
              <a:buClrTx/>
              <a:buSzTx/>
              <a:buFontTx/>
              <a:buNone/>
              <a:tabLst/>
              <a:defRPr/>
            </a:pPr>
            <a:r>
              <a:rPr lang="en-US" sz="2000" dirty="0">
                <a:latin typeface="+mn-lt"/>
              </a:rPr>
              <a:t>Joe had observed that his departments were not working together well, or even at all, in some cases. It was common for one department to go into a building, “fix” a problem, and then leave a mess for the next department coming in behind them to do their part of the work</a:t>
            </a:r>
            <a:endParaRPr kumimoji="0" lang="en-US" sz="2000" b="0" i="0" u="none" strike="noStrike" kern="0" cap="none" spc="0" normalizeH="0" baseline="0" noProof="0" dirty="0">
              <a:ln>
                <a:noFill/>
              </a:ln>
              <a:solidFill>
                <a:sysClr val="windowText" lastClr="000000"/>
              </a:solidFill>
              <a:effectLst/>
              <a:uLnTx/>
              <a:uFillTx/>
              <a:latin typeface="+mn-lt"/>
              <a:cs typeface="Arial" charset="0"/>
            </a:endParaRPr>
          </a:p>
        </p:txBody>
      </p:sp>
    </p:spTree>
    <p:extLst>
      <p:ext uri="{BB962C8B-B14F-4D97-AF65-F5344CB8AC3E}">
        <p14:creationId xmlns:p14="http://schemas.microsoft.com/office/powerpoint/2010/main" val="2480103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par>
                          <p:cTn id="18" fill="hold">
                            <p:stCondLst>
                              <p:cond delay="3000"/>
                            </p:stCondLst>
                            <p:childTnLst>
                              <p:par>
                                <p:cTn id="19" presetID="32" presetClass="emph" presetSubtype="0" fill="hold" grpId="1" nodeType="afterEffect">
                                  <p:stCondLst>
                                    <p:cond delay="300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32" presetClass="emph" presetSubtype="0" fill="hold" grpId="1" nodeType="withEffect">
                                  <p:stCondLst>
                                    <p:cond delay="300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cTn>
                              </p:par>
                              <p:par>
                                <p:cTn id="31" presetID="32" presetClass="emph" presetSubtype="0" fill="hold" grpId="1" nodeType="withEffect">
                                  <p:stCondLst>
                                    <p:cond delay="3000"/>
                                  </p:stCondLst>
                                  <p:childTnLst>
                                    <p:animRot by="120000">
                                      <p:cBhvr>
                                        <p:cTn id="32" dur="100" fill="hold">
                                          <p:stCondLst>
                                            <p:cond delay="0"/>
                                          </p:stCondLst>
                                        </p:cTn>
                                        <p:tgtEl>
                                          <p:spTgt spid="19"/>
                                        </p:tgtEl>
                                        <p:attrNameLst>
                                          <p:attrName>r</p:attrName>
                                        </p:attrNameLst>
                                      </p:cBhvr>
                                    </p:animRot>
                                    <p:animRot by="-240000">
                                      <p:cBhvr>
                                        <p:cTn id="33" dur="200" fill="hold">
                                          <p:stCondLst>
                                            <p:cond delay="200"/>
                                          </p:stCondLst>
                                        </p:cTn>
                                        <p:tgtEl>
                                          <p:spTgt spid="19"/>
                                        </p:tgtEl>
                                        <p:attrNameLst>
                                          <p:attrName>r</p:attrName>
                                        </p:attrNameLst>
                                      </p:cBhvr>
                                    </p:animRot>
                                    <p:animRot by="240000">
                                      <p:cBhvr>
                                        <p:cTn id="34" dur="200" fill="hold">
                                          <p:stCondLst>
                                            <p:cond delay="400"/>
                                          </p:stCondLst>
                                        </p:cTn>
                                        <p:tgtEl>
                                          <p:spTgt spid="19"/>
                                        </p:tgtEl>
                                        <p:attrNameLst>
                                          <p:attrName>r</p:attrName>
                                        </p:attrNameLst>
                                      </p:cBhvr>
                                    </p:animRot>
                                    <p:animRot by="-240000">
                                      <p:cBhvr>
                                        <p:cTn id="35" dur="200" fill="hold">
                                          <p:stCondLst>
                                            <p:cond delay="600"/>
                                          </p:stCondLst>
                                        </p:cTn>
                                        <p:tgtEl>
                                          <p:spTgt spid="19"/>
                                        </p:tgtEl>
                                        <p:attrNameLst>
                                          <p:attrName>r</p:attrName>
                                        </p:attrNameLst>
                                      </p:cBhvr>
                                    </p:animRot>
                                    <p:animRot by="120000">
                                      <p:cBhvr>
                                        <p:cTn id="36" dur="200" fill="hold">
                                          <p:stCondLst>
                                            <p:cond delay="800"/>
                                          </p:stCondLst>
                                        </p:cTn>
                                        <p:tgtEl>
                                          <p:spTgt spid="19"/>
                                        </p:tgtEl>
                                        <p:attrNameLst>
                                          <p:attrName>r</p:attrName>
                                        </p:attrNameLst>
                                      </p:cBhvr>
                                    </p:animRot>
                                  </p:childTnLst>
                                </p:cTn>
                              </p:par>
                              <p:par>
                                <p:cTn id="37" presetID="32" presetClass="emph" presetSubtype="0" fill="hold" grpId="1" nodeType="withEffect">
                                  <p:stCondLst>
                                    <p:cond delay="3000"/>
                                  </p:stCondLst>
                                  <p:childTnLst>
                                    <p:animRot by="120000">
                                      <p:cBhvr>
                                        <p:cTn id="38" dur="100" fill="hold">
                                          <p:stCondLst>
                                            <p:cond delay="0"/>
                                          </p:stCondLst>
                                        </p:cTn>
                                        <p:tgtEl>
                                          <p:spTgt spid="20"/>
                                        </p:tgtEl>
                                        <p:attrNameLst>
                                          <p:attrName>r</p:attrName>
                                        </p:attrNameLst>
                                      </p:cBhvr>
                                    </p:animRot>
                                    <p:animRot by="-240000">
                                      <p:cBhvr>
                                        <p:cTn id="39" dur="200" fill="hold">
                                          <p:stCondLst>
                                            <p:cond delay="200"/>
                                          </p:stCondLst>
                                        </p:cTn>
                                        <p:tgtEl>
                                          <p:spTgt spid="20"/>
                                        </p:tgtEl>
                                        <p:attrNameLst>
                                          <p:attrName>r</p:attrName>
                                        </p:attrNameLst>
                                      </p:cBhvr>
                                    </p:animRot>
                                    <p:animRot by="240000">
                                      <p:cBhvr>
                                        <p:cTn id="40" dur="200" fill="hold">
                                          <p:stCondLst>
                                            <p:cond delay="400"/>
                                          </p:stCondLst>
                                        </p:cTn>
                                        <p:tgtEl>
                                          <p:spTgt spid="20"/>
                                        </p:tgtEl>
                                        <p:attrNameLst>
                                          <p:attrName>r</p:attrName>
                                        </p:attrNameLst>
                                      </p:cBhvr>
                                    </p:animRot>
                                    <p:animRot by="-240000">
                                      <p:cBhvr>
                                        <p:cTn id="41" dur="200" fill="hold">
                                          <p:stCondLst>
                                            <p:cond delay="600"/>
                                          </p:stCondLst>
                                        </p:cTn>
                                        <p:tgtEl>
                                          <p:spTgt spid="20"/>
                                        </p:tgtEl>
                                        <p:attrNameLst>
                                          <p:attrName>r</p:attrName>
                                        </p:attrNameLst>
                                      </p:cBhvr>
                                    </p:animRot>
                                    <p:animRot by="120000">
                                      <p:cBhvr>
                                        <p:cTn id="42" dur="200" fill="hold">
                                          <p:stCondLst>
                                            <p:cond delay="800"/>
                                          </p:stCondLst>
                                        </p:cTn>
                                        <p:tgtEl>
                                          <p:spTgt spid="20"/>
                                        </p:tgtEl>
                                        <p:attrNameLst>
                                          <p:attrName>r</p:attrName>
                                        </p:attrNameLst>
                                      </p:cBhvr>
                                    </p:animRot>
                                  </p:childTnLst>
                                </p:cTn>
                              </p:par>
                              <p:par>
                                <p:cTn id="43" presetID="32" presetClass="emph" presetSubtype="0" fill="hold" grpId="1" nodeType="withEffect">
                                  <p:stCondLst>
                                    <p:cond delay="3000"/>
                                  </p:stCondLst>
                                  <p:childTnLst>
                                    <p:animRot by="120000">
                                      <p:cBhvr>
                                        <p:cTn id="44" dur="100" fill="hold">
                                          <p:stCondLst>
                                            <p:cond delay="0"/>
                                          </p:stCondLst>
                                        </p:cTn>
                                        <p:tgtEl>
                                          <p:spTgt spid="21"/>
                                        </p:tgtEl>
                                        <p:attrNameLst>
                                          <p:attrName>r</p:attrName>
                                        </p:attrNameLst>
                                      </p:cBhvr>
                                    </p:animRot>
                                    <p:animRot by="-240000">
                                      <p:cBhvr>
                                        <p:cTn id="45" dur="200" fill="hold">
                                          <p:stCondLst>
                                            <p:cond delay="200"/>
                                          </p:stCondLst>
                                        </p:cTn>
                                        <p:tgtEl>
                                          <p:spTgt spid="21"/>
                                        </p:tgtEl>
                                        <p:attrNameLst>
                                          <p:attrName>r</p:attrName>
                                        </p:attrNameLst>
                                      </p:cBhvr>
                                    </p:animRot>
                                    <p:animRot by="240000">
                                      <p:cBhvr>
                                        <p:cTn id="46" dur="200" fill="hold">
                                          <p:stCondLst>
                                            <p:cond delay="400"/>
                                          </p:stCondLst>
                                        </p:cTn>
                                        <p:tgtEl>
                                          <p:spTgt spid="21"/>
                                        </p:tgtEl>
                                        <p:attrNameLst>
                                          <p:attrName>r</p:attrName>
                                        </p:attrNameLst>
                                      </p:cBhvr>
                                    </p:animRot>
                                    <p:animRot by="-240000">
                                      <p:cBhvr>
                                        <p:cTn id="47" dur="200" fill="hold">
                                          <p:stCondLst>
                                            <p:cond delay="600"/>
                                          </p:stCondLst>
                                        </p:cTn>
                                        <p:tgtEl>
                                          <p:spTgt spid="21"/>
                                        </p:tgtEl>
                                        <p:attrNameLst>
                                          <p:attrName>r</p:attrName>
                                        </p:attrNameLst>
                                      </p:cBhvr>
                                    </p:animRot>
                                    <p:animRot by="120000">
                                      <p:cBhvr>
                                        <p:cTn id="48" dur="200" fill="hold">
                                          <p:stCondLst>
                                            <p:cond delay="800"/>
                                          </p:stCondLst>
                                        </p:cTn>
                                        <p:tgtEl>
                                          <p:spTgt spid="21"/>
                                        </p:tgtEl>
                                        <p:attrNameLst>
                                          <p:attrName>r</p:attrName>
                                        </p:attrNameLst>
                                      </p:cBhvr>
                                    </p:animRot>
                                  </p:childTnLst>
                                </p:cTn>
                              </p:par>
                            </p:childTnLst>
                          </p:cTn>
                        </p:par>
                        <p:par>
                          <p:cTn id="49" fill="hold">
                            <p:stCondLst>
                              <p:cond delay="7000"/>
                            </p:stCondLst>
                            <p:childTnLst>
                              <p:par>
                                <p:cTn id="50" presetID="10" presetClass="exit" presetSubtype="0" fill="hold" grpId="2" nodeType="afterEffect">
                                  <p:stCondLst>
                                    <p:cond delay="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childTnLst>
                          </p:cTn>
                        </p:par>
                        <p:par>
                          <p:cTn id="53" fill="hold">
                            <p:stCondLst>
                              <p:cond delay="8000"/>
                            </p:stCondLst>
                            <p:childTnLst>
                              <p:par>
                                <p:cTn id="54" presetID="10" presetClass="exit" presetSubtype="0" fill="hold" grpId="2" nodeType="afterEffect">
                                  <p:stCondLst>
                                    <p:cond delay="0"/>
                                  </p:stCondLst>
                                  <p:childTnLst>
                                    <p:animEffect transition="out" filter="fade">
                                      <p:cBhvr>
                                        <p:cTn id="55" dur="1000"/>
                                        <p:tgtEl>
                                          <p:spTgt spid="16"/>
                                        </p:tgtEl>
                                      </p:cBhvr>
                                    </p:animEffect>
                                    <p:set>
                                      <p:cBhvr>
                                        <p:cTn id="56" dur="1" fill="hold">
                                          <p:stCondLst>
                                            <p:cond delay="999"/>
                                          </p:stCondLst>
                                        </p:cTn>
                                        <p:tgtEl>
                                          <p:spTgt spid="16"/>
                                        </p:tgtEl>
                                        <p:attrNameLst>
                                          <p:attrName>style.visibility</p:attrName>
                                        </p:attrNameLst>
                                      </p:cBhvr>
                                      <p:to>
                                        <p:strVal val="hidden"/>
                                      </p:to>
                                    </p:set>
                                  </p:childTnLst>
                                </p:cTn>
                              </p:par>
                            </p:childTnLst>
                          </p:cTn>
                        </p:par>
                        <p:par>
                          <p:cTn id="57" fill="hold">
                            <p:stCondLst>
                              <p:cond delay="9000"/>
                            </p:stCondLst>
                            <p:childTnLst>
                              <p:par>
                                <p:cTn id="58" presetID="10" presetClass="exit" presetSubtype="0" fill="hold" grpId="2" nodeType="afterEffect">
                                  <p:stCondLst>
                                    <p:cond delay="0"/>
                                  </p:stCondLst>
                                  <p:childTnLst>
                                    <p:animEffect transition="out" filter="fade">
                                      <p:cBhvr>
                                        <p:cTn id="59" dur="1000"/>
                                        <p:tgtEl>
                                          <p:spTgt spid="19"/>
                                        </p:tgtEl>
                                      </p:cBhvr>
                                    </p:animEffect>
                                    <p:set>
                                      <p:cBhvr>
                                        <p:cTn id="60" dur="1" fill="hold">
                                          <p:stCondLst>
                                            <p:cond delay="999"/>
                                          </p:stCondLst>
                                        </p:cTn>
                                        <p:tgtEl>
                                          <p:spTgt spid="19"/>
                                        </p:tgtEl>
                                        <p:attrNameLst>
                                          <p:attrName>style.visibility</p:attrName>
                                        </p:attrNameLst>
                                      </p:cBhvr>
                                      <p:to>
                                        <p:strVal val="hidden"/>
                                      </p:to>
                                    </p:set>
                                  </p:childTnLst>
                                </p:cTn>
                              </p:par>
                            </p:childTnLst>
                          </p:cTn>
                        </p:par>
                        <p:par>
                          <p:cTn id="61" fill="hold">
                            <p:stCondLst>
                              <p:cond delay="10000"/>
                            </p:stCondLst>
                            <p:childTnLst>
                              <p:par>
                                <p:cTn id="62" presetID="10" presetClass="exit" presetSubtype="0" fill="hold" grpId="2" nodeType="afterEffect">
                                  <p:stCondLst>
                                    <p:cond delay="0"/>
                                  </p:stCondLst>
                                  <p:childTnLst>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par>
                          <p:cTn id="65" fill="hold">
                            <p:stCondLst>
                              <p:cond delay="11000"/>
                            </p:stCondLst>
                            <p:childTnLst>
                              <p:par>
                                <p:cTn id="66" presetID="10" presetClass="exit" presetSubtype="0" fill="hold" grpId="2" nodeType="afterEffect">
                                  <p:stCondLst>
                                    <p:cond delay="0"/>
                                  </p:stCondLst>
                                  <p:childTnLst>
                                    <p:animEffect transition="out" filter="fade">
                                      <p:cBhvr>
                                        <p:cTn id="67" dur="1000"/>
                                        <p:tgtEl>
                                          <p:spTgt spid="21"/>
                                        </p:tgtEl>
                                      </p:cBhvr>
                                    </p:animEffect>
                                    <p:set>
                                      <p:cBhvr>
                                        <p:cTn id="68"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14" grpId="1" animBg="1"/>
      <p:bldP spid="14" grpId="2" animBg="1"/>
      <p:bldP spid="16" grpId="1" animBg="1"/>
      <p:bldP spid="16" grpId="2" animBg="1"/>
      <p:bldP spid="19" grpId="1" animBg="1"/>
      <p:bldP spid="19" grpId="2" animBg="1"/>
      <p:bldP spid="20" grpId="1" animBg="1"/>
      <p:bldP spid="20" grpId="2" animBg="1"/>
      <p:bldP spid="21" grpId="1" animBg="1"/>
      <p:bldP spid="21" grpId="2"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179512" y="115888"/>
            <a:ext cx="8424936" cy="615553"/>
          </a:xfrm>
          <a:prstGeom prst="rect">
            <a:avLst/>
          </a:prstGeom>
          <a:noFill/>
        </p:spPr>
        <p:txBody>
          <a:bodyPr wrap="square" lIns="0" tIns="0" rIns="0" bIns="0" rtlCol="0">
            <a:spAutoFit/>
          </a:bodyPr>
          <a:lstStyle/>
          <a:p>
            <a:pPr algn="ctr"/>
            <a:r>
              <a:rPr lang="en-US" sz="4000" dirty="0" smtClean="0">
                <a:latin typeface="+mn-lt"/>
              </a:rPr>
              <a:t>Controlling group performance</a:t>
            </a:r>
            <a:endParaRPr lang="en-US" sz="4000" dirty="0">
              <a:latin typeface="+mn-lt"/>
            </a:endParaRPr>
          </a:p>
        </p:txBody>
      </p:sp>
      <p:pic>
        <p:nvPicPr>
          <p:cNvPr id="5122" name="Picture 2" descr="http://upload.wikimedia.org/wikipedia/commons/thumb/1/1b/Mercedes_V6_DTM_Rennmotor_1996.jpg/220px-Mercedes_V6_DTM_Rennmotor_1996.jpg"/>
          <p:cNvPicPr>
            <a:picLocks noGrp="1" noSelect="1" noRot="1" noMove="1" noResize="1" noEditPoints="1" noAdjustHandles="1" noChangeArrowheads="1" noChangeShapeType="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135258" y="3222268"/>
            <a:ext cx="2838697" cy="2232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t1.gstatic.com/images?q=tbn:ANd9GcT_HoNsz09R2gS_hNYgAUedQkyUJc8TZo2c_HxTmksFA0FPnS6oOalBhU_X"/>
          <p:cNvPicPr>
            <a:picLocks noGrp="1" noSelect="1" noRot="1" noMove="1" noResize="1" noEditPoints="1" noAdjustHandles="1" noChangeArrowheads="1" noChangeShapeType="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008189" y="3222268"/>
            <a:ext cx="3707582"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AS\PresentationLoad\07 Produktion\1_TEMPLATES\4_Selbstpräsentationen\1_Grundlagen\Bildvorlagen (Kopien)\Geschäftsmann\Fotolia_22843302_X.png"/>
          <p:cNvPicPr>
            <a:picLocks noGrp="1" noSelect="1" noRot="1" noMove="1" noResize="1" noEditPoints="1" noAdjustHandles="1" noChangeArrowheads="1" noChangeShapeType="1"/>
          </p:cNvPicPr>
          <p:nvPr>
            <p:custDataLst>
              <p:tags r:id="rId3"/>
            </p:custDataLst>
          </p:nvPr>
        </p:nvPicPr>
        <p:blipFill rotWithShape="1">
          <a:blip r:embed="rId9" cstate="screen">
            <a:extLst>
              <a:ext uri="{28A0092B-C50C-407E-A947-70E740481C1C}">
                <a14:useLocalDpi xmlns:a14="http://schemas.microsoft.com/office/drawing/2010/main"/>
              </a:ext>
            </a:extLst>
          </a:blip>
          <a:srcRect l="29998" t="11482" r="36121" b="50242"/>
          <a:stretch/>
        </p:blipFill>
        <p:spPr bwMode="gray">
          <a:xfrm>
            <a:off x="611560" y="1196752"/>
            <a:ext cx="1092200" cy="1645154"/>
          </a:xfrm>
          <a:prstGeom prst="rect">
            <a:avLst/>
          </a:prstGeom>
          <a:noFill/>
          <a:extLst>
            <a:ext uri="{909E8E84-426E-40DD-AFC4-6F175D3DCCD1}">
              <a14:hiddenFill xmlns:a14="http://schemas.microsoft.com/office/drawing/2010/main">
                <a:solidFill>
                  <a:srgbClr val="FFFFFF"/>
                </a:solidFill>
              </a14:hiddenFill>
            </a:ext>
          </a:extLst>
        </p:spPr>
      </p:pic>
      <p:sp>
        <p:nvSpPr>
          <p:cNvPr id="14" name="Rektangel 63"/>
          <p:cNvSpPr>
            <a:spLocks noChangeArrowheads="1"/>
          </p:cNvSpPr>
          <p:nvPr/>
        </p:nvSpPr>
        <p:spPr bwMode="auto">
          <a:xfrm>
            <a:off x="911920" y="858198"/>
            <a:ext cx="831589" cy="338554"/>
          </a:xfrm>
          <a:prstGeom prst="rect">
            <a:avLst/>
          </a:prstGeom>
          <a:noFill/>
          <a:ln w="9525">
            <a:noFill/>
            <a:miter lim="800000"/>
            <a:headEnd/>
            <a:tailEnd/>
          </a:ln>
        </p:spPr>
        <p:txBody>
          <a:bodyPr wrap="square">
            <a:spAutoFit/>
          </a:bodyPr>
          <a:lstStyle/>
          <a:p>
            <a:pPr defTabSz="801688">
              <a:spcBef>
                <a:spcPct val="20000"/>
              </a:spcBef>
            </a:pPr>
            <a:r>
              <a:rPr lang="en-IN" sz="1600" b="1" noProof="1" smtClean="0">
                <a:solidFill>
                  <a:srgbClr val="080808"/>
                </a:solidFill>
                <a:latin typeface="Calibri" pitchFamily="34" charset="0"/>
                <a:cs typeface="Arial" charset="0"/>
              </a:rPr>
              <a:t>Leader</a:t>
            </a:r>
            <a:endParaRPr lang="en-IN" sz="1400" b="1" noProof="1">
              <a:solidFill>
                <a:srgbClr val="080808"/>
              </a:solidFill>
              <a:latin typeface="Calibri" pitchFamily="34" charset="0"/>
              <a:cs typeface="Arial" charset="0"/>
            </a:endParaRPr>
          </a:p>
        </p:txBody>
      </p:sp>
      <p:sp>
        <p:nvSpPr>
          <p:cNvPr id="15" name="Rectangle 14"/>
          <p:cNvSpPr/>
          <p:nvPr/>
        </p:nvSpPr>
        <p:spPr>
          <a:xfrm>
            <a:off x="1741454" y="1157228"/>
            <a:ext cx="6178088" cy="1191651"/>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2000" dirty="0" smtClean="0">
                <a:solidFill>
                  <a:srgbClr val="FFFFFF"/>
                </a:solidFill>
              </a:rPr>
              <a:t>A leader </a:t>
            </a:r>
            <a:r>
              <a:rPr lang="en-US" sz="2000" dirty="0">
                <a:solidFill>
                  <a:srgbClr val="FFFFFF"/>
                </a:solidFill>
              </a:rPr>
              <a:t>influences the performance of the group </a:t>
            </a:r>
            <a:r>
              <a:rPr lang="en-US" sz="2000" dirty="0" smtClean="0">
                <a:solidFill>
                  <a:srgbClr val="FFFFFF"/>
                </a:solidFill>
              </a:rPr>
              <a:t>and individual </a:t>
            </a:r>
            <a:r>
              <a:rPr lang="en-US" sz="2000" dirty="0">
                <a:solidFill>
                  <a:srgbClr val="FFFFFF"/>
                </a:solidFill>
              </a:rPr>
              <a:t>participants through his or her actions. </a:t>
            </a:r>
            <a:r>
              <a:rPr lang="en-US" sz="2000" dirty="0" smtClean="0">
                <a:solidFill>
                  <a:srgbClr val="FFFFFF"/>
                </a:solidFill>
              </a:rPr>
              <a:t>Why is </a:t>
            </a:r>
            <a:r>
              <a:rPr lang="en-US" sz="2000" dirty="0">
                <a:solidFill>
                  <a:srgbClr val="FFFFFF"/>
                </a:solidFill>
              </a:rPr>
              <a:t>control needed?</a:t>
            </a:r>
          </a:p>
        </p:txBody>
      </p:sp>
      <p:pic>
        <p:nvPicPr>
          <p:cNvPr id="16" name="Picture 15" descr="Man-With-Question-01.png"/>
          <p:cNvPicPr>
            <a:picLocks noGrp="1" noSelect="1" noRot="1" noMove="1" noResize="1" noEditPoints="1" noAdjustHandles="1" noChangeArrowheads="1" noChangeShapeType="1"/>
          </p:cNvPicPr>
          <p:nvPr>
            <p:custDataLst>
              <p:tags r:id="rId4"/>
            </p:custDataLst>
          </p:nvPr>
        </p:nvPicPr>
        <p:blipFill>
          <a:blip r:embed="rId10" cstate="print"/>
          <a:srcRect t="4672" r="19411"/>
          <a:stretch>
            <a:fillRect/>
          </a:stretch>
        </p:blipFill>
        <p:spPr>
          <a:xfrm>
            <a:off x="7205730" y="838736"/>
            <a:ext cx="1387059" cy="1437124"/>
          </a:xfrm>
          <a:prstGeom prst="rect">
            <a:avLst/>
          </a:prstGeom>
        </p:spPr>
      </p:pic>
      <p:sp>
        <p:nvSpPr>
          <p:cNvPr id="17" name="TextBox 16"/>
          <p:cNvSpPr txBox="1"/>
          <p:nvPr/>
        </p:nvSpPr>
        <p:spPr>
          <a:xfrm>
            <a:off x="1043608" y="2852936"/>
            <a:ext cx="4320480" cy="369332"/>
          </a:xfrm>
          <a:prstGeom prst="rect">
            <a:avLst/>
          </a:prstGeom>
          <a:solidFill>
            <a:srgbClr val="FFFFFF">
              <a:alpha val="69804"/>
            </a:srgbClr>
          </a:solidFill>
        </p:spPr>
        <p:txBody>
          <a:bodyPr wrap="square" rtlCol="0">
            <a:spAutoFit/>
          </a:bodyPr>
          <a:lstStyle/>
          <a:p>
            <a:r>
              <a:rPr lang="en-US" dirty="0" smtClean="0">
                <a:latin typeface="+mn-lt"/>
              </a:rPr>
              <a:t>Consider the following example</a:t>
            </a:r>
            <a:endParaRPr lang="en-IN" dirty="0">
              <a:latin typeface="+mn-lt"/>
            </a:endParaRPr>
          </a:p>
        </p:txBody>
      </p:sp>
      <p:sp>
        <p:nvSpPr>
          <p:cNvPr id="18" name="Rectangle 17"/>
          <p:cNvSpPr/>
          <p:nvPr/>
        </p:nvSpPr>
        <p:spPr>
          <a:xfrm>
            <a:off x="1043608" y="4917965"/>
            <a:ext cx="2930347" cy="468000"/>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N" sz="2000" dirty="0" smtClean="0">
                <a:solidFill>
                  <a:srgbClr val="FFFFFF"/>
                </a:solidFill>
              </a:rPr>
              <a:t>Engine</a:t>
            </a:r>
            <a:endParaRPr lang="en-IN" sz="2000" dirty="0">
              <a:solidFill>
                <a:srgbClr val="FFFFFF"/>
              </a:solidFill>
            </a:endParaRPr>
          </a:p>
        </p:txBody>
      </p:sp>
      <p:sp>
        <p:nvSpPr>
          <p:cNvPr id="19" name="Rectangle 18"/>
          <p:cNvSpPr/>
          <p:nvPr/>
        </p:nvSpPr>
        <p:spPr>
          <a:xfrm>
            <a:off x="4275383" y="4917965"/>
            <a:ext cx="2930347" cy="468000"/>
          </a:xfrm>
          <a:prstGeom prst="rect">
            <a:avLst/>
          </a:prstGeom>
          <a:solidFill>
            <a:srgbClr val="FF0066">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N" sz="2000" dirty="0" smtClean="0">
                <a:solidFill>
                  <a:srgbClr val="FFFFFF"/>
                </a:solidFill>
              </a:rPr>
              <a:t>Throttle</a:t>
            </a:r>
            <a:endParaRPr lang="en-IN" sz="2000" dirty="0">
              <a:solidFill>
                <a:srgbClr val="FFFFFF"/>
              </a:solidFill>
            </a:endParaRPr>
          </a:p>
        </p:txBody>
      </p:sp>
      <p:sp>
        <p:nvSpPr>
          <p:cNvPr id="20" name="TextBox 19"/>
          <p:cNvSpPr txBox="1"/>
          <p:nvPr/>
        </p:nvSpPr>
        <p:spPr>
          <a:xfrm>
            <a:off x="169640" y="5526524"/>
            <a:ext cx="4320480" cy="369332"/>
          </a:xfrm>
          <a:prstGeom prst="rect">
            <a:avLst/>
          </a:prstGeom>
          <a:solidFill>
            <a:srgbClr val="FFFFFF">
              <a:alpha val="69804"/>
            </a:srgbClr>
          </a:solidFill>
        </p:spPr>
        <p:txBody>
          <a:bodyPr wrap="square" rtlCol="0">
            <a:spAutoFit/>
          </a:bodyPr>
          <a:lstStyle/>
          <a:p>
            <a:r>
              <a:rPr lang="en-US" dirty="0" smtClean="0">
                <a:latin typeface="+mn-lt"/>
              </a:rPr>
              <a:t>Does the engine run without a throttle?</a:t>
            </a:r>
            <a:endParaRPr lang="en-IN" dirty="0">
              <a:latin typeface="+mn-lt"/>
            </a:endParaRPr>
          </a:p>
        </p:txBody>
      </p:sp>
      <p:sp>
        <p:nvSpPr>
          <p:cNvPr id="21" name="TextBox 20"/>
          <p:cNvSpPr txBox="1"/>
          <p:nvPr/>
        </p:nvSpPr>
        <p:spPr>
          <a:xfrm>
            <a:off x="3580316" y="5826930"/>
            <a:ext cx="4320480" cy="646331"/>
          </a:xfrm>
          <a:prstGeom prst="rect">
            <a:avLst/>
          </a:prstGeom>
          <a:solidFill>
            <a:srgbClr val="FFFFFF">
              <a:alpha val="69804"/>
            </a:srgbClr>
          </a:solidFill>
        </p:spPr>
        <p:txBody>
          <a:bodyPr wrap="square" rtlCol="0">
            <a:spAutoFit/>
          </a:bodyPr>
          <a:lstStyle/>
          <a:p>
            <a:r>
              <a:rPr lang="en-US" dirty="0" smtClean="0">
                <a:latin typeface="+mn-lt"/>
              </a:rPr>
              <a:t>Throttle keeps engine running itself </a:t>
            </a:r>
            <a:r>
              <a:rPr lang="en-US" dirty="0">
                <a:latin typeface="+mn-lt"/>
              </a:rPr>
              <a:t>into the ground</a:t>
            </a:r>
            <a:endParaRPr lang="en-IN" dirty="0">
              <a:latin typeface="+mn-lt"/>
            </a:endParaRPr>
          </a:p>
        </p:txBody>
      </p:sp>
    </p:spTree>
    <p:extLst>
      <p:ext uri="{BB962C8B-B14F-4D97-AF65-F5344CB8AC3E}">
        <p14:creationId xmlns:p14="http://schemas.microsoft.com/office/powerpoint/2010/main" val="1888314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Building a Team</a:t>
            </a:r>
            <a:endParaRPr lang="en-US" sz="4000" dirty="0">
              <a:latin typeface="+mn-lt"/>
            </a:endParaRPr>
          </a:p>
        </p:txBody>
      </p:sp>
      <p:sp>
        <p:nvSpPr>
          <p:cNvPr id="14" name="Rechteck 22"/>
          <p:cNvSpPr/>
          <p:nvPr/>
        </p:nvSpPr>
        <p:spPr bwMode="gray">
          <a:xfrm>
            <a:off x="842786" y="1268760"/>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Electrical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16" name="Rechteck 22"/>
          <p:cNvSpPr/>
          <p:nvPr/>
        </p:nvSpPr>
        <p:spPr bwMode="gray">
          <a:xfrm>
            <a:off x="2696179" y="1268760"/>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Plumbing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19" name="Rechteck 22"/>
          <p:cNvSpPr/>
          <p:nvPr/>
        </p:nvSpPr>
        <p:spPr bwMode="gray">
          <a:xfrm>
            <a:off x="4501565" y="1268760"/>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HVAC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0" name="Rechteck 22"/>
          <p:cNvSpPr/>
          <p:nvPr/>
        </p:nvSpPr>
        <p:spPr bwMode="gray">
          <a:xfrm>
            <a:off x="842786" y="2060848"/>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Carpentry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21" name="Rechteck 22"/>
          <p:cNvSpPr/>
          <p:nvPr/>
        </p:nvSpPr>
        <p:spPr bwMode="gray">
          <a:xfrm>
            <a:off x="2696179" y="2060848"/>
            <a:ext cx="1597776" cy="648072"/>
          </a:xfrm>
          <a:prstGeom prst="rect">
            <a:avLst/>
          </a:prstGeom>
          <a:solidFill>
            <a:schemeClr val="tx2">
              <a:lumMod val="75000"/>
            </a:schemeClr>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lnSpc>
                <a:spcPct val="100000"/>
              </a:lnSpc>
              <a:spcBef>
                <a:spcPts val="0"/>
              </a:spcBef>
              <a:spcAft>
                <a:spcPts val="0"/>
              </a:spcAft>
              <a:buClrTx/>
              <a:buSzTx/>
              <a:buFontTx/>
              <a:buNone/>
              <a:tabLst/>
              <a:defRPr/>
            </a:pPr>
            <a:r>
              <a:rPr lang="en-US" dirty="0" smtClean="0">
                <a:solidFill>
                  <a:srgbClr val="FFFFFF"/>
                </a:solidFill>
                <a:latin typeface="+mn-lt"/>
              </a:rPr>
              <a:t>Painting dept.</a:t>
            </a:r>
            <a:endParaRPr kumimoji="0" lang="en-US" b="0" i="0" u="none" strike="noStrike" kern="0" cap="none" spc="0" normalizeH="0" baseline="0" noProof="0" dirty="0">
              <a:ln>
                <a:noFill/>
              </a:ln>
              <a:solidFill>
                <a:srgbClr val="FFFFFF"/>
              </a:solidFill>
              <a:effectLst/>
              <a:uLnTx/>
              <a:uFillTx/>
              <a:latin typeface="+mn-lt"/>
              <a:cs typeface="Arial" charset="0"/>
            </a:endParaRPr>
          </a:p>
        </p:txBody>
      </p:sp>
      <p:sp>
        <p:nvSpPr>
          <p:cNvPr id="12" name="Rechteck 22"/>
          <p:cNvSpPr/>
          <p:nvPr/>
        </p:nvSpPr>
        <p:spPr bwMode="gray">
          <a:xfrm>
            <a:off x="838413" y="3068960"/>
            <a:ext cx="5953535" cy="2051416"/>
          </a:xfrm>
          <a:prstGeom prst="rect">
            <a:avLst/>
          </a:prstGeom>
          <a:solidFill>
            <a:sysClr val="window" lastClr="FFFFFF"/>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spcBef>
                <a:spcPts val="0"/>
              </a:spcBef>
              <a:spcAft>
                <a:spcPts val="0"/>
              </a:spcAft>
              <a:buClrTx/>
              <a:buSzTx/>
              <a:buFontTx/>
              <a:buNone/>
              <a:tabLst/>
              <a:defRPr/>
            </a:pPr>
            <a:r>
              <a:rPr lang="en-US" sz="2000" dirty="0">
                <a:latin typeface="+mn-lt"/>
              </a:rPr>
              <a:t>Workers seemed to think only about maximizing the output of their own department and finishing their own work quickly, with little regard for the impact on other departments and the long-term impact on the university</a:t>
            </a:r>
            <a:endParaRPr kumimoji="0" lang="en-US" sz="2000" b="0" i="0" u="none" strike="noStrike" kern="0" cap="none" spc="0" normalizeH="0" baseline="0" noProof="0" dirty="0">
              <a:ln>
                <a:noFill/>
              </a:ln>
              <a:solidFill>
                <a:sysClr val="windowText" lastClr="000000"/>
              </a:solidFill>
              <a:effectLst/>
              <a:uLnTx/>
              <a:uFillTx/>
              <a:latin typeface="+mn-lt"/>
              <a:cs typeface="Arial" charset="0"/>
            </a:endParaRPr>
          </a:p>
        </p:txBody>
      </p:sp>
    </p:spTree>
    <p:extLst>
      <p:ext uri="{BB962C8B-B14F-4D97-AF65-F5344CB8AC3E}">
        <p14:creationId xmlns:p14="http://schemas.microsoft.com/office/powerpoint/2010/main" val="3783805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 presetClass="exit" presetSubtype="4" fill="hold" grpId="0" nodeType="afterEffect">
                                  <p:stCondLst>
                                    <p:cond delay="2500"/>
                                  </p:stCondLst>
                                  <p:childTnLst>
                                    <p:anim calcmode="lin" valueType="num">
                                      <p:cBhvr additive="base">
                                        <p:cTn id="10" dur="1000"/>
                                        <p:tgtEl>
                                          <p:spTgt spid="14"/>
                                        </p:tgtEl>
                                        <p:attrNameLst>
                                          <p:attrName>ppt_x</p:attrName>
                                        </p:attrNameLst>
                                      </p:cBhvr>
                                      <p:tavLst>
                                        <p:tav tm="0">
                                          <p:val>
                                            <p:strVal val="ppt_x"/>
                                          </p:val>
                                        </p:tav>
                                        <p:tav tm="100000">
                                          <p:val>
                                            <p:strVal val="ppt_x"/>
                                          </p:val>
                                        </p:tav>
                                      </p:tavLst>
                                    </p:anim>
                                    <p:anim calcmode="lin" valueType="num">
                                      <p:cBhvr additive="base">
                                        <p:cTn id="11" dur="1000"/>
                                        <p:tgtEl>
                                          <p:spTgt spid="14"/>
                                        </p:tgtEl>
                                        <p:attrNameLst>
                                          <p:attrName>ppt_y</p:attrName>
                                        </p:attrNameLst>
                                      </p:cBhvr>
                                      <p:tavLst>
                                        <p:tav tm="0">
                                          <p:val>
                                            <p:strVal val="ppt_y"/>
                                          </p:val>
                                        </p:tav>
                                        <p:tav tm="100000">
                                          <p:val>
                                            <p:strVal val="1+ppt_h/2"/>
                                          </p:val>
                                        </p:tav>
                                      </p:tavLst>
                                    </p:anim>
                                    <p:set>
                                      <p:cBhvr>
                                        <p:cTn id="12" dur="1" fill="hold">
                                          <p:stCondLst>
                                            <p:cond delay="999"/>
                                          </p:stCondLst>
                                        </p:cTn>
                                        <p:tgtEl>
                                          <p:spTgt spid="14"/>
                                        </p:tgtEl>
                                        <p:attrNameLst>
                                          <p:attrName>style.visibility</p:attrName>
                                        </p:attrNameLst>
                                      </p:cBhvr>
                                      <p:to>
                                        <p:strVal val="hidden"/>
                                      </p:to>
                                    </p:set>
                                  </p:childTnLst>
                                </p:cTn>
                              </p:par>
                            </p:childTnLst>
                          </p:cTn>
                        </p:par>
                        <p:par>
                          <p:cTn id="13" fill="hold">
                            <p:stCondLst>
                              <p:cond delay="4500"/>
                            </p:stCondLst>
                            <p:childTnLst>
                              <p:par>
                                <p:cTn id="14" presetID="2" presetClass="exit" presetSubtype="4" fill="hold" grpId="0" nodeType="afterEffect">
                                  <p:stCondLst>
                                    <p:cond delay="0"/>
                                  </p:stCondLst>
                                  <p:childTnLst>
                                    <p:anim calcmode="lin" valueType="num">
                                      <p:cBhvr additive="base">
                                        <p:cTn id="15" dur="1000"/>
                                        <p:tgtEl>
                                          <p:spTgt spid="16"/>
                                        </p:tgtEl>
                                        <p:attrNameLst>
                                          <p:attrName>ppt_x</p:attrName>
                                        </p:attrNameLst>
                                      </p:cBhvr>
                                      <p:tavLst>
                                        <p:tav tm="0">
                                          <p:val>
                                            <p:strVal val="ppt_x"/>
                                          </p:val>
                                        </p:tav>
                                        <p:tav tm="100000">
                                          <p:val>
                                            <p:strVal val="ppt_x"/>
                                          </p:val>
                                        </p:tav>
                                      </p:tavLst>
                                    </p:anim>
                                    <p:anim calcmode="lin" valueType="num">
                                      <p:cBhvr additive="base">
                                        <p:cTn id="16" dur="1000"/>
                                        <p:tgtEl>
                                          <p:spTgt spid="16"/>
                                        </p:tgtEl>
                                        <p:attrNameLst>
                                          <p:attrName>ppt_y</p:attrName>
                                        </p:attrNameLst>
                                      </p:cBhvr>
                                      <p:tavLst>
                                        <p:tav tm="0">
                                          <p:val>
                                            <p:strVal val="ppt_y"/>
                                          </p:val>
                                        </p:tav>
                                        <p:tav tm="100000">
                                          <p:val>
                                            <p:strVal val="1+ppt_h/2"/>
                                          </p:val>
                                        </p:tav>
                                      </p:tavLst>
                                    </p:anim>
                                    <p:set>
                                      <p:cBhvr>
                                        <p:cTn id="17" dur="1" fill="hold">
                                          <p:stCondLst>
                                            <p:cond delay="999"/>
                                          </p:stCondLst>
                                        </p:cTn>
                                        <p:tgtEl>
                                          <p:spTgt spid="16"/>
                                        </p:tgtEl>
                                        <p:attrNameLst>
                                          <p:attrName>style.visibility</p:attrName>
                                        </p:attrNameLst>
                                      </p:cBhvr>
                                      <p:to>
                                        <p:strVal val="hidden"/>
                                      </p:to>
                                    </p:set>
                                  </p:childTnLst>
                                </p:cTn>
                              </p:par>
                            </p:childTnLst>
                          </p:cTn>
                        </p:par>
                        <p:par>
                          <p:cTn id="18" fill="hold">
                            <p:stCondLst>
                              <p:cond delay="5500"/>
                            </p:stCondLst>
                            <p:childTnLst>
                              <p:par>
                                <p:cTn id="19" presetID="2" presetClass="exit" presetSubtype="4" fill="hold" grpId="0" nodeType="afterEffect">
                                  <p:stCondLst>
                                    <p:cond delay="0"/>
                                  </p:stCondLst>
                                  <p:childTnLst>
                                    <p:anim calcmode="lin" valueType="num">
                                      <p:cBhvr additive="base">
                                        <p:cTn id="20" dur="1000"/>
                                        <p:tgtEl>
                                          <p:spTgt spid="19"/>
                                        </p:tgtEl>
                                        <p:attrNameLst>
                                          <p:attrName>ppt_x</p:attrName>
                                        </p:attrNameLst>
                                      </p:cBhvr>
                                      <p:tavLst>
                                        <p:tav tm="0">
                                          <p:val>
                                            <p:strVal val="ppt_x"/>
                                          </p:val>
                                        </p:tav>
                                        <p:tav tm="100000">
                                          <p:val>
                                            <p:strVal val="ppt_x"/>
                                          </p:val>
                                        </p:tav>
                                      </p:tavLst>
                                    </p:anim>
                                    <p:anim calcmode="lin" valueType="num">
                                      <p:cBhvr additive="base">
                                        <p:cTn id="21" dur="1000"/>
                                        <p:tgtEl>
                                          <p:spTgt spid="19"/>
                                        </p:tgtEl>
                                        <p:attrNameLst>
                                          <p:attrName>ppt_y</p:attrName>
                                        </p:attrNameLst>
                                      </p:cBhvr>
                                      <p:tavLst>
                                        <p:tav tm="0">
                                          <p:val>
                                            <p:strVal val="ppt_y"/>
                                          </p:val>
                                        </p:tav>
                                        <p:tav tm="100000">
                                          <p:val>
                                            <p:strVal val="1+ppt_h/2"/>
                                          </p:val>
                                        </p:tav>
                                      </p:tavLst>
                                    </p:anim>
                                    <p:set>
                                      <p:cBhvr>
                                        <p:cTn id="22" dur="1" fill="hold">
                                          <p:stCondLst>
                                            <p:cond delay="999"/>
                                          </p:stCondLst>
                                        </p:cTn>
                                        <p:tgtEl>
                                          <p:spTgt spid="19"/>
                                        </p:tgtEl>
                                        <p:attrNameLst>
                                          <p:attrName>style.visibility</p:attrName>
                                        </p:attrNameLst>
                                      </p:cBhvr>
                                      <p:to>
                                        <p:strVal val="hidden"/>
                                      </p:to>
                                    </p:set>
                                  </p:childTnLst>
                                </p:cTn>
                              </p:par>
                            </p:childTnLst>
                          </p:cTn>
                        </p:par>
                        <p:par>
                          <p:cTn id="23" fill="hold">
                            <p:stCondLst>
                              <p:cond delay="6500"/>
                            </p:stCondLst>
                            <p:childTnLst>
                              <p:par>
                                <p:cTn id="24" presetID="2" presetClass="exit" presetSubtype="4" fill="hold" grpId="0" nodeType="afterEffect">
                                  <p:stCondLst>
                                    <p:cond delay="0"/>
                                  </p:stCondLst>
                                  <p:childTnLst>
                                    <p:anim calcmode="lin" valueType="num">
                                      <p:cBhvr additive="base">
                                        <p:cTn id="25" dur="1000"/>
                                        <p:tgtEl>
                                          <p:spTgt spid="20"/>
                                        </p:tgtEl>
                                        <p:attrNameLst>
                                          <p:attrName>ppt_x</p:attrName>
                                        </p:attrNameLst>
                                      </p:cBhvr>
                                      <p:tavLst>
                                        <p:tav tm="0">
                                          <p:val>
                                            <p:strVal val="ppt_x"/>
                                          </p:val>
                                        </p:tav>
                                        <p:tav tm="100000">
                                          <p:val>
                                            <p:strVal val="ppt_x"/>
                                          </p:val>
                                        </p:tav>
                                      </p:tavLst>
                                    </p:anim>
                                    <p:anim calcmode="lin" valueType="num">
                                      <p:cBhvr additive="base">
                                        <p:cTn id="26" dur="1000"/>
                                        <p:tgtEl>
                                          <p:spTgt spid="20"/>
                                        </p:tgtEl>
                                        <p:attrNameLst>
                                          <p:attrName>ppt_y</p:attrName>
                                        </p:attrNameLst>
                                      </p:cBhvr>
                                      <p:tavLst>
                                        <p:tav tm="0">
                                          <p:val>
                                            <p:strVal val="ppt_y"/>
                                          </p:val>
                                        </p:tav>
                                        <p:tav tm="100000">
                                          <p:val>
                                            <p:strVal val="1+ppt_h/2"/>
                                          </p:val>
                                        </p:tav>
                                      </p:tavLst>
                                    </p:anim>
                                    <p:set>
                                      <p:cBhvr>
                                        <p:cTn id="27" dur="1" fill="hold">
                                          <p:stCondLst>
                                            <p:cond delay="999"/>
                                          </p:stCondLst>
                                        </p:cTn>
                                        <p:tgtEl>
                                          <p:spTgt spid="20"/>
                                        </p:tgtEl>
                                        <p:attrNameLst>
                                          <p:attrName>style.visibility</p:attrName>
                                        </p:attrNameLst>
                                      </p:cBhvr>
                                      <p:to>
                                        <p:strVal val="hidden"/>
                                      </p:to>
                                    </p:set>
                                  </p:childTnLst>
                                </p:cTn>
                              </p:par>
                            </p:childTnLst>
                          </p:cTn>
                        </p:par>
                        <p:par>
                          <p:cTn id="28" fill="hold">
                            <p:stCondLst>
                              <p:cond delay="7500"/>
                            </p:stCondLst>
                            <p:childTnLst>
                              <p:par>
                                <p:cTn id="29" presetID="2" presetClass="exit" presetSubtype="4" fill="hold" grpId="0" nodeType="afterEffect">
                                  <p:stCondLst>
                                    <p:cond delay="0"/>
                                  </p:stCondLst>
                                  <p:childTnLst>
                                    <p:anim calcmode="lin" valueType="num">
                                      <p:cBhvr additive="base">
                                        <p:cTn id="30" dur="1000"/>
                                        <p:tgtEl>
                                          <p:spTgt spid="21"/>
                                        </p:tgtEl>
                                        <p:attrNameLst>
                                          <p:attrName>ppt_x</p:attrName>
                                        </p:attrNameLst>
                                      </p:cBhvr>
                                      <p:tavLst>
                                        <p:tav tm="0">
                                          <p:val>
                                            <p:strVal val="ppt_x"/>
                                          </p:val>
                                        </p:tav>
                                        <p:tav tm="100000">
                                          <p:val>
                                            <p:strVal val="ppt_x"/>
                                          </p:val>
                                        </p:tav>
                                      </p:tavLst>
                                    </p:anim>
                                    <p:anim calcmode="lin" valueType="num">
                                      <p:cBhvr additive="base">
                                        <p:cTn id="31" dur="1000"/>
                                        <p:tgtEl>
                                          <p:spTgt spid="21"/>
                                        </p:tgtEl>
                                        <p:attrNameLst>
                                          <p:attrName>ppt_y</p:attrName>
                                        </p:attrNameLst>
                                      </p:cBhvr>
                                      <p:tavLst>
                                        <p:tav tm="0">
                                          <p:val>
                                            <p:strVal val="ppt_y"/>
                                          </p:val>
                                        </p:tav>
                                        <p:tav tm="100000">
                                          <p:val>
                                            <p:strVal val="1+ppt_h/2"/>
                                          </p:val>
                                        </p:tav>
                                      </p:tavLst>
                                    </p:anim>
                                    <p:set>
                                      <p:cBhvr>
                                        <p:cTn id="32"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0" grpId="0" animBg="1"/>
      <p:bldP spid="21"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Building a Team</a:t>
            </a:r>
            <a:endParaRPr lang="en-US" sz="4000" dirty="0">
              <a:latin typeface="+mn-lt"/>
            </a:endParaRPr>
          </a:p>
        </p:txBody>
      </p:sp>
      <p:sp>
        <p:nvSpPr>
          <p:cNvPr id="10" name="Freeform 6"/>
          <p:cNvSpPr>
            <a:spLocks noGrp="1" noSelect="1" noRot="1" noMove="1" noResize="1" noEditPoints="1" noAdjustHandles="1" noChangeArrowheads="1" noChangeShapeType="1" noTextEdit="1"/>
          </p:cNvSpPr>
          <p:nvPr>
            <p:custDataLst>
              <p:tags r:id="rId1"/>
            </p:custDataLst>
          </p:nvPr>
        </p:nvSpPr>
        <p:spPr bwMode="gray">
          <a:xfrm>
            <a:off x="611560" y="1311324"/>
            <a:ext cx="1030114" cy="2008495"/>
          </a:xfrm>
          <a:custGeom>
            <a:avLst/>
            <a:gdLst>
              <a:gd name="T0" fmla="*/ 558 w 624"/>
              <a:gd name="T1" fmla="*/ 366 h 1556"/>
              <a:gd name="T2" fmla="*/ 494 w 624"/>
              <a:gd name="T3" fmla="*/ 259 h 1556"/>
              <a:gd name="T4" fmla="*/ 383 w 624"/>
              <a:gd name="T5" fmla="*/ 224 h 1556"/>
              <a:gd name="T6" fmla="*/ 368 w 624"/>
              <a:gd name="T7" fmla="*/ 174 h 1556"/>
              <a:gd name="T8" fmla="*/ 382 w 624"/>
              <a:gd name="T9" fmla="*/ 133 h 1556"/>
              <a:gd name="T10" fmla="*/ 384 w 624"/>
              <a:gd name="T11" fmla="*/ 62 h 1556"/>
              <a:gd name="T12" fmla="*/ 334 w 624"/>
              <a:gd name="T13" fmla="*/ 11 h 1556"/>
              <a:gd name="T14" fmla="*/ 297 w 624"/>
              <a:gd name="T15" fmla="*/ 5 h 1556"/>
              <a:gd name="T16" fmla="*/ 279 w 624"/>
              <a:gd name="T17" fmla="*/ 11 h 1556"/>
              <a:gd name="T18" fmla="*/ 234 w 624"/>
              <a:gd name="T19" fmla="*/ 89 h 1556"/>
              <a:gd name="T20" fmla="*/ 259 w 624"/>
              <a:gd name="T21" fmla="*/ 153 h 1556"/>
              <a:gd name="T22" fmla="*/ 267 w 624"/>
              <a:gd name="T23" fmla="*/ 223 h 1556"/>
              <a:gd name="T24" fmla="*/ 117 w 624"/>
              <a:gd name="T25" fmla="*/ 289 h 1556"/>
              <a:gd name="T26" fmla="*/ 64 w 624"/>
              <a:gd name="T27" fmla="*/ 408 h 1556"/>
              <a:gd name="T28" fmla="*/ 4 w 624"/>
              <a:gd name="T29" fmla="*/ 510 h 1556"/>
              <a:gd name="T30" fmla="*/ 46 w 624"/>
              <a:gd name="T31" fmla="*/ 672 h 1556"/>
              <a:gd name="T32" fmla="*/ 87 w 624"/>
              <a:gd name="T33" fmla="*/ 731 h 1556"/>
              <a:gd name="T34" fmla="*/ 159 w 624"/>
              <a:gd name="T35" fmla="*/ 841 h 1556"/>
              <a:gd name="T36" fmla="*/ 183 w 624"/>
              <a:gd name="T37" fmla="*/ 941 h 1556"/>
              <a:gd name="T38" fmla="*/ 213 w 624"/>
              <a:gd name="T39" fmla="*/ 1182 h 1556"/>
              <a:gd name="T40" fmla="*/ 236 w 624"/>
              <a:gd name="T41" fmla="*/ 1335 h 1556"/>
              <a:gd name="T42" fmla="*/ 253 w 624"/>
              <a:gd name="T43" fmla="*/ 1447 h 1556"/>
              <a:gd name="T44" fmla="*/ 190 w 624"/>
              <a:gd name="T45" fmla="*/ 1502 h 1556"/>
              <a:gd name="T46" fmla="*/ 304 w 624"/>
              <a:gd name="T47" fmla="*/ 1487 h 1556"/>
              <a:gd name="T48" fmla="*/ 355 w 624"/>
              <a:gd name="T49" fmla="*/ 1503 h 1556"/>
              <a:gd name="T50" fmla="*/ 393 w 624"/>
              <a:gd name="T51" fmla="*/ 1536 h 1556"/>
              <a:gd name="T52" fmla="*/ 477 w 624"/>
              <a:gd name="T53" fmla="*/ 1551 h 1556"/>
              <a:gd name="T54" fmla="*/ 447 w 624"/>
              <a:gd name="T55" fmla="*/ 1486 h 1556"/>
              <a:gd name="T56" fmla="*/ 441 w 624"/>
              <a:gd name="T57" fmla="*/ 1430 h 1556"/>
              <a:gd name="T58" fmla="*/ 461 w 624"/>
              <a:gd name="T59" fmla="*/ 1381 h 1556"/>
              <a:gd name="T60" fmla="*/ 443 w 624"/>
              <a:gd name="T61" fmla="*/ 1102 h 1556"/>
              <a:gd name="T62" fmla="*/ 451 w 624"/>
              <a:gd name="T63" fmla="*/ 1005 h 1556"/>
              <a:gd name="T64" fmla="*/ 467 w 624"/>
              <a:gd name="T65" fmla="*/ 834 h 1556"/>
              <a:gd name="T66" fmla="*/ 534 w 624"/>
              <a:gd name="T67" fmla="*/ 793 h 1556"/>
              <a:gd name="T68" fmla="*/ 536 w 624"/>
              <a:gd name="T69" fmla="*/ 738 h 1556"/>
              <a:gd name="T70" fmla="*/ 589 w 624"/>
              <a:gd name="T71" fmla="*/ 675 h 1556"/>
              <a:gd name="T72" fmla="*/ 618 w 624"/>
              <a:gd name="T73" fmla="*/ 582 h 1556"/>
              <a:gd name="T74" fmla="*/ 115 w 624"/>
              <a:gd name="T75" fmla="*/ 549 h 1556"/>
              <a:gd name="T76" fmla="*/ 106 w 624"/>
              <a:gd name="T77" fmla="*/ 603 h 1556"/>
              <a:gd name="T78" fmla="*/ 90 w 624"/>
              <a:gd name="T79" fmla="*/ 543 h 1556"/>
              <a:gd name="T80" fmla="*/ 95 w 624"/>
              <a:gd name="T81" fmla="*/ 510 h 1556"/>
              <a:gd name="T82" fmla="*/ 125 w 624"/>
              <a:gd name="T83" fmla="*/ 475 h 1556"/>
              <a:gd name="T84" fmla="*/ 340 w 624"/>
              <a:gd name="T85" fmla="*/ 1183 h 1556"/>
              <a:gd name="T86" fmla="*/ 335 w 624"/>
              <a:gd name="T87" fmla="*/ 1049 h 1556"/>
              <a:gd name="T88" fmla="*/ 335 w 624"/>
              <a:gd name="T89" fmla="*/ 1033 h 1556"/>
              <a:gd name="T90" fmla="*/ 348 w 624"/>
              <a:gd name="T91" fmla="*/ 1195 h 1556"/>
              <a:gd name="T92" fmla="*/ 527 w 624"/>
              <a:gd name="T93" fmla="*/ 592 h 1556"/>
              <a:gd name="T94" fmla="*/ 513 w 624"/>
              <a:gd name="T95" fmla="*/ 623 h 1556"/>
              <a:gd name="T96" fmla="*/ 509 w 624"/>
              <a:gd name="T97" fmla="*/ 574 h 1556"/>
              <a:gd name="T98" fmla="*/ 511 w 624"/>
              <a:gd name="T99" fmla="*/ 492 h 1556"/>
              <a:gd name="T100" fmla="*/ 530 w 624"/>
              <a:gd name="T101" fmla="*/ 557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4" h="1556">
                <a:moveTo>
                  <a:pt x="623" y="518"/>
                </a:moveTo>
                <a:cubicBezTo>
                  <a:pt x="623" y="510"/>
                  <a:pt x="615" y="490"/>
                  <a:pt x="615" y="488"/>
                </a:cubicBezTo>
                <a:cubicBezTo>
                  <a:pt x="614" y="485"/>
                  <a:pt x="592" y="438"/>
                  <a:pt x="588" y="429"/>
                </a:cubicBezTo>
                <a:cubicBezTo>
                  <a:pt x="584" y="419"/>
                  <a:pt x="561" y="384"/>
                  <a:pt x="558" y="366"/>
                </a:cubicBezTo>
                <a:cubicBezTo>
                  <a:pt x="554" y="348"/>
                  <a:pt x="538" y="322"/>
                  <a:pt x="537" y="319"/>
                </a:cubicBezTo>
                <a:cubicBezTo>
                  <a:pt x="535" y="315"/>
                  <a:pt x="533" y="302"/>
                  <a:pt x="530" y="295"/>
                </a:cubicBezTo>
                <a:cubicBezTo>
                  <a:pt x="527" y="288"/>
                  <a:pt x="520" y="270"/>
                  <a:pt x="516" y="266"/>
                </a:cubicBezTo>
                <a:cubicBezTo>
                  <a:pt x="512" y="262"/>
                  <a:pt x="496" y="259"/>
                  <a:pt x="494" y="259"/>
                </a:cubicBezTo>
                <a:cubicBezTo>
                  <a:pt x="492" y="258"/>
                  <a:pt x="451" y="249"/>
                  <a:pt x="451" y="249"/>
                </a:cubicBezTo>
                <a:cubicBezTo>
                  <a:pt x="451" y="249"/>
                  <a:pt x="408" y="238"/>
                  <a:pt x="406" y="238"/>
                </a:cubicBezTo>
                <a:cubicBezTo>
                  <a:pt x="403" y="237"/>
                  <a:pt x="404" y="238"/>
                  <a:pt x="400" y="234"/>
                </a:cubicBezTo>
                <a:cubicBezTo>
                  <a:pt x="395" y="230"/>
                  <a:pt x="385" y="227"/>
                  <a:pt x="383" y="224"/>
                </a:cubicBezTo>
                <a:cubicBezTo>
                  <a:pt x="380" y="220"/>
                  <a:pt x="373" y="216"/>
                  <a:pt x="372" y="215"/>
                </a:cubicBezTo>
                <a:cubicBezTo>
                  <a:pt x="371" y="214"/>
                  <a:pt x="371" y="214"/>
                  <a:pt x="370" y="211"/>
                </a:cubicBezTo>
                <a:cubicBezTo>
                  <a:pt x="370" y="208"/>
                  <a:pt x="368" y="205"/>
                  <a:pt x="368" y="205"/>
                </a:cubicBezTo>
                <a:cubicBezTo>
                  <a:pt x="368" y="205"/>
                  <a:pt x="366" y="179"/>
                  <a:pt x="368" y="174"/>
                </a:cubicBezTo>
                <a:cubicBezTo>
                  <a:pt x="370" y="169"/>
                  <a:pt x="372" y="147"/>
                  <a:pt x="372" y="147"/>
                </a:cubicBezTo>
                <a:cubicBezTo>
                  <a:pt x="372" y="147"/>
                  <a:pt x="372" y="145"/>
                  <a:pt x="372" y="145"/>
                </a:cubicBezTo>
                <a:cubicBezTo>
                  <a:pt x="372" y="145"/>
                  <a:pt x="375" y="145"/>
                  <a:pt x="377" y="143"/>
                </a:cubicBezTo>
                <a:cubicBezTo>
                  <a:pt x="378" y="142"/>
                  <a:pt x="382" y="137"/>
                  <a:pt x="382" y="133"/>
                </a:cubicBezTo>
                <a:cubicBezTo>
                  <a:pt x="383" y="130"/>
                  <a:pt x="383" y="128"/>
                  <a:pt x="384" y="125"/>
                </a:cubicBezTo>
                <a:cubicBezTo>
                  <a:pt x="386" y="121"/>
                  <a:pt x="384" y="114"/>
                  <a:pt x="384" y="112"/>
                </a:cubicBezTo>
                <a:cubicBezTo>
                  <a:pt x="384" y="111"/>
                  <a:pt x="385" y="107"/>
                  <a:pt x="385" y="96"/>
                </a:cubicBezTo>
                <a:cubicBezTo>
                  <a:pt x="385" y="84"/>
                  <a:pt x="385" y="70"/>
                  <a:pt x="384" y="62"/>
                </a:cubicBezTo>
                <a:cubicBezTo>
                  <a:pt x="383" y="53"/>
                  <a:pt x="376" y="46"/>
                  <a:pt x="370" y="39"/>
                </a:cubicBezTo>
                <a:cubicBezTo>
                  <a:pt x="364" y="33"/>
                  <a:pt x="355" y="31"/>
                  <a:pt x="353" y="30"/>
                </a:cubicBezTo>
                <a:cubicBezTo>
                  <a:pt x="351" y="30"/>
                  <a:pt x="353" y="29"/>
                  <a:pt x="351" y="22"/>
                </a:cubicBezTo>
                <a:cubicBezTo>
                  <a:pt x="348" y="15"/>
                  <a:pt x="341" y="15"/>
                  <a:pt x="334" y="11"/>
                </a:cubicBezTo>
                <a:cubicBezTo>
                  <a:pt x="327" y="6"/>
                  <a:pt x="320" y="5"/>
                  <a:pt x="320" y="5"/>
                </a:cubicBezTo>
                <a:cubicBezTo>
                  <a:pt x="320" y="5"/>
                  <a:pt x="304" y="5"/>
                  <a:pt x="302" y="4"/>
                </a:cubicBezTo>
                <a:cubicBezTo>
                  <a:pt x="300" y="4"/>
                  <a:pt x="296" y="0"/>
                  <a:pt x="296" y="0"/>
                </a:cubicBezTo>
                <a:cubicBezTo>
                  <a:pt x="297" y="5"/>
                  <a:pt x="297" y="5"/>
                  <a:pt x="297" y="5"/>
                </a:cubicBezTo>
                <a:cubicBezTo>
                  <a:pt x="297" y="5"/>
                  <a:pt x="295" y="9"/>
                  <a:pt x="291" y="6"/>
                </a:cubicBezTo>
                <a:cubicBezTo>
                  <a:pt x="288" y="4"/>
                  <a:pt x="275" y="4"/>
                  <a:pt x="275" y="4"/>
                </a:cubicBezTo>
                <a:cubicBezTo>
                  <a:pt x="275" y="4"/>
                  <a:pt x="281" y="4"/>
                  <a:pt x="283" y="5"/>
                </a:cubicBezTo>
                <a:cubicBezTo>
                  <a:pt x="284" y="6"/>
                  <a:pt x="285" y="9"/>
                  <a:pt x="279" y="11"/>
                </a:cubicBezTo>
                <a:cubicBezTo>
                  <a:pt x="273" y="13"/>
                  <a:pt x="264" y="19"/>
                  <a:pt x="264" y="19"/>
                </a:cubicBezTo>
                <a:cubicBezTo>
                  <a:pt x="264" y="19"/>
                  <a:pt x="252" y="28"/>
                  <a:pt x="247" y="34"/>
                </a:cubicBezTo>
                <a:cubicBezTo>
                  <a:pt x="242" y="40"/>
                  <a:pt x="241" y="45"/>
                  <a:pt x="240" y="52"/>
                </a:cubicBezTo>
                <a:cubicBezTo>
                  <a:pt x="238" y="58"/>
                  <a:pt x="232" y="74"/>
                  <a:pt x="234" y="89"/>
                </a:cubicBezTo>
                <a:cubicBezTo>
                  <a:pt x="234" y="94"/>
                  <a:pt x="238" y="108"/>
                  <a:pt x="239" y="112"/>
                </a:cubicBezTo>
                <a:cubicBezTo>
                  <a:pt x="240" y="116"/>
                  <a:pt x="242" y="115"/>
                  <a:pt x="241" y="120"/>
                </a:cubicBezTo>
                <a:cubicBezTo>
                  <a:pt x="240" y="126"/>
                  <a:pt x="241" y="138"/>
                  <a:pt x="244" y="142"/>
                </a:cubicBezTo>
                <a:cubicBezTo>
                  <a:pt x="252" y="157"/>
                  <a:pt x="258" y="150"/>
                  <a:pt x="259" y="153"/>
                </a:cubicBezTo>
                <a:cubicBezTo>
                  <a:pt x="259" y="157"/>
                  <a:pt x="260" y="163"/>
                  <a:pt x="262" y="170"/>
                </a:cubicBezTo>
                <a:cubicBezTo>
                  <a:pt x="264" y="175"/>
                  <a:pt x="266" y="178"/>
                  <a:pt x="266" y="184"/>
                </a:cubicBezTo>
                <a:cubicBezTo>
                  <a:pt x="268" y="197"/>
                  <a:pt x="272" y="210"/>
                  <a:pt x="270" y="215"/>
                </a:cubicBezTo>
                <a:cubicBezTo>
                  <a:pt x="270" y="219"/>
                  <a:pt x="269" y="221"/>
                  <a:pt x="267" y="223"/>
                </a:cubicBezTo>
                <a:cubicBezTo>
                  <a:pt x="260" y="233"/>
                  <a:pt x="240" y="242"/>
                  <a:pt x="237" y="243"/>
                </a:cubicBezTo>
                <a:cubicBezTo>
                  <a:pt x="227" y="245"/>
                  <a:pt x="203" y="252"/>
                  <a:pt x="192" y="254"/>
                </a:cubicBezTo>
                <a:cubicBezTo>
                  <a:pt x="172" y="258"/>
                  <a:pt x="149" y="266"/>
                  <a:pt x="136" y="269"/>
                </a:cubicBezTo>
                <a:cubicBezTo>
                  <a:pt x="122" y="273"/>
                  <a:pt x="118" y="283"/>
                  <a:pt x="117" y="289"/>
                </a:cubicBezTo>
                <a:cubicBezTo>
                  <a:pt x="115" y="294"/>
                  <a:pt x="114" y="313"/>
                  <a:pt x="105" y="324"/>
                </a:cubicBezTo>
                <a:cubicBezTo>
                  <a:pt x="103" y="326"/>
                  <a:pt x="96" y="341"/>
                  <a:pt x="91" y="358"/>
                </a:cubicBezTo>
                <a:cubicBezTo>
                  <a:pt x="89" y="366"/>
                  <a:pt x="85" y="382"/>
                  <a:pt x="81" y="384"/>
                </a:cubicBezTo>
                <a:cubicBezTo>
                  <a:pt x="66" y="396"/>
                  <a:pt x="71" y="399"/>
                  <a:pt x="64" y="408"/>
                </a:cubicBezTo>
                <a:cubicBezTo>
                  <a:pt x="58" y="415"/>
                  <a:pt x="52" y="422"/>
                  <a:pt x="49" y="427"/>
                </a:cubicBezTo>
                <a:cubicBezTo>
                  <a:pt x="41" y="438"/>
                  <a:pt x="31" y="455"/>
                  <a:pt x="26" y="463"/>
                </a:cubicBezTo>
                <a:cubicBezTo>
                  <a:pt x="21" y="471"/>
                  <a:pt x="14" y="476"/>
                  <a:pt x="12" y="479"/>
                </a:cubicBezTo>
                <a:cubicBezTo>
                  <a:pt x="11" y="483"/>
                  <a:pt x="9" y="498"/>
                  <a:pt x="4" y="510"/>
                </a:cubicBezTo>
                <a:cubicBezTo>
                  <a:pt x="0" y="521"/>
                  <a:pt x="4" y="542"/>
                  <a:pt x="5" y="548"/>
                </a:cubicBezTo>
                <a:cubicBezTo>
                  <a:pt x="5" y="555"/>
                  <a:pt x="9" y="584"/>
                  <a:pt x="11" y="586"/>
                </a:cubicBezTo>
                <a:cubicBezTo>
                  <a:pt x="13" y="589"/>
                  <a:pt x="24" y="618"/>
                  <a:pt x="26" y="626"/>
                </a:cubicBezTo>
                <a:cubicBezTo>
                  <a:pt x="28" y="633"/>
                  <a:pt x="43" y="667"/>
                  <a:pt x="46" y="672"/>
                </a:cubicBezTo>
                <a:cubicBezTo>
                  <a:pt x="48" y="676"/>
                  <a:pt x="68" y="712"/>
                  <a:pt x="71" y="723"/>
                </a:cubicBezTo>
                <a:cubicBezTo>
                  <a:pt x="74" y="733"/>
                  <a:pt x="80" y="740"/>
                  <a:pt x="80" y="740"/>
                </a:cubicBezTo>
                <a:cubicBezTo>
                  <a:pt x="80" y="740"/>
                  <a:pt x="79" y="730"/>
                  <a:pt x="80" y="730"/>
                </a:cubicBezTo>
                <a:cubicBezTo>
                  <a:pt x="80" y="730"/>
                  <a:pt x="86" y="730"/>
                  <a:pt x="87" y="731"/>
                </a:cubicBezTo>
                <a:cubicBezTo>
                  <a:pt x="88" y="732"/>
                  <a:pt x="83" y="770"/>
                  <a:pt x="83" y="775"/>
                </a:cubicBezTo>
                <a:cubicBezTo>
                  <a:pt x="84" y="781"/>
                  <a:pt x="79" y="830"/>
                  <a:pt x="81" y="831"/>
                </a:cubicBezTo>
                <a:cubicBezTo>
                  <a:pt x="83" y="831"/>
                  <a:pt x="121" y="832"/>
                  <a:pt x="129" y="838"/>
                </a:cubicBezTo>
                <a:cubicBezTo>
                  <a:pt x="137" y="844"/>
                  <a:pt x="156" y="841"/>
                  <a:pt x="159" y="841"/>
                </a:cubicBezTo>
                <a:cubicBezTo>
                  <a:pt x="161" y="840"/>
                  <a:pt x="160" y="832"/>
                  <a:pt x="161" y="832"/>
                </a:cubicBezTo>
                <a:cubicBezTo>
                  <a:pt x="162" y="831"/>
                  <a:pt x="166" y="830"/>
                  <a:pt x="168" y="832"/>
                </a:cubicBezTo>
                <a:cubicBezTo>
                  <a:pt x="169" y="834"/>
                  <a:pt x="173" y="866"/>
                  <a:pt x="174" y="872"/>
                </a:cubicBezTo>
                <a:cubicBezTo>
                  <a:pt x="174" y="877"/>
                  <a:pt x="183" y="939"/>
                  <a:pt x="183" y="941"/>
                </a:cubicBezTo>
                <a:cubicBezTo>
                  <a:pt x="183" y="943"/>
                  <a:pt x="195" y="1018"/>
                  <a:pt x="195" y="1021"/>
                </a:cubicBezTo>
                <a:cubicBezTo>
                  <a:pt x="195" y="1024"/>
                  <a:pt x="202" y="1087"/>
                  <a:pt x="204" y="1100"/>
                </a:cubicBezTo>
                <a:cubicBezTo>
                  <a:pt x="206" y="1114"/>
                  <a:pt x="206" y="1131"/>
                  <a:pt x="208" y="1144"/>
                </a:cubicBezTo>
                <a:cubicBezTo>
                  <a:pt x="210" y="1157"/>
                  <a:pt x="212" y="1175"/>
                  <a:pt x="213" y="1182"/>
                </a:cubicBezTo>
                <a:cubicBezTo>
                  <a:pt x="215" y="1189"/>
                  <a:pt x="219" y="1218"/>
                  <a:pt x="221" y="1225"/>
                </a:cubicBezTo>
                <a:cubicBezTo>
                  <a:pt x="223" y="1232"/>
                  <a:pt x="225" y="1250"/>
                  <a:pt x="227" y="1260"/>
                </a:cubicBezTo>
                <a:cubicBezTo>
                  <a:pt x="229" y="1270"/>
                  <a:pt x="236" y="1280"/>
                  <a:pt x="237" y="1289"/>
                </a:cubicBezTo>
                <a:cubicBezTo>
                  <a:pt x="238" y="1300"/>
                  <a:pt x="236" y="1324"/>
                  <a:pt x="236" y="1335"/>
                </a:cubicBezTo>
                <a:cubicBezTo>
                  <a:pt x="237" y="1348"/>
                  <a:pt x="239" y="1373"/>
                  <a:pt x="242" y="1383"/>
                </a:cubicBezTo>
                <a:cubicBezTo>
                  <a:pt x="244" y="1393"/>
                  <a:pt x="247" y="1405"/>
                  <a:pt x="251" y="1411"/>
                </a:cubicBezTo>
                <a:cubicBezTo>
                  <a:pt x="255" y="1417"/>
                  <a:pt x="261" y="1422"/>
                  <a:pt x="263" y="1424"/>
                </a:cubicBezTo>
                <a:cubicBezTo>
                  <a:pt x="267" y="1427"/>
                  <a:pt x="254" y="1442"/>
                  <a:pt x="253" y="1447"/>
                </a:cubicBezTo>
                <a:cubicBezTo>
                  <a:pt x="250" y="1455"/>
                  <a:pt x="231" y="1464"/>
                  <a:pt x="222" y="1469"/>
                </a:cubicBezTo>
                <a:cubicBezTo>
                  <a:pt x="218" y="1472"/>
                  <a:pt x="206" y="1480"/>
                  <a:pt x="197" y="1489"/>
                </a:cubicBezTo>
                <a:cubicBezTo>
                  <a:pt x="191" y="1494"/>
                  <a:pt x="193" y="1495"/>
                  <a:pt x="192" y="1496"/>
                </a:cubicBezTo>
                <a:cubicBezTo>
                  <a:pt x="190" y="1498"/>
                  <a:pt x="190" y="1501"/>
                  <a:pt x="190" y="1502"/>
                </a:cubicBezTo>
                <a:cubicBezTo>
                  <a:pt x="191" y="1503"/>
                  <a:pt x="193" y="1504"/>
                  <a:pt x="201" y="1506"/>
                </a:cubicBezTo>
                <a:cubicBezTo>
                  <a:pt x="210" y="1508"/>
                  <a:pt x="225" y="1510"/>
                  <a:pt x="241" y="1510"/>
                </a:cubicBezTo>
                <a:cubicBezTo>
                  <a:pt x="256" y="1510"/>
                  <a:pt x="285" y="1505"/>
                  <a:pt x="291" y="1502"/>
                </a:cubicBezTo>
                <a:cubicBezTo>
                  <a:pt x="298" y="1499"/>
                  <a:pt x="302" y="1490"/>
                  <a:pt x="304" y="1487"/>
                </a:cubicBezTo>
                <a:cubicBezTo>
                  <a:pt x="307" y="1485"/>
                  <a:pt x="315" y="1480"/>
                  <a:pt x="316" y="1480"/>
                </a:cubicBezTo>
                <a:cubicBezTo>
                  <a:pt x="317" y="1480"/>
                  <a:pt x="328" y="1483"/>
                  <a:pt x="329" y="1484"/>
                </a:cubicBezTo>
                <a:cubicBezTo>
                  <a:pt x="330" y="1485"/>
                  <a:pt x="335" y="1492"/>
                  <a:pt x="338" y="1495"/>
                </a:cubicBezTo>
                <a:cubicBezTo>
                  <a:pt x="341" y="1498"/>
                  <a:pt x="354" y="1502"/>
                  <a:pt x="355" y="1503"/>
                </a:cubicBezTo>
                <a:cubicBezTo>
                  <a:pt x="355" y="1504"/>
                  <a:pt x="356" y="1509"/>
                  <a:pt x="358" y="1516"/>
                </a:cubicBezTo>
                <a:cubicBezTo>
                  <a:pt x="360" y="1522"/>
                  <a:pt x="380" y="1526"/>
                  <a:pt x="380" y="1526"/>
                </a:cubicBezTo>
                <a:cubicBezTo>
                  <a:pt x="380" y="1526"/>
                  <a:pt x="389" y="1522"/>
                  <a:pt x="390" y="1523"/>
                </a:cubicBezTo>
                <a:cubicBezTo>
                  <a:pt x="391" y="1524"/>
                  <a:pt x="393" y="1534"/>
                  <a:pt x="393" y="1536"/>
                </a:cubicBezTo>
                <a:cubicBezTo>
                  <a:pt x="392" y="1537"/>
                  <a:pt x="391" y="1541"/>
                  <a:pt x="391" y="1542"/>
                </a:cubicBezTo>
                <a:cubicBezTo>
                  <a:pt x="390" y="1543"/>
                  <a:pt x="397" y="1547"/>
                  <a:pt x="407" y="1551"/>
                </a:cubicBezTo>
                <a:cubicBezTo>
                  <a:pt x="417" y="1555"/>
                  <a:pt x="422" y="1555"/>
                  <a:pt x="443" y="1556"/>
                </a:cubicBezTo>
                <a:cubicBezTo>
                  <a:pt x="464" y="1556"/>
                  <a:pt x="474" y="1552"/>
                  <a:pt x="477" y="1551"/>
                </a:cubicBezTo>
                <a:cubicBezTo>
                  <a:pt x="479" y="1551"/>
                  <a:pt x="477" y="1541"/>
                  <a:pt x="477" y="1539"/>
                </a:cubicBezTo>
                <a:cubicBezTo>
                  <a:pt x="477" y="1537"/>
                  <a:pt x="476" y="1529"/>
                  <a:pt x="473" y="1522"/>
                </a:cubicBezTo>
                <a:cubicBezTo>
                  <a:pt x="471" y="1514"/>
                  <a:pt x="462" y="1508"/>
                  <a:pt x="455" y="1501"/>
                </a:cubicBezTo>
                <a:cubicBezTo>
                  <a:pt x="448" y="1493"/>
                  <a:pt x="447" y="1488"/>
                  <a:pt x="447" y="1486"/>
                </a:cubicBezTo>
                <a:cubicBezTo>
                  <a:pt x="447" y="1485"/>
                  <a:pt x="447" y="1477"/>
                  <a:pt x="448" y="1474"/>
                </a:cubicBezTo>
                <a:cubicBezTo>
                  <a:pt x="449" y="1471"/>
                  <a:pt x="451" y="1463"/>
                  <a:pt x="453" y="1456"/>
                </a:cubicBezTo>
                <a:cubicBezTo>
                  <a:pt x="455" y="1449"/>
                  <a:pt x="453" y="1434"/>
                  <a:pt x="452" y="1432"/>
                </a:cubicBezTo>
                <a:cubicBezTo>
                  <a:pt x="452" y="1431"/>
                  <a:pt x="442" y="1430"/>
                  <a:pt x="441" y="1430"/>
                </a:cubicBezTo>
                <a:cubicBezTo>
                  <a:pt x="441" y="1429"/>
                  <a:pt x="435" y="1425"/>
                  <a:pt x="436" y="1423"/>
                </a:cubicBezTo>
                <a:cubicBezTo>
                  <a:pt x="436" y="1422"/>
                  <a:pt x="434" y="1423"/>
                  <a:pt x="443" y="1420"/>
                </a:cubicBezTo>
                <a:cubicBezTo>
                  <a:pt x="452" y="1417"/>
                  <a:pt x="456" y="1408"/>
                  <a:pt x="460" y="1404"/>
                </a:cubicBezTo>
                <a:cubicBezTo>
                  <a:pt x="463" y="1401"/>
                  <a:pt x="462" y="1389"/>
                  <a:pt x="461" y="1381"/>
                </a:cubicBezTo>
                <a:cubicBezTo>
                  <a:pt x="461" y="1374"/>
                  <a:pt x="461" y="1346"/>
                  <a:pt x="462" y="1327"/>
                </a:cubicBezTo>
                <a:cubicBezTo>
                  <a:pt x="462" y="1307"/>
                  <a:pt x="457" y="1257"/>
                  <a:pt x="457" y="1246"/>
                </a:cubicBezTo>
                <a:cubicBezTo>
                  <a:pt x="457" y="1236"/>
                  <a:pt x="452" y="1184"/>
                  <a:pt x="452" y="1183"/>
                </a:cubicBezTo>
                <a:cubicBezTo>
                  <a:pt x="452" y="1183"/>
                  <a:pt x="444" y="1111"/>
                  <a:pt x="443" y="1102"/>
                </a:cubicBezTo>
                <a:cubicBezTo>
                  <a:pt x="442" y="1094"/>
                  <a:pt x="439" y="1056"/>
                  <a:pt x="439" y="1056"/>
                </a:cubicBezTo>
                <a:cubicBezTo>
                  <a:pt x="439" y="1056"/>
                  <a:pt x="443" y="1048"/>
                  <a:pt x="444" y="1041"/>
                </a:cubicBezTo>
                <a:cubicBezTo>
                  <a:pt x="446" y="1035"/>
                  <a:pt x="445" y="1020"/>
                  <a:pt x="445" y="1019"/>
                </a:cubicBezTo>
                <a:cubicBezTo>
                  <a:pt x="446" y="1018"/>
                  <a:pt x="449" y="1012"/>
                  <a:pt x="451" y="1005"/>
                </a:cubicBezTo>
                <a:cubicBezTo>
                  <a:pt x="453" y="999"/>
                  <a:pt x="460" y="969"/>
                  <a:pt x="460" y="965"/>
                </a:cubicBezTo>
                <a:cubicBezTo>
                  <a:pt x="461" y="961"/>
                  <a:pt x="462" y="922"/>
                  <a:pt x="462" y="914"/>
                </a:cubicBezTo>
                <a:cubicBezTo>
                  <a:pt x="462" y="906"/>
                  <a:pt x="467" y="876"/>
                  <a:pt x="467" y="867"/>
                </a:cubicBezTo>
                <a:cubicBezTo>
                  <a:pt x="467" y="858"/>
                  <a:pt x="467" y="834"/>
                  <a:pt x="467" y="834"/>
                </a:cubicBezTo>
                <a:cubicBezTo>
                  <a:pt x="467" y="834"/>
                  <a:pt x="473" y="833"/>
                  <a:pt x="476" y="832"/>
                </a:cubicBezTo>
                <a:cubicBezTo>
                  <a:pt x="479" y="832"/>
                  <a:pt x="492" y="833"/>
                  <a:pt x="504" y="834"/>
                </a:cubicBezTo>
                <a:cubicBezTo>
                  <a:pt x="516" y="835"/>
                  <a:pt x="536" y="827"/>
                  <a:pt x="536" y="827"/>
                </a:cubicBezTo>
                <a:cubicBezTo>
                  <a:pt x="536" y="827"/>
                  <a:pt x="535" y="799"/>
                  <a:pt x="534" y="793"/>
                </a:cubicBezTo>
                <a:cubicBezTo>
                  <a:pt x="534" y="788"/>
                  <a:pt x="533" y="761"/>
                  <a:pt x="532" y="758"/>
                </a:cubicBezTo>
                <a:cubicBezTo>
                  <a:pt x="531" y="754"/>
                  <a:pt x="530" y="742"/>
                  <a:pt x="530" y="740"/>
                </a:cubicBezTo>
                <a:cubicBezTo>
                  <a:pt x="530" y="738"/>
                  <a:pt x="534" y="736"/>
                  <a:pt x="535" y="736"/>
                </a:cubicBezTo>
                <a:cubicBezTo>
                  <a:pt x="536" y="736"/>
                  <a:pt x="537" y="737"/>
                  <a:pt x="536" y="738"/>
                </a:cubicBezTo>
                <a:cubicBezTo>
                  <a:pt x="535" y="740"/>
                  <a:pt x="531" y="753"/>
                  <a:pt x="533" y="751"/>
                </a:cubicBezTo>
                <a:cubicBezTo>
                  <a:pt x="535" y="749"/>
                  <a:pt x="540" y="741"/>
                  <a:pt x="543" y="736"/>
                </a:cubicBezTo>
                <a:cubicBezTo>
                  <a:pt x="547" y="731"/>
                  <a:pt x="559" y="712"/>
                  <a:pt x="562" y="709"/>
                </a:cubicBezTo>
                <a:cubicBezTo>
                  <a:pt x="564" y="706"/>
                  <a:pt x="583" y="682"/>
                  <a:pt x="589" y="675"/>
                </a:cubicBezTo>
                <a:cubicBezTo>
                  <a:pt x="594" y="669"/>
                  <a:pt x="593" y="663"/>
                  <a:pt x="596" y="656"/>
                </a:cubicBezTo>
                <a:cubicBezTo>
                  <a:pt x="598" y="650"/>
                  <a:pt x="604" y="636"/>
                  <a:pt x="606" y="631"/>
                </a:cubicBezTo>
                <a:cubicBezTo>
                  <a:pt x="609" y="626"/>
                  <a:pt x="615" y="603"/>
                  <a:pt x="616" y="598"/>
                </a:cubicBezTo>
                <a:cubicBezTo>
                  <a:pt x="618" y="593"/>
                  <a:pt x="618" y="585"/>
                  <a:pt x="618" y="582"/>
                </a:cubicBezTo>
                <a:cubicBezTo>
                  <a:pt x="618" y="579"/>
                  <a:pt x="620" y="555"/>
                  <a:pt x="621" y="552"/>
                </a:cubicBezTo>
                <a:cubicBezTo>
                  <a:pt x="622" y="549"/>
                  <a:pt x="624" y="526"/>
                  <a:pt x="623" y="518"/>
                </a:cubicBezTo>
                <a:close/>
                <a:moveTo>
                  <a:pt x="121" y="500"/>
                </a:moveTo>
                <a:cubicBezTo>
                  <a:pt x="120" y="507"/>
                  <a:pt x="115" y="544"/>
                  <a:pt x="115" y="549"/>
                </a:cubicBezTo>
                <a:cubicBezTo>
                  <a:pt x="115" y="555"/>
                  <a:pt x="111" y="589"/>
                  <a:pt x="111" y="594"/>
                </a:cubicBezTo>
                <a:cubicBezTo>
                  <a:pt x="111" y="599"/>
                  <a:pt x="110" y="605"/>
                  <a:pt x="110" y="605"/>
                </a:cubicBezTo>
                <a:cubicBezTo>
                  <a:pt x="110" y="606"/>
                  <a:pt x="110" y="606"/>
                  <a:pt x="110" y="606"/>
                </a:cubicBezTo>
                <a:cubicBezTo>
                  <a:pt x="110" y="606"/>
                  <a:pt x="106" y="605"/>
                  <a:pt x="106" y="603"/>
                </a:cubicBezTo>
                <a:cubicBezTo>
                  <a:pt x="105" y="600"/>
                  <a:pt x="103" y="596"/>
                  <a:pt x="101" y="595"/>
                </a:cubicBezTo>
                <a:cubicBezTo>
                  <a:pt x="100" y="595"/>
                  <a:pt x="96" y="595"/>
                  <a:pt x="96" y="593"/>
                </a:cubicBezTo>
                <a:cubicBezTo>
                  <a:pt x="96" y="591"/>
                  <a:pt x="94" y="573"/>
                  <a:pt x="93" y="571"/>
                </a:cubicBezTo>
                <a:cubicBezTo>
                  <a:pt x="93" y="569"/>
                  <a:pt x="91" y="547"/>
                  <a:pt x="90" y="543"/>
                </a:cubicBezTo>
                <a:cubicBezTo>
                  <a:pt x="89" y="539"/>
                  <a:pt x="88" y="539"/>
                  <a:pt x="89" y="538"/>
                </a:cubicBezTo>
                <a:cubicBezTo>
                  <a:pt x="90" y="537"/>
                  <a:pt x="98" y="532"/>
                  <a:pt x="99" y="528"/>
                </a:cubicBezTo>
                <a:cubicBezTo>
                  <a:pt x="99" y="524"/>
                  <a:pt x="97" y="518"/>
                  <a:pt x="96" y="515"/>
                </a:cubicBezTo>
                <a:cubicBezTo>
                  <a:pt x="95" y="512"/>
                  <a:pt x="94" y="511"/>
                  <a:pt x="95" y="510"/>
                </a:cubicBezTo>
                <a:cubicBezTo>
                  <a:pt x="96" y="509"/>
                  <a:pt x="99" y="507"/>
                  <a:pt x="103" y="500"/>
                </a:cubicBezTo>
                <a:cubicBezTo>
                  <a:pt x="107" y="493"/>
                  <a:pt x="109" y="495"/>
                  <a:pt x="112" y="492"/>
                </a:cubicBezTo>
                <a:cubicBezTo>
                  <a:pt x="115" y="488"/>
                  <a:pt x="117" y="483"/>
                  <a:pt x="120" y="479"/>
                </a:cubicBezTo>
                <a:cubicBezTo>
                  <a:pt x="123" y="476"/>
                  <a:pt x="125" y="475"/>
                  <a:pt x="125" y="475"/>
                </a:cubicBezTo>
                <a:cubicBezTo>
                  <a:pt x="125" y="477"/>
                  <a:pt x="122" y="494"/>
                  <a:pt x="121" y="500"/>
                </a:cubicBezTo>
                <a:close/>
                <a:moveTo>
                  <a:pt x="348" y="1195"/>
                </a:moveTo>
                <a:cubicBezTo>
                  <a:pt x="347" y="1205"/>
                  <a:pt x="345" y="1215"/>
                  <a:pt x="345" y="1218"/>
                </a:cubicBezTo>
                <a:cubicBezTo>
                  <a:pt x="345" y="1220"/>
                  <a:pt x="341" y="1192"/>
                  <a:pt x="340" y="1183"/>
                </a:cubicBezTo>
                <a:cubicBezTo>
                  <a:pt x="339" y="1173"/>
                  <a:pt x="340" y="1161"/>
                  <a:pt x="338" y="1153"/>
                </a:cubicBezTo>
                <a:cubicBezTo>
                  <a:pt x="337" y="1146"/>
                  <a:pt x="333" y="1138"/>
                  <a:pt x="333" y="1131"/>
                </a:cubicBezTo>
                <a:cubicBezTo>
                  <a:pt x="333" y="1123"/>
                  <a:pt x="335" y="1108"/>
                  <a:pt x="335" y="1094"/>
                </a:cubicBezTo>
                <a:cubicBezTo>
                  <a:pt x="335" y="1079"/>
                  <a:pt x="336" y="1057"/>
                  <a:pt x="335" y="1049"/>
                </a:cubicBezTo>
                <a:cubicBezTo>
                  <a:pt x="335" y="1044"/>
                  <a:pt x="335" y="1036"/>
                  <a:pt x="335" y="1033"/>
                </a:cubicBezTo>
                <a:cubicBezTo>
                  <a:pt x="335" y="1033"/>
                  <a:pt x="335" y="1032"/>
                  <a:pt x="335" y="1032"/>
                </a:cubicBezTo>
                <a:cubicBezTo>
                  <a:pt x="336" y="1031"/>
                  <a:pt x="336" y="1031"/>
                  <a:pt x="336" y="1031"/>
                </a:cubicBezTo>
                <a:cubicBezTo>
                  <a:pt x="336" y="1031"/>
                  <a:pt x="335" y="1032"/>
                  <a:pt x="335" y="1033"/>
                </a:cubicBezTo>
                <a:cubicBezTo>
                  <a:pt x="337" y="1036"/>
                  <a:pt x="343" y="1053"/>
                  <a:pt x="345" y="1063"/>
                </a:cubicBezTo>
                <a:cubicBezTo>
                  <a:pt x="346" y="1074"/>
                  <a:pt x="348" y="1098"/>
                  <a:pt x="348" y="1111"/>
                </a:cubicBezTo>
                <a:cubicBezTo>
                  <a:pt x="347" y="1124"/>
                  <a:pt x="348" y="1154"/>
                  <a:pt x="348" y="1163"/>
                </a:cubicBezTo>
                <a:cubicBezTo>
                  <a:pt x="347" y="1171"/>
                  <a:pt x="349" y="1186"/>
                  <a:pt x="348" y="1195"/>
                </a:cubicBezTo>
                <a:close/>
                <a:moveTo>
                  <a:pt x="530" y="557"/>
                </a:moveTo>
                <a:cubicBezTo>
                  <a:pt x="528" y="563"/>
                  <a:pt x="530" y="569"/>
                  <a:pt x="530" y="572"/>
                </a:cubicBezTo>
                <a:cubicBezTo>
                  <a:pt x="530" y="575"/>
                  <a:pt x="531" y="578"/>
                  <a:pt x="530" y="580"/>
                </a:cubicBezTo>
                <a:cubicBezTo>
                  <a:pt x="530" y="581"/>
                  <a:pt x="528" y="587"/>
                  <a:pt x="527" y="592"/>
                </a:cubicBezTo>
                <a:cubicBezTo>
                  <a:pt x="525" y="597"/>
                  <a:pt x="522" y="601"/>
                  <a:pt x="522" y="606"/>
                </a:cubicBezTo>
                <a:cubicBezTo>
                  <a:pt x="522" y="612"/>
                  <a:pt x="522" y="620"/>
                  <a:pt x="522" y="620"/>
                </a:cubicBezTo>
                <a:cubicBezTo>
                  <a:pt x="521" y="621"/>
                  <a:pt x="520" y="621"/>
                  <a:pt x="517" y="621"/>
                </a:cubicBezTo>
                <a:cubicBezTo>
                  <a:pt x="515" y="622"/>
                  <a:pt x="514" y="622"/>
                  <a:pt x="513" y="623"/>
                </a:cubicBezTo>
                <a:cubicBezTo>
                  <a:pt x="513" y="623"/>
                  <a:pt x="511" y="620"/>
                  <a:pt x="511" y="618"/>
                </a:cubicBezTo>
                <a:cubicBezTo>
                  <a:pt x="511" y="617"/>
                  <a:pt x="511" y="615"/>
                  <a:pt x="510" y="614"/>
                </a:cubicBezTo>
                <a:cubicBezTo>
                  <a:pt x="510" y="614"/>
                  <a:pt x="510" y="605"/>
                  <a:pt x="509" y="602"/>
                </a:cubicBezTo>
                <a:cubicBezTo>
                  <a:pt x="507" y="600"/>
                  <a:pt x="511" y="589"/>
                  <a:pt x="509" y="574"/>
                </a:cubicBezTo>
                <a:cubicBezTo>
                  <a:pt x="507" y="560"/>
                  <a:pt x="506" y="536"/>
                  <a:pt x="506" y="532"/>
                </a:cubicBezTo>
                <a:cubicBezTo>
                  <a:pt x="506" y="527"/>
                  <a:pt x="505" y="504"/>
                  <a:pt x="506" y="501"/>
                </a:cubicBezTo>
                <a:cubicBezTo>
                  <a:pt x="506" y="497"/>
                  <a:pt x="507" y="484"/>
                  <a:pt x="507" y="484"/>
                </a:cubicBezTo>
                <a:cubicBezTo>
                  <a:pt x="510" y="486"/>
                  <a:pt x="511" y="488"/>
                  <a:pt x="511" y="492"/>
                </a:cubicBezTo>
                <a:cubicBezTo>
                  <a:pt x="512" y="496"/>
                  <a:pt x="514" y="501"/>
                  <a:pt x="515" y="505"/>
                </a:cubicBezTo>
                <a:cubicBezTo>
                  <a:pt x="517" y="509"/>
                  <a:pt x="525" y="525"/>
                  <a:pt x="527" y="529"/>
                </a:cubicBezTo>
                <a:cubicBezTo>
                  <a:pt x="529" y="532"/>
                  <a:pt x="534" y="539"/>
                  <a:pt x="534" y="539"/>
                </a:cubicBezTo>
                <a:cubicBezTo>
                  <a:pt x="534" y="539"/>
                  <a:pt x="532" y="552"/>
                  <a:pt x="530" y="557"/>
                </a:cubicBezTo>
                <a:close/>
              </a:path>
            </a:pathLst>
          </a:custGeom>
          <a:gradFill>
            <a:gsLst>
              <a:gs pos="0">
                <a:schemeClr val="tx1">
                  <a:lumMod val="65000"/>
                  <a:lumOff val="35000"/>
                </a:schemeClr>
              </a:gs>
              <a:gs pos="89583">
                <a:schemeClr val="bg1">
                  <a:lumMod val="75000"/>
                </a:schemeClr>
              </a:gs>
              <a:gs pos="69000">
                <a:schemeClr val="bg1">
                  <a:lumMod val="65000"/>
                </a:schemeClr>
              </a:gs>
            </a:gsLst>
            <a:lin ang="16200000" scaled="1"/>
          </a:gradFill>
          <a:ln>
            <a:noFill/>
          </a:ln>
        </p:spPr>
        <p:txBody>
          <a:bodyPr vert="horz" wrap="square" lIns="91440" tIns="45720" rIns="91440" bIns="45720" numCol="1" anchor="t" anchorCtr="0" compatLnSpc="1">
            <a:prstTxWarp prst="textNoShape">
              <a:avLst/>
            </a:prstTxWarp>
          </a:bodyPr>
          <a:lstStyle/>
          <a:p>
            <a:endParaRPr lang="en-US" noProof="1"/>
          </a:p>
        </p:txBody>
      </p:sp>
      <p:sp>
        <p:nvSpPr>
          <p:cNvPr id="11" name="TextBox 10"/>
          <p:cNvSpPr txBox="1"/>
          <p:nvPr/>
        </p:nvSpPr>
        <p:spPr>
          <a:xfrm>
            <a:off x="237941" y="3341291"/>
            <a:ext cx="1580694" cy="369332"/>
          </a:xfrm>
          <a:prstGeom prst="rect">
            <a:avLst/>
          </a:prstGeom>
          <a:noFill/>
        </p:spPr>
        <p:txBody>
          <a:bodyPr wrap="square" rtlCol="0">
            <a:spAutoFit/>
          </a:bodyPr>
          <a:lstStyle/>
          <a:p>
            <a:pPr algn="ctr"/>
            <a:r>
              <a:rPr lang="en-US" b="1" dirty="0" smtClean="0">
                <a:solidFill>
                  <a:schemeClr val="accent4"/>
                </a:solidFill>
                <a:latin typeface="+mn-lt"/>
              </a:rPr>
              <a:t>Joe</a:t>
            </a:r>
            <a:endParaRPr lang="en-US" b="1" dirty="0">
              <a:solidFill>
                <a:schemeClr val="accent4"/>
              </a:solidFill>
              <a:latin typeface="+mn-lt"/>
            </a:endParaRPr>
          </a:p>
        </p:txBody>
      </p:sp>
      <p:sp>
        <p:nvSpPr>
          <p:cNvPr id="13" name="Rechteck 22"/>
          <p:cNvSpPr/>
          <p:nvPr/>
        </p:nvSpPr>
        <p:spPr bwMode="gray">
          <a:xfrm>
            <a:off x="2051720" y="2060848"/>
            <a:ext cx="5953535" cy="1649775"/>
          </a:xfrm>
          <a:prstGeom prst="rect">
            <a:avLst/>
          </a:prstGeom>
          <a:solidFill>
            <a:srgbClr val="00B050"/>
          </a:solidFill>
          <a:ln w="12700">
            <a:solidFill>
              <a:srgbClr val="C0C0C0"/>
            </a:solidFill>
            <a:miter lim="800000"/>
            <a:headEnd/>
            <a:tailEnd/>
          </a:ln>
          <a:effectLst>
            <a:outerShdw blurRad="114300" dist="50800" dir="5400000" sx="92000" sy="92000" algn="ctr" rotWithShape="0">
              <a:prstClr val="black">
                <a:alpha val="40000"/>
              </a:prstClr>
            </a:outerShdw>
            <a:reflection stA="78000" endPos="29000" dist="12700" dir="5400000" sy="-100000" algn="bl" rotWithShape="0"/>
          </a:effectLst>
          <a:scene3d>
            <a:camera prst="orthographicFront"/>
            <a:lightRig rig="threePt" dir="t">
              <a:rot lat="0" lon="0" rev="3000000"/>
            </a:lightRig>
          </a:scene3d>
          <a:sp3d/>
        </p:spPr>
        <p:txBody>
          <a:bodyPr lIns="72000" tIns="36000" rIns="72000" bIns="36000" anchor="ctr"/>
          <a:lstStyle/>
          <a:p>
            <a:pPr marL="0" marR="0" lvl="0" indent="0" defTabSz="801688" eaLnBrk="0" fontAlgn="auto" latinLnBrk="0" hangingPunct="0">
              <a:spcBef>
                <a:spcPts val="0"/>
              </a:spcBef>
              <a:spcAft>
                <a:spcPts val="0"/>
              </a:spcAft>
              <a:buClrTx/>
              <a:buSzTx/>
              <a:buFontTx/>
              <a:buNone/>
              <a:tabLst/>
              <a:defRPr/>
            </a:pPr>
            <a:r>
              <a:rPr lang="en-US" sz="2000" dirty="0">
                <a:solidFill>
                  <a:srgbClr val="FFFFFF"/>
                </a:solidFill>
                <a:latin typeface="+mn-lt"/>
              </a:rPr>
              <a:t>What could Joe do to better coordinate the work of his departments and make better use of the resources he has, so that more work can be accomplished with the limited budget</a:t>
            </a:r>
            <a:r>
              <a:rPr lang="en-US" sz="2000" dirty="0" smtClean="0">
                <a:solidFill>
                  <a:srgbClr val="FFFFFF"/>
                </a:solidFill>
                <a:latin typeface="+mn-lt"/>
              </a:rPr>
              <a:t>?</a:t>
            </a:r>
            <a:endParaRPr kumimoji="0" lang="en-US" sz="2000" b="0" i="0" u="none" strike="noStrike" kern="0" cap="none" spc="0" normalizeH="0" baseline="0" noProof="0" dirty="0">
              <a:ln>
                <a:noFill/>
              </a:ln>
              <a:solidFill>
                <a:srgbClr val="FFFFFF"/>
              </a:solidFill>
              <a:effectLst/>
              <a:uLnTx/>
              <a:uFillTx/>
              <a:latin typeface="+mn-lt"/>
              <a:cs typeface="Arial" charset="0"/>
            </a:endParaRPr>
          </a:p>
        </p:txBody>
      </p:sp>
    </p:spTree>
    <p:extLst>
      <p:ext uri="{BB962C8B-B14F-4D97-AF65-F5344CB8AC3E}">
        <p14:creationId xmlns:p14="http://schemas.microsoft.com/office/powerpoint/2010/main" val="4026645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Building a Team</a:t>
            </a:r>
            <a:endParaRPr lang="en-US" sz="4000" dirty="0">
              <a:latin typeface="+mn-lt"/>
            </a:endParaRPr>
          </a:p>
        </p:txBody>
      </p:sp>
      <p:sp>
        <p:nvSpPr>
          <p:cNvPr id="10" name="Freeform 6"/>
          <p:cNvSpPr>
            <a:spLocks noGrp="1" noSelect="1" noRot="1" noMove="1" noResize="1" noEditPoints="1" noAdjustHandles="1" noChangeArrowheads="1" noChangeShapeType="1" noTextEdit="1"/>
          </p:cNvSpPr>
          <p:nvPr>
            <p:custDataLst>
              <p:tags r:id="rId1"/>
            </p:custDataLst>
          </p:nvPr>
        </p:nvSpPr>
        <p:spPr bwMode="gray">
          <a:xfrm>
            <a:off x="611560" y="764704"/>
            <a:ext cx="1030114" cy="2008495"/>
          </a:xfrm>
          <a:custGeom>
            <a:avLst/>
            <a:gdLst>
              <a:gd name="T0" fmla="*/ 558 w 624"/>
              <a:gd name="T1" fmla="*/ 366 h 1556"/>
              <a:gd name="T2" fmla="*/ 494 w 624"/>
              <a:gd name="T3" fmla="*/ 259 h 1556"/>
              <a:gd name="T4" fmla="*/ 383 w 624"/>
              <a:gd name="T5" fmla="*/ 224 h 1556"/>
              <a:gd name="T6" fmla="*/ 368 w 624"/>
              <a:gd name="T7" fmla="*/ 174 h 1556"/>
              <a:gd name="T8" fmla="*/ 382 w 624"/>
              <a:gd name="T9" fmla="*/ 133 h 1556"/>
              <a:gd name="T10" fmla="*/ 384 w 624"/>
              <a:gd name="T11" fmla="*/ 62 h 1556"/>
              <a:gd name="T12" fmla="*/ 334 w 624"/>
              <a:gd name="T13" fmla="*/ 11 h 1556"/>
              <a:gd name="T14" fmla="*/ 297 w 624"/>
              <a:gd name="T15" fmla="*/ 5 h 1556"/>
              <a:gd name="T16" fmla="*/ 279 w 624"/>
              <a:gd name="T17" fmla="*/ 11 h 1556"/>
              <a:gd name="T18" fmla="*/ 234 w 624"/>
              <a:gd name="T19" fmla="*/ 89 h 1556"/>
              <a:gd name="T20" fmla="*/ 259 w 624"/>
              <a:gd name="T21" fmla="*/ 153 h 1556"/>
              <a:gd name="T22" fmla="*/ 267 w 624"/>
              <a:gd name="T23" fmla="*/ 223 h 1556"/>
              <a:gd name="T24" fmla="*/ 117 w 624"/>
              <a:gd name="T25" fmla="*/ 289 h 1556"/>
              <a:gd name="T26" fmla="*/ 64 w 624"/>
              <a:gd name="T27" fmla="*/ 408 h 1556"/>
              <a:gd name="T28" fmla="*/ 4 w 624"/>
              <a:gd name="T29" fmla="*/ 510 h 1556"/>
              <a:gd name="T30" fmla="*/ 46 w 624"/>
              <a:gd name="T31" fmla="*/ 672 h 1556"/>
              <a:gd name="T32" fmla="*/ 87 w 624"/>
              <a:gd name="T33" fmla="*/ 731 h 1556"/>
              <a:gd name="T34" fmla="*/ 159 w 624"/>
              <a:gd name="T35" fmla="*/ 841 h 1556"/>
              <a:gd name="T36" fmla="*/ 183 w 624"/>
              <a:gd name="T37" fmla="*/ 941 h 1556"/>
              <a:gd name="T38" fmla="*/ 213 w 624"/>
              <a:gd name="T39" fmla="*/ 1182 h 1556"/>
              <a:gd name="T40" fmla="*/ 236 w 624"/>
              <a:gd name="T41" fmla="*/ 1335 h 1556"/>
              <a:gd name="T42" fmla="*/ 253 w 624"/>
              <a:gd name="T43" fmla="*/ 1447 h 1556"/>
              <a:gd name="T44" fmla="*/ 190 w 624"/>
              <a:gd name="T45" fmla="*/ 1502 h 1556"/>
              <a:gd name="T46" fmla="*/ 304 w 624"/>
              <a:gd name="T47" fmla="*/ 1487 h 1556"/>
              <a:gd name="T48" fmla="*/ 355 w 624"/>
              <a:gd name="T49" fmla="*/ 1503 h 1556"/>
              <a:gd name="T50" fmla="*/ 393 w 624"/>
              <a:gd name="T51" fmla="*/ 1536 h 1556"/>
              <a:gd name="T52" fmla="*/ 477 w 624"/>
              <a:gd name="T53" fmla="*/ 1551 h 1556"/>
              <a:gd name="T54" fmla="*/ 447 w 624"/>
              <a:gd name="T55" fmla="*/ 1486 h 1556"/>
              <a:gd name="T56" fmla="*/ 441 w 624"/>
              <a:gd name="T57" fmla="*/ 1430 h 1556"/>
              <a:gd name="T58" fmla="*/ 461 w 624"/>
              <a:gd name="T59" fmla="*/ 1381 h 1556"/>
              <a:gd name="T60" fmla="*/ 443 w 624"/>
              <a:gd name="T61" fmla="*/ 1102 h 1556"/>
              <a:gd name="T62" fmla="*/ 451 w 624"/>
              <a:gd name="T63" fmla="*/ 1005 h 1556"/>
              <a:gd name="T64" fmla="*/ 467 w 624"/>
              <a:gd name="T65" fmla="*/ 834 h 1556"/>
              <a:gd name="T66" fmla="*/ 534 w 624"/>
              <a:gd name="T67" fmla="*/ 793 h 1556"/>
              <a:gd name="T68" fmla="*/ 536 w 624"/>
              <a:gd name="T69" fmla="*/ 738 h 1556"/>
              <a:gd name="T70" fmla="*/ 589 w 624"/>
              <a:gd name="T71" fmla="*/ 675 h 1556"/>
              <a:gd name="T72" fmla="*/ 618 w 624"/>
              <a:gd name="T73" fmla="*/ 582 h 1556"/>
              <a:gd name="T74" fmla="*/ 115 w 624"/>
              <a:gd name="T75" fmla="*/ 549 h 1556"/>
              <a:gd name="T76" fmla="*/ 106 w 624"/>
              <a:gd name="T77" fmla="*/ 603 h 1556"/>
              <a:gd name="T78" fmla="*/ 90 w 624"/>
              <a:gd name="T79" fmla="*/ 543 h 1556"/>
              <a:gd name="T80" fmla="*/ 95 w 624"/>
              <a:gd name="T81" fmla="*/ 510 h 1556"/>
              <a:gd name="T82" fmla="*/ 125 w 624"/>
              <a:gd name="T83" fmla="*/ 475 h 1556"/>
              <a:gd name="T84" fmla="*/ 340 w 624"/>
              <a:gd name="T85" fmla="*/ 1183 h 1556"/>
              <a:gd name="T86" fmla="*/ 335 w 624"/>
              <a:gd name="T87" fmla="*/ 1049 h 1556"/>
              <a:gd name="T88" fmla="*/ 335 w 624"/>
              <a:gd name="T89" fmla="*/ 1033 h 1556"/>
              <a:gd name="T90" fmla="*/ 348 w 624"/>
              <a:gd name="T91" fmla="*/ 1195 h 1556"/>
              <a:gd name="T92" fmla="*/ 527 w 624"/>
              <a:gd name="T93" fmla="*/ 592 h 1556"/>
              <a:gd name="T94" fmla="*/ 513 w 624"/>
              <a:gd name="T95" fmla="*/ 623 h 1556"/>
              <a:gd name="T96" fmla="*/ 509 w 624"/>
              <a:gd name="T97" fmla="*/ 574 h 1556"/>
              <a:gd name="T98" fmla="*/ 511 w 624"/>
              <a:gd name="T99" fmla="*/ 492 h 1556"/>
              <a:gd name="T100" fmla="*/ 530 w 624"/>
              <a:gd name="T101" fmla="*/ 557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4" h="1556">
                <a:moveTo>
                  <a:pt x="623" y="518"/>
                </a:moveTo>
                <a:cubicBezTo>
                  <a:pt x="623" y="510"/>
                  <a:pt x="615" y="490"/>
                  <a:pt x="615" y="488"/>
                </a:cubicBezTo>
                <a:cubicBezTo>
                  <a:pt x="614" y="485"/>
                  <a:pt x="592" y="438"/>
                  <a:pt x="588" y="429"/>
                </a:cubicBezTo>
                <a:cubicBezTo>
                  <a:pt x="584" y="419"/>
                  <a:pt x="561" y="384"/>
                  <a:pt x="558" y="366"/>
                </a:cubicBezTo>
                <a:cubicBezTo>
                  <a:pt x="554" y="348"/>
                  <a:pt x="538" y="322"/>
                  <a:pt x="537" y="319"/>
                </a:cubicBezTo>
                <a:cubicBezTo>
                  <a:pt x="535" y="315"/>
                  <a:pt x="533" y="302"/>
                  <a:pt x="530" y="295"/>
                </a:cubicBezTo>
                <a:cubicBezTo>
                  <a:pt x="527" y="288"/>
                  <a:pt x="520" y="270"/>
                  <a:pt x="516" y="266"/>
                </a:cubicBezTo>
                <a:cubicBezTo>
                  <a:pt x="512" y="262"/>
                  <a:pt x="496" y="259"/>
                  <a:pt x="494" y="259"/>
                </a:cubicBezTo>
                <a:cubicBezTo>
                  <a:pt x="492" y="258"/>
                  <a:pt x="451" y="249"/>
                  <a:pt x="451" y="249"/>
                </a:cubicBezTo>
                <a:cubicBezTo>
                  <a:pt x="451" y="249"/>
                  <a:pt x="408" y="238"/>
                  <a:pt x="406" y="238"/>
                </a:cubicBezTo>
                <a:cubicBezTo>
                  <a:pt x="403" y="237"/>
                  <a:pt x="404" y="238"/>
                  <a:pt x="400" y="234"/>
                </a:cubicBezTo>
                <a:cubicBezTo>
                  <a:pt x="395" y="230"/>
                  <a:pt x="385" y="227"/>
                  <a:pt x="383" y="224"/>
                </a:cubicBezTo>
                <a:cubicBezTo>
                  <a:pt x="380" y="220"/>
                  <a:pt x="373" y="216"/>
                  <a:pt x="372" y="215"/>
                </a:cubicBezTo>
                <a:cubicBezTo>
                  <a:pt x="371" y="214"/>
                  <a:pt x="371" y="214"/>
                  <a:pt x="370" y="211"/>
                </a:cubicBezTo>
                <a:cubicBezTo>
                  <a:pt x="370" y="208"/>
                  <a:pt x="368" y="205"/>
                  <a:pt x="368" y="205"/>
                </a:cubicBezTo>
                <a:cubicBezTo>
                  <a:pt x="368" y="205"/>
                  <a:pt x="366" y="179"/>
                  <a:pt x="368" y="174"/>
                </a:cubicBezTo>
                <a:cubicBezTo>
                  <a:pt x="370" y="169"/>
                  <a:pt x="372" y="147"/>
                  <a:pt x="372" y="147"/>
                </a:cubicBezTo>
                <a:cubicBezTo>
                  <a:pt x="372" y="147"/>
                  <a:pt x="372" y="145"/>
                  <a:pt x="372" y="145"/>
                </a:cubicBezTo>
                <a:cubicBezTo>
                  <a:pt x="372" y="145"/>
                  <a:pt x="375" y="145"/>
                  <a:pt x="377" y="143"/>
                </a:cubicBezTo>
                <a:cubicBezTo>
                  <a:pt x="378" y="142"/>
                  <a:pt x="382" y="137"/>
                  <a:pt x="382" y="133"/>
                </a:cubicBezTo>
                <a:cubicBezTo>
                  <a:pt x="383" y="130"/>
                  <a:pt x="383" y="128"/>
                  <a:pt x="384" y="125"/>
                </a:cubicBezTo>
                <a:cubicBezTo>
                  <a:pt x="386" y="121"/>
                  <a:pt x="384" y="114"/>
                  <a:pt x="384" y="112"/>
                </a:cubicBezTo>
                <a:cubicBezTo>
                  <a:pt x="384" y="111"/>
                  <a:pt x="385" y="107"/>
                  <a:pt x="385" y="96"/>
                </a:cubicBezTo>
                <a:cubicBezTo>
                  <a:pt x="385" y="84"/>
                  <a:pt x="385" y="70"/>
                  <a:pt x="384" y="62"/>
                </a:cubicBezTo>
                <a:cubicBezTo>
                  <a:pt x="383" y="53"/>
                  <a:pt x="376" y="46"/>
                  <a:pt x="370" y="39"/>
                </a:cubicBezTo>
                <a:cubicBezTo>
                  <a:pt x="364" y="33"/>
                  <a:pt x="355" y="31"/>
                  <a:pt x="353" y="30"/>
                </a:cubicBezTo>
                <a:cubicBezTo>
                  <a:pt x="351" y="30"/>
                  <a:pt x="353" y="29"/>
                  <a:pt x="351" y="22"/>
                </a:cubicBezTo>
                <a:cubicBezTo>
                  <a:pt x="348" y="15"/>
                  <a:pt x="341" y="15"/>
                  <a:pt x="334" y="11"/>
                </a:cubicBezTo>
                <a:cubicBezTo>
                  <a:pt x="327" y="6"/>
                  <a:pt x="320" y="5"/>
                  <a:pt x="320" y="5"/>
                </a:cubicBezTo>
                <a:cubicBezTo>
                  <a:pt x="320" y="5"/>
                  <a:pt x="304" y="5"/>
                  <a:pt x="302" y="4"/>
                </a:cubicBezTo>
                <a:cubicBezTo>
                  <a:pt x="300" y="4"/>
                  <a:pt x="296" y="0"/>
                  <a:pt x="296" y="0"/>
                </a:cubicBezTo>
                <a:cubicBezTo>
                  <a:pt x="297" y="5"/>
                  <a:pt x="297" y="5"/>
                  <a:pt x="297" y="5"/>
                </a:cubicBezTo>
                <a:cubicBezTo>
                  <a:pt x="297" y="5"/>
                  <a:pt x="295" y="9"/>
                  <a:pt x="291" y="6"/>
                </a:cubicBezTo>
                <a:cubicBezTo>
                  <a:pt x="288" y="4"/>
                  <a:pt x="275" y="4"/>
                  <a:pt x="275" y="4"/>
                </a:cubicBezTo>
                <a:cubicBezTo>
                  <a:pt x="275" y="4"/>
                  <a:pt x="281" y="4"/>
                  <a:pt x="283" y="5"/>
                </a:cubicBezTo>
                <a:cubicBezTo>
                  <a:pt x="284" y="6"/>
                  <a:pt x="285" y="9"/>
                  <a:pt x="279" y="11"/>
                </a:cubicBezTo>
                <a:cubicBezTo>
                  <a:pt x="273" y="13"/>
                  <a:pt x="264" y="19"/>
                  <a:pt x="264" y="19"/>
                </a:cubicBezTo>
                <a:cubicBezTo>
                  <a:pt x="264" y="19"/>
                  <a:pt x="252" y="28"/>
                  <a:pt x="247" y="34"/>
                </a:cubicBezTo>
                <a:cubicBezTo>
                  <a:pt x="242" y="40"/>
                  <a:pt x="241" y="45"/>
                  <a:pt x="240" y="52"/>
                </a:cubicBezTo>
                <a:cubicBezTo>
                  <a:pt x="238" y="58"/>
                  <a:pt x="232" y="74"/>
                  <a:pt x="234" y="89"/>
                </a:cubicBezTo>
                <a:cubicBezTo>
                  <a:pt x="234" y="94"/>
                  <a:pt x="238" y="108"/>
                  <a:pt x="239" y="112"/>
                </a:cubicBezTo>
                <a:cubicBezTo>
                  <a:pt x="240" y="116"/>
                  <a:pt x="242" y="115"/>
                  <a:pt x="241" y="120"/>
                </a:cubicBezTo>
                <a:cubicBezTo>
                  <a:pt x="240" y="126"/>
                  <a:pt x="241" y="138"/>
                  <a:pt x="244" y="142"/>
                </a:cubicBezTo>
                <a:cubicBezTo>
                  <a:pt x="252" y="157"/>
                  <a:pt x="258" y="150"/>
                  <a:pt x="259" y="153"/>
                </a:cubicBezTo>
                <a:cubicBezTo>
                  <a:pt x="259" y="157"/>
                  <a:pt x="260" y="163"/>
                  <a:pt x="262" y="170"/>
                </a:cubicBezTo>
                <a:cubicBezTo>
                  <a:pt x="264" y="175"/>
                  <a:pt x="266" y="178"/>
                  <a:pt x="266" y="184"/>
                </a:cubicBezTo>
                <a:cubicBezTo>
                  <a:pt x="268" y="197"/>
                  <a:pt x="272" y="210"/>
                  <a:pt x="270" y="215"/>
                </a:cubicBezTo>
                <a:cubicBezTo>
                  <a:pt x="270" y="219"/>
                  <a:pt x="269" y="221"/>
                  <a:pt x="267" y="223"/>
                </a:cubicBezTo>
                <a:cubicBezTo>
                  <a:pt x="260" y="233"/>
                  <a:pt x="240" y="242"/>
                  <a:pt x="237" y="243"/>
                </a:cubicBezTo>
                <a:cubicBezTo>
                  <a:pt x="227" y="245"/>
                  <a:pt x="203" y="252"/>
                  <a:pt x="192" y="254"/>
                </a:cubicBezTo>
                <a:cubicBezTo>
                  <a:pt x="172" y="258"/>
                  <a:pt x="149" y="266"/>
                  <a:pt x="136" y="269"/>
                </a:cubicBezTo>
                <a:cubicBezTo>
                  <a:pt x="122" y="273"/>
                  <a:pt x="118" y="283"/>
                  <a:pt x="117" y="289"/>
                </a:cubicBezTo>
                <a:cubicBezTo>
                  <a:pt x="115" y="294"/>
                  <a:pt x="114" y="313"/>
                  <a:pt x="105" y="324"/>
                </a:cubicBezTo>
                <a:cubicBezTo>
                  <a:pt x="103" y="326"/>
                  <a:pt x="96" y="341"/>
                  <a:pt x="91" y="358"/>
                </a:cubicBezTo>
                <a:cubicBezTo>
                  <a:pt x="89" y="366"/>
                  <a:pt x="85" y="382"/>
                  <a:pt x="81" y="384"/>
                </a:cubicBezTo>
                <a:cubicBezTo>
                  <a:pt x="66" y="396"/>
                  <a:pt x="71" y="399"/>
                  <a:pt x="64" y="408"/>
                </a:cubicBezTo>
                <a:cubicBezTo>
                  <a:pt x="58" y="415"/>
                  <a:pt x="52" y="422"/>
                  <a:pt x="49" y="427"/>
                </a:cubicBezTo>
                <a:cubicBezTo>
                  <a:pt x="41" y="438"/>
                  <a:pt x="31" y="455"/>
                  <a:pt x="26" y="463"/>
                </a:cubicBezTo>
                <a:cubicBezTo>
                  <a:pt x="21" y="471"/>
                  <a:pt x="14" y="476"/>
                  <a:pt x="12" y="479"/>
                </a:cubicBezTo>
                <a:cubicBezTo>
                  <a:pt x="11" y="483"/>
                  <a:pt x="9" y="498"/>
                  <a:pt x="4" y="510"/>
                </a:cubicBezTo>
                <a:cubicBezTo>
                  <a:pt x="0" y="521"/>
                  <a:pt x="4" y="542"/>
                  <a:pt x="5" y="548"/>
                </a:cubicBezTo>
                <a:cubicBezTo>
                  <a:pt x="5" y="555"/>
                  <a:pt x="9" y="584"/>
                  <a:pt x="11" y="586"/>
                </a:cubicBezTo>
                <a:cubicBezTo>
                  <a:pt x="13" y="589"/>
                  <a:pt x="24" y="618"/>
                  <a:pt x="26" y="626"/>
                </a:cubicBezTo>
                <a:cubicBezTo>
                  <a:pt x="28" y="633"/>
                  <a:pt x="43" y="667"/>
                  <a:pt x="46" y="672"/>
                </a:cubicBezTo>
                <a:cubicBezTo>
                  <a:pt x="48" y="676"/>
                  <a:pt x="68" y="712"/>
                  <a:pt x="71" y="723"/>
                </a:cubicBezTo>
                <a:cubicBezTo>
                  <a:pt x="74" y="733"/>
                  <a:pt x="80" y="740"/>
                  <a:pt x="80" y="740"/>
                </a:cubicBezTo>
                <a:cubicBezTo>
                  <a:pt x="80" y="740"/>
                  <a:pt x="79" y="730"/>
                  <a:pt x="80" y="730"/>
                </a:cubicBezTo>
                <a:cubicBezTo>
                  <a:pt x="80" y="730"/>
                  <a:pt x="86" y="730"/>
                  <a:pt x="87" y="731"/>
                </a:cubicBezTo>
                <a:cubicBezTo>
                  <a:pt x="88" y="732"/>
                  <a:pt x="83" y="770"/>
                  <a:pt x="83" y="775"/>
                </a:cubicBezTo>
                <a:cubicBezTo>
                  <a:pt x="84" y="781"/>
                  <a:pt x="79" y="830"/>
                  <a:pt x="81" y="831"/>
                </a:cubicBezTo>
                <a:cubicBezTo>
                  <a:pt x="83" y="831"/>
                  <a:pt x="121" y="832"/>
                  <a:pt x="129" y="838"/>
                </a:cubicBezTo>
                <a:cubicBezTo>
                  <a:pt x="137" y="844"/>
                  <a:pt x="156" y="841"/>
                  <a:pt x="159" y="841"/>
                </a:cubicBezTo>
                <a:cubicBezTo>
                  <a:pt x="161" y="840"/>
                  <a:pt x="160" y="832"/>
                  <a:pt x="161" y="832"/>
                </a:cubicBezTo>
                <a:cubicBezTo>
                  <a:pt x="162" y="831"/>
                  <a:pt x="166" y="830"/>
                  <a:pt x="168" y="832"/>
                </a:cubicBezTo>
                <a:cubicBezTo>
                  <a:pt x="169" y="834"/>
                  <a:pt x="173" y="866"/>
                  <a:pt x="174" y="872"/>
                </a:cubicBezTo>
                <a:cubicBezTo>
                  <a:pt x="174" y="877"/>
                  <a:pt x="183" y="939"/>
                  <a:pt x="183" y="941"/>
                </a:cubicBezTo>
                <a:cubicBezTo>
                  <a:pt x="183" y="943"/>
                  <a:pt x="195" y="1018"/>
                  <a:pt x="195" y="1021"/>
                </a:cubicBezTo>
                <a:cubicBezTo>
                  <a:pt x="195" y="1024"/>
                  <a:pt x="202" y="1087"/>
                  <a:pt x="204" y="1100"/>
                </a:cubicBezTo>
                <a:cubicBezTo>
                  <a:pt x="206" y="1114"/>
                  <a:pt x="206" y="1131"/>
                  <a:pt x="208" y="1144"/>
                </a:cubicBezTo>
                <a:cubicBezTo>
                  <a:pt x="210" y="1157"/>
                  <a:pt x="212" y="1175"/>
                  <a:pt x="213" y="1182"/>
                </a:cubicBezTo>
                <a:cubicBezTo>
                  <a:pt x="215" y="1189"/>
                  <a:pt x="219" y="1218"/>
                  <a:pt x="221" y="1225"/>
                </a:cubicBezTo>
                <a:cubicBezTo>
                  <a:pt x="223" y="1232"/>
                  <a:pt x="225" y="1250"/>
                  <a:pt x="227" y="1260"/>
                </a:cubicBezTo>
                <a:cubicBezTo>
                  <a:pt x="229" y="1270"/>
                  <a:pt x="236" y="1280"/>
                  <a:pt x="237" y="1289"/>
                </a:cubicBezTo>
                <a:cubicBezTo>
                  <a:pt x="238" y="1300"/>
                  <a:pt x="236" y="1324"/>
                  <a:pt x="236" y="1335"/>
                </a:cubicBezTo>
                <a:cubicBezTo>
                  <a:pt x="237" y="1348"/>
                  <a:pt x="239" y="1373"/>
                  <a:pt x="242" y="1383"/>
                </a:cubicBezTo>
                <a:cubicBezTo>
                  <a:pt x="244" y="1393"/>
                  <a:pt x="247" y="1405"/>
                  <a:pt x="251" y="1411"/>
                </a:cubicBezTo>
                <a:cubicBezTo>
                  <a:pt x="255" y="1417"/>
                  <a:pt x="261" y="1422"/>
                  <a:pt x="263" y="1424"/>
                </a:cubicBezTo>
                <a:cubicBezTo>
                  <a:pt x="267" y="1427"/>
                  <a:pt x="254" y="1442"/>
                  <a:pt x="253" y="1447"/>
                </a:cubicBezTo>
                <a:cubicBezTo>
                  <a:pt x="250" y="1455"/>
                  <a:pt x="231" y="1464"/>
                  <a:pt x="222" y="1469"/>
                </a:cubicBezTo>
                <a:cubicBezTo>
                  <a:pt x="218" y="1472"/>
                  <a:pt x="206" y="1480"/>
                  <a:pt x="197" y="1489"/>
                </a:cubicBezTo>
                <a:cubicBezTo>
                  <a:pt x="191" y="1494"/>
                  <a:pt x="193" y="1495"/>
                  <a:pt x="192" y="1496"/>
                </a:cubicBezTo>
                <a:cubicBezTo>
                  <a:pt x="190" y="1498"/>
                  <a:pt x="190" y="1501"/>
                  <a:pt x="190" y="1502"/>
                </a:cubicBezTo>
                <a:cubicBezTo>
                  <a:pt x="191" y="1503"/>
                  <a:pt x="193" y="1504"/>
                  <a:pt x="201" y="1506"/>
                </a:cubicBezTo>
                <a:cubicBezTo>
                  <a:pt x="210" y="1508"/>
                  <a:pt x="225" y="1510"/>
                  <a:pt x="241" y="1510"/>
                </a:cubicBezTo>
                <a:cubicBezTo>
                  <a:pt x="256" y="1510"/>
                  <a:pt x="285" y="1505"/>
                  <a:pt x="291" y="1502"/>
                </a:cubicBezTo>
                <a:cubicBezTo>
                  <a:pt x="298" y="1499"/>
                  <a:pt x="302" y="1490"/>
                  <a:pt x="304" y="1487"/>
                </a:cubicBezTo>
                <a:cubicBezTo>
                  <a:pt x="307" y="1485"/>
                  <a:pt x="315" y="1480"/>
                  <a:pt x="316" y="1480"/>
                </a:cubicBezTo>
                <a:cubicBezTo>
                  <a:pt x="317" y="1480"/>
                  <a:pt x="328" y="1483"/>
                  <a:pt x="329" y="1484"/>
                </a:cubicBezTo>
                <a:cubicBezTo>
                  <a:pt x="330" y="1485"/>
                  <a:pt x="335" y="1492"/>
                  <a:pt x="338" y="1495"/>
                </a:cubicBezTo>
                <a:cubicBezTo>
                  <a:pt x="341" y="1498"/>
                  <a:pt x="354" y="1502"/>
                  <a:pt x="355" y="1503"/>
                </a:cubicBezTo>
                <a:cubicBezTo>
                  <a:pt x="355" y="1504"/>
                  <a:pt x="356" y="1509"/>
                  <a:pt x="358" y="1516"/>
                </a:cubicBezTo>
                <a:cubicBezTo>
                  <a:pt x="360" y="1522"/>
                  <a:pt x="380" y="1526"/>
                  <a:pt x="380" y="1526"/>
                </a:cubicBezTo>
                <a:cubicBezTo>
                  <a:pt x="380" y="1526"/>
                  <a:pt x="389" y="1522"/>
                  <a:pt x="390" y="1523"/>
                </a:cubicBezTo>
                <a:cubicBezTo>
                  <a:pt x="391" y="1524"/>
                  <a:pt x="393" y="1534"/>
                  <a:pt x="393" y="1536"/>
                </a:cubicBezTo>
                <a:cubicBezTo>
                  <a:pt x="392" y="1537"/>
                  <a:pt x="391" y="1541"/>
                  <a:pt x="391" y="1542"/>
                </a:cubicBezTo>
                <a:cubicBezTo>
                  <a:pt x="390" y="1543"/>
                  <a:pt x="397" y="1547"/>
                  <a:pt x="407" y="1551"/>
                </a:cubicBezTo>
                <a:cubicBezTo>
                  <a:pt x="417" y="1555"/>
                  <a:pt x="422" y="1555"/>
                  <a:pt x="443" y="1556"/>
                </a:cubicBezTo>
                <a:cubicBezTo>
                  <a:pt x="464" y="1556"/>
                  <a:pt x="474" y="1552"/>
                  <a:pt x="477" y="1551"/>
                </a:cubicBezTo>
                <a:cubicBezTo>
                  <a:pt x="479" y="1551"/>
                  <a:pt x="477" y="1541"/>
                  <a:pt x="477" y="1539"/>
                </a:cubicBezTo>
                <a:cubicBezTo>
                  <a:pt x="477" y="1537"/>
                  <a:pt x="476" y="1529"/>
                  <a:pt x="473" y="1522"/>
                </a:cubicBezTo>
                <a:cubicBezTo>
                  <a:pt x="471" y="1514"/>
                  <a:pt x="462" y="1508"/>
                  <a:pt x="455" y="1501"/>
                </a:cubicBezTo>
                <a:cubicBezTo>
                  <a:pt x="448" y="1493"/>
                  <a:pt x="447" y="1488"/>
                  <a:pt x="447" y="1486"/>
                </a:cubicBezTo>
                <a:cubicBezTo>
                  <a:pt x="447" y="1485"/>
                  <a:pt x="447" y="1477"/>
                  <a:pt x="448" y="1474"/>
                </a:cubicBezTo>
                <a:cubicBezTo>
                  <a:pt x="449" y="1471"/>
                  <a:pt x="451" y="1463"/>
                  <a:pt x="453" y="1456"/>
                </a:cubicBezTo>
                <a:cubicBezTo>
                  <a:pt x="455" y="1449"/>
                  <a:pt x="453" y="1434"/>
                  <a:pt x="452" y="1432"/>
                </a:cubicBezTo>
                <a:cubicBezTo>
                  <a:pt x="452" y="1431"/>
                  <a:pt x="442" y="1430"/>
                  <a:pt x="441" y="1430"/>
                </a:cubicBezTo>
                <a:cubicBezTo>
                  <a:pt x="441" y="1429"/>
                  <a:pt x="435" y="1425"/>
                  <a:pt x="436" y="1423"/>
                </a:cubicBezTo>
                <a:cubicBezTo>
                  <a:pt x="436" y="1422"/>
                  <a:pt x="434" y="1423"/>
                  <a:pt x="443" y="1420"/>
                </a:cubicBezTo>
                <a:cubicBezTo>
                  <a:pt x="452" y="1417"/>
                  <a:pt x="456" y="1408"/>
                  <a:pt x="460" y="1404"/>
                </a:cubicBezTo>
                <a:cubicBezTo>
                  <a:pt x="463" y="1401"/>
                  <a:pt x="462" y="1389"/>
                  <a:pt x="461" y="1381"/>
                </a:cubicBezTo>
                <a:cubicBezTo>
                  <a:pt x="461" y="1374"/>
                  <a:pt x="461" y="1346"/>
                  <a:pt x="462" y="1327"/>
                </a:cubicBezTo>
                <a:cubicBezTo>
                  <a:pt x="462" y="1307"/>
                  <a:pt x="457" y="1257"/>
                  <a:pt x="457" y="1246"/>
                </a:cubicBezTo>
                <a:cubicBezTo>
                  <a:pt x="457" y="1236"/>
                  <a:pt x="452" y="1184"/>
                  <a:pt x="452" y="1183"/>
                </a:cubicBezTo>
                <a:cubicBezTo>
                  <a:pt x="452" y="1183"/>
                  <a:pt x="444" y="1111"/>
                  <a:pt x="443" y="1102"/>
                </a:cubicBezTo>
                <a:cubicBezTo>
                  <a:pt x="442" y="1094"/>
                  <a:pt x="439" y="1056"/>
                  <a:pt x="439" y="1056"/>
                </a:cubicBezTo>
                <a:cubicBezTo>
                  <a:pt x="439" y="1056"/>
                  <a:pt x="443" y="1048"/>
                  <a:pt x="444" y="1041"/>
                </a:cubicBezTo>
                <a:cubicBezTo>
                  <a:pt x="446" y="1035"/>
                  <a:pt x="445" y="1020"/>
                  <a:pt x="445" y="1019"/>
                </a:cubicBezTo>
                <a:cubicBezTo>
                  <a:pt x="446" y="1018"/>
                  <a:pt x="449" y="1012"/>
                  <a:pt x="451" y="1005"/>
                </a:cubicBezTo>
                <a:cubicBezTo>
                  <a:pt x="453" y="999"/>
                  <a:pt x="460" y="969"/>
                  <a:pt x="460" y="965"/>
                </a:cubicBezTo>
                <a:cubicBezTo>
                  <a:pt x="461" y="961"/>
                  <a:pt x="462" y="922"/>
                  <a:pt x="462" y="914"/>
                </a:cubicBezTo>
                <a:cubicBezTo>
                  <a:pt x="462" y="906"/>
                  <a:pt x="467" y="876"/>
                  <a:pt x="467" y="867"/>
                </a:cubicBezTo>
                <a:cubicBezTo>
                  <a:pt x="467" y="858"/>
                  <a:pt x="467" y="834"/>
                  <a:pt x="467" y="834"/>
                </a:cubicBezTo>
                <a:cubicBezTo>
                  <a:pt x="467" y="834"/>
                  <a:pt x="473" y="833"/>
                  <a:pt x="476" y="832"/>
                </a:cubicBezTo>
                <a:cubicBezTo>
                  <a:pt x="479" y="832"/>
                  <a:pt x="492" y="833"/>
                  <a:pt x="504" y="834"/>
                </a:cubicBezTo>
                <a:cubicBezTo>
                  <a:pt x="516" y="835"/>
                  <a:pt x="536" y="827"/>
                  <a:pt x="536" y="827"/>
                </a:cubicBezTo>
                <a:cubicBezTo>
                  <a:pt x="536" y="827"/>
                  <a:pt x="535" y="799"/>
                  <a:pt x="534" y="793"/>
                </a:cubicBezTo>
                <a:cubicBezTo>
                  <a:pt x="534" y="788"/>
                  <a:pt x="533" y="761"/>
                  <a:pt x="532" y="758"/>
                </a:cubicBezTo>
                <a:cubicBezTo>
                  <a:pt x="531" y="754"/>
                  <a:pt x="530" y="742"/>
                  <a:pt x="530" y="740"/>
                </a:cubicBezTo>
                <a:cubicBezTo>
                  <a:pt x="530" y="738"/>
                  <a:pt x="534" y="736"/>
                  <a:pt x="535" y="736"/>
                </a:cubicBezTo>
                <a:cubicBezTo>
                  <a:pt x="536" y="736"/>
                  <a:pt x="537" y="737"/>
                  <a:pt x="536" y="738"/>
                </a:cubicBezTo>
                <a:cubicBezTo>
                  <a:pt x="535" y="740"/>
                  <a:pt x="531" y="753"/>
                  <a:pt x="533" y="751"/>
                </a:cubicBezTo>
                <a:cubicBezTo>
                  <a:pt x="535" y="749"/>
                  <a:pt x="540" y="741"/>
                  <a:pt x="543" y="736"/>
                </a:cubicBezTo>
                <a:cubicBezTo>
                  <a:pt x="547" y="731"/>
                  <a:pt x="559" y="712"/>
                  <a:pt x="562" y="709"/>
                </a:cubicBezTo>
                <a:cubicBezTo>
                  <a:pt x="564" y="706"/>
                  <a:pt x="583" y="682"/>
                  <a:pt x="589" y="675"/>
                </a:cubicBezTo>
                <a:cubicBezTo>
                  <a:pt x="594" y="669"/>
                  <a:pt x="593" y="663"/>
                  <a:pt x="596" y="656"/>
                </a:cubicBezTo>
                <a:cubicBezTo>
                  <a:pt x="598" y="650"/>
                  <a:pt x="604" y="636"/>
                  <a:pt x="606" y="631"/>
                </a:cubicBezTo>
                <a:cubicBezTo>
                  <a:pt x="609" y="626"/>
                  <a:pt x="615" y="603"/>
                  <a:pt x="616" y="598"/>
                </a:cubicBezTo>
                <a:cubicBezTo>
                  <a:pt x="618" y="593"/>
                  <a:pt x="618" y="585"/>
                  <a:pt x="618" y="582"/>
                </a:cubicBezTo>
                <a:cubicBezTo>
                  <a:pt x="618" y="579"/>
                  <a:pt x="620" y="555"/>
                  <a:pt x="621" y="552"/>
                </a:cubicBezTo>
                <a:cubicBezTo>
                  <a:pt x="622" y="549"/>
                  <a:pt x="624" y="526"/>
                  <a:pt x="623" y="518"/>
                </a:cubicBezTo>
                <a:close/>
                <a:moveTo>
                  <a:pt x="121" y="500"/>
                </a:moveTo>
                <a:cubicBezTo>
                  <a:pt x="120" y="507"/>
                  <a:pt x="115" y="544"/>
                  <a:pt x="115" y="549"/>
                </a:cubicBezTo>
                <a:cubicBezTo>
                  <a:pt x="115" y="555"/>
                  <a:pt x="111" y="589"/>
                  <a:pt x="111" y="594"/>
                </a:cubicBezTo>
                <a:cubicBezTo>
                  <a:pt x="111" y="599"/>
                  <a:pt x="110" y="605"/>
                  <a:pt x="110" y="605"/>
                </a:cubicBezTo>
                <a:cubicBezTo>
                  <a:pt x="110" y="606"/>
                  <a:pt x="110" y="606"/>
                  <a:pt x="110" y="606"/>
                </a:cubicBezTo>
                <a:cubicBezTo>
                  <a:pt x="110" y="606"/>
                  <a:pt x="106" y="605"/>
                  <a:pt x="106" y="603"/>
                </a:cubicBezTo>
                <a:cubicBezTo>
                  <a:pt x="105" y="600"/>
                  <a:pt x="103" y="596"/>
                  <a:pt x="101" y="595"/>
                </a:cubicBezTo>
                <a:cubicBezTo>
                  <a:pt x="100" y="595"/>
                  <a:pt x="96" y="595"/>
                  <a:pt x="96" y="593"/>
                </a:cubicBezTo>
                <a:cubicBezTo>
                  <a:pt x="96" y="591"/>
                  <a:pt x="94" y="573"/>
                  <a:pt x="93" y="571"/>
                </a:cubicBezTo>
                <a:cubicBezTo>
                  <a:pt x="93" y="569"/>
                  <a:pt x="91" y="547"/>
                  <a:pt x="90" y="543"/>
                </a:cubicBezTo>
                <a:cubicBezTo>
                  <a:pt x="89" y="539"/>
                  <a:pt x="88" y="539"/>
                  <a:pt x="89" y="538"/>
                </a:cubicBezTo>
                <a:cubicBezTo>
                  <a:pt x="90" y="537"/>
                  <a:pt x="98" y="532"/>
                  <a:pt x="99" y="528"/>
                </a:cubicBezTo>
                <a:cubicBezTo>
                  <a:pt x="99" y="524"/>
                  <a:pt x="97" y="518"/>
                  <a:pt x="96" y="515"/>
                </a:cubicBezTo>
                <a:cubicBezTo>
                  <a:pt x="95" y="512"/>
                  <a:pt x="94" y="511"/>
                  <a:pt x="95" y="510"/>
                </a:cubicBezTo>
                <a:cubicBezTo>
                  <a:pt x="96" y="509"/>
                  <a:pt x="99" y="507"/>
                  <a:pt x="103" y="500"/>
                </a:cubicBezTo>
                <a:cubicBezTo>
                  <a:pt x="107" y="493"/>
                  <a:pt x="109" y="495"/>
                  <a:pt x="112" y="492"/>
                </a:cubicBezTo>
                <a:cubicBezTo>
                  <a:pt x="115" y="488"/>
                  <a:pt x="117" y="483"/>
                  <a:pt x="120" y="479"/>
                </a:cubicBezTo>
                <a:cubicBezTo>
                  <a:pt x="123" y="476"/>
                  <a:pt x="125" y="475"/>
                  <a:pt x="125" y="475"/>
                </a:cubicBezTo>
                <a:cubicBezTo>
                  <a:pt x="125" y="477"/>
                  <a:pt x="122" y="494"/>
                  <a:pt x="121" y="500"/>
                </a:cubicBezTo>
                <a:close/>
                <a:moveTo>
                  <a:pt x="348" y="1195"/>
                </a:moveTo>
                <a:cubicBezTo>
                  <a:pt x="347" y="1205"/>
                  <a:pt x="345" y="1215"/>
                  <a:pt x="345" y="1218"/>
                </a:cubicBezTo>
                <a:cubicBezTo>
                  <a:pt x="345" y="1220"/>
                  <a:pt x="341" y="1192"/>
                  <a:pt x="340" y="1183"/>
                </a:cubicBezTo>
                <a:cubicBezTo>
                  <a:pt x="339" y="1173"/>
                  <a:pt x="340" y="1161"/>
                  <a:pt x="338" y="1153"/>
                </a:cubicBezTo>
                <a:cubicBezTo>
                  <a:pt x="337" y="1146"/>
                  <a:pt x="333" y="1138"/>
                  <a:pt x="333" y="1131"/>
                </a:cubicBezTo>
                <a:cubicBezTo>
                  <a:pt x="333" y="1123"/>
                  <a:pt x="335" y="1108"/>
                  <a:pt x="335" y="1094"/>
                </a:cubicBezTo>
                <a:cubicBezTo>
                  <a:pt x="335" y="1079"/>
                  <a:pt x="336" y="1057"/>
                  <a:pt x="335" y="1049"/>
                </a:cubicBezTo>
                <a:cubicBezTo>
                  <a:pt x="335" y="1044"/>
                  <a:pt x="335" y="1036"/>
                  <a:pt x="335" y="1033"/>
                </a:cubicBezTo>
                <a:cubicBezTo>
                  <a:pt x="335" y="1033"/>
                  <a:pt x="335" y="1032"/>
                  <a:pt x="335" y="1032"/>
                </a:cubicBezTo>
                <a:cubicBezTo>
                  <a:pt x="336" y="1031"/>
                  <a:pt x="336" y="1031"/>
                  <a:pt x="336" y="1031"/>
                </a:cubicBezTo>
                <a:cubicBezTo>
                  <a:pt x="336" y="1031"/>
                  <a:pt x="335" y="1032"/>
                  <a:pt x="335" y="1033"/>
                </a:cubicBezTo>
                <a:cubicBezTo>
                  <a:pt x="337" y="1036"/>
                  <a:pt x="343" y="1053"/>
                  <a:pt x="345" y="1063"/>
                </a:cubicBezTo>
                <a:cubicBezTo>
                  <a:pt x="346" y="1074"/>
                  <a:pt x="348" y="1098"/>
                  <a:pt x="348" y="1111"/>
                </a:cubicBezTo>
                <a:cubicBezTo>
                  <a:pt x="347" y="1124"/>
                  <a:pt x="348" y="1154"/>
                  <a:pt x="348" y="1163"/>
                </a:cubicBezTo>
                <a:cubicBezTo>
                  <a:pt x="347" y="1171"/>
                  <a:pt x="349" y="1186"/>
                  <a:pt x="348" y="1195"/>
                </a:cubicBezTo>
                <a:close/>
                <a:moveTo>
                  <a:pt x="530" y="557"/>
                </a:moveTo>
                <a:cubicBezTo>
                  <a:pt x="528" y="563"/>
                  <a:pt x="530" y="569"/>
                  <a:pt x="530" y="572"/>
                </a:cubicBezTo>
                <a:cubicBezTo>
                  <a:pt x="530" y="575"/>
                  <a:pt x="531" y="578"/>
                  <a:pt x="530" y="580"/>
                </a:cubicBezTo>
                <a:cubicBezTo>
                  <a:pt x="530" y="581"/>
                  <a:pt x="528" y="587"/>
                  <a:pt x="527" y="592"/>
                </a:cubicBezTo>
                <a:cubicBezTo>
                  <a:pt x="525" y="597"/>
                  <a:pt x="522" y="601"/>
                  <a:pt x="522" y="606"/>
                </a:cubicBezTo>
                <a:cubicBezTo>
                  <a:pt x="522" y="612"/>
                  <a:pt x="522" y="620"/>
                  <a:pt x="522" y="620"/>
                </a:cubicBezTo>
                <a:cubicBezTo>
                  <a:pt x="521" y="621"/>
                  <a:pt x="520" y="621"/>
                  <a:pt x="517" y="621"/>
                </a:cubicBezTo>
                <a:cubicBezTo>
                  <a:pt x="515" y="622"/>
                  <a:pt x="514" y="622"/>
                  <a:pt x="513" y="623"/>
                </a:cubicBezTo>
                <a:cubicBezTo>
                  <a:pt x="513" y="623"/>
                  <a:pt x="511" y="620"/>
                  <a:pt x="511" y="618"/>
                </a:cubicBezTo>
                <a:cubicBezTo>
                  <a:pt x="511" y="617"/>
                  <a:pt x="511" y="615"/>
                  <a:pt x="510" y="614"/>
                </a:cubicBezTo>
                <a:cubicBezTo>
                  <a:pt x="510" y="614"/>
                  <a:pt x="510" y="605"/>
                  <a:pt x="509" y="602"/>
                </a:cubicBezTo>
                <a:cubicBezTo>
                  <a:pt x="507" y="600"/>
                  <a:pt x="511" y="589"/>
                  <a:pt x="509" y="574"/>
                </a:cubicBezTo>
                <a:cubicBezTo>
                  <a:pt x="507" y="560"/>
                  <a:pt x="506" y="536"/>
                  <a:pt x="506" y="532"/>
                </a:cubicBezTo>
                <a:cubicBezTo>
                  <a:pt x="506" y="527"/>
                  <a:pt x="505" y="504"/>
                  <a:pt x="506" y="501"/>
                </a:cubicBezTo>
                <a:cubicBezTo>
                  <a:pt x="506" y="497"/>
                  <a:pt x="507" y="484"/>
                  <a:pt x="507" y="484"/>
                </a:cubicBezTo>
                <a:cubicBezTo>
                  <a:pt x="510" y="486"/>
                  <a:pt x="511" y="488"/>
                  <a:pt x="511" y="492"/>
                </a:cubicBezTo>
                <a:cubicBezTo>
                  <a:pt x="512" y="496"/>
                  <a:pt x="514" y="501"/>
                  <a:pt x="515" y="505"/>
                </a:cubicBezTo>
                <a:cubicBezTo>
                  <a:pt x="517" y="509"/>
                  <a:pt x="525" y="525"/>
                  <a:pt x="527" y="529"/>
                </a:cubicBezTo>
                <a:cubicBezTo>
                  <a:pt x="529" y="532"/>
                  <a:pt x="534" y="539"/>
                  <a:pt x="534" y="539"/>
                </a:cubicBezTo>
                <a:cubicBezTo>
                  <a:pt x="534" y="539"/>
                  <a:pt x="532" y="552"/>
                  <a:pt x="530" y="557"/>
                </a:cubicBezTo>
                <a:close/>
              </a:path>
            </a:pathLst>
          </a:custGeom>
          <a:gradFill>
            <a:gsLst>
              <a:gs pos="0">
                <a:schemeClr val="tx1">
                  <a:lumMod val="65000"/>
                  <a:lumOff val="35000"/>
                </a:schemeClr>
              </a:gs>
              <a:gs pos="89583">
                <a:schemeClr val="bg1">
                  <a:lumMod val="75000"/>
                </a:schemeClr>
              </a:gs>
              <a:gs pos="69000">
                <a:schemeClr val="bg1">
                  <a:lumMod val="65000"/>
                </a:schemeClr>
              </a:gs>
            </a:gsLst>
            <a:lin ang="16200000" scaled="1"/>
          </a:gradFill>
          <a:ln>
            <a:noFill/>
          </a:ln>
        </p:spPr>
        <p:txBody>
          <a:bodyPr vert="horz" wrap="square" lIns="91440" tIns="45720" rIns="91440" bIns="45720" numCol="1" anchor="t" anchorCtr="0" compatLnSpc="1">
            <a:prstTxWarp prst="textNoShape">
              <a:avLst/>
            </a:prstTxWarp>
          </a:bodyPr>
          <a:lstStyle/>
          <a:p>
            <a:endParaRPr lang="en-US" noProof="1"/>
          </a:p>
        </p:txBody>
      </p:sp>
      <p:sp>
        <p:nvSpPr>
          <p:cNvPr id="7" name="TextBox 6"/>
          <p:cNvSpPr txBox="1"/>
          <p:nvPr/>
        </p:nvSpPr>
        <p:spPr>
          <a:xfrm>
            <a:off x="1641674" y="764704"/>
            <a:ext cx="1580694" cy="369332"/>
          </a:xfrm>
          <a:prstGeom prst="rect">
            <a:avLst/>
          </a:prstGeom>
          <a:noFill/>
        </p:spPr>
        <p:txBody>
          <a:bodyPr wrap="square" rtlCol="0">
            <a:spAutoFit/>
          </a:bodyPr>
          <a:lstStyle/>
          <a:p>
            <a:pPr algn="ctr"/>
            <a:r>
              <a:rPr lang="en-US" b="1" dirty="0" smtClean="0">
                <a:solidFill>
                  <a:schemeClr val="accent4"/>
                </a:solidFill>
                <a:latin typeface="+mn-lt"/>
              </a:rPr>
              <a:t>Joe could</a:t>
            </a:r>
            <a:endParaRPr lang="en-US" b="1" dirty="0">
              <a:solidFill>
                <a:schemeClr val="accent4"/>
              </a:solidFill>
              <a:latin typeface="+mn-lt"/>
            </a:endParaRPr>
          </a:p>
        </p:txBody>
      </p:sp>
      <p:sp>
        <p:nvSpPr>
          <p:cNvPr id="36" name="TextBox 35"/>
          <p:cNvSpPr txBox="1"/>
          <p:nvPr/>
        </p:nvSpPr>
        <p:spPr>
          <a:xfrm>
            <a:off x="1835696" y="1124744"/>
            <a:ext cx="6912768" cy="553998"/>
          </a:xfrm>
          <a:prstGeom prst="rect">
            <a:avLst/>
          </a:prstGeom>
          <a:noFill/>
        </p:spPr>
        <p:txBody>
          <a:bodyPr wrap="square" lIns="91440" tIns="0" rIns="0" bIns="0" rtlCol="0">
            <a:spAutoFit/>
          </a:bodyPr>
          <a:lstStyle/>
          <a:p>
            <a:pPr>
              <a:lnSpc>
                <a:spcPct val="200000"/>
              </a:lnSpc>
            </a:pPr>
            <a:r>
              <a:rPr lang="en-US" dirty="0">
                <a:latin typeface="+mn-lt"/>
              </a:rPr>
              <a:t>Have each department select a team leader to represent them</a:t>
            </a:r>
            <a:endParaRPr lang="en-US" dirty="0" smtClean="0">
              <a:latin typeface="+mn-lt"/>
              <a:cs typeface="Arial" pitchFamily="34" charset="0"/>
            </a:endParaRPr>
          </a:p>
        </p:txBody>
      </p:sp>
      <p:sp>
        <p:nvSpPr>
          <p:cNvPr id="37" name="TextBox 36"/>
          <p:cNvSpPr txBox="1"/>
          <p:nvPr/>
        </p:nvSpPr>
        <p:spPr>
          <a:xfrm>
            <a:off x="1835696" y="1873859"/>
            <a:ext cx="6912768" cy="553998"/>
          </a:xfrm>
          <a:prstGeom prst="rect">
            <a:avLst/>
          </a:prstGeom>
          <a:noFill/>
        </p:spPr>
        <p:txBody>
          <a:bodyPr wrap="square" lIns="91440" tIns="0" rIns="0" bIns="0" rtlCol="0">
            <a:spAutoFit/>
          </a:bodyPr>
          <a:lstStyle/>
          <a:p>
            <a:r>
              <a:rPr lang="en-US" dirty="0">
                <a:latin typeface="+mn-lt"/>
              </a:rPr>
              <a:t>Call a meeting of all team leaders, share his budget numbers with them, and explain that they will be expected to work together more closely</a:t>
            </a:r>
            <a:endParaRPr lang="en-US" dirty="0" smtClean="0">
              <a:latin typeface="+mn-lt"/>
              <a:cs typeface="Arial" pitchFamily="34" charset="0"/>
            </a:endParaRPr>
          </a:p>
        </p:txBody>
      </p:sp>
      <p:sp>
        <p:nvSpPr>
          <p:cNvPr id="38" name="TextBox 37"/>
          <p:cNvSpPr txBox="1"/>
          <p:nvPr/>
        </p:nvSpPr>
        <p:spPr>
          <a:xfrm>
            <a:off x="1835696" y="2622974"/>
            <a:ext cx="6912768" cy="553998"/>
          </a:xfrm>
          <a:prstGeom prst="rect">
            <a:avLst/>
          </a:prstGeom>
          <a:noFill/>
        </p:spPr>
        <p:txBody>
          <a:bodyPr wrap="square" lIns="91440" tIns="0" rIns="0" bIns="0" rtlCol="0">
            <a:spAutoFit/>
          </a:bodyPr>
          <a:lstStyle/>
          <a:p>
            <a:r>
              <a:rPr lang="en-US" dirty="0">
                <a:latin typeface="+mn-lt"/>
              </a:rPr>
              <a:t>Have each team leader identify what he could do to help each of the other departments</a:t>
            </a:r>
            <a:endParaRPr lang="en-US" dirty="0" smtClean="0">
              <a:latin typeface="+mn-lt"/>
              <a:cs typeface="Arial" pitchFamily="34" charset="0"/>
            </a:endParaRPr>
          </a:p>
        </p:txBody>
      </p:sp>
      <p:sp>
        <p:nvSpPr>
          <p:cNvPr id="39" name="TextBox 38"/>
          <p:cNvSpPr txBox="1"/>
          <p:nvPr/>
        </p:nvSpPr>
        <p:spPr>
          <a:xfrm>
            <a:off x="1835696" y="3372089"/>
            <a:ext cx="6912768" cy="830997"/>
          </a:xfrm>
          <a:prstGeom prst="rect">
            <a:avLst/>
          </a:prstGeom>
          <a:noFill/>
        </p:spPr>
        <p:txBody>
          <a:bodyPr wrap="square" lIns="91440" tIns="0" rIns="0" bIns="0" rtlCol="0">
            <a:spAutoFit/>
          </a:bodyPr>
          <a:lstStyle/>
          <a:p>
            <a:r>
              <a:rPr lang="en-US" dirty="0">
                <a:latin typeface="+mn-lt"/>
              </a:rPr>
              <a:t>Continue to hold weekly meetings with team leaders so they get to know each other better, to share information, and to hear requests from each department for what they could use from others</a:t>
            </a:r>
            <a:endParaRPr lang="en-US" dirty="0" smtClean="0">
              <a:latin typeface="+mn-lt"/>
              <a:cs typeface="Arial" pitchFamily="34" charset="0"/>
            </a:endParaRPr>
          </a:p>
        </p:txBody>
      </p:sp>
      <p:sp>
        <p:nvSpPr>
          <p:cNvPr id="40" name="TextBox 39"/>
          <p:cNvSpPr txBox="1"/>
          <p:nvPr/>
        </p:nvSpPr>
        <p:spPr>
          <a:xfrm>
            <a:off x="1835696" y="4398203"/>
            <a:ext cx="6912768" cy="830997"/>
          </a:xfrm>
          <a:prstGeom prst="rect">
            <a:avLst/>
          </a:prstGeom>
          <a:noFill/>
        </p:spPr>
        <p:txBody>
          <a:bodyPr wrap="square" lIns="91440" tIns="0" rIns="0" bIns="0" rtlCol="0">
            <a:spAutoFit/>
          </a:bodyPr>
          <a:lstStyle/>
          <a:p>
            <a:r>
              <a:rPr lang="en-US" dirty="0">
                <a:latin typeface="+mn-lt"/>
              </a:rPr>
              <a:t>Begin cross-training people in more than one trade in order to promote sharing of available workers between functions when the workload permits this</a:t>
            </a:r>
            <a:endParaRPr lang="en-US" dirty="0" smtClean="0">
              <a:latin typeface="+mn-lt"/>
              <a:cs typeface="Arial" pitchFamily="34" charset="0"/>
            </a:endParaRPr>
          </a:p>
        </p:txBody>
      </p:sp>
      <p:sp>
        <p:nvSpPr>
          <p:cNvPr id="41" name="Rectangle 40"/>
          <p:cNvSpPr/>
          <p:nvPr/>
        </p:nvSpPr>
        <p:spPr>
          <a:xfrm>
            <a:off x="0" y="5542917"/>
            <a:ext cx="9144000" cy="694395"/>
          </a:xfrm>
          <a:prstGeom prst="rect">
            <a:avLst/>
          </a:prstGeom>
          <a:solidFill>
            <a:srgbClr val="002060">
              <a:alpha val="60000"/>
            </a:srgb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FFFF"/>
                </a:solidFill>
              </a:rPr>
              <a:t>Now look at our next case study on  ‘Poor Interpersonal skills’ and role of CFO as  a leader</a:t>
            </a:r>
            <a:endParaRPr lang="en-US" dirty="0">
              <a:solidFill>
                <a:srgbClr val="FFFFFF"/>
              </a:solidFill>
            </a:endParaRPr>
          </a:p>
        </p:txBody>
      </p:sp>
    </p:spTree>
    <p:extLst>
      <p:ext uri="{BB962C8B-B14F-4D97-AF65-F5344CB8AC3E}">
        <p14:creationId xmlns:p14="http://schemas.microsoft.com/office/powerpoint/2010/main" val="3829184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Poor interpersonal skills</a:t>
            </a:r>
            <a:endParaRPr lang="en-US" sz="4000" dirty="0">
              <a:latin typeface="+mn-lt"/>
            </a:endParaRPr>
          </a:p>
        </p:txBody>
      </p:sp>
      <p:sp>
        <p:nvSpPr>
          <p:cNvPr id="3" name="Oval 2"/>
          <p:cNvSpPr>
            <a:spLocks noGrp="1" noSelect="1" noRot="1" noMove="1" noResize="1" noEditPoints="1" noAdjustHandles="1" noChangeArrowheads="1" noChangeShapeType="1" noTextEdit="1"/>
          </p:cNvSpPr>
          <p:nvPr>
            <p:custDataLst>
              <p:tags r:id="rId1"/>
            </p:custDataLst>
          </p:nvPr>
        </p:nvSpPr>
        <p:spPr>
          <a:xfrm>
            <a:off x="323528" y="1124744"/>
            <a:ext cx="2160240" cy="216024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79712" y="1340768"/>
            <a:ext cx="6768752" cy="1728192"/>
          </a:xfrm>
          <a:prstGeom prst="rect">
            <a:avLst/>
          </a:prstGeom>
          <a:solidFill>
            <a:srgbClr val="FF0066">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rgbClr val="FFFFFF"/>
                </a:solidFill>
              </a:rPr>
              <a:t>Jennifer is the Accounting Department manager for a regional chain of convenience stores. Jennifer is an accounting “superstar.” She has a bachelor’s degree, recently passed her CPA exam, and is really exceptional in her accounting knowledge</a:t>
            </a:r>
            <a:endParaRPr lang="en-IN" sz="2000" dirty="0">
              <a:solidFill>
                <a:srgbClr val="FFFFFF"/>
              </a:solidFill>
            </a:endParaRPr>
          </a:p>
        </p:txBody>
      </p:sp>
      <p:sp>
        <p:nvSpPr>
          <p:cNvPr id="16" name="Oval 15"/>
          <p:cNvSpPr>
            <a:spLocks noGrp="1" noSelect="1" noRot="1" noMove="1" noResize="1" noEditPoints="1" noAdjustHandles="1" noChangeArrowheads="1" noChangeShapeType="1" noTextEdit="1"/>
          </p:cNvSpPr>
          <p:nvPr>
            <p:custDataLst>
              <p:tags r:id="rId2"/>
            </p:custDataLst>
          </p:nvPr>
        </p:nvSpPr>
        <p:spPr>
          <a:xfrm>
            <a:off x="6300192" y="3717032"/>
            <a:ext cx="2160240" cy="216024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7373" y="3933056"/>
            <a:ext cx="6768752" cy="1728192"/>
          </a:xfrm>
          <a:prstGeom prst="rect">
            <a:avLst/>
          </a:prstGeom>
          <a:solidFill>
            <a:schemeClr val="accent1">
              <a:lumMod val="75000"/>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tx1"/>
                </a:solidFill>
              </a:rPr>
              <a:t>She was so good, in fact, that she was promoted to department manager in her previous company after only two years on the job. She has been at her current company for ten months</a:t>
            </a:r>
            <a:endParaRPr lang="en-IN" sz="2000" dirty="0">
              <a:solidFill>
                <a:schemeClr val="tx1"/>
              </a:solidFill>
            </a:endParaRPr>
          </a:p>
        </p:txBody>
      </p:sp>
    </p:spTree>
    <p:extLst>
      <p:ext uri="{BB962C8B-B14F-4D97-AF65-F5344CB8AC3E}">
        <p14:creationId xmlns:p14="http://schemas.microsoft.com/office/powerpoint/2010/main" val="311224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Poor interpersonal skills</a:t>
            </a:r>
            <a:endParaRPr lang="en-US" sz="4000" dirty="0">
              <a:latin typeface="+mn-lt"/>
            </a:endParaRPr>
          </a:p>
        </p:txBody>
      </p:sp>
      <p:sp>
        <p:nvSpPr>
          <p:cNvPr id="3" name="Oval 2"/>
          <p:cNvSpPr>
            <a:spLocks noGrp="1" noSelect="1" noRot="1" noMove="1" noResize="1" noEditPoints="1" noAdjustHandles="1" noChangeArrowheads="1" noChangeShapeType="1" noTextEdit="1"/>
          </p:cNvSpPr>
          <p:nvPr>
            <p:custDataLst>
              <p:tags r:id="rId1"/>
            </p:custDataLst>
          </p:nvPr>
        </p:nvSpPr>
        <p:spPr>
          <a:xfrm>
            <a:off x="323528" y="1124744"/>
            <a:ext cx="2160240" cy="2160240"/>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79712" y="1340768"/>
            <a:ext cx="6768752" cy="1728192"/>
          </a:xfrm>
          <a:prstGeom prst="rect">
            <a:avLst/>
          </a:prstGeom>
          <a:solidFill>
            <a:srgbClr val="FF0066">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rgbClr val="FFFFFF"/>
                </a:solidFill>
              </a:rPr>
              <a:t>Jennifer </a:t>
            </a:r>
            <a:r>
              <a:rPr lang="en-US" sz="2000" dirty="0" smtClean="0">
                <a:solidFill>
                  <a:srgbClr val="FFFFFF"/>
                </a:solidFill>
              </a:rPr>
              <a:t>has implemented </a:t>
            </a:r>
            <a:r>
              <a:rPr lang="en-US" sz="2000" dirty="0">
                <a:solidFill>
                  <a:srgbClr val="FFFFFF"/>
                </a:solidFill>
              </a:rPr>
              <a:t>two accounting procedural changes that have streamlined the work and resulted in cost savings for the company</a:t>
            </a:r>
            <a:endParaRPr lang="en-IN" sz="2000" dirty="0">
              <a:solidFill>
                <a:srgbClr val="FFFFFF"/>
              </a:solidFill>
            </a:endParaRPr>
          </a:p>
        </p:txBody>
      </p:sp>
      <p:pic>
        <p:nvPicPr>
          <p:cNvPr id="5122" name="Picture 2" descr="http://www.tourismconnections.com.au/images/womandrawingsm.jpg"/>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07950" y="3573016"/>
            <a:ext cx="3048000" cy="20383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512" y="5611366"/>
            <a:ext cx="2153461" cy="707886"/>
          </a:xfrm>
          <a:prstGeom prst="rect">
            <a:avLst/>
          </a:prstGeom>
          <a:noFill/>
        </p:spPr>
        <p:txBody>
          <a:bodyPr wrap="square" rtlCol="0">
            <a:spAutoFit/>
          </a:bodyPr>
          <a:lstStyle/>
          <a:p>
            <a:pPr algn="ctr"/>
            <a:r>
              <a:rPr lang="en-US" sz="2000" b="1" dirty="0" smtClean="0">
                <a:solidFill>
                  <a:schemeClr val="accent4"/>
                </a:solidFill>
                <a:latin typeface="+mn-lt"/>
              </a:rPr>
              <a:t>Accounting procedures</a:t>
            </a:r>
            <a:endParaRPr lang="en-US" sz="2000" b="1" dirty="0">
              <a:solidFill>
                <a:schemeClr val="accent4"/>
              </a:solidFill>
              <a:latin typeface="+mn-lt"/>
            </a:endParaRPr>
          </a:p>
        </p:txBody>
      </p:sp>
      <p:pic>
        <p:nvPicPr>
          <p:cNvPr id="5124" name="Picture 4" descr="http://www.flagship-housing.co.uk/image/Your%20home/money-saving.jpg"/>
          <p:cNvPicPr>
            <a:picLocks noGrp="1" noSelect="1" noRot="1" noMove="1" noResize="1" noEditPoints="1" noAdjustHandles="1"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419872" y="3284984"/>
            <a:ext cx="2232248" cy="2529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59265" y="5800864"/>
            <a:ext cx="2153461" cy="400110"/>
          </a:xfrm>
          <a:prstGeom prst="rect">
            <a:avLst/>
          </a:prstGeom>
          <a:noFill/>
        </p:spPr>
        <p:txBody>
          <a:bodyPr wrap="square" rtlCol="0">
            <a:spAutoFit/>
          </a:bodyPr>
          <a:lstStyle/>
          <a:p>
            <a:pPr algn="ctr"/>
            <a:r>
              <a:rPr lang="en-US" sz="2000" b="1" dirty="0" smtClean="0">
                <a:solidFill>
                  <a:schemeClr val="accent4"/>
                </a:solidFill>
                <a:latin typeface="+mn-lt"/>
              </a:rPr>
              <a:t>Cost saving</a:t>
            </a:r>
            <a:endParaRPr lang="en-US" sz="2000" b="1" dirty="0">
              <a:solidFill>
                <a:schemeClr val="accent4"/>
              </a:solidFill>
              <a:latin typeface="+mn-lt"/>
            </a:endParaRPr>
          </a:p>
        </p:txBody>
      </p:sp>
    </p:spTree>
    <p:extLst>
      <p:ext uri="{BB962C8B-B14F-4D97-AF65-F5344CB8AC3E}">
        <p14:creationId xmlns:p14="http://schemas.microsoft.com/office/powerpoint/2010/main" val="3515249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Poor interpersonal skills</a:t>
            </a:r>
            <a:endParaRPr lang="en-US" sz="4000" dirty="0">
              <a:latin typeface="+mn-lt"/>
            </a:endParaRPr>
          </a:p>
        </p:txBody>
      </p:sp>
      <p:sp>
        <p:nvSpPr>
          <p:cNvPr id="3" name="Oval 2"/>
          <p:cNvSpPr>
            <a:spLocks noGrp="1" noSelect="1" noRot="1" noMove="1" noResize="1" noEditPoints="1" noAdjustHandles="1" noChangeArrowheads="1" noChangeShapeType="1" noTextEdit="1"/>
          </p:cNvSpPr>
          <p:nvPr>
            <p:custDataLst>
              <p:tags r:id="rId1"/>
            </p:custDataLst>
          </p:nvPr>
        </p:nvSpPr>
        <p:spPr>
          <a:xfrm>
            <a:off x="251520" y="1124744"/>
            <a:ext cx="2160240" cy="2160240"/>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Grp="1" noSelect="1" noRot="1" noMove="1" noResize="1" noEditPoints="1" noAdjustHandles="1" noChangeArrowheads="1" noChangeShapeType="1" noTextEdit="1"/>
          </p:cNvSpPr>
          <p:nvPr>
            <p:custDataLst>
              <p:tags r:id="rId2"/>
            </p:custDataLst>
          </p:nvPr>
        </p:nvSpPr>
        <p:spPr>
          <a:xfrm>
            <a:off x="7164288" y="1124744"/>
            <a:ext cx="2160240" cy="2160240"/>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79712" y="1340768"/>
            <a:ext cx="5688632" cy="1728192"/>
          </a:xfrm>
          <a:prstGeom prst="rect">
            <a:avLst/>
          </a:prstGeom>
          <a:solidFill>
            <a:srgbClr val="FF0066">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smtClean="0">
                <a:solidFill>
                  <a:srgbClr val="FFFFFF"/>
                </a:solidFill>
              </a:rPr>
              <a:t>Jennifer </a:t>
            </a:r>
            <a:r>
              <a:rPr lang="en-US" sz="2000" dirty="0">
                <a:solidFill>
                  <a:srgbClr val="FFFFFF"/>
                </a:solidFill>
              </a:rPr>
              <a:t>reports to the CFO, and he is concerned about Jennifer, despite her obvious talents. There is no denying that she has had a positive impact, but Jennifer is not fitting in so well</a:t>
            </a:r>
            <a:endParaRPr lang="en-IN" sz="2000" dirty="0">
              <a:solidFill>
                <a:srgbClr val="FFFFFF"/>
              </a:solidFill>
            </a:endParaRPr>
          </a:p>
        </p:txBody>
      </p:sp>
      <p:sp>
        <p:nvSpPr>
          <p:cNvPr id="13" name="Oval 12"/>
          <p:cNvSpPr>
            <a:spLocks noGrp="1" noSelect="1" noRot="1" noMove="1" noResize="1" noEditPoints="1" noAdjustHandles="1" noChangeArrowheads="1" noChangeShapeType="1" noTextEdit="1"/>
          </p:cNvSpPr>
          <p:nvPr>
            <p:custDataLst>
              <p:tags r:id="rId3"/>
            </p:custDataLst>
          </p:nvPr>
        </p:nvSpPr>
        <p:spPr>
          <a:xfrm>
            <a:off x="5148064" y="3284984"/>
            <a:ext cx="2160240" cy="2160240"/>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516" y="3501008"/>
            <a:ext cx="5688632" cy="1728192"/>
          </a:xfrm>
          <a:prstGeom prst="rect">
            <a:avLst/>
          </a:prstGeom>
          <a:solidFill>
            <a:srgbClr val="00B0F0">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rgbClr val="FFFFFF"/>
                </a:solidFill>
              </a:rPr>
              <a:t>Jennifer is a poor communicator and seems to have alienated quite a few of her peers and her employees</a:t>
            </a:r>
            <a:endParaRPr lang="en-IN" sz="2000" dirty="0">
              <a:solidFill>
                <a:srgbClr val="FFFFFF"/>
              </a:solidFill>
            </a:endParaRPr>
          </a:p>
        </p:txBody>
      </p:sp>
    </p:spTree>
    <p:extLst>
      <p:ext uri="{BB962C8B-B14F-4D97-AF65-F5344CB8AC3E}">
        <p14:creationId xmlns:p14="http://schemas.microsoft.com/office/powerpoint/2010/main" val="4009526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Poor interpersonal skills</a:t>
            </a:r>
            <a:endParaRPr lang="en-US" sz="4000" dirty="0">
              <a:latin typeface="+mn-lt"/>
            </a:endParaRPr>
          </a:p>
        </p:txBody>
      </p:sp>
      <p:sp>
        <p:nvSpPr>
          <p:cNvPr id="3" name="Oval 2"/>
          <p:cNvSpPr>
            <a:spLocks noGrp="1" noSelect="1" noRot="1" noMove="1" noResize="1" noEditPoints="1" noAdjustHandles="1" noChangeArrowheads="1" noChangeShapeType="1" noTextEdit="1"/>
          </p:cNvSpPr>
          <p:nvPr>
            <p:custDataLst>
              <p:tags r:id="rId1"/>
            </p:custDataLst>
          </p:nvPr>
        </p:nvSpPr>
        <p:spPr>
          <a:xfrm>
            <a:off x="251520" y="1124744"/>
            <a:ext cx="2160240" cy="216024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79712" y="1340768"/>
            <a:ext cx="5688632" cy="1728192"/>
          </a:xfrm>
          <a:prstGeom prst="rect">
            <a:avLst/>
          </a:prstGeom>
          <a:solidFill>
            <a:srgbClr val="FF0066">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rgbClr val="FFFFFF"/>
                </a:solidFill>
              </a:rPr>
              <a:t>She is often aloof and distant, and her usual way of motivating performance is to simply dictate what will be done and expect compliance with her orders</a:t>
            </a:r>
            <a:endParaRPr lang="en-IN" sz="2000" dirty="0">
              <a:solidFill>
                <a:srgbClr val="FFFFFF"/>
              </a:solidFill>
            </a:endParaRPr>
          </a:p>
        </p:txBody>
      </p:sp>
      <p:sp>
        <p:nvSpPr>
          <p:cNvPr id="13" name="Oval 12"/>
          <p:cNvSpPr>
            <a:spLocks noGrp="1" noSelect="1" noRot="1" noMove="1" noResize="1" noEditPoints="1" noAdjustHandles="1" noChangeArrowheads="1" noChangeShapeType="1" noTextEdit="1"/>
          </p:cNvSpPr>
          <p:nvPr>
            <p:custDataLst>
              <p:tags r:id="rId2"/>
            </p:custDataLst>
          </p:nvPr>
        </p:nvSpPr>
        <p:spPr>
          <a:xfrm>
            <a:off x="5148064" y="3284984"/>
            <a:ext cx="2160240" cy="216024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516" y="3501008"/>
            <a:ext cx="5688632" cy="1728192"/>
          </a:xfrm>
          <a:prstGeom prst="rect">
            <a:avLst/>
          </a:prstGeom>
          <a:solidFill>
            <a:srgbClr val="00B0F0">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rgbClr val="FFFFFF"/>
                </a:solidFill>
              </a:rPr>
              <a:t>She has good ideas but has little ability to present them well or to work as part of a team</a:t>
            </a:r>
            <a:endParaRPr lang="en-IN" sz="2000" dirty="0">
              <a:solidFill>
                <a:srgbClr val="FFFFFF"/>
              </a:solidFill>
            </a:endParaRPr>
          </a:p>
        </p:txBody>
      </p:sp>
    </p:spTree>
    <p:extLst>
      <p:ext uri="{BB962C8B-B14F-4D97-AF65-F5344CB8AC3E}">
        <p14:creationId xmlns:p14="http://schemas.microsoft.com/office/powerpoint/2010/main" val="2608801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a:spLocks noGrp="1" noSelect="1" noRot="1" noMove="1" noResize="1" noEditPoints="1" noAdjustHandles="1" noChangeArrowheads="1" noChangeShapeType="1" noTextEdit="1"/>
          </p:cNvSpPr>
          <p:nvPr>
            <p:custDataLst>
              <p:tags r:id="rId1"/>
            </p:custDataLst>
          </p:nvPr>
        </p:nvSpPr>
        <p:spPr>
          <a:xfrm>
            <a:off x="6372200" y="2420888"/>
            <a:ext cx="2160240" cy="2160240"/>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Poor interpersonal skills</a:t>
            </a:r>
            <a:endParaRPr lang="en-US" sz="4000" dirty="0">
              <a:latin typeface="+mn-lt"/>
            </a:endParaRPr>
          </a:p>
        </p:txBody>
      </p:sp>
      <p:sp>
        <p:nvSpPr>
          <p:cNvPr id="8" name="Oval 7"/>
          <p:cNvSpPr>
            <a:spLocks noGrp="1" noSelect="1" noRot="1" noMove="1" noResize="1" noEditPoints="1" noAdjustHandles="1" noChangeArrowheads="1" noChangeShapeType="1" noTextEdit="1"/>
          </p:cNvSpPr>
          <p:nvPr>
            <p:custDataLst>
              <p:tags r:id="rId2"/>
            </p:custDataLst>
          </p:nvPr>
        </p:nvSpPr>
        <p:spPr>
          <a:xfrm>
            <a:off x="251520" y="600708"/>
            <a:ext cx="2160240" cy="2160240"/>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7704" y="1124745"/>
            <a:ext cx="6768752" cy="1080120"/>
          </a:xfrm>
          <a:prstGeom prst="rect">
            <a:avLst/>
          </a:prstGeom>
          <a:solidFill>
            <a:schemeClr val="accent1">
              <a:lumMod val="75000"/>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smtClean="0">
                <a:solidFill>
                  <a:schemeClr val="tx1"/>
                </a:solidFill>
              </a:rPr>
              <a:t>Now, Alex is Jennifer’s CFO, and do you believe he can coach Jennifer?</a:t>
            </a:r>
            <a:endParaRPr lang="en-IN" sz="2000" dirty="0">
              <a:solidFill>
                <a:schemeClr val="tx1"/>
              </a:solidFill>
            </a:endParaRPr>
          </a:p>
        </p:txBody>
      </p:sp>
      <p:sp>
        <p:nvSpPr>
          <p:cNvPr id="10" name="Rectangle 9"/>
          <p:cNvSpPr/>
          <p:nvPr/>
        </p:nvSpPr>
        <p:spPr>
          <a:xfrm>
            <a:off x="107950" y="2791915"/>
            <a:ext cx="6624290" cy="1080120"/>
          </a:xfrm>
          <a:prstGeom prst="rect">
            <a:avLst/>
          </a:prstGeom>
          <a:solidFill>
            <a:schemeClr val="accent1">
              <a:lumMod val="75000"/>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smtClean="0">
                <a:solidFill>
                  <a:schemeClr val="tx1"/>
                </a:solidFill>
              </a:rPr>
              <a:t>How would he approach </a:t>
            </a:r>
            <a:r>
              <a:rPr lang="en-US" sz="2000" dirty="0">
                <a:solidFill>
                  <a:schemeClr val="tx1"/>
                </a:solidFill>
              </a:rPr>
              <a:t>her and what would </a:t>
            </a:r>
            <a:r>
              <a:rPr lang="en-US" sz="2000" dirty="0" smtClean="0">
                <a:solidFill>
                  <a:schemeClr val="tx1"/>
                </a:solidFill>
              </a:rPr>
              <a:t>he </a:t>
            </a:r>
            <a:r>
              <a:rPr lang="en-US" sz="2000" dirty="0">
                <a:solidFill>
                  <a:schemeClr val="tx1"/>
                </a:solidFill>
              </a:rPr>
              <a:t>say? </a:t>
            </a:r>
            <a:endParaRPr lang="en-IN" sz="2000" dirty="0">
              <a:solidFill>
                <a:schemeClr val="tx1"/>
              </a:solidFill>
            </a:endParaRPr>
          </a:p>
        </p:txBody>
      </p:sp>
      <p:sp>
        <p:nvSpPr>
          <p:cNvPr id="16" name="Oval 15"/>
          <p:cNvSpPr>
            <a:spLocks noGrp="1" noSelect="1" noRot="1" noMove="1" noResize="1" noEditPoints="1" noAdjustHandles="1" noChangeArrowheads="1" noChangeShapeType="1" noTextEdit="1"/>
          </p:cNvSpPr>
          <p:nvPr>
            <p:custDataLst>
              <p:tags r:id="rId3"/>
            </p:custDataLst>
          </p:nvPr>
        </p:nvSpPr>
        <p:spPr>
          <a:xfrm>
            <a:off x="251520" y="3841067"/>
            <a:ext cx="2160240" cy="2160240"/>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07704" y="4365104"/>
            <a:ext cx="6768752" cy="1080120"/>
          </a:xfrm>
          <a:prstGeom prst="rect">
            <a:avLst/>
          </a:prstGeom>
          <a:solidFill>
            <a:schemeClr val="accent1">
              <a:lumMod val="75000"/>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tx1"/>
                </a:solidFill>
              </a:rPr>
              <a:t>What issues would </a:t>
            </a:r>
            <a:r>
              <a:rPr lang="en-US" sz="2000" dirty="0" smtClean="0">
                <a:solidFill>
                  <a:schemeClr val="tx1"/>
                </a:solidFill>
              </a:rPr>
              <a:t>Alex </a:t>
            </a:r>
            <a:r>
              <a:rPr lang="en-US" sz="2000" dirty="0">
                <a:solidFill>
                  <a:schemeClr val="tx1"/>
                </a:solidFill>
              </a:rPr>
              <a:t>work with her on? How would </a:t>
            </a:r>
            <a:r>
              <a:rPr lang="en-US" sz="2000" dirty="0" smtClean="0">
                <a:solidFill>
                  <a:schemeClr val="tx1"/>
                </a:solidFill>
              </a:rPr>
              <a:t>he </a:t>
            </a:r>
            <a:r>
              <a:rPr lang="en-US" sz="2000" dirty="0">
                <a:solidFill>
                  <a:schemeClr val="tx1"/>
                </a:solidFill>
              </a:rPr>
              <a:t>hold Jennifer accountable for improvement on the issues </a:t>
            </a:r>
            <a:r>
              <a:rPr lang="en-US" sz="2000" dirty="0" smtClean="0">
                <a:solidFill>
                  <a:schemeClr val="tx1"/>
                </a:solidFill>
              </a:rPr>
              <a:t>he </a:t>
            </a:r>
            <a:r>
              <a:rPr lang="en-US" sz="2000" dirty="0">
                <a:solidFill>
                  <a:schemeClr val="tx1"/>
                </a:solidFill>
              </a:rPr>
              <a:t>identified?</a:t>
            </a:r>
            <a:endParaRPr lang="en-IN" sz="2000" dirty="0">
              <a:solidFill>
                <a:schemeClr val="tx1"/>
              </a:solidFill>
            </a:endParaRPr>
          </a:p>
        </p:txBody>
      </p:sp>
    </p:spTree>
    <p:extLst>
      <p:ext uri="{BB962C8B-B14F-4D97-AF65-F5344CB8AC3E}">
        <p14:creationId xmlns:p14="http://schemas.microsoft.com/office/powerpoint/2010/main" val="2860202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latin typeface="+mn-lt"/>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latin typeface="+mn-lt"/>
              </a:rPr>
              <a:t>Poor interpersonal skills</a:t>
            </a:r>
            <a:endParaRPr lang="en-US" sz="4000" dirty="0">
              <a:latin typeface="+mn-lt"/>
            </a:endParaRPr>
          </a:p>
        </p:txBody>
      </p:sp>
      <p:sp>
        <p:nvSpPr>
          <p:cNvPr id="8" name="Oval 7"/>
          <p:cNvSpPr>
            <a:spLocks noGrp="1" noSelect="1" noRot="1" noMove="1" noResize="1" noEditPoints="1" noAdjustHandles="1" noChangeArrowheads="1" noChangeShapeType="1" noTextEdit="1"/>
          </p:cNvSpPr>
          <p:nvPr>
            <p:custDataLst>
              <p:tags r:id="rId1"/>
            </p:custDataLst>
          </p:nvPr>
        </p:nvSpPr>
        <p:spPr>
          <a:xfrm>
            <a:off x="251520" y="600708"/>
            <a:ext cx="2160240" cy="216024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7704" y="908720"/>
            <a:ext cx="7128346" cy="648070"/>
          </a:xfrm>
          <a:prstGeom prst="rect">
            <a:avLst/>
          </a:prstGeom>
          <a:solidFill>
            <a:srgbClr val="FFC000">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smtClean="0">
                <a:solidFill>
                  <a:schemeClr val="bg1"/>
                </a:solidFill>
              </a:rPr>
              <a:t>Probably, Alex would:</a:t>
            </a:r>
            <a:endParaRPr lang="en-IN" sz="2000" dirty="0">
              <a:solidFill>
                <a:schemeClr val="bg1"/>
              </a:solidFill>
            </a:endParaRPr>
          </a:p>
        </p:txBody>
      </p:sp>
      <p:sp>
        <p:nvSpPr>
          <p:cNvPr id="12" name="TextBox 11"/>
          <p:cNvSpPr txBox="1"/>
          <p:nvPr/>
        </p:nvSpPr>
        <p:spPr>
          <a:xfrm>
            <a:off x="1911219" y="1556790"/>
            <a:ext cx="7124831" cy="449995"/>
          </a:xfrm>
          <a:prstGeom prst="rect">
            <a:avLst/>
          </a:prstGeom>
          <a:noFill/>
        </p:spPr>
        <p:txBody>
          <a:bodyPr wrap="square" lIns="91440" tIns="0" rIns="0" bIns="0" rtlCol="0">
            <a:spAutoFit/>
          </a:bodyPr>
          <a:lstStyle/>
          <a:p>
            <a:pPr>
              <a:lnSpc>
                <a:spcPct val="200000"/>
              </a:lnSpc>
            </a:pPr>
            <a:r>
              <a:rPr lang="en-US" sz="1700" dirty="0">
                <a:latin typeface="+mn-lt"/>
              </a:rPr>
              <a:t>Make an appointment with Jennifer to talk privately</a:t>
            </a:r>
            <a:endParaRPr lang="en-US" sz="1700" dirty="0" smtClean="0">
              <a:latin typeface="+mn-lt"/>
              <a:cs typeface="Arial" pitchFamily="34" charset="0"/>
            </a:endParaRPr>
          </a:p>
        </p:txBody>
      </p:sp>
      <p:sp>
        <p:nvSpPr>
          <p:cNvPr id="13" name="TextBox 12"/>
          <p:cNvSpPr txBox="1"/>
          <p:nvPr/>
        </p:nvSpPr>
        <p:spPr>
          <a:xfrm>
            <a:off x="2341577" y="2127356"/>
            <a:ext cx="6118855" cy="523220"/>
          </a:xfrm>
          <a:prstGeom prst="rect">
            <a:avLst/>
          </a:prstGeom>
          <a:noFill/>
        </p:spPr>
        <p:txBody>
          <a:bodyPr wrap="square" lIns="91440" tIns="0" rIns="0" bIns="0" rtlCol="0">
            <a:spAutoFit/>
          </a:bodyPr>
          <a:lstStyle/>
          <a:p>
            <a:r>
              <a:rPr lang="en-US" sz="1700" dirty="0">
                <a:latin typeface="+mn-lt"/>
              </a:rPr>
              <a:t>Offer specific and detailed feedback and observations about what he/she has seen that is of concern. Be direct but kind</a:t>
            </a:r>
            <a:endParaRPr lang="en-US" sz="1700" dirty="0" smtClean="0">
              <a:latin typeface="+mn-lt"/>
              <a:cs typeface="Arial" pitchFamily="34" charset="0"/>
            </a:endParaRPr>
          </a:p>
        </p:txBody>
      </p:sp>
      <p:sp>
        <p:nvSpPr>
          <p:cNvPr id="14" name="TextBox 13"/>
          <p:cNvSpPr txBox="1"/>
          <p:nvPr/>
        </p:nvSpPr>
        <p:spPr>
          <a:xfrm>
            <a:off x="107950" y="2708920"/>
            <a:ext cx="8928100" cy="261610"/>
          </a:xfrm>
          <a:prstGeom prst="rect">
            <a:avLst/>
          </a:prstGeom>
          <a:noFill/>
        </p:spPr>
        <p:txBody>
          <a:bodyPr wrap="square" lIns="91440" tIns="0" rIns="0" bIns="0" rtlCol="0">
            <a:spAutoFit/>
          </a:bodyPr>
          <a:lstStyle/>
          <a:p>
            <a:r>
              <a:rPr lang="en-US" sz="1700" dirty="0">
                <a:latin typeface="+mn-lt"/>
              </a:rPr>
              <a:t>Explain why her methods may be of concern and the impact they are having on others</a:t>
            </a:r>
            <a:endParaRPr lang="en-US" sz="1700" dirty="0" smtClean="0">
              <a:latin typeface="+mn-lt"/>
              <a:cs typeface="Arial" pitchFamily="34" charset="0"/>
            </a:endParaRPr>
          </a:p>
        </p:txBody>
      </p:sp>
      <p:sp>
        <p:nvSpPr>
          <p:cNvPr id="15" name="TextBox 14"/>
          <p:cNvSpPr txBox="1"/>
          <p:nvPr/>
        </p:nvSpPr>
        <p:spPr>
          <a:xfrm>
            <a:off x="107950" y="3140968"/>
            <a:ext cx="8928100" cy="261610"/>
          </a:xfrm>
          <a:prstGeom prst="rect">
            <a:avLst/>
          </a:prstGeom>
          <a:noFill/>
        </p:spPr>
        <p:txBody>
          <a:bodyPr wrap="square" lIns="91440" tIns="0" rIns="0" bIns="0" rtlCol="0">
            <a:spAutoFit/>
          </a:bodyPr>
          <a:lstStyle/>
          <a:p>
            <a:r>
              <a:rPr lang="en-US" sz="1700" dirty="0">
                <a:latin typeface="+mn-lt"/>
              </a:rPr>
              <a:t>Identify a maximum of three change goals to which Jennifer will agree</a:t>
            </a:r>
            <a:endParaRPr lang="en-US" sz="1700" dirty="0" smtClean="0">
              <a:latin typeface="+mn-lt"/>
              <a:cs typeface="Arial" pitchFamily="34" charset="0"/>
            </a:endParaRPr>
          </a:p>
        </p:txBody>
      </p:sp>
      <p:sp>
        <p:nvSpPr>
          <p:cNvPr id="18" name="TextBox 17"/>
          <p:cNvSpPr txBox="1"/>
          <p:nvPr/>
        </p:nvSpPr>
        <p:spPr>
          <a:xfrm>
            <a:off x="107950" y="3573016"/>
            <a:ext cx="8928100" cy="261610"/>
          </a:xfrm>
          <a:prstGeom prst="rect">
            <a:avLst/>
          </a:prstGeom>
          <a:noFill/>
        </p:spPr>
        <p:txBody>
          <a:bodyPr wrap="square" lIns="91440" tIns="0" rIns="0" bIns="0" rtlCol="0">
            <a:spAutoFit/>
          </a:bodyPr>
          <a:lstStyle/>
          <a:p>
            <a:r>
              <a:rPr lang="en-US" sz="1700" dirty="0">
                <a:latin typeface="+mn-lt"/>
              </a:rPr>
              <a:t>Set specific behavioral objectives and ask her to document what she does in regard to each goal</a:t>
            </a:r>
            <a:endParaRPr lang="en-US" sz="1700" dirty="0" smtClean="0">
              <a:latin typeface="+mn-lt"/>
              <a:cs typeface="Arial" pitchFamily="34" charset="0"/>
            </a:endParaRPr>
          </a:p>
        </p:txBody>
      </p:sp>
      <p:sp>
        <p:nvSpPr>
          <p:cNvPr id="19" name="TextBox 18"/>
          <p:cNvSpPr txBox="1"/>
          <p:nvPr/>
        </p:nvSpPr>
        <p:spPr>
          <a:xfrm>
            <a:off x="107950" y="3974867"/>
            <a:ext cx="8928100" cy="261610"/>
          </a:xfrm>
          <a:prstGeom prst="rect">
            <a:avLst/>
          </a:prstGeom>
          <a:noFill/>
        </p:spPr>
        <p:txBody>
          <a:bodyPr wrap="square" lIns="91440" tIns="0" rIns="0" bIns="0" rtlCol="0">
            <a:spAutoFit/>
          </a:bodyPr>
          <a:lstStyle/>
          <a:p>
            <a:r>
              <a:rPr lang="en-US" sz="1700" dirty="0">
                <a:latin typeface="+mn-lt"/>
              </a:rPr>
              <a:t>Agree to meet again (weekly?) to discuss progress</a:t>
            </a:r>
            <a:endParaRPr lang="en-US" sz="1700" dirty="0" smtClean="0">
              <a:latin typeface="+mn-lt"/>
              <a:cs typeface="Arial" pitchFamily="34" charset="0"/>
            </a:endParaRPr>
          </a:p>
        </p:txBody>
      </p:sp>
      <p:sp>
        <p:nvSpPr>
          <p:cNvPr id="20" name="TextBox 19"/>
          <p:cNvSpPr txBox="1"/>
          <p:nvPr/>
        </p:nvSpPr>
        <p:spPr>
          <a:xfrm>
            <a:off x="107950" y="4365104"/>
            <a:ext cx="6408266" cy="784830"/>
          </a:xfrm>
          <a:prstGeom prst="rect">
            <a:avLst/>
          </a:prstGeom>
          <a:noFill/>
        </p:spPr>
        <p:txBody>
          <a:bodyPr wrap="square" lIns="91440" tIns="0" rIns="0" bIns="0" rtlCol="0">
            <a:spAutoFit/>
          </a:bodyPr>
          <a:lstStyle/>
          <a:p>
            <a:r>
              <a:rPr lang="en-US" sz="1700" dirty="0">
                <a:latin typeface="+mn-lt"/>
              </a:rPr>
              <a:t>Consider assigning Jennifer an in-house mentor in another department if available or securing the services of an outside coach to help train her in and encourage practice of human relations skills</a:t>
            </a:r>
            <a:endParaRPr lang="en-US" sz="1700" dirty="0" smtClean="0">
              <a:latin typeface="+mn-lt"/>
              <a:cs typeface="Arial" pitchFamily="34" charset="0"/>
            </a:endParaRPr>
          </a:p>
        </p:txBody>
      </p:sp>
      <p:sp>
        <p:nvSpPr>
          <p:cNvPr id="21" name="TextBox 20"/>
          <p:cNvSpPr txBox="1"/>
          <p:nvPr/>
        </p:nvSpPr>
        <p:spPr>
          <a:xfrm>
            <a:off x="107950" y="5301208"/>
            <a:ext cx="6408266" cy="523220"/>
          </a:xfrm>
          <a:prstGeom prst="rect">
            <a:avLst/>
          </a:prstGeom>
          <a:noFill/>
        </p:spPr>
        <p:txBody>
          <a:bodyPr wrap="square" lIns="91440" tIns="0" rIns="0" bIns="0" rtlCol="0">
            <a:spAutoFit/>
          </a:bodyPr>
          <a:lstStyle/>
          <a:p>
            <a:r>
              <a:rPr lang="en-US" sz="1700" dirty="0">
                <a:latin typeface="+mn-lt"/>
              </a:rPr>
              <a:t>Let her know that her performance appraisals will reflect how she is performing in her leadership role in addition to her accounting role</a:t>
            </a:r>
            <a:endParaRPr lang="en-US" sz="1700" dirty="0" smtClean="0">
              <a:latin typeface="+mn-lt"/>
              <a:cs typeface="Arial" pitchFamily="34" charset="0"/>
            </a:endParaRPr>
          </a:p>
        </p:txBody>
      </p:sp>
      <p:sp>
        <p:nvSpPr>
          <p:cNvPr id="22" name="TextBox 21"/>
          <p:cNvSpPr txBox="1"/>
          <p:nvPr/>
        </p:nvSpPr>
        <p:spPr>
          <a:xfrm>
            <a:off x="107950" y="5975712"/>
            <a:ext cx="6408266" cy="261610"/>
          </a:xfrm>
          <a:prstGeom prst="rect">
            <a:avLst/>
          </a:prstGeom>
          <a:noFill/>
        </p:spPr>
        <p:txBody>
          <a:bodyPr wrap="square" lIns="91440" tIns="0" rIns="0" bIns="0" rtlCol="0">
            <a:spAutoFit/>
          </a:bodyPr>
          <a:lstStyle/>
          <a:p>
            <a:r>
              <a:rPr lang="en-US" sz="1700" dirty="0">
                <a:latin typeface="+mn-lt"/>
              </a:rPr>
              <a:t>Be a good role model for building teamwork and collaboration</a:t>
            </a:r>
            <a:endParaRPr lang="en-US" sz="1700" dirty="0" smtClean="0">
              <a:latin typeface="+mn-lt"/>
              <a:cs typeface="Arial" pitchFamily="34" charset="0"/>
            </a:endParaRPr>
          </a:p>
        </p:txBody>
      </p:sp>
    </p:spTree>
    <p:extLst>
      <p:ext uri="{BB962C8B-B14F-4D97-AF65-F5344CB8AC3E}">
        <p14:creationId xmlns:p14="http://schemas.microsoft.com/office/powerpoint/2010/main" val="293220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AutoShape 49"/>
          <p:cNvSpPr>
            <a:spLocks noChangeArrowheads="1"/>
          </p:cNvSpPr>
          <p:nvPr/>
        </p:nvSpPr>
        <p:spPr bwMode="gray">
          <a:xfrm>
            <a:off x="2771800" y="-30843"/>
            <a:ext cx="0" cy="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lIns="0" tIns="0" rIns="0" bIns="0" anchor="ctr"/>
          <a:lstStyle/>
          <a:p>
            <a:pPr algn="ctr" latinLnBrk="1"/>
            <a:endParaRPr lang="en-US" altLang="ko-KR" sz="4000" b="1" baseline="-25000" dirty="0">
              <a:solidFill>
                <a:prstClr val="black"/>
              </a:solidFill>
              <a:latin typeface="Calibri"/>
              <a:ea typeface="Gulim" pitchFamily="34" charset="-127"/>
            </a:endParaRPr>
          </a:p>
        </p:txBody>
      </p:sp>
      <p:sp>
        <p:nvSpPr>
          <p:cNvPr id="2" name="TextBox 1"/>
          <p:cNvSpPr txBox="1"/>
          <p:nvPr/>
        </p:nvSpPr>
        <p:spPr>
          <a:xfrm>
            <a:off x="-36512" y="115888"/>
            <a:ext cx="8712968" cy="615553"/>
          </a:xfrm>
          <a:prstGeom prst="rect">
            <a:avLst/>
          </a:prstGeom>
          <a:noFill/>
        </p:spPr>
        <p:txBody>
          <a:bodyPr wrap="square" lIns="0" tIns="0" rIns="0" bIns="0" rtlCol="0">
            <a:spAutoFit/>
          </a:bodyPr>
          <a:lstStyle/>
          <a:p>
            <a:pPr algn="ctr"/>
            <a:r>
              <a:rPr lang="en-US" sz="4000" dirty="0" smtClean="0">
                <a:solidFill>
                  <a:prstClr val="black"/>
                </a:solidFill>
                <a:latin typeface="Calibri"/>
              </a:rPr>
              <a:t>Summary</a:t>
            </a:r>
            <a:endParaRPr lang="en-US" sz="4000" dirty="0">
              <a:solidFill>
                <a:prstClr val="black"/>
              </a:solidFill>
              <a:latin typeface="Calibri"/>
            </a:endParaRPr>
          </a:p>
        </p:txBody>
      </p:sp>
      <p:pic>
        <p:nvPicPr>
          <p:cNvPr id="16" name="Picture 2"/>
          <p:cNvPicPr>
            <a:picLocks noGrp="1" noSelect="1" noRot="1" noMove="1" noResize="1" noEditPoints="1" noAdjustHandles="1" noChangeArrowheads="1" noChangeShapeType="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2327" y="884696"/>
            <a:ext cx="9141402" cy="597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a:grpSpLocks/>
          </p:cNvGrpSpPr>
          <p:nvPr/>
        </p:nvGrpSpPr>
        <p:grpSpPr bwMode="auto">
          <a:xfrm>
            <a:off x="467519" y="980728"/>
            <a:ext cx="8324850" cy="647700"/>
            <a:chOff x="666010" y="0"/>
            <a:chExt cx="8325590" cy="648072"/>
          </a:xfrm>
        </p:grpSpPr>
        <p:sp>
          <p:nvSpPr>
            <p:cNvPr id="23" name="Right Arrow 22"/>
            <p:cNvSpPr/>
            <p:nvPr/>
          </p:nvSpPr>
          <p:spPr bwMode="auto">
            <a:xfrm>
              <a:off x="666010" y="0"/>
              <a:ext cx="8325590" cy="648072"/>
            </a:xfrm>
            <a:prstGeom prst="rightArrow">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b="1" dirty="0">
                <a:solidFill>
                  <a:srgbClr val="FFFFFF"/>
                </a:solidFill>
                <a:latin typeface="Garamond" pitchFamily="18" charset="0"/>
                <a:ea typeface="ＭＳ Ｐゴシック" charset="-128"/>
              </a:endParaRPr>
            </a:p>
          </p:txBody>
        </p:sp>
        <p:sp>
          <p:nvSpPr>
            <p:cNvPr id="24" name="TextBox 90"/>
            <p:cNvSpPr txBox="1">
              <a:spLocks noChangeArrowheads="1"/>
            </p:cNvSpPr>
            <p:nvPr/>
          </p:nvSpPr>
          <p:spPr bwMode="auto">
            <a:xfrm>
              <a:off x="792570" y="103247"/>
              <a:ext cx="7957083" cy="400340"/>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r" eaLnBrk="1" fontAlgn="auto" hangingPunct="1">
                <a:spcBef>
                  <a:spcPts val="0"/>
                </a:spcBef>
                <a:spcAft>
                  <a:spcPts val="0"/>
                </a:spcAft>
                <a:defRPr/>
              </a:pPr>
              <a:r>
                <a:rPr lang="en-IN" sz="2000" b="1" dirty="0" smtClean="0">
                  <a:solidFill>
                    <a:srgbClr val="FFFFFF"/>
                  </a:solidFill>
                  <a:latin typeface="Garamond" pitchFamily="18" charset="0"/>
                </a:rPr>
                <a:t>Basic Leadership Skills:  Key learnings</a:t>
              </a:r>
              <a:endParaRPr lang="en-IN" sz="2000" b="1" dirty="0">
                <a:solidFill>
                  <a:srgbClr val="FFFFFF"/>
                </a:solidFill>
                <a:latin typeface="Garamond" pitchFamily="18" charset="0"/>
              </a:endParaRPr>
            </a:p>
          </p:txBody>
        </p:sp>
      </p:grpSp>
      <p:sp>
        <p:nvSpPr>
          <p:cNvPr id="25" name="TextBox 24"/>
          <p:cNvSpPr txBox="1"/>
          <p:nvPr/>
        </p:nvSpPr>
        <p:spPr>
          <a:xfrm>
            <a:off x="395536" y="1508006"/>
            <a:ext cx="8425631" cy="4909036"/>
          </a:xfrm>
          <a:prstGeom prst="rect">
            <a:avLst/>
          </a:prstGeom>
          <a:noFill/>
        </p:spPr>
        <p:txBody>
          <a:bodyPr wrap="square" rtlCol="0">
            <a:spAutoFit/>
          </a:bodyPr>
          <a:lstStyle/>
          <a:p>
            <a:pPr marL="342900" indent="-342900">
              <a:spcAft>
                <a:spcPts val="600"/>
              </a:spcAft>
              <a:buFont typeface="Arial" pitchFamily="34" charset="0"/>
              <a:buChar char="•"/>
            </a:pPr>
            <a:r>
              <a:rPr lang="en-US" dirty="0">
                <a:solidFill>
                  <a:srgbClr val="000000"/>
                </a:solidFill>
                <a:latin typeface="Calibri"/>
              </a:rPr>
              <a:t>When the leader uses the knowledge and skills of group participants to get a job done, the participants gain experience and improve skills. They also develop a positive attitude toward using a </a:t>
            </a:r>
            <a:r>
              <a:rPr lang="en-US" dirty="0" smtClean="0">
                <a:solidFill>
                  <a:srgbClr val="000000"/>
                </a:solidFill>
                <a:latin typeface="Calibri"/>
              </a:rPr>
              <a:t>skill.</a:t>
            </a:r>
          </a:p>
          <a:p>
            <a:pPr marL="342900" indent="-342900">
              <a:spcAft>
                <a:spcPts val="600"/>
              </a:spcAft>
              <a:buFont typeface="Arial" pitchFamily="34" charset="0"/>
              <a:buChar char="•"/>
            </a:pPr>
            <a:r>
              <a:rPr lang="en-US" dirty="0">
                <a:solidFill>
                  <a:srgbClr val="000000"/>
                </a:solidFill>
                <a:latin typeface="Calibri"/>
              </a:rPr>
              <a:t>A leader influences the performance of the group and individual participants through his or her actions. </a:t>
            </a:r>
            <a:endParaRPr lang="en-US" dirty="0" smtClean="0">
              <a:solidFill>
                <a:srgbClr val="000000"/>
              </a:solidFill>
              <a:latin typeface="Calibri"/>
            </a:endParaRPr>
          </a:p>
          <a:p>
            <a:pPr marL="342900" indent="-342900">
              <a:spcAft>
                <a:spcPts val="600"/>
              </a:spcAft>
              <a:buFont typeface="Arial" pitchFamily="34" charset="0"/>
              <a:buChar char="•"/>
            </a:pPr>
            <a:r>
              <a:rPr lang="en-US" dirty="0">
                <a:solidFill>
                  <a:srgbClr val="000000"/>
                </a:solidFill>
                <a:latin typeface="Calibri"/>
              </a:rPr>
              <a:t>Setting the example is probably the most important leadership skill. It is the most effective way to show others the proper way to conduct themselves, and is even more effective than verbal </a:t>
            </a:r>
            <a:r>
              <a:rPr lang="en-US" dirty="0" smtClean="0">
                <a:solidFill>
                  <a:srgbClr val="000000"/>
                </a:solidFill>
                <a:latin typeface="Calibri"/>
              </a:rPr>
              <a:t>communication.</a:t>
            </a:r>
            <a:endParaRPr lang="en-US" dirty="0">
              <a:solidFill>
                <a:srgbClr val="000000"/>
              </a:solidFill>
              <a:latin typeface="Calibri"/>
            </a:endParaRPr>
          </a:p>
          <a:p>
            <a:pPr marL="342900" indent="-342900">
              <a:spcAft>
                <a:spcPts val="600"/>
              </a:spcAft>
              <a:buFont typeface="Arial" pitchFamily="34" charset="0"/>
              <a:buChar char="•"/>
            </a:pPr>
            <a:r>
              <a:rPr lang="en-US" dirty="0">
                <a:solidFill>
                  <a:srgbClr val="000000"/>
                </a:solidFill>
                <a:latin typeface="Calibri"/>
              </a:rPr>
              <a:t>The art of coaching is about helping people discover their own potential and resolve their own issues. </a:t>
            </a:r>
            <a:r>
              <a:rPr lang="en-US" dirty="0" smtClean="0">
                <a:solidFill>
                  <a:srgbClr val="000000"/>
                </a:solidFill>
                <a:latin typeface="Calibri"/>
              </a:rPr>
              <a:t> It </a:t>
            </a:r>
            <a:r>
              <a:rPr lang="en-US" dirty="0">
                <a:solidFill>
                  <a:srgbClr val="000000"/>
                </a:solidFill>
                <a:latin typeface="Calibri"/>
              </a:rPr>
              <a:t>is not about telling them what to do or  solving all their problems for </a:t>
            </a:r>
            <a:r>
              <a:rPr lang="en-US" dirty="0" smtClean="0">
                <a:solidFill>
                  <a:srgbClr val="000000"/>
                </a:solidFill>
                <a:latin typeface="Calibri"/>
              </a:rPr>
              <a:t>them.</a:t>
            </a:r>
            <a:endParaRPr lang="en-US" dirty="0">
              <a:solidFill>
                <a:srgbClr val="000000"/>
              </a:solidFill>
              <a:latin typeface="Calibri"/>
            </a:endParaRPr>
          </a:p>
          <a:p>
            <a:pPr marL="342900" indent="-342900">
              <a:spcAft>
                <a:spcPts val="600"/>
              </a:spcAft>
              <a:buFont typeface="Arial" pitchFamily="34" charset="0"/>
              <a:buChar char="•"/>
            </a:pPr>
            <a:r>
              <a:rPr lang="en-US" dirty="0">
                <a:solidFill>
                  <a:srgbClr val="000000"/>
                </a:solidFill>
                <a:latin typeface="Calibri"/>
              </a:rPr>
              <a:t>Non verbal communication is important because leadership involve emotion, which words alone cannot communicate convincingly. A major component of the emotional impact of a message is communicated nonverbally. </a:t>
            </a:r>
            <a:endParaRPr lang="en-US" dirty="0" smtClean="0">
              <a:solidFill>
                <a:srgbClr val="000000"/>
              </a:solidFill>
              <a:latin typeface="Calibri"/>
            </a:endParaRPr>
          </a:p>
          <a:p>
            <a:pPr marL="342900" indent="-342900">
              <a:spcAft>
                <a:spcPts val="600"/>
              </a:spcAft>
              <a:buFont typeface="Arial" pitchFamily="34" charset="0"/>
              <a:buChar char="•"/>
            </a:pPr>
            <a:r>
              <a:rPr lang="en-US" dirty="0">
                <a:solidFill>
                  <a:srgbClr val="000000"/>
                </a:solidFill>
                <a:latin typeface="Calibri"/>
              </a:rPr>
              <a:t>A self-confident leader not only speaks and writes with assurance but also projects confidence through body position, gestures and manner of speech</a:t>
            </a:r>
            <a:r>
              <a:rPr lang="en-US" dirty="0" smtClean="0">
                <a:solidFill>
                  <a:srgbClr val="000000"/>
                </a:solidFill>
                <a:latin typeface="Calibri"/>
              </a:rPr>
              <a:t>.</a:t>
            </a:r>
            <a:endParaRPr lang="en-US" dirty="0">
              <a:solidFill>
                <a:srgbClr val="000000"/>
              </a:solidFill>
              <a:latin typeface="Calibri"/>
            </a:endParaRPr>
          </a:p>
        </p:txBody>
      </p:sp>
    </p:spTree>
    <p:custDataLst>
      <p:tags r:id="rId1"/>
    </p:custDataLst>
    <p:extLst>
      <p:ext uri="{BB962C8B-B14F-4D97-AF65-F5344CB8AC3E}">
        <p14:creationId xmlns:p14="http://schemas.microsoft.com/office/powerpoint/2010/main" val="169847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04b5eca6cd4f28cedd4dcdbfd336de75c7"/>
  <p:tag name="ARTICULATE_PROJECT_OPEN" val="0"/>
  <p:tag name="THINKCELLUNDODONOTDELETE" val="0"/>
  <p:tag name="ISPRING_RESOURCE_PATHS_HASH_PRESENTER" val="263b3839ad21ae1cc37a4838d6375d7ab914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00.xml><?xml version="1.0" encoding="utf-8"?>
<p:tagLst xmlns:a="http://schemas.openxmlformats.org/drawingml/2006/main" xmlns:r="http://schemas.openxmlformats.org/officeDocument/2006/relationships" xmlns:p="http://schemas.openxmlformats.org/presentationml/2006/main">
  <p:tag name="SHAPE_LOCKS" val="1983"/>
</p:tagLst>
</file>

<file path=ppt/tags/tag101.xml><?xml version="1.0" encoding="utf-8"?>
<p:tagLst xmlns:a="http://schemas.openxmlformats.org/drawingml/2006/main" xmlns:r="http://schemas.openxmlformats.org/officeDocument/2006/relationships" xmlns:p="http://schemas.openxmlformats.org/presentationml/2006/main">
  <p:tag name="SHAPE_LOCKS" val="1983"/>
</p:tagLst>
</file>

<file path=ppt/tags/tag102.xml><?xml version="1.0" encoding="utf-8"?>
<p:tagLst xmlns:a="http://schemas.openxmlformats.org/drawingml/2006/main" xmlns:r="http://schemas.openxmlformats.org/officeDocument/2006/relationships" xmlns:p="http://schemas.openxmlformats.org/presentationml/2006/main">
  <p:tag name="SHAPE_LOCKS" val="1983"/>
</p:tagLst>
</file>

<file path=ppt/tags/tag103.xml><?xml version="1.0" encoding="utf-8"?>
<p:tagLst xmlns:a="http://schemas.openxmlformats.org/drawingml/2006/main" xmlns:r="http://schemas.openxmlformats.org/officeDocument/2006/relationships" xmlns:p="http://schemas.openxmlformats.org/presentationml/2006/main">
  <p:tag name="SHAPE_LOCKS" val="1983"/>
</p:tagLst>
</file>

<file path=ppt/tags/tag104.xml><?xml version="1.0" encoding="utf-8"?>
<p:tagLst xmlns:a="http://schemas.openxmlformats.org/drawingml/2006/main" xmlns:r="http://schemas.openxmlformats.org/officeDocument/2006/relationships" xmlns:p="http://schemas.openxmlformats.org/presentationml/2006/main">
  <p:tag name="SHAPE_LOCKS" val="1983"/>
</p:tagLst>
</file>

<file path=ppt/tags/tag105.xml><?xml version="1.0" encoding="utf-8"?>
<p:tagLst xmlns:a="http://schemas.openxmlformats.org/drawingml/2006/main" xmlns:r="http://schemas.openxmlformats.org/officeDocument/2006/relationships" xmlns:p="http://schemas.openxmlformats.org/presentationml/2006/main">
  <p:tag name="SHAPE_LOCKS" val="1983"/>
</p:tagLst>
</file>

<file path=ppt/tags/tag106.xml><?xml version="1.0" encoding="utf-8"?>
<p:tagLst xmlns:a="http://schemas.openxmlformats.org/drawingml/2006/main" xmlns:r="http://schemas.openxmlformats.org/officeDocument/2006/relationships" xmlns:p="http://schemas.openxmlformats.org/presentationml/2006/main">
  <p:tag name="SHAPE_LOCKS" val="1983"/>
</p:tagLst>
</file>

<file path=ppt/tags/tag107.xml><?xml version="1.0" encoding="utf-8"?>
<p:tagLst xmlns:a="http://schemas.openxmlformats.org/drawingml/2006/main" xmlns:r="http://schemas.openxmlformats.org/officeDocument/2006/relationships" xmlns:p="http://schemas.openxmlformats.org/presentationml/2006/main">
  <p:tag name="SHAPE_LOCKS" val="1983"/>
</p:tagLst>
</file>

<file path=ppt/tags/tag108.xml><?xml version="1.0" encoding="utf-8"?>
<p:tagLst xmlns:a="http://schemas.openxmlformats.org/drawingml/2006/main" xmlns:r="http://schemas.openxmlformats.org/officeDocument/2006/relationships" xmlns:p="http://schemas.openxmlformats.org/presentationml/2006/main">
  <p:tag name="SHAPE_LOCKS" val="1983"/>
</p:tagLst>
</file>

<file path=ppt/tags/tag109.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10.xml><?xml version="1.0" encoding="utf-8"?>
<p:tagLst xmlns:a="http://schemas.openxmlformats.org/drawingml/2006/main" xmlns:r="http://schemas.openxmlformats.org/officeDocument/2006/relationships" xmlns:p="http://schemas.openxmlformats.org/presentationml/2006/main">
  <p:tag name="SHAPE_LOCKS" val="1983"/>
</p:tagLst>
</file>

<file path=ppt/tags/tag111.xml><?xml version="1.0" encoding="utf-8"?>
<p:tagLst xmlns:a="http://schemas.openxmlformats.org/drawingml/2006/main" xmlns:r="http://schemas.openxmlformats.org/officeDocument/2006/relationships" xmlns:p="http://schemas.openxmlformats.org/presentationml/2006/main">
  <p:tag name="SHAPE_LOCKS" val="1983"/>
</p:tagLst>
</file>

<file path=ppt/tags/tag112.xml><?xml version="1.0" encoding="utf-8"?>
<p:tagLst xmlns:a="http://schemas.openxmlformats.org/drawingml/2006/main" xmlns:r="http://schemas.openxmlformats.org/officeDocument/2006/relationships" xmlns:p="http://schemas.openxmlformats.org/presentationml/2006/main">
  <p:tag name="SHAPE_LOCKS" val="1983"/>
</p:tagLst>
</file>

<file path=ppt/tags/tag113.xml><?xml version="1.0" encoding="utf-8"?>
<p:tagLst xmlns:a="http://schemas.openxmlformats.org/drawingml/2006/main" xmlns:r="http://schemas.openxmlformats.org/officeDocument/2006/relationships" xmlns:p="http://schemas.openxmlformats.org/presentationml/2006/main">
  <p:tag name="SHAPE_LOCKS" val="1983"/>
</p:tagLst>
</file>

<file path=ppt/tags/tag114.xml><?xml version="1.0" encoding="utf-8"?>
<p:tagLst xmlns:a="http://schemas.openxmlformats.org/drawingml/2006/main" xmlns:r="http://schemas.openxmlformats.org/officeDocument/2006/relationships" xmlns:p="http://schemas.openxmlformats.org/presentationml/2006/main">
  <p:tag name="SHAPE_LOCKS" val="1983"/>
</p:tagLst>
</file>

<file path=ppt/tags/tag115.xml><?xml version="1.0" encoding="utf-8"?>
<p:tagLst xmlns:a="http://schemas.openxmlformats.org/drawingml/2006/main" xmlns:r="http://schemas.openxmlformats.org/officeDocument/2006/relationships" xmlns:p="http://schemas.openxmlformats.org/presentationml/2006/main">
  <p:tag name="SHAPE_LOCKS" val="1983"/>
</p:tagLst>
</file>

<file path=ppt/tags/tag116.xml><?xml version="1.0" encoding="utf-8"?>
<p:tagLst xmlns:a="http://schemas.openxmlformats.org/drawingml/2006/main" xmlns:r="http://schemas.openxmlformats.org/officeDocument/2006/relationships" xmlns:p="http://schemas.openxmlformats.org/presentationml/2006/main">
  <p:tag name="SHAPE_LOCKS" val="1983"/>
</p:tagLst>
</file>

<file path=ppt/tags/tag117.xml><?xml version="1.0" encoding="utf-8"?>
<p:tagLst xmlns:a="http://schemas.openxmlformats.org/drawingml/2006/main" xmlns:r="http://schemas.openxmlformats.org/officeDocument/2006/relationships" xmlns:p="http://schemas.openxmlformats.org/presentationml/2006/main">
  <p:tag name="SHAPE_LOCKS" val="1983"/>
</p:tagLst>
</file>

<file path=ppt/tags/tag118.xml><?xml version="1.0" encoding="utf-8"?>
<p:tagLst xmlns:a="http://schemas.openxmlformats.org/drawingml/2006/main" xmlns:r="http://schemas.openxmlformats.org/officeDocument/2006/relationships" xmlns:p="http://schemas.openxmlformats.org/presentationml/2006/main">
  <p:tag name="SHAPE_LOCKS" val="1983"/>
</p:tagLst>
</file>

<file path=ppt/tags/tag119.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20.xml><?xml version="1.0" encoding="utf-8"?>
<p:tagLst xmlns:a="http://schemas.openxmlformats.org/drawingml/2006/main" xmlns:r="http://schemas.openxmlformats.org/officeDocument/2006/relationships" xmlns:p="http://schemas.openxmlformats.org/presentationml/2006/main">
  <p:tag name="SHAPE_LOCKS" val="1983"/>
</p:tagLst>
</file>

<file path=ppt/tags/tag121.xml><?xml version="1.0" encoding="utf-8"?>
<p:tagLst xmlns:a="http://schemas.openxmlformats.org/drawingml/2006/main" xmlns:r="http://schemas.openxmlformats.org/officeDocument/2006/relationships" xmlns:p="http://schemas.openxmlformats.org/presentationml/2006/main">
  <p:tag name="SHAPE_LOCKS" val="1983"/>
</p:tagLst>
</file>

<file path=ppt/tags/tag122.xml><?xml version="1.0" encoding="utf-8"?>
<p:tagLst xmlns:a="http://schemas.openxmlformats.org/drawingml/2006/main" xmlns:r="http://schemas.openxmlformats.org/officeDocument/2006/relationships" xmlns:p="http://schemas.openxmlformats.org/presentationml/2006/main">
  <p:tag name="SHAPE_LOCKS" val="1983"/>
</p:tagLst>
</file>

<file path=ppt/tags/tag123.xml><?xml version="1.0" encoding="utf-8"?>
<p:tagLst xmlns:a="http://schemas.openxmlformats.org/drawingml/2006/main" xmlns:r="http://schemas.openxmlformats.org/officeDocument/2006/relationships" xmlns:p="http://schemas.openxmlformats.org/presentationml/2006/main">
  <p:tag name="SHAPE_LOCKS" val="1983"/>
</p:tagLst>
</file>

<file path=ppt/tags/tag124.xml><?xml version="1.0" encoding="utf-8"?>
<p:tagLst xmlns:a="http://schemas.openxmlformats.org/drawingml/2006/main" xmlns:r="http://schemas.openxmlformats.org/officeDocument/2006/relationships" xmlns:p="http://schemas.openxmlformats.org/presentationml/2006/main">
  <p:tag name="SHAPE_LOCKS" val="1983"/>
</p:tagLst>
</file>

<file path=ppt/tags/tag125.xml><?xml version="1.0" encoding="utf-8"?>
<p:tagLst xmlns:a="http://schemas.openxmlformats.org/drawingml/2006/main" xmlns:r="http://schemas.openxmlformats.org/officeDocument/2006/relationships" xmlns:p="http://schemas.openxmlformats.org/presentationml/2006/main">
  <p:tag name="SHAPE_LOCKS" val="1983"/>
</p:tagLst>
</file>

<file path=ppt/tags/tag126.xml><?xml version="1.0" encoding="utf-8"?>
<p:tagLst xmlns:a="http://schemas.openxmlformats.org/drawingml/2006/main" xmlns:r="http://schemas.openxmlformats.org/officeDocument/2006/relationships" xmlns:p="http://schemas.openxmlformats.org/presentationml/2006/main">
  <p:tag name="SHAPE_LOCKS" val="1983"/>
</p:tagLst>
</file>

<file path=ppt/tags/tag127.xml><?xml version="1.0" encoding="utf-8"?>
<p:tagLst xmlns:a="http://schemas.openxmlformats.org/drawingml/2006/main" xmlns:r="http://schemas.openxmlformats.org/officeDocument/2006/relationships" xmlns:p="http://schemas.openxmlformats.org/presentationml/2006/main">
  <p:tag name="SHAPE_LOCKS" val="1983"/>
</p:tagLst>
</file>

<file path=ppt/tags/tag128.xml><?xml version="1.0" encoding="utf-8"?>
<p:tagLst xmlns:a="http://schemas.openxmlformats.org/drawingml/2006/main" xmlns:r="http://schemas.openxmlformats.org/officeDocument/2006/relationships" xmlns:p="http://schemas.openxmlformats.org/presentationml/2006/main">
  <p:tag name="SHAPE_LOCKS" val="1983"/>
</p:tagLst>
</file>

<file path=ppt/tags/tag129.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30.xml><?xml version="1.0" encoding="utf-8"?>
<p:tagLst xmlns:a="http://schemas.openxmlformats.org/drawingml/2006/main" xmlns:r="http://schemas.openxmlformats.org/officeDocument/2006/relationships" xmlns:p="http://schemas.openxmlformats.org/presentationml/2006/main">
  <p:tag name="SHAPE_LOCKS" val="1983"/>
</p:tagLst>
</file>

<file path=ppt/tags/tag131.xml><?xml version="1.0" encoding="utf-8"?>
<p:tagLst xmlns:a="http://schemas.openxmlformats.org/drawingml/2006/main" xmlns:r="http://schemas.openxmlformats.org/officeDocument/2006/relationships" xmlns:p="http://schemas.openxmlformats.org/presentationml/2006/main">
  <p:tag name="SHAPE_LOCKS" val="1983"/>
</p:tagLst>
</file>

<file path=ppt/tags/tag132.xml><?xml version="1.0" encoding="utf-8"?>
<p:tagLst xmlns:a="http://schemas.openxmlformats.org/drawingml/2006/main" xmlns:r="http://schemas.openxmlformats.org/officeDocument/2006/relationships" xmlns:p="http://schemas.openxmlformats.org/presentationml/2006/main">
  <p:tag name="SHAPE_LOCKS" val="1983"/>
</p:tagLst>
</file>

<file path=ppt/tags/tag133.xml><?xml version="1.0" encoding="utf-8"?>
<p:tagLst xmlns:a="http://schemas.openxmlformats.org/drawingml/2006/main" xmlns:r="http://schemas.openxmlformats.org/officeDocument/2006/relationships" xmlns:p="http://schemas.openxmlformats.org/presentationml/2006/main">
  <p:tag name="SHAPE_LOCKS" val="1983"/>
</p:tagLst>
</file>

<file path=ppt/tags/tag134.xml><?xml version="1.0" encoding="utf-8"?>
<p:tagLst xmlns:a="http://schemas.openxmlformats.org/drawingml/2006/main" xmlns:r="http://schemas.openxmlformats.org/officeDocument/2006/relationships" xmlns:p="http://schemas.openxmlformats.org/presentationml/2006/main">
  <p:tag name="SHAPE_LOCKS" val="1983"/>
</p:tagLst>
</file>

<file path=ppt/tags/tag135.xml><?xml version="1.0" encoding="utf-8"?>
<p:tagLst xmlns:a="http://schemas.openxmlformats.org/drawingml/2006/main" xmlns:r="http://schemas.openxmlformats.org/officeDocument/2006/relationships" xmlns:p="http://schemas.openxmlformats.org/presentationml/2006/main">
  <p:tag name="SHAPE_LOCKS" val="1983"/>
</p:tagLst>
</file>

<file path=ppt/tags/tag136.xml><?xml version="1.0" encoding="utf-8"?>
<p:tagLst xmlns:a="http://schemas.openxmlformats.org/drawingml/2006/main" xmlns:r="http://schemas.openxmlformats.org/officeDocument/2006/relationships" xmlns:p="http://schemas.openxmlformats.org/presentationml/2006/main">
  <p:tag name="SHAPE_LOCKS" val="1983"/>
</p:tagLst>
</file>

<file path=ppt/tags/tag137.xml><?xml version="1.0" encoding="utf-8"?>
<p:tagLst xmlns:a="http://schemas.openxmlformats.org/drawingml/2006/main" xmlns:r="http://schemas.openxmlformats.org/officeDocument/2006/relationships" xmlns:p="http://schemas.openxmlformats.org/presentationml/2006/main">
  <p:tag name="SHAPE_LOCKS" val="1983"/>
</p:tagLst>
</file>

<file path=ppt/tags/tag138.xml><?xml version="1.0" encoding="utf-8"?>
<p:tagLst xmlns:a="http://schemas.openxmlformats.org/drawingml/2006/main" xmlns:r="http://schemas.openxmlformats.org/officeDocument/2006/relationships" xmlns:p="http://schemas.openxmlformats.org/presentationml/2006/main">
  <p:tag name="SHAPE_LOCKS" val="1983"/>
</p:tagLst>
</file>

<file path=ppt/tags/tag139.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40.xml><?xml version="1.0" encoding="utf-8"?>
<p:tagLst xmlns:a="http://schemas.openxmlformats.org/drawingml/2006/main" xmlns:r="http://schemas.openxmlformats.org/officeDocument/2006/relationships" xmlns:p="http://schemas.openxmlformats.org/presentationml/2006/main">
  <p:tag name="SHAPE_LOCKS" val="1983"/>
</p:tagLst>
</file>

<file path=ppt/tags/tag141.xml><?xml version="1.0" encoding="utf-8"?>
<p:tagLst xmlns:a="http://schemas.openxmlformats.org/drawingml/2006/main" xmlns:r="http://schemas.openxmlformats.org/officeDocument/2006/relationships" xmlns:p="http://schemas.openxmlformats.org/presentationml/2006/main">
  <p:tag name="SHAPE_LOCKS" val="1983"/>
</p:tagLst>
</file>

<file path=ppt/tags/tag142.xml><?xml version="1.0" encoding="utf-8"?>
<p:tagLst xmlns:a="http://schemas.openxmlformats.org/drawingml/2006/main" xmlns:r="http://schemas.openxmlformats.org/officeDocument/2006/relationships" xmlns:p="http://schemas.openxmlformats.org/presentationml/2006/main">
  <p:tag name="SHAPE_LOCKS" val="1983"/>
</p:tagLst>
</file>

<file path=ppt/tags/tag143.xml><?xml version="1.0" encoding="utf-8"?>
<p:tagLst xmlns:a="http://schemas.openxmlformats.org/drawingml/2006/main" xmlns:r="http://schemas.openxmlformats.org/officeDocument/2006/relationships" xmlns:p="http://schemas.openxmlformats.org/presentationml/2006/main">
  <p:tag name="SHAPE_LOCKS" val="1983"/>
</p:tagLst>
</file>

<file path=ppt/tags/tag144.xml><?xml version="1.0" encoding="utf-8"?>
<p:tagLst xmlns:a="http://schemas.openxmlformats.org/drawingml/2006/main" xmlns:r="http://schemas.openxmlformats.org/officeDocument/2006/relationships" xmlns:p="http://schemas.openxmlformats.org/presentationml/2006/main">
  <p:tag name="SHAPE_LOCKS" val="1983"/>
</p:tagLst>
</file>

<file path=ppt/tags/tag145.xml><?xml version="1.0" encoding="utf-8"?>
<p:tagLst xmlns:a="http://schemas.openxmlformats.org/drawingml/2006/main" xmlns:r="http://schemas.openxmlformats.org/officeDocument/2006/relationships" xmlns:p="http://schemas.openxmlformats.org/presentationml/2006/main">
  <p:tag name="SHAPE_LOCKS" val="1983"/>
</p:tagLst>
</file>

<file path=ppt/tags/tag146.xml><?xml version="1.0" encoding="utf-8"?>
<p:tagLst xmlns:a="http://schemas.openxmlformats.org/drawingml/2006/main" xmlns:r="http://schemas.openxmlformats.org/officeDocument/2006/relationships" xmlns:p="http://schemas.openxmlformats.org/presentationml/2006/main">
  <p:tag name="SHAPE_LOCKS" val="1983"/>
</p:tagLst>
</file>

<file path=ppt/tags/tag147.xml><?xml version="1.0" encoding="utf-8"?>
<p:tagLst xmlns:a="http://schemas.openxmlformats.org/drawingml/2006/main" xmlns:r="http://schemas.openxmlformats.org/officeDocument/2006/relationships" xmlns:p="http://schemas.openxmlformats.org/presentationml/2006/main">
  <p:tag name="SHAPE_LOCKS" val="1983"/>
</p:tagLst>
</file>

<file path=ppt/tags/tag148.xml><?xml version="1.0" encoding="utf-8"?>
<p:tagLst xmlns:a="http://schemas.openxmlformats.org/drawingml/2006/main" xmlns:r="http://schemas.openxmlformats.org/officeDocument/2006/relationships" xmlns:p="http://schemas.openxmlformats.org/presentationml/2006/main">
  <p:tag name="SHAPE_LOCKS" val="1983"/>
</p:tagLst>
</file>

<file path=ppt/tags/tag149.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50.xml><?xml version="1.0" encoding="utf-8"?>
<p:tagLst xmlns:a="http://schemas.openxmlformats.org/drawingml/2006/main" xmlns:r="http://schemas.openxmlformats.org/officeDocument/2006/relationships" xmlns:p="http://schemas.openxmlformats.org/presentationml/2006/main">
  <p:tag name="SHAPE_LOCKS" val="1983"/>
</p:tagLst>
</file>

<file path=ppt/tags/tag151.xml><?xml version="1.0" encoding="utf-8"?>
<p:tagLst xmlns:a="http://schemas.openxmlformats.org/drawingml/2006/main" xmlns:r="http://schemas.openxmlformats.org/officeDocument/2006/relationships" xmlns:p="http://schemas.openxmlformats.org/presentationml/2006/main">
  <p:tag name="SHAPE_LOCKS" val="1983"/>
</p:tagLst>
</file>

<file path=ppt/tags/tag152.xml><?xml version="1.0" encoding="utf-8"?>
<p:tagLst xmlns:a="http://schemas.openxmlformats.org/drawingml/2006/main" xmlns:r="http://schemas.openxmlformats.org/officeDocument/2006/relationships" xmlns:p="http://schemas.openxmlformats.org/presentationml/2006/main">
  <p:tag name="SHAPE_LOCKS" val="1983"/>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SHAPE_LOCKS" val="1983"/>
</p:tagLst>
</file>

<file path=ppt/tags/tag155.xml><?xml version="1.0" encoding="utf-8"?>
<p:tagLst xmlns:a="http://schemas.openxmlformats.org/drawingml/2006/main" xmlns:r="http://schemas.openxmlformats.org/officeDocument/2006/relationships" xmlns:p="http://schemas.openxmlformats.org/presentationml/2006/main">
  <p:tag name="SHAPE_LOCKS" val="1983"/>
</p:tagLst>
</file>

<file path=ppt/tags/tag156.xml><?xml version="1.0" encoding="utf-8"?>
<p:tagLst xmlns:a="http://schemas.openxmlformats.org/drawingml/2006/main" xmlns:r="http://schemas.openxmlformats.org/officeDocument/2006/relationships" xmlns:p="http://schemas.openxmlformats.org/presentationml/2006/main">
  <p:tag name="SHAPE_LOCKS" val="1983"/>
</p:tagLst>
</file>

<file path=ppt/tags/tag157.xml><?xml version="1.0" encoding="utf-8"?>
<p:tagLst xmlns:a="http://schemas.openxmlformats.org/drawingml/2006/main" xmlns:r="http://schemas.openxmlformats.org/officeDocument/2006/relationships" xmlns:p="http://schemas.openxmlformats.org/presentationml/2006/main">
  <p:tag name="SHAPE_LOCKS" val="1983"/>
</p:tagLst>
</file>

<file path=ppt/tags/tag158.xml><?xml version="1.0" encoding="utf-8"?>
<p:tagLst xmlns:a="http://schemas.openxmlformats.org/drawingml/2006/main" xmlns:r="http://schemas.openxmlformats.org/officeDocument/2006/relationships" xmlns:p="http://schemas.openxmlformats.org/presentationml/2006/main">
  <p:tag name="SHAPE_LOCKS" val="1983"/>
</p:tagLst>
</file>

<file path=ppt/tags/tag159.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60.xml><?xml version="1.0" encoding="utf-8"?>
<p:tagLst xmlns:a="http://schemas.openxmlformats.org/drawingml/2006/main" xmlns:r="http://schemas.openxmlformats.org/officeDocument/2006/relationships" xmlns:p="http://schemas.openxmlformats.org/presentationml/2006/main">
  <p:tag name="SHAPE_LOCKS" val="1983"/>
</p:tagLst>
</file>

<file path=ppt/tags/tag161.xml><?xml version="1.0" encoding="utf-8"?>
<p:tagLst xmlns:a="http://schemas.openxmlformats.org/drawingml/2006/main" xmlns:r="http://schemas.openxmlformats.org/officeDocument/2006/relationships" xmlns:p="http://schemas.openxmlformats.org/presentationml/2006/main">
  <p:tag name="SHAPE_LOCKS" val="1983"/>
</p:tagLst>
</file>

<file path=ppt/tags/tag162.xml><?xml version="1.0" encoding="utf-8"?>
<p:tagLst xmlns:a="http://schemas.openxmlformats.org/drawingml/2006/main" xmlns:r="http://schemas.openxmlformats.org/officeDocument/2006/relationships" xmlns:p="http://schemas.openxmlformats.org/presentationml/2006/main">
  <p:tag name="SHAPE_LOCKS" val="1983"/>
</p:tagLst>
</file>

<file path=ppt/tags/tag163.xml><?xml version="1.0" encoding="utf-8"?>
<p:tagLst xmlns:a="http://schemas.openxmlformats.org/drawingml/2006/main" xmlns:r="http://schemas.openxmlformats.org/officeDocument/2006/relationships" xmlns:p="http://schemas.openxmlformats.org/presentationml/2006/main">
  <p:tag name="SHAPE_LOCKS" val="1983"/>
</p:tagLst>
</file>

<file path=ppt/tags/tag164.xml><?xml version="1.0" encoding="utf-8"?>
<p:tagLst xmlns:a="http://schemas.openxmlformats.org/drawingml/2006/main" xmlns:r="http://schemas.openxmlformats.org/officeDocument/2006/relationships" xmlns:p="http://schemas.openxmlformats.org/presentationml/2006/main">
  <p:tag name="SHAPE_LOCKS" val="1983"/>
</p:tagLst>
</file>

<file path=ppt/tags/tag165.xml><?xml version="1.0" encoding="utf-8"?>
<p:tagLst xmlns:a="http://schemas.openxmlformats.org/drawingml/2006/main" xmlns:r="http://schemas.openxmlformats.org/officeDocument/2006/relationships" xmlns:p="http://schemas.openxmlformats.org/presentationml/2006/main">
  <p:tag name="SHAPE_LOCKS" val="1983"/>
</p:tagLst>
</file>

<file path=ppt/tags/tag166.xml><?xml version="1.0" encoding="utf-8"?>
<p:tagLst xmlns:a="http://schemas.openxmlformats.org/drawingml/2006/main" xmlns:r="http://schemas.openxmlformats.org/officeDocument/2006/relationships" xmlns:p="http://schemas.openxmlformats.org/presentationml/2006/main">
  <p:tag name="SHAPE_LOCKS" val="1983"/>
</p:tagLst>
</file>

<file path=ppt/tags/tag167.xml><?xml version="1.0" encoding="utf-8"?>
<p:tagLst xmlns:a="http://schemas.openxmlformats.org/drawingml/2006/main" xmlns:r="http://schemas.openxmlformats.org/officeDocument/2006/relationships" xmlns:p="http://schemas.openxmlformats.org/presentationml/2006/main">
  <p:tag name="SHAPE_LOCKS" val="1983"/>
</p:tagLst>
</file>

<file path=ppt/tags/tag168.xml><?xml version="1.0" encoding="utf-8"?>
<p:tagLst xmlns:a="http://schemas.openxmlformats.org/drawingml/2006/main" xmlns:r="http://schemas.openxmlformats.org/officeDocument/2006/relationships" xmlns:p="http://schemas.openxmlformats.org/presentationml/2006/main">
  <p:tag name="SHAPE_LOCKS" val="1983"/>
</p:tagLst>
</file>

<file path=ppt/tags/tag169.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SHAPE_LOCKS" val="1983"/>
</p:tagLst>
</file>

<file path=ppt/tags/tag172.xml><?xml version="1.0" encoding="utf-8"?>
<p:tagLst xmlns:a="http://schemas.openxmlformats.org/drawingml/2006/main" xmlns:r="http://schemas.openxmlformats.org/officeDocument/2006/relationships" xmlns:p="http://schemas.openxmlformats.org/presentationml/2006/main">
  <p:tag name="SHAPE_LOCKS" val="1983"/>
</p:tagLst>
</file>

<file path=ppt/tags/tag173.xml><?xml version="1.0" encoding="utf-8"?>
<p:tagLst xmlns:a="http://schemas.openxmlformats.org/drawingml/2006/main" xmlns:r="http://schemas.openxmlformats.org/officeDocument/2006/relationships" xmlns:p="http://schemas.openxmlformats.org/presentationml/2006/main">
  <p:tag name="SHAPE_LOCKS" val="1983"/>
</p:tagLst>
</file>

<file path=ppt/tags/tag174.xml><?xml version="1.0" encoding="utf-8"?>
<p:tagLst xmlns:a="http://schemas.openxmlformats.org/drawingml/2006/main" xmlns:r="http://schemas.openxmlformats.org/officeDocument/2006/relationships" xmlns:p="http://schemas.openxmlformats.org/presentationml/2006/main">
  <p:tag name="SHAPE_LOCKS" val="1983"/>
</p:tagLst>
</file>

<file path=ppt/tags/tag175.xml><?xml version="1.0" encoding="utf-8"?>
<p:tagLst xmlns:a="http://schemas.openxmlformats.org/drawingml/2006/main" xmlns:r="http://schemas.openxmlformats.org/officeDocument/2006/relationships" xmlns:p="http://schemas.openxmlformats.org/presentationml/2006/main">
  <p:tag name="SHAPE_LOCKS" val="1983"/>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SHAPE_LOCKS" val="1983"/>
</p:tagLst>
</file>

<file path=ppt/tags/tag178.xml><?xml version="1.0" encoding="utf-8"?>
<p:tagLst xmlns:a="http://schemas.openxmlformats.org/drawingml/2006/main" xmlns:r="http://schemas.openxmlformats.org/officeDocument/2006/relationships" xmlns:p="http://schemas.openxmlformats.org/presentationml/2006/main">
  <p:tag name="SHAPE_LOCKS" val="1983"/>
</p:tagLst>
</file>

<file path=ppt/tags/tag179.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80.xml><?xml version="1.0" encoding="utf-8"?>
<p:tagLst xmlns:a="http://schemas.openxmlformats.org/drawingml/2006/main" xmlns:r="http://schemas.openxmlformats.org/officeDocument/2006/relationships" xmlns:p="http://schemas.openxmlformats.org/presentationml/2006/main">
  <p:tag name="SHAPE_LOCKS" val="1983"/>
</p:tagLst>
</file>

<file path=ppt/tags/tag181.xml><?xml version="1.0" encoding="utf-8"?>
<p:tagLst xmlns:a="http://schemas.openxmlformats.org/drawingml/2006/main" xmlns:r="http://schemas.openxmlformats.org/officeDocument/2006/relationships" xmlns:p="http://schemas.openxmlformats.org/presentationml/2006/main">
  <p:tag name="SHAPE_LOCKS" val="1983"/>
</p:tagLst>
</file>

<file path=ppt/tags/tag182.xml><?xml version="1.0" encoding="utf-8"?>
<p:tagLst xmlns:a="http://schemas.openxmlformats.org/drawingml/2006/main" xmlns:r="http://schemas.openxmlformats.org/officeDocument/2006/relationships" xmlns:p="http://schemas.openxmlformats.org/presentationml/2006/main">
  <p:tag name="SHAPE_LOCKS" val="1983"/>
</p:tagLst>
</file>

<file path=ppt/tags/tag183.xml><?xml version="1.0" encoding="utf-8"?>
<p:tagLst xmlns:a="http://schemas.openxmlformats.org/drawingml/2006/main" xmlns:r="http://schemas.openxmlformats.org/officeDocument/2006/relationships" xmlns:p="http://schemas.openxmlformats.org/presentationml/2006/main">
  <p:tag name="SHAPE_LOCKS" val="1983"/>
</p:tagLst>
</file>

<file path=ppt/tags/tag184.xml><?xml version="1.0" encoding="utf-8"?>
<p:tagLst xmlns:a="http://schemas.openxmlformats.org/drawingml/2006/main" xmlns:r="http://schemas.openxmlformats.org/officeDocument/2006/relationships" xmlns:p="http://schemas.openxmlformats.org/presentationml/2006/main">
  <p:tag name="SHAPE_LOCKS" val="1983"/>
</p:tagLst>
</file>

<file path=ppt/tags/tag185.xml><?xml version="1.0" encoding="utf-8"?>
<p:tagLst xmlns:a="http://schemas.openxmlformats.org/drawingml/2006/main" xmlns:r="http://schemas.openxmlformats.org/officeDocument/2006/relationships" xmlns:p="http://schemas.openxmlformats.org/presentationml/2006/main">
  <p:tag name="SHAPE_LOCKS" val="1983"/>
</p:tagLst>
</file>

<file path=ppt/tags/tag186.xml><?xml version="1.0" encoding="utf-8"?>
<p:tagLst xmlns:a="http://schemas.openxmlformats.org/drawingml/2006/main" xmlns:r="http://schemas.openxmlformats.org/officeDocument/2006/relationships" xmlns:p="http://schemas.openxmlformats.org/presentationml/2006/main">
  <p:tag name="SHAPE_LOCKS" val="1983"/>
</p:tagLst>
</file>

<file path=ppt/tags/tag187.xml><?xml version="1.0" encoding="utf-8"?>
<p:tagLst xmlns:a="http://schemas.openxmlformats.org/drawingml/2006/main" xmlns:r="http://schemas.openxmlformats.org/officeDocument/2006/relationships" xmlns:p="http://schemas.openxmlformats.org/presentationml/2006/main">
  <p:tag name="SHAPE_LOCKS" val="1983"/>
</p:tagLst>
</file>

<file path=ppt/tags/tag188.xml><?xml version="1.0" encoding="utf-8"?>
<p:tagLst xmlns:a="http://schemas.openxmlformats.org/drawingml/2006/main" xmlns:r="http://schemas.openxmlformats.org/officeDocument/2006/relationships" xmlns:p="http://schemas.openxmlformats.org/presentationml/2006/main">
  <p:tag name="SHAPE_LOCKS" val="1983"/>
</p:tagLst>
</file>

<file path=ppt/tags/tag189.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190.xml><?xml version="1.0" encoding="utf-8"?>
<p:tagLst xmlns:a="http://schemas.openxmlformats.org/drawingml/2006/main" xmlns:r="http://schemas.openxmlformats.org/officeDocument/2006/relationships" xmlns:p="http://schemas.openxmlformats.org/presentationml/2006/main">
  <p:tag name="SHAPE_LOCKS" val="1983"/>
</p:tagLst>
</file>

<file path=ppt/tags/tag191.xml><?xml version="1.0" encoding="utf-8"?>
<p:tagLst xmlns:a="http://schemas.openxmlformats.org/drawingml/2006/main" xmlns:r="http://schemas.openxmlformats.org/officeDocument/2006/relationships" xmlns:p="http://schemas.openxmlformats.org/presentationml/2006/main">
  <p:tag name="OLDVISIBLE" val="msoTrue"/>
  <p:tag name="SHAPE_LOCKS" val="1983"/>
</p:tagLst>
</file>

<file path=ppt/tags/tag192.xml><?xml version="1.0" encoding="utf-8"?>
<p:tagLst xmlns:a="http://schemas.openxmlformats.org/drawingml/2006/main" xmlns:r="http://schemas.openxmlformats.org/officeDocument/2006/relationships" xmlns:p="http://schemas.openxmlformats.org/presentationml/2006/main">
  <p:tag name="OLDVISIBLE" val="msoTrue"/>
</p:tagLst>
</file>

<file path=ppt/tags/tag193.xml><?xml version="1.0" encoding="utf-8"?>
<p:tagLst xmlns:a="http://schemas.openxmlformats.org/drawingml/2006/main" xmlns:r="http://schemas.openxmlformats.org/officeDocument/2006/relationships" xmlns:p="http://schemas.openxmlformats.org/presentationml/2006/main">
  <p:tag name="OLDVISIBLE" val="msoTrue"/>
</p:tagLst>
</file>

<file path=ppt/tags/tag194.xml><?xml version="1.0" encoding="utf-8"?>
<p:tagLst xmlns:a="http://schemas.openxmlformats.org/drawingml/2006/main" xmlns:r="http://schemas.openxmlformats.org/officeDocument/2006/relationships" xmlns:p="http://schemas.openxmlformats.org/presentationml/2006/main">
  <p:tag name="OLDVISIBLE" val="msoTrue"/>
</p:tagLst>
</file>

<file path=ppt/tags/tag195.xml><?xml version="1.0" encoding="utf-8"?>
<p:tagLst xmlns:a="http://schemas.openxmlformats.org/drawingml/2006/main" xmlns:r="http://schemas.openxmlformats.org/officeDocument/2006/relationships" xmlns:p="http://schemas.openxmlformats.org/presentationml/2006/main">
  <p:tag name="OLDVISIBLE" val="msoTrue"/>
</p:tagLst>
</file>

<file path=ppt/tags/tag196.xml><?xml version="1.0" encoding="utf-8"?>
<p:tagLst xmlns:a="http://schemas.openxmlformats.org/drawingml/2006/main" xmlns:r="http://schemas.openxmlformats.org/officeDocument/2006/relationships" xmlns:p="http://schemas.openxmlformats.org/presentationml/2006/main">
  <p:tag name="OLDVISIBLE" val="msoTrue"/>
</p:tagLst>
</file>

<file path=ppt/tags/tag197.xml><?xml version="1.0" encoding="utf-8"?>
<p:tagLst xmlns:a="http://schemas.openxmlformats.org/drawingml/2006/main" xmlns:r="http://schemas.openxmlformats.org/officeDocument/2006/relationships" xmlns:p="http://schemas.openxmlformats.org/presentationml/2006/main">
  <p:tag name="OLDVISIBLE" val="msoTrue"/>
</p:tagLst>
</file>

<file path=ppt/tags/tag198.xml><?xml version="1.0" encoding="utf-8"?>
<p:tagLst xmlns:a="http://schemas.openxmlformats.org/drawingml/2006/main" xmlns:r="http://schemas.openxmlformats.org/officeDocument/2006/relationships" xmlns:p="http://schemas.openxmlformats.org/presentationml/2006/main">
  <p:tag name="OLDVISIBLE" val="msoTrue"/>
</p:tagLst>
</file>

<file path=ppt/tags/tag199.xml><?xml version="1.0" encoding="utf-8"?>
<p:tagLst xmlns:a="http://schemas.openxmlformats.org/drawingml/2006/main" xmlns:r="http://schemas.openxmlformats.org/officeDocument/2006/relationships" xmlns:p="http://schemas.openxmlformats.org/presentationml/2006/main">
  <p:tag name="OLDVISIBLE" val="msoTrue"/>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00.xml><?xml version="1.0" encoding="utf-8"?>
<p:tagLst xmlns:a="http://schemas.openxmlformats.org/drawingml/2006/main" xmlns:r="http://schemas.openxmlformats.org/officeDocument/2006/relationships" xmlns:p="http://schemas.openxmlformats.org/presentationml/2006/main">
  <p:tag name="SHAPE_LOCKS" val="1983"/>
</p:tagLst>
</file>

<file path=ppt/tags/tag201.xml><?xml version="1.0" encoding="utf-8"?>
<p:tagLst xmlns:a="http://schemas.openxmlformats.org/drawingml/2006/main" xmlns:r="http://schemas.openxmlformats.org/officeDocument/2006/relationships" xmlns:p="http://schemas.openxmlformats.org/presentationml/2006/main">
  <p:tag name="SHAPE_LOCKS" val="1983"/>
</p:tagLst>
</file>

<file path=ppt/tags/tag202.xml><?xml version="1.0" encoding="utf-8"?>
<p:tagLst xmlns:a="http://schemas.openxmlformats.org/drawingml/2006/main" xmlns:r="http://schemas.openxmlformats.org/officeDocument/2006/relationships" xmlns:p="http://schemas.openxmlformats.org/presentationml/2006/main">
  <p:tag name="SHAPE_LOCKS" val="1983"/>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SHAPE_LOCKS" val="1983"/>
</p:tagLst>
</file>

<file path=ppt/tags/tag205.xml><?xml version="1.0" encoding="utf-8"?>
<p:tagLst xmlns:a="http://schemas.openxmlformats.org/drawingml/2006/main" xmlns:r="http://schemas.openxmlformats.org/officeDocument/2006/relationships" xmlns:p="http://schemas.openxmlformats.org/presentationml/2006/main">
  <p:tag name="SHAPE_LOCKS" val="1983"/>
</p:tagLst>
</file>

<file path=ppt/tags/tag206.xml><?xml version="1.0" encoding="utf-8"?>
<p:tagLst xmlns:a="http://schemas.openxmlformats.org/drawingml/2006/main" xmlns:r="http://schemas.openxmlformats.org/officeDocument/2006/relationships" xmlns:p="http://schemas.openxmlformats.org/presentationml/2006/main">
  <p:tag name="SHAPE_LOCKS" val="1983"/>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SHAPE_LOCKS" val="1983"/>
</p:tagLst>
</file>

<file path=ppt/tags/tag209.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10.xml><?xml version="1.0" encoding="utf-8"?>
<p:tagLst xmlns:a="http://schemas.openxmlformats.org/drawingml/2006/main" xmlns:r="http://schemas.openxmlformats.org/officeDocument/2006/relationships" xmlns:p="http://schemas.openxmlformats.org/presentationml/2006/main">
  <p:tag name="SHAPE_LOCKS" val="1983"/>
</p:tagLst>
</file>

<file path=ppt/tags/tag211.xml><?xml version="1.0" encoding="utf-8"?>
<p:tagLst xmlns:a="http://schemas.openxmlformats.org/drawingml/2006/main" xmlns:r="http://schemas.openxmlformats.org/officeDocument/2006/relationships" xmlns:p="http://schemas.openxmlformats.org/presentationml/2006/main">
  <p:tag name="SHAPE_LOCKS" val="1983"/>
</p:tagLst>
</file>

<file path=ppt/tags/tag212.xml><?xml version="1.0" encoding="utf-8"?>
<p:tagLst xmlns:a="http://schemas.openxmlformats.org/drawingml/2006/main" xmlns:r="http://schemas.openxmlformats.org/officeDocument/2006/relationships" xmlns:p="http://schemas.openxmlformats.org/presentationml/2006/main">
  <p:tag name="SHAPE_LOCKS" val="1983"/>
</p:tagLst>
</file>

<file path=ppt/tags/tag213.xml><?xml version="1.0" encoding="utf-8"?>
<p:tagLst xmlns:a="http://schemas.openxmlformats.org/drawingml/2006/main" xmlns:r="http://schemas.openxmlformats.org/officeDocument/2006/relationships" xmlns:p="http://schemas.openxmlformats.org/presentationml/2006/main">
  <p:tag name="SHAPE_LOCKS" val="1983"/>
</p:tagLst>
</file>

<file path=ppt/tags/tag214.xml><?xml version="1.0" encoding="utf-8"?>
<p:tagLst xmlns:a="http://schemas.openxmlformats.org/drawingml/2006/main" xmlns:r="http://schemas.openxmlformats.org/officeDocument/2006/relationships" xmlns:p="http://schemas.openxmlformats.org/presentationml/2006/main">
  <p:tag name="SHAPE_LOCKS" val="1983"/>
</p:tagLst>
</file>

<file path=ppt/tags/tag215.xml><?xml version="1.0" encoding="utf-8"?>
<p:tagLst xmlns:a="http://schemas.openxmlformats.org/drawingml/2006/main" xmlns:r="http://schemas.openxmlformats.org/officeDocument/2006/relationships" xmlns:p="http://schemas.openxmlformats.org/presentationml/2006/main">
  <p:tag name="SHAPE_LOCKS" val="1983"/>
</p:tagLst>
</file>

<file path=ppt/tags/tag216.xml><?xml version="1.0" encoding="utf-8"?>
<p:tagLst xmlns:a="http://schemas.openxmlformats.org/drawingml/2006/main" xmlns:r="http://schemas.openxmlformats.org/officeDocument/2006/relationships" xmlns:p="http://schemas.openxmlformats.org/presentationml/2006/main">
  <p:tag name="SHAPE_LOCKS" val="1983"/>
</p:tagLst>
</file>

<file path=ppt/tags/tag217.xml><?xml version="1.0" encoding="utf-8"?>
<p:tagLst xmlns:a="http://schemas.openxmlformats.org/drawingml/2006/main" xmlns:r="http://schemas.openxmlformats.org/officeDocument/2006/relationships" xmlns:p="http://schemas.openxmlformats.org/presentationml/2006/main">
  <p:tag name="SHAPE_LOCKS" val="1983"/>
</p:tagLst>
</file>

<file path=ppt/tags/tag218.xml><?xml version="1.0" encoding="utf-8"?>
<p:tagLst xmlns:a="http://schemas.openxmlformats.org/drawingml/2006/main" xmlns:r="http://schemas.openxmlformats.org/officeDocument/2006/relationships" xmlns:p="http://schemas.openxmlformats.org/presentationml/2006/main">
  <p:tag name="SHAPE_LOCKS" val="1983"/>
</p:tagLst>
</file>

<file path=ppt/tags/tag219.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20.xml><?xml version="1.0" encoding="utf-8"?>
<p:tagLst xmlns:a="http://schemas.openxmlformats.org/drawingml/2006/main" xmlns:r="http://schemas.openxmlformats.org/officeDocument/2006/relationships" xmlns:p="http://schemas.openxmlformats.org/presentationml/2006/main">
  <p:tag name="SHAPE_LOCKS" val="1983"/>
</p:tagLst>
</file>

<file path=ppt/tags/tag221.xml><?xml version="1.0" encoding="utf-8"?>
<p:tagLst xmlns:a="http://schemas.openxmlformats.org/drawingml/2006/main" xmlns:r="http://schemas.openxmlformats.org/officeDocument/2006/relationships" xmlns:p="http://schemas.openxmlformats.org/presentationml/2006/main">
  <p:tag name="SHAPE_LOCKS" val="1983"/>
</p:tagLst>
</file>

<file path=ppt/tags/tag222.xml><?xml version="1.0" encoding="utf-8"?>
<p:tagLst xmlns:a="http://schemas.openxmlformats.org/drawingml/2006/main" xmlns:r="http://schemas.openxmlformats.org/officeDocument/2006/relationships" xmlns:p="http://schemas.openxmlformats.org/presentationml/2006/main">
  <p:tag name="SHAPE_LOCKS" val="1983"/>
</p:tagLst>
</file>

<file path=ppt/tags/tag223.xml><?xml version="1.0" encoding="utf-8"?>
<p:tagLst xmlns:a="http://schemas.openxmlformats.org/drawingml/2006/main" xmlns:r="http://schemas.openxmlformats.org/officeDocument/2006/relationships" xmlns:p="http://schemas.openxmlformats.org/presentationml/2006/main">
  <p:tag name="SHAPE_LOCKS" val="1983"/>
</p:tagLst>
</file>

<file path=ppt/tags/tag224.xml><?xml version="1.0" encoding="utf-8"?>
<p:tagLst xmlns:a="http://schemas.openxmlformats.org/drawingml/2006/main" xmlns:r="http://schemas.openxmlformats.org/officeDocument/2006/relationships" xmlns:p="http://schemas.openxmlformats.org/presentationml/2006/main">
  <p:tag name="SHAPE_LOCKS" val="1983"/>
</p:tagLst>
</file>

<file path=ppt/tags/tag225.xml><?xml version="1.0" encoding="utf-8"?>
<p:tagLst xmlns:a="http://schemas.openxmlformats.org/drawingml/2006/main" xmlns:r="http://schemas.openxmlformats.org/officeDocument/2006/relationships" xmlns:p="http://schemas.openxmlformats.org/presentationml/2006/main">
  <p:tag name="SHAPE_LOCKS" val="1983"/>
</p:tagLst>
</file>

<file path=ppt/tags/tag226.xml><?xml version="1.0" encoding="utf-8"?>
<p:tagLst xmlns:a="http://schemas.openxmlformats.org/drawingml/2006/main" xmlns:r="http://schemas.openxmlformats.org/officeDocument/2006/relationships" xmlns:p="http://schemas.openxmlformats.org/presentationml/2006/main">
  <p:tag name="SHAPE_LOCKS" val="1983"/>
</p:tagLst>
</file>

<file path=ppt/tags/tag227.xml><?xml version="1.0" encoding="utf-8"?>
<p:tagLst xmlns:a="http://schemas.openxmlformats.org/drawingml/2006/main" xmlns:r="http://schemas.openxmlformats.org/officeDocument/2006/relationships" xmlns:p="http://schemas.openxmlformats.org/presentationml/2006/main">
  <p:tag name="SHAPE_LOCKS" val="1983"/>
</p:tagLst>
</file>

<file path=ppt/tags/tag228.xml><?xml version="1.0" encoding="utf-8"?>
<p:tagLst xmlns:a="http://schemas.openxmlformats.org/drawingml/2006/main" xmlns:r="http://schemas.openxmlformats.org/officeDocument/2006/relationships" xmlns:p="http://schemas.openxmlformats.org/presentationml/2006/main">
  <p:tag name="SHAPE_LOCKS" val="1983"/>
</p:tagLst>
</file>

<file path=ppt/tags/tag229.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30.xml><?xml version="1.0" encoding="utf-8"?>
<p:tagLst xmlns:a="http://schemas.openxmlformats.org/drawingml/2006/main" xmlns:r="http://schemas.openxmlformats.org/officeDocument/2006/relationships" xmlns:p="http://schemas.openxmlformats.org/presentationml/2006/main">
  <p:tag name="SHAPE_LOCKS" val="1983"/>
</p:tagLst>
</file>

<file path=ppt/tags/tag231.xml><?xml version="1.0" encoding="utf-8"?>
<p:tagLst xmlns:a="http://schemas.openxmlformats.org/drawingml/2006/main" xmlns:r="http://schemas.openxmlformats.org/officeDocument/2006/relationships" xmlns:p="http://schemas.openxmlformats.org/presentationml/2006/main">
  <p:tag name="SHAPE_LOCKS" val="1983"/>
</p:tagLst>
</file>

<file path=ppt/tags/tag232.xml><?xml version="1.0" encoding="utf-8"?>
<p:tagLst xmlns:a="http://schemas.openxmlformats.org/drawingml/2006/main" xmlns:r="http://schemas.openxmlformats.org/officeDocument/2006/relationships" xmlns:p="http://schemas.openxmlformats.org/presentationml/2006/main">
  <p:tag name="SHAPE_LOCKS" val="1983"/>
</p:tagLst>
</file>

<file path=ppt/tags/tag233.xml><?xml version="1.0" encoding="utf-8"?>
<p:tagLst xmlns:a="http://schemas.openxmlformats.org/drawingml/2006/main" xmlns:r="http://schemas.openxmlformats.org/officeDocument/2006/relationships" xmlns:p="http://schemas.openxmlformats.org/presentationml/2006/main">
  <p:tag name="SHAPE_LOCKS" val="1983"/>
</p:tagLst>
</file>

<file path=ppt/tags/tag234.xml><?xml version="1.0" encoding="utf-8"?>
<p:tagLst xmlns:a="http://schemas.openxmlformats.org/drawingml/2006/main" xmlns:r="http://schemas.openxmlformats.org/officeDocument/2006/relationships" xmlns:p="http://schemas.openxmlformats.org/presentationml/2006/main">
  <p:tag name="SHAPE_LOCKS" val="1983"/>
</p:tagLst>
</file>

<file path=ppt/tags/tag235.xml><?xml version="1.0" encoding="utf-8"?>
<p:tagLst xmlns:a="http://schemas.openxmlformats.org/drawingml/2006/main" xmlns:r="http://schemas.openxmlformats.org/officeDocument/2006/relationships" xmlns:p="http://schemas.openxmlformats.org/presentationml/2006/main">
  <p:tag name="SHAPE_LOCKS" val="1983"/>
</p:tagLst>
</file>

<file path=ppt/tags/tag236.xml><?xml version="1.0" encoding="utf-8"?>
<p:tagLst xmlns:a="http://schemas.openxmlformats.org/drawingml/2006/main" xmlns:r="http://schemas.openxmlformats.org/officeDocument/2006/relationships" xmlns:p="http://schemas.openxmlformats.org/presentationml/2006/main">
  <p:tag name="SHAPE_LOCKS" val="1983"/>
</p:tagLst>
</file>

<file path=ppt/tags/tag237.xml><?xml version="1.0" encoding="utf-8"?>
<p:tagLst xmlns:a="http://schemas.openxmlformats.org/drawingml/2006/main" xmlns:r="http://schemas.openxmlformats.org/officeDocument/2006/relationships" xmlns:p="http://schemas.openxmlformats.org/presentationml/2006/main">
  <p:tag name="SHAPE_LOCKS" val="1983"/>
</p:tagLst>
</file>

<file path=ppt/tags/tag238.xml><?xml version="1.0" encoding="utf-8"?>
<p:tagLst xmlns:a="http://schemas.openxmlformats.org/drawingml/2006/main" xmlns:r="http://schemas.openxmlformats.org/officeDocument/2006/relationships" xmlns:p="http://schemas.openxmlformats.org/presentationml/2006/main">
  <p:tag name="SHAPE_LOCKS" val="1983"/>
</p:tagLst>
</file>

<file path=ppt/tags/tag239.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40.xml><?xml version="1.0" encoding="utf-8"?>
<p:tagLst xmlns:a="http://schemas.openxmlformats.org/drawingml/2006/main" xmlns:r="http://schemas.openxmlformats.org/officeDocument/2006/relationships" xmlns:p="http://schemas.openxmlformats.org/presentationml/2006/main">
  <p:tag name="SHAPE_LOCKS" val="1983"/>
</p:tagLst>
</file>

<file path=ppt/tags/tag241.xml><?xml version="1.0" encoding="utf-8"?>
<p:tagLst xmlns:a="http://schemas.openxmlformats.org/drawingml/2006/main" xmlns:r="http://schemas.openxmlformats.org/officeDocument/2006/relationships" xmlns:p="http://schemas.openxmlformats.org/presentationml/2006/main">
  <p:tag name="SHAPE_LOCKS" val="1983"/>
</p:tagLst>
</file>

<file path=ppt/tags/tag242.xml><?xml version="1.0" encoding="utf-8"?>
<p:tagLst xmlns:a="http://schemas.openxmlformats.org/drawingml/2006/main" xmlns:r="http://schemas.openxmlformats.org/officeDocument/2006/relationships" xmlns:p="http://schemas.openxmlformats.org/presentationml/2006/main">
  <p:tag name="SHAPE_LOCKS" val="1983"/>
</p:tagLst>
</file>

<file path=ppt/tags/tag243.xml><?xml version="1.0" encoding="utf-8"?>
<p:tagLst xmlns:a="http://schemas.openxmlformats.org/drawingml/2006/main" xmlns:r="http://schemas.openxmlformats.org/officeDocument/2006/relationships" xmlns:p="http://schemas.openxmlformats.org/presentationml/2006/main">
  <p:tag name="SHAPE_LOCKS" val="1983"/>
</p:tagLst>
</file>

<file path=ppt/tags/tag244.xml><?xml version="1.0" encoding="utf-8"?>
<p:tagLst xmlns:a="http://schemas.openxmlformats.org/drawingml/2006/main" xmlns:r="http://schemas.openxmlformats.org/officeDocument/2006/relationships" xmlns:p="http://schemas.openxmlformats.org/presentationml/2006/main">
  <p:tag name="SHAPE_LOCKS" val="1983"/>
</p:tagLst>
</file>

<file path=ppt/tags/tag245.xml><?xml version="1.0" encoding="utf-8"?>
<p:tagLst xmlns:a="http://schemas.openxmlformats.org/drawingml/2006/main" xmlns:r="http://schemas.openxmlformats.org/officeDocument/2006/relationships" xmlns:p="http://schemas.openxmlformats.org/presentationml/2006/main">
  <p:tag name="SHAPE_LOCKS" val="1983"/>
</p:tagLst>
</file>

<file path=ppt/tags/tag246.xml><?xml version="1.0" encoding="utf-8"?>
<p:tagLst xmlns:a="http://schemas.openxmlformats.org/drawingml/2006/main" xmlns:r="http://schemas.openxmlformats.org/officeDocument/2006/relationships" xmlns:p="http://schemas.openxmlformats.org/presentationml/2006/main">
  <p:tag name="SHAPE_LOCKS" val="1983"/>
</p:tagLst>
</file>

<file path=ppt/tags/tag247.xml><?xml version="1.0" encoding="utf-8"?>
<p:tagLst xmlns:a="http://schemas.openxmlformats.org/drawingml/2006/main" xmlns:r="http://schemas.openxmlformats.org/officeDocument/2006/relationships" xmlns:p="http://schemas.openxmlformats.org/presentationml/2006/main">
  <p:tag name="SHAPE_LOCKS" val="1983"/>
</p:tagLst>
</file>

<file path=ppt/tags/tag248.xml><?xml version="1.0" encoding="utf-8"?>
<p:tagLst xmlns:a="http://schemas.openxmlformats.org/drawingml/2006/main" xmlns:r="http://schemas.openxmlformats.org/officeDocument/2006/relationships" xmlns:p="http://schemas.openxmlformats.org/presentationml/2006/main">
  <p:tag name="SHAPE_LOCKS" val="1983"/>
</p:tagLst>
</file>

<file path=ppt/tags/tag249.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50.xml><?xml version="1.0" encoding="utf-8"?>
<p:tagLst xmlns:a="http://schemas.openxmlformats.org/drawingml/2006/main" xmlns:r="http://schemas.openxmlformats.org/officeDocument/2006/relationships" xmlns:p="http://schemas.openxmlformats.org/presentationml/2006/main">
  <p:tag name="SHAPE_LOCKS" val="1983"/>
</p:tagLst>
</file>

<file path=ppt/tags/tag251.xml><?xml version="1.0" encoding="utf-8"?>
<p:tagLst xmlns:a="http://schemas.openxmlformats.org/drawingml/2006/main" xmlns:r="http://schemas.openxmlformats.org/officeDocument/2006/relationships" xmlns:p="http://schemas.openxmlformats.org/presentationml/2006/main">
  <p:tag name="SHAPE_LOCKS" val="1983"/>
</p:tagLst>
</file>

<file path=ppt/tags/tag252.xml><?xml version="1.0" encoding="utf-8"?>
<p:tagLst xmlns:a="http://schemas.openxmlformats.org/drawingml/2006/main" xmlns:r="http://schemas.openxmlformats.org/officeDocument/2006/relationships" xmlns:p="http://schemas.openxmlformats.org/presentationml/2006/main">
  <p:tag name="SHAPE_LOCKS" val="1983"/>
</p:tagLst>
</file>

<file path=ppt/tags/tag253.xml><?xml version="1.0" encoding="utf-8"?>
<p:tagLst xmlns:a="http://schemas.openxmlformats.org/drawingml/2006/main" xmlns:r="http://schemas.openxmlformats.org/officeDocument/2006/relationships" xmlns:p="http://schemas.openxmlformats.org/presentationml/2006/main">
  <p:tag name="SHAPE_LOCKS" val="1983"/>
</p:tagLst>
</file>

<file path=ppt/tags/tag254.xml><?xml version="1.0" encoding="utf-8"?>
<p:tagLst xmlns:a="http://schemas.openxmlformats.org/drawingml/2006/main" xmlns:r="http://schemas.openxmlformats.org/officeDocument/2006/relationships" xmlns:p="http://schemas.openxmlformats.org/presentationml/2006/main">
  <p:tag name="SHAPE_LOCKS" val="1983"/>
</p:tagLst>
</file>

<file path=ppt/tags/tag255.xml><?xml version="1.0" encoding="utf-8"?>
<p:tagLst xmlns:a="http://schemas.openxmlformats.org/drawingml/2006/main" xmlns:r="http://schemas.openxmlformats.org/officeDocument/2006/relationships" xmlns:p="http://schemas.openxmlformats.org/presentationml/2006/main">
  <p:tag name="SHAPE_LOCKS" val="1983"/>
</p:tagLst>
</file>

<file path=ppt/tags/tag256.xml><?xml version="1.0" encoding="utf-8"?>
<p:tagLst xmlns:a="http://schemas.openxmlformats.org/drawingml/2006/main" xmlns:r="http://schemas.openxmlformats.org/officeDocument/2006/relationships" xmlns:p="http://schemas.openxmlformats.org/presentationml/2006/main">
  <p:tag name="SHAPE_LOCKS" val="1983"/>
</p:tagLst>
</file>

<file path=ppt/tags/tag257.xml><?xml version="1.0" encoding="utf-8"?>
<p:tagLst xmlns:a="http://schemas.openxmlformats.org/drawingml/2006/main" xmlns:r="http://schemas.openxmlformats.org/officeDocument/2006/relationships" xmlns:p="http://schemas.openxmlformats.org/presentationml/2006/main">
  <p:tag name="SHAPE_LOCKS" val="1983"/>
</p:tagLst>
</file>

<file path=ppt/tags/tag258.xml><?xml version="1.0" encoding="utf-8"?>
<p:tagLst xmlns:a="http://schemas.openxmlformats.org/drawingml/2006/main" xmlns:r="http://schemas.openxmlformats.org/officeDocument/2006/relationships" xmlns:p="http://schemas.openxmlformats.org/presentationml/2006/main">
  <p:tag name="SHAPE_LOCKS" val="1983"/>
</p:tagLst>
</file>

<file path=ppt/tags/tag259.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60.xml><?xml version="1.0" encoding="utf-8"?>
<p:tagLst xmlns:a="http://schemas.openxmlformats.org/drawingml/2006/main" xmlns:r="http://schemas.openxmlformats.org/officeDocument/2006/relationships" xmlns:p="http://schemas.openxmlformats.org/presentationml/2006/main">
  <p:tag name="SHAPE_LOCKS" val="1983"/>
</p:tagLst>
</file>

<file path=ppt/tags/tag261.xml><?xml version="1.0" encoding="utf-8"?>
<p:tagLst xmlns:a="http://schemas.openxmlformats.org/drawingml/2006/main" xmlns:r="http://schemas.openxmlformats.org/officeDocument/2006/relationships" xmlns:p="http://schemas.openxmlformats.org/presentationml/2006/main">
  <p:tag name="SHAPE_LOCKS" val="1983"/>
</p:tagLst>
</file>

<file path=ppt/tags/tag262.xml><?xml version="1.0" encoding="utf-8"?>
<p:tagLst xmlns:a="http://schemas.openxmlformats.org/drawingml/2006/main" xmlns:r="http://schemas.openxmlformats.org/officeDocument/2006/relationships" xmlns:p="http://schemas.openxmlformats.org/presentationml/2006/main">
  <p:tag name="SHAPE_LOCKS" val="1983"/>
</p:tagLst>
</file>

<file path=ppt/tags/tag263.xml><?xml version="1.0" encoding="utf-8"?>
<p:tagLst xmlns:a="http://schemas.openxmlformats.org/drawingml/2006/main" xmlns:r="http://schemas.openxmlformats.org/officeDocument/2006/relationships" xmlns:p="http://schemas.openxmlformats.org/presentationml/2006/main">
  <p:tag name="SHAPE_LOCKS" val="1983"/>
</p:tagLst>
</file>

<file path=ppt/tags/tag264.xml><?xml version="1.0" encoding="utf-8"?>
<p:tagLst xmlns:a="http://schemas.openxmlformats.org/drawingml/2006/main" xmlns:r="http://schemas.openxmlformats.org/officeDocument/2006/relationships" xmlns:p="http://schemas.openxmlformats.org/presentationml/2006/main">
  <p:tag name="SHAPE_LOCKS" val="1983"/>
</p:tagLst>
</file>

<file path=ppt/tags/tag265.xml><?xml version="1.0" encoding="utf-8"?>
<p:tagLst xmlns:a="http://schemas.openxmlformats.org/drawingml/2006/main" xmlns:r="http://schemas.openxmlformats.org/officeDocument/2006/relationships" xmlns:p="http://schemas.openxmlformats.org/presentationml/2006/main">
  <p:tag name="GENSWF_SLIDE_TITLE" val="Summary"/>
  <p:tag name="GENSWF_ADVANCE_TIME" val="0.00"/>
  <p:tag name="ISPRING_SLIDE_INDENT_LEVEL" val="0"/>
  <p:tag name="ISPRING_CUSTOM_TIMING_USED" val="0"/>
</p:tagLst>
</file>

<file path=ppt/tags/tag26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83"/>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SHAPE_LOCKS" val="1983"/>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86.xml><?xml version="1.0" encoding="utf-8"?>
<p:tagLst xmlns:a="http://schemas.openxmlformats.org/drawingml/2006/main" xmlns:r="http://schemas.openxmlformats.org/officeDocument/2006/relationships" xmlns:p="http://schemas.openxmlformats.org/presentationml/2006/main">
  <p:tag name="SHAPE_LOCKS" val="1983"/>
</p:tagLst>
</file>

<file path=ppt/tags/tag87.xml><?xml version="1.0" encoding="utf-8"?>
<p:tagLst xmlns:a="http://schemas.openxmlformats.org/drawingml/2006/main" xmlns:r="http://schemas.openxmlformats.org/officeDocument/2006/relationships" xmlns:p="http://schemas.openxmlformats.org/presentationml/2006/main">
  <p:tag name="SHAPE_LOCKS" val="1983"/>
</p:tagLst>
</file>

<file path=ppt/tags/tag88.xml><?xml version="1.0" encoding="utf-8"?>
<p:tagLst xmlns:a="http://schemas.openxmlformats.org/drawingml/2006/main" xmlns:r="http://schemas.openxmlformats.org/officeDocument/2006/relationships" xmlns:p="http://schemas.openxmlformats.org/presentationml/2006/main">
  <p:tag name="SHAPE_LOCKS" val="1983"/>
</p:tagLst>
</file>

<file path=ppt/tags/tag89.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ags/tag90.xml><?xml version="1.0" encoding="utf-8"?>
<p:tagLst xmlns:a="http://schemas.openxmlformats.org/drawingml/2006/main" xmlns:r="http://schemas.openxmlformats.org/officeDocument/2006/relationships" xmlns:p="http://schemas.openxmlformats.org/presentationml/2006/main">
  <p:tag name="SHAPE_LOCKS" val="1983"/>
</p:tagLst>
</file>

<file path=ppt/tags/tag91.xml><?xml version="1.0" encoding="utf-8"?>
<p:tagLst xmlns:a="http://schemas.openxmlformats.org/drawingml/2006/main" xmlns:r="http://schemas.openxmlformats.org/officeDocument/2006/relationships" xmlns:p="http://schemas.openxmlformats.org/presentationml/2006/main">
  <p:tag name="SHAPE_LOCKS" val="1983"/>
</p:tagLst>
</file>

<file path=ppt/tags/tag92.xml><?xml version="1.0" encoding="utf-8"?>
<p:tagLst xmlns:a="http://schemas.openxmlformats.org/drawingml/2006/main" xmlns:r="http://schemas.openxmlformats.org/officeDocument/2006/relationships" xmlns:p="http://schemas.openxmlformats.org/presentationml/2006/main">
  <p:tag name="SHAPE_LOCKS" val="1983"/>
</p:tagLst>
</file>

<file path=ppt/tags/tag93.xml><?xml version="1.0" encoding="utf-8"?>
<p:tagLst xmlns:a="http://schemas.openxmlformats.org/drawingml/2006/main" xmlns:r="http://schemas.openxmlformats.org/officeDocument/2006/relationships" xmlns:p="http://schemas.openxmlformats.org/presentationml/2006/main">
  <p:tag name="SHAPE_LOCKS" val="1983"/>
</p:tagLst>
</file>

<file path=ppt/tags/tag94.xml><?xml version="1.0" encoding="utf-8"?>
<p:tagLst xmlns:a="http://schemas.openxmlformats.org/drawingml/2006/main" xmlns:r="http://schemas.openxmlformats.org/officeDocument/2006/relationships" xmlns:p="http://schemas.openxmlformats.org/presentationml/2006/main">
  <p:tag name="SHAPE_LOCKS" val="1983"/>
</p:tagLst>
</file>

<file path=ppt/tags/tag95.xml><?xml version="1.0" encoding="utf-8"?>
<p:tagLst xmlns:a="http://schemas.openxmlformats.org/drawingml/2006/main" xmlns:r="http://schemas.openxmlformats.org/officeDocument/2006/relationships" xmlns:p="http://schemas.openxmlformats.org/presentationml/2006/main">
  <p:tag name="SHAPE_LOCKS" val="1983"/>
</p:tagLst>
</file>

<file path=ppt/tags/tag96.xml><?xml version="1.0" encoding="utf-8"?>
<p:tagLst xmlns:a="http://schemas.openxmlformats.org/drawingml/2006/main" xmlns:r="http://schemas.openxmlformats.org/officeDocument/2006/relationships" xmlns:p="http://schemas.openxmlformats.org/presentationml/2006/main">
  <p:tag name="SHAPE_LOCKS" val="1983"/>
</p:tagLst>
</file>

<file path=ppt/tags/tag97.xml><?xml version="1.0" encoding="utf-8"?>
<p:tagLst xmlns:a="http://schemas.openxmlformats.org/drawingml/2006/main" xmlns:r="http://schemas.openxmlformats.org/officeDocument/2006/relationships" xmlns:p="http://schemas.openxmlformats.org/presentationml/2006/main">
  <p:tag name="SHAPE_LOCKS" val="1983"/>
</p:tagLst>
</file>

<file path=ppt/tags/tag98.xml><?xml version="1.0" encoding="utf-8"?>
<p:tagLst xmlns:a="http://schemas.openxmlformats.org/drawingml/2006/main" xmlns:r="http://schemas.openxmlformats.org/officeDocument/2006/relationships" xmlns:p="http://schemas.openxmlformats.org/presentationml/2006/main">
  <p:tag name="SHAPE_LOCKS" val="1983"/>
</p:tagLst>
</file>

<file path=ppt/tags/tag9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leadership_skills_24">
  <a:themeElements>
    <a:clrScheme name="yellow">
      <a:dk1>
        <a:sysClr val="windowText" lastClr="000000"/>
      </a:dk1>
      <a:lt1>
        <a:srgbClr val="000000"/>
      </a:lt1>
      <a:dk2>
        <a:srgbClr val="1F497D"/>
      </a:dk2>
      <a:lt2>
        <a:srgbClr val="C6761D"/>
      </a:lt2>
      <a:accent1>
        <a:srgbClr val="DFB358"/>
      </a:accent1>
      <a:accent2>
        <a:srgbClr val="8B591E"/>
      </a:accent2>
      <a:accent3>
        <a:srgbClr val="000000"/>
      </a:accent3>
      <a:accent4>
        <a:srgbClr val="8064A2"/>
      </a:accent4>
      <a:accent5>
        <a:srgbClr val="4BACC6"/>
      </a:accent5>
      <a:accent6>
        <a:srgbClr val="F79646"/>
      </a:accent6>
      <a:hlink>
        <a:srgbClr val="FEAF26"/>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adership_skills_24">
  <a:themeElements>
    <a:clrScheme name="yellow">
      <a:dk1>
        <a:sysClr val="windowText" lastClr="000000"/>
      </a:dk1>
      <a:lt1>
        <a:srgbClr val="000000"/>
      </a:lt1>
      <a:dk2>
        <a:srgbClr val="1F497D"/>
      </a:dk2>
      <a:lt2>
        <a:srgbClr val="C6761D"/>
      </a:lt2>
      <a:accent1>
        <a:srgbClr val="DFB358"/>
      </a:accent1>
      <a:accent2>
        <a:srgbClr val="8B591E"/>
      </a:accent2>
      <a:accent3>
        <a:srgbClr val="000000"/>
      </a:accent3>
      <a:accent4>
        <a:srgbClr val="8064A2"/>
      </a:accent4>
      <a:accent5>
        <a:srgbClr val="4BACC6"/>
      </a:accent5>
      <a:accent6>
        <a:srgbClr val="F79646"/>
      </a:accent6>
      <a:hlink>
        <a:srgbClr val="FEAF26"/>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leadership_skills_24</Template>
  <TotalTime>1055</TotalTime>
  <Words>5983</Words>
  <Application>Microsoft Office PowerPoint</Application>
  <PresentationFormat>On-screen Show (4:3)</PresentationFormat>
  <Paragraphs>855</Paragraphs>
  <Slides>99</Slides>
  <Notes>98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99</vt:i4>
      </vt:variant>
    </vt:vector>
  </HeadingPairs>
  <TitlesOfParts>
    <vt:vector size="102" baseType="lpstr">
      <vt:lpstr>leadership_skills_24</vt:lpstr>
      <vt:lpstr>1_leadership_skills_24</vt:lpstr>
      <vt:lpstr>think-cell Slide</vt:lpstr>
      <vt:lpstr>Basic Leadership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MSG</dc:creator>
  <cp:lastModifiedBy>Strategy Expert</cp:lastModifiedBy>
  <cp:revision>317</cp:revision>
  <dcterms:created xsi:type="dcterms:W3CDTF">2012-09-25T12:03:10Z</dcterms:created>
  <dcterms:modified xsi:type="dcterms:W3CDTF">2018-01-26T09:57:33Z</dcterms:modified>
</cp:coreProperties>
</file>