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3" r:id="rId3"/>
    <p:sldId id="274" r:id="rId4"/>
    <p:sldId id="275" r:id="rId5"/>
    <p:sldId id="266" r:id="rId6"/>
    <p:sldId id="267" r:id="rId7"/>
    <p:sldId id="276" r:id="rId8"/>
    <p:sldId id="277" r:id="rId9"/>
    <p:sldId id="278" r:id="rId10"/>
    <p:sldId id="279" r:id="rId11"/>
    <p:sldId id="280" r:id="rId12"/>
    <p:sldId id="281" r:id="rId13"/>
    <p:sldId id="282" r:id="rId14"/>
    <p:sldId id="258" r:id="rId15"/>
    <p:sldId id="283" r:id="rId16"/>
    <p:sldId id="284" r:id="rId17"/>
    <p:sldId id="285" r:id="rId18"/>
    <p:sldId id="269" r:id="rId19"/>
    <p:sldId id="270" r:id="rId20"/>
    <p:sldId id="271" r:id="rId21"/>
    <p:sldId id="272" r:id="rId22"/>
    <p:sldId id="286" r:id="rId23"/>
    <p:sldId id="262" r:id="rId24"/>
    <p:sldId id="263" r:id="rId25"/>
    <p:sldId id="264" r:id="rId26"/>
    <p:sldId id="265"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6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94680" autoAdjust="0"/>
  </p:normalViewPr>
  <p:slideViewPr>
    <p:cSldViewPr>
      <p:cViewPr>
        <p:scale>
          <a:sx n="81" d="100"/>
          <a:sy n="81" d="100"/>
        </p:scale>
        <p:origin x="-1488" y="-130"/>
      </p:cViewPr>
      <p:guideLst>
        <p:guide orient="horz" pos="144"/>
        <p:guide orient="horz" pos="4224"/>
        <p:guide pos="96"/>
        <p:guide pos="57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E51A2F-D8A5-4994-A9FB-7C424A61F999}" type="datetimeFigureOut">
              <a:rPr lang="en-US"/>
              <a:pPr>
                <a:defRPr/>
              </a:pPr>
              <a:t>1/26/2018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5A37DE7-B360-4E42-80CB-7E503E8ACD5D}" type="slidenum">
              <a:rPr lang="en-US"/>
              <a:pPr>
                <a:defRPr/>
              </a:pPr>
              <a:t>‹#›</a:t>
            </a:fld>
            <a:endParaRPr lang="en-US" dirty="0"/>
          </a:p>
        </p:txBody>
      </p:sp>
    </p:spTree>
    <p:extLst>
      <p:ext uri="{BB962C8B-B14F-4D97-AF65-F5344CB8AC3E}">
        <p14:creationId xmlns:p14="http://schemas.microsoft.com/office/powerpoint/2010/main" val="60498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 y="1588"/>
            <a:ext cx="92202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76200" y="4763"/>
            <a:ext cx="4191000" cy="68580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p:cNvGrpSpPr>
          <p:nvPr userDrawn="1"/>
        </p:nvGrpSpPr>
        <p:grpSpPr bwMode="auto">
          <a:xfrm>
            <a:off x="268288" y="1501775"/>
            <a:ext cx="3617912" cy="3679825"/>
            <a:chOff x="2192338" y="1455696"/>
            <a:chExt cx="5140325" cy="4567238"/>
          </a:xfrm>
        </p:grpSpPr>
        <p:grpSp>
          <p:nvGrpSpPr>
            <p:cNvPr id="7" name="Gruppe 195"/>
            <p:cNvGrpSpPr>
              <a:grpSpLocks/>
            </p:cNvGrpSpPr>
            <p:nvPr/>
          </p:nvGrpSpPr>
          <p:grpSpPr bwMode="auto">
            <a:xfrm>
              <a:off x="2192338" y="1455696"/>
              <a:ext cx="5140325" cy="4567238"/>
              <a:chOff x="1811171" y="1196517"/>
              <a:chExt cx="5563929" cy="4943881"/>
            </a:xfrm>
          </p:grpSpPr>
          <p:grpSp>
            <p:nvGrpSpPr>
              <p:cNvPr id="124" name="Gruppe 196"/>
              <p:cNvGrpSpPr>
                <a:grpSpLocks/>
              </p:cNvGrpSpPr>
              <p:nvPr/>
            </p:nvGrpSpPr>
            <p:grpSpPr bwMode="auto">
              <a:xfrm>
                <a:off x="1811171" y="1256850"/>
                <a:ext cx="2822975" cy="2406232"/>
                <a:chOff x="1666849" y="3126406"/>
                <a:chExt cx="3119463" cy="2660051"/>
              </a:xfrm>
            </p:grpSpPr>
            <p:sp>
              <p:nvSpPr>
                <p:cNvPr id="137" name="Kombinationstegning 218"/>
                <p:cNvSpPr/>
                <p:nvPr/>
              </p:nvSpPr>
              <p:spPr bwMode="auto">
                <a:xfrm rot="5400000">
                  <a:off x="2425137" y="3424954"/>
                  <a:ext cx="2640737" cy="2080006"/>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38" name="Rektangel 219"/>
                <p:cNvSpPr>
                  <a:spLocks noChangeArrowheads="1"/>
                </p:cNvSpPr>
                <p:nvPr/>
              </p:nvSpPr>
              <p:spPr bwMode="auto">
                <a:xfrm rot="5400000">
                  <a:off x="1788981" y="3004271"/>
                  <a:ext cx="2429059" cy="267332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139" name="Parallelogram 138"/>
                <p:cNvSpPr/>
                <p:nvPr/>
              </p:nvSpPr>
              <p:spPr>
                <a:xfrm flipH="1">
                  <a:off x="1669546" y="5554262"/>
                  <a:ext cx="3045819" cy="23106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125" name="Gruppe 197"/>
              <p:cNvGrpSpPr>
                <a:grpSpLocks/>
              </p:cNvGrpSpPr>
              <p:nvPr/>
            </p:nvGrpSpPr>
            <p:grpSpPr bwMode="auto">
              <a:xfrm flipH="1">
                <a:off x="4644121" y="1196517"/>
                <a:ext cx="2730979" cy="2464151"/>
                <a:chOff x="1769081" y="3278552"/>
                <a:chExt cx="3017233" cy="2507904"/>
              </a:xfrm>
            </p:grpSpPr>
            <p:sp>
              <p:nvSpPr>
                <p:cNvPr id="134" name="Kombinationstegning 215"/>
                <p:cNvSpPr/>
                <p:nvPr/>
              </p:nvSpPr>
              <p:spPr bwMode="auto">
                <a:xfrm rot="5400000">
                  <a:off x="2537421" y="3535773"/>
                  <a:ext cx="2498466" cy="2001390"/>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35" name="Rektangel 216"/>
                <p:cNvSpPr>
                  <a:spLocks noChangeArrowheads="1"/>
                </p:cNvSpPr>
                <p:nvPr/>
              </p:nvSpPr>
              <p:spPr bwMode="auto">
                <a:xfrm rot="5400000">
                  <a:off x="1915475" y="3132158"/>
                  <a:ext cx="2278306" cy="2571094"/>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136" name="Parallelogram 135"/>
                <p:cNvSpPr/>
                <p:nvPr/>
              </p:nvSpPr>
              <p:spPr>
                <a:xfrm flipH="1">
                  <a:off x="1785265" y="5572973"/>
                  <a:ext cx="2931954" cy="212728"/>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126" name="Gruppe 201"/>
              <p:cNvGrpSpPr/>
              <p:nvPr/>
            </p:nvGrpSpPr>
            <p:grpSpPr bwMode="auto">
              <a:xfrm rot="10800000">
                <a:off x="4654686" y="3668020"/>
                <a:ext cx="2712039" cy="2472378"/>
                <a:chOff x="1785918" y="3286127"/>
                <a:chExt cx="3000396" cy="2500328"/>
              </a:xfrm>
              <a:effectLst>
                <a:outerShdw blurRad="50800" dist="177800" dir="5400000" algn="ctr" rotWithShape="0">
                  <a:srgbClr val="000000">
                    <a:alpha val="24000"/>
                  </a:srgbClr>
                </a:outerShdw>
              </a:effectLst>
            </p:grpSpPr>
            <p:sp>
              <p:nvSpPr>
                <p:cNvPr id="131" name="Kombinationstegning 212"/>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32" name="Rektangel 213"/>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33" name="Parallelogram 132"/>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grpSp>
          <p:grpSp>
            <p:nvGrpSpPr>
              <p:cNvPr id="127" name="Gruppe 205"/>
              <p:cNvGrpSpPr/>
              <p:nvPr/>
            </p:nvGrpSpPr>
            <p:grpSpPr bwMode="auto">
              <a:xfrm rot="10800000" flipH="1">
                <a:off x="1882027" y="3687757"/>
                <a:ext cx="2758206" cy="2447729"/>
                <a:chOff x="1785918" y="3286127"/>
                <a:chExt cx="3000396" cy="2500328"/>
              </a:xfrm>
              <a:effectLst>
                <a:outerShdw blurRad="50800" dist="177800" dir="5400000" algn="ctr" rotWithShape="0">
                  <a:srgbClr val="000000">
                    <a:alpha val="24000"/>
                  </a:srgbClr>
                </a:outerShdw>
              </a:effectLst>
            </p:grpSpPr>
            <p:sp>
              <p:nvSpPr>
                <p:cNvPr id="128" name="Kombinationstegning 209"/>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29" name="Rektangel 210"/>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30" name="Parallelogram 129"/>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grpSp>
        </p:grpSp>
        <p:sp>
          <p:nvSpPr>
            <p:cNvPr id="8" name="Freeform 358"/>
            <p:cNvSpPr>
              <a:spLocks/>
            </p:cNvSpPr>
            <p:nvPr/>
          </p:nvSpPr>
          <p:spPr bwMode="auto">
            <a:xfrm flipH="1">
              <a:off x="5619750" y="4327484"/>
              <a:ext cx="1301750" cy="1084262"/>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nvGrpSpPr>
            <p:cNvPr id="9" name="Gruppe 368"/>
            <p:cNvGrpSpPr/>
            <p:nvPr/>
          </p:nvGrpSpPr>
          <p:grpSpPr bwMode="auto">
            <a:xfrm flipH="1">
              <a:off x="2765425" y="4654509"/>
              <a:ext cx="1333500" cy="928687"/>
              <a:chOff x="3071802" y="2714620"/>
              <a:chExt cx="2814637" cy="1960563"/>
            </a:xfrm>
            <a:solidFill>
              <a:schemeClr val="bg1"/>
            </a:solidFill>
          </p:grpSpPr>
          <p:sp>
            <p:nvSpPr>
              <p:cNvPr id="12"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3"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4"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5"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Kombinationstegning 183"/>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16" name="Kombinationstegning 184"/>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17" name="Kombinationstegning 185"/>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18" name="Kombinationstegning 186"/>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19" name="Kombinationstegning 187"/>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0" name="Kombinationstegning 188"/>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1" name="Kombinationstegning 190"/>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2" name="Kombinationstegning 191"/>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3" name="Kombinationstegning 192"/>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10" name="5-takket stjerne 151"/>
            <p:cNvSpPr/>
            <p:nvPr/>
          </p:nvSpPr>
          <p:spPr bwMode="auto">
            <a:xfrm>
              <a:off x="2720129" y="1999509"/>
              <a:ext cx="1010472" cy="101275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1" name="Freeform 12"/>
            <p:cNvSpPr>
              <a:spLocks noEditPoints="1"/>
            </p:cNvSpPr>
            <p:nvPr/>
          </p:nvSpPr>
          <p:spPr bwMode="auto">
            <a:xfrm>
              <a:off x="5780867" y="1948280"/>
              <a:ext cx="663122" cy="935910"/>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ea typeface="ＭＳ Ｐゴシック" charset="-128"/>
              </a:endParaRPr>
            </a:p>
          </p:txBody>
        </p:sp>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0"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995C57-DEAA-4B6F-AEFD-96E37FC0B45C}" type="datetime1">
              <a:rPr lang="en-US" smtClean="0"/>
              <a:t>1/26/2018</a:t>
            </a:fld>
            <a:endParaRPr lang="en-US" dirty="0"/>
          </a:p>
        </p:txBody>
      </p:sp>
      <p:sp>
        <p:nvSpPr>
          <p:cNvPr id="141"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42" name="Slide Number Placeholder 5"/>
          <p:cNvSpPr>
            <a:spLocks noGrp="1"/>
          </p:cNvSpPr>
          <p:nvPr>
            <p:ph type="sldNum" sz="quarter" idx="12"/>
          </p:nvPr>
        </p:nvSpPr>
        <p:spPr/>
        <p:txBody>
          <a:bodyPr/>
          <a:lstStyle>
            <a:lvl1pPr>
              <a:defRPr/>
            </a:lvl1pPr>
          </a:lstStyle>
          <a:p>
            <a:pPr>
              <a:defRPr/>
            </a:pPr>
            <a:fld id="{28640B40-3E88-4268-8172-900EF8545286}" type="slidenum">
              <a:rPr lang="en-US"/>
              <a:pPr>
                <a:defRPr/>
              </a:pPr>
              <a:t>‹#›</a:t>
            </a:fld>
            <a:endParaRPr lang="en-US" dirty="0"/>
          </a:p>
        </p:txBody>
      </p:sp>
    </p:spTree>
    <p:extLst>
      <p:ext uri="{BB962C8B-B14F-4D97-AF65-F5344CB8AC3E}">
        <p14:creationId xmlns:p14="http://schemas.microsoft.com/office/powerpoint/2010/main" val="3885248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4B4F63-E87F-432F-A524-2DFB66033F90}" type="datetime1">
              <a:rPr lang="en-US" smtClean="0"/>
              <a:t>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9AD02D-A7A7-4100-A014-A5F30CDC968F}" type="slidenum">
              <a:rPr lang="en-US"/>
              <a:pPr>
                <a:defRPr/>
              </a:pPr>
              <a:t>‹#›</a:t>
            </a:fld>
            <a:endParaRPr lang="en-US" dirty="0"/>
          </a:p>
        </p:txBody>
      </p:sp>
    </p:spTree>
    <p:extLst>
      <p:ext uri="{BB962C8B-B14F-4D97-AF65-F5344CB8AC3E}">
        <p14:creationId xmlns:p14="http://schemas.microsoft.com/office/powerpoint/2010/main" val="38433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2DCE06-A4BD-4A3C-8B93-C4D3DACBF26A}" type="datetime1">
              <a:rPr lang="en-US" smtClean="0"/>
              <a:t>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CBDE2-BE06-4B60-89A1-1F9E229E053E}" type="slidenum">
              <a:rPr lang="en-US"/>
              <a:pPr>
                <a:defRPr/>
              </a:pPr>
              <a:t>‹#›</a:t>
            </a:fld>
            <a:endParaRPr lang="en-US" dirty="0"/>
          </a:p>
        </p:txBody>
      </p:sp>
    </p:spTree>
    <p:extLst>
      <p:ext uri="{BB962C8B-B14F-4D97-AF65-F5344CB8AC3E}">
        <p14:creationId xmlns:p14="http://schemas.microsoft.com/office/powerpoint/2010/main" val="349201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CDD8FC-D175-4EB0-ACB2-1B1D4E368772}" type="datetime1">
              <a:rPr lang="en-US" smtClean="0"/>
              <a:t>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2678D8-B457-44D8-A2C8-1E8AE6ADBD1B}" type="slidenum">
              <a:rPr lang="en-US"/>
              <a:pPr>
                <a:defRPr/>
              </a:pPr>
              <a:t>‹#›</a:t>
            </a:fld>
            <a:endParaRPr lang="en-US" dirty="0"/>
          </a:p>
        </p:txBody>
      </p:sp>
    </p:spTree>
    <p:extLst>
      <p:ext uri="{BB962C8B-B14F-4D97-AF65-F5344CB8AC3E}">
        <p14:creationId xmlns:p14="http://schemas.microsoft.com/office/powerpoint/2010/main" val="76282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7F58A-CD1B-4F2B-A155-E4598B81A410}" type="datetime1">
              <a:rPr lang="en-US" smtClean="0"/>
              <a:t>1/26/2018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4954D7-C34A-4752-AF4D-1BA7F3F6F671}" type="slidenum">
              <a:rPr lang="en-US"/>
              <a:pPr>
                <a:defRPr/>
              </a:pPr>
              <a:t>‹#›</a:t>
            </a:fld>
            <a:endParaRPr lang="en-US" dirty="0"/>
          </a:p>
        </p:txBody>
      </p:sp>
    </p:spTree>
    <p:extLst>
      <p:ext uri="{BB962C8B-B14F-4D97-AF65-F5344CB8AC3E}">
        <p14:creationId xmlns:p14="http://schemas.microsoft.com/office/powerpoint/2010/main" val="181138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2F8721-2BEE-425C-9F46-20476FCAC133}" type="datetime1">
              <a:rPr lang="en-US" smtClean="0"/>
              <a:t>1/26/2018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A913599-0C3E-46F0-84EB-CB8F47477CCD}" type="slidenum">
              <a:rPr lang="en-US"/>
              <a:pPr>
                <a:defRPr/>
              </a:pPr>
              <a:t>‹#›</a:t>
            </a:fld>
            <a:endParaRPr lang="en-US" dirty="0"/>
          </a:p>
        </p:txBody>
      </p:sp>
    </p:spTree>
    <p:extLst>
      <p:ext uri="{BB962C8B-B14F-4D97-AF65-F5344CB8AC3E}">
        <p14:creationId xmlns:p14="http://schemas.microsoft.com/office/powerpoint/2010/main" val="323315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77E03A-34C6-4F90-92C0-152C663248A5}" type="datetime1">
              <a:rPr lang="en-US" smtClean="0"/>
              <a:t>1/26/2018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6E8F8AA-3614-4247-ABCC-8BE7FFA86210}" type="slidenum">
              <a:rPr lang="en-US"/>
              <a:pPr>
                <a:defRPr/>
              </a:pPr>
              <a:t>‹#›</a:t>
            </a:fld>
            <a:endParaRPr lang="en-US" dirty="0"/>
          </a:p>
        </p:txBody>
      </p:sp>
    </p:spTree>
    <p:extLst>
      <p:ext uri="{BB962C8B-B14F-4D97-AF65-F5344CB8AC3E}">
        <p14:creationId xmlns:p14="http://schemas.microsoft.com/office/powerpoint/2010/main" val="355414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9B8677-66A5-4287-8F14-2CCDBF39E2CF}" type="datetime1">
              <a:rPr lang="en-US" smtClean="0"/>
              <a:t>1/26/2018</a:t>
            </a:fld>
            <a:endParaRPr lang="en-US" dirty="0"/>
          </a:p>
        </p:txBody>
      </p:sp>
      <p:sp>
        <p:nvSpPr>
          <p:cNvPr id="4" name="Footer Placeholder 3"/>
          <p:cNvSpPr>
            <a:spLocks noGrp="1"/>
          </p:cNvSpPr>
          <p:nvPr>
            <p:ph type="ftr" sz="quarter" idx="11"/>
          </p:nvPr>
        </p:nvSpPr>
        <p:spPr>
          <a:xfrm>
            <a:off x="2781300" y="6569075"/>
            <a:ext cx="3581400" cy="365125"/>
          </a:xfrm>
          <a:prstGeom prst="rect">
            <a:avLst/>
          </a:prstGeom>
        </p:spPr>
        <p:txBody>
          <a:bodyPr/>
          <a:lstStyle>
            <a:lvl1pPr fontAlgn="auto">
              <a:spcBef>
                <a:spcPts val="0"/>
              </a:spcBef>
              <a:spcAft>
                <a:spcPts val="0"/>
              </a:spcAft>
              <a:defRPr sz="1200">
                <a:solidFill>
                  <a:schemeClr val="bg1">
                    <a:lumMod val="85000"/>
                  </a:schemeClr>
                </a:solidFill>
                <a:latin typeface="Calibri" pitchFamily="34" charset="0"/>
                <a:cs typeface="Calibri"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44D1093-40B7-411E-A7E1-4E8C31E7F984}" type="slidenum">
              <a:rPr lang="en-US"/>
              <a:pPr>
                <a:defRPr/>
              </a:pPr>
              <a:t>‹#›</a:t>
            </a:fld>
            <a:endParaRPr lang="en-US" dirty="0"/>
          </a:p>
        </p:txBody>
      </p:sp>
    </p:spTree>
    <p:extLst>
      <p:ext uri="{BB962C8B-B14F-4D97-AF65-F5344CB8AC3E}">
        <p14:creationId xmlns:p14="http://schemas.microsoft.com/office/powerpoint/2010/main" val="376924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3CB6BDA-8C35-4414-BAD8-5889AED39DF7}" type="datetime1">
              <a:rPr lang="en-US" smtClean="0"/>
              <a:t>1/26/2018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5CC8544-E639-4B24-8C65-FA081215E0B9}" type="slidenum">
              <a:rPr lang="en-US"/>
              <a:pPr>
                <a:defRPr/>
              </a:pPr>
              <a:t>‹#›</a:t>
            </a:fld>
            <a:endParaRPr lang="en-US" dirty="0"/>
          </a:p>
        </p:txBody>
      </p:sp>
    </p:spTree>
    <p:extLst>
      <p:ext uri="{BB962C8B-B14F-4D97-AF65-F5344CB8AC3E}">
        <p14:creationId xmlns:p14="http://schemas.microsoft.com/office/powerpoint/2010/main" val="98575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EA9257-4F37-430B-90DF-329531EE95A6}" type="datetime1">
              <a:rPr lang="en-US" smtClean="0"/>
              <a:t>1/26/2018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800C249-451F-44F3-B2EF-E208C466506C}" type="slidenum">
              <a:rPr lang="en-US"/>
              <a:pPr>
                <a:defRPr/>
              </a:pPr>
              <a:t>‹#›</a:t>
            </a:fld>
            <a:endParaRPr lang="en-US" dirty="0"/>
          </a:p>
        </p:txBody>
      </p:sp>
    </p:spTree>
    <p:extLst>
      <p:ext uri="{BB962C8B-B14F-4D97-AF65-F5344CB8AC3E}">
        <p14:creationId xmlns:p14="http://schemas.microsoft.com/office/powerpoint/2010/main" val="307073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E8DBF3-FF66-4F86-811A-58DF2253C860}" type="datetime1">
              <a:rPr lang="en-US" smtClean="0"/>
              <a:t>1/26/2018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9B76A85-2C68-4A81-935B-7A50E5698353}" type="slidenum">
              <a:rPr lang="en-US"/>
              <a:pPr>
                <a:defRPr/>
              </a:pPr>
              <a:t>‹#›</a:t>
            </a:fld>
            <a:endParaRPr lang="en-US" dirty="0"/>
          </a:p>
        </p:txBody>
      </p:sp>
    </p:spTree>
    <p:extLst>
      <p:ext uri="{BB962C8B-B14F-4D97-AF65-F5344CB8AC3E}">
        <p14:creationId xmlns:p14="http://schemas.microsoft.com/office/powerpoint/2010/main" val="125708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3663" y="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10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934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2060"/>
                </a:solidFill>
                <a:latin typeface="+mn-lt"/>
                <a:cs typeface="+mn-cs"/>
              </a:defRPr>
            </a:lvl1pPr>
          </a:lstStyle>
          <a:p>
            <a:pPr>
              <a:defRPr/>
            </a:pPr>
            <a:fld id="{B4BD0708-23DD-49B0-8A49-D7E8117C178D}" type="slidenum">
              <a:rPr lang="en-US"/>
              <a:pPr>
                <a:defRPr/>
              </a:pPr>
              <a:t>‹#›</a:t>
            </a:fld>
            <a:endParaRPr lang="en-US" dirty="0"/>
          </a:p>
        </p:txBody>
      </p:sp>
      <p:sp>
        <p:nvSpPr>
          <p:cNvPr id="11" name="Rectangle 10"/>
          <p:cNvSpPr/>
          <p:nvPr userDrawn="1"/>
        </p:nvSpPr>
        <p:spPr>
          <a:xfrm flipV="1">
            <a:off x="0" y="685800"/>
            <a:ext cx="9144000" cy="1524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2060"/>
              </a:solidFill>
            </a:endParaRPr>
          </a:p>
        </p:txBody>
      </p:sp>
      <p:sp>
        <p:nvSpPr>
          <p:cNvPr id="12" name="Rectangle 11"/>
          <p:cNvSpPr/>
          <p:nvPr userDrawn="1"/>
        </p:nvSpPr>
        <p:spPr>
          <a:xfrm flipV="1">
            <a:off x="0" y="6629400"/>
            <a:ext cx="9144000" cy="1524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2060"/>
              </a:solidFill>
            </a:endParaRPr>
          </a:p>
        </p:txBody>
      </p:sp>
      <p:sp>
        <p:nvSpPr>
          <p:cNvPr id="2" name="TextBox 1"/>
          <p:cNvSpPr txBox="1">
            <a:spLocks noGrp="1" noSelect="1" noRot="1" noMove="1" noResize="1" noEditPoints="1" noAdjustHandles="1" noChangeArrowheads="1" noChangeShapeType="1" noTextEdit="1"/>
          </p:cNvSpPr>
          <p:nvPr userDrawn="1">
            <p:custDataLst>
              <p:tags r:id="rId13"/>
            </p:custDataLst>
          </p:nvPr>
        </p:nvSpPr>
        <p:spPr>
          <a:xfrm>
            <a:off x="2857500" y="6581001"/>
            <a:ext cx="3429000" cy="276999"/>
          </a:xfrm>
          <a:prstGeom prst="rect">
            <a:avLst/>
          </a:prstGeom>
          <a:noFill/>
        </p:spPr>
        <p:txBody>
          <a:bodyPr wrap="square" rtlCol="0">
            <a:spAutoFit/>
          </a:bodyPr>
          <a:lstStyle/>
          <a:p>
            <a:pPr algn="ctr"/>
            <a:r>
              <a:rPr lang="en-US" sz="1200" dirty="0" smtClean="0">
                <a:solidFill>
                  <a:schemeClr val="bg1"/>
                </a:solidFill>
                <a:latin typeface="Calibri" pitchFamily="34" charset="0"/>
                <a:cs typeface="Calibri" pitchFamily="34" charset="0"/>
              </a:rPr>
              <a:t>© </a:t>
            </a:r>
            <a:r>
              <a:rPr lang="en-US" sz="1200" dirty="0" smtClean="0">
                <a:solidFill>
                  <a:schemeClr val="bg1"/>
                </a:solidFill>
                <a:latin typeface="Calibri" pitchFamily="34" charset="0"/>
                <a:cs typeface="Calibri" pitchFamily="34" charset="0"/>
              </a:rPr>
              <a:t>Management</a:t>
            </a:r>
            <a:r>
              <a:rPr lang="en-US" sz="1200" baseline="0" dirty="0" smtClean="0">
                <a:solidFill>
                  <a:schemeClr val="bg1"/>
                </a:solidFill>
                <a:latin typeface="Calibri" pitchFamily="34" charset="0"/>
                <a:cs typeface="Calibri" pitchFamily="34" charset="0"/>
              </a:rPr>
              <a:t> Excellence Center</a:t>
            </a:r>
            <a:endParaRPr lang="en-US" sz="1200" dirty="0">
              <a:solidFill>
                <a:schemeClr val="bg1"/>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kern="1200">
          <a:solidFill>
            <a:srgbClr val="558ED5"/>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558ED5"/>
          </a:solidFill>
          <a:latin typeface="Arial" charset="0"/>
          <a:cs typeface="Arial" charset="0"/>
        </a:defRPr>
      </a:lvl2pPr>
      <a:lvl3pPr algn="l" rtl="0" eaLnBrk="0" fontAlgn="base" hangingPunct="0">
        <a:spcBef>
          <a:spcPct val="0"/>
        </a:spcBef>
        <a:spcAft>
          <a:spcPct val="0"/>
        </a:spcAft>
        <a:defRPr sz="2800" b="1">
          <a:solidFill>
            <a:srgbClr val="558ED5"/>
          </a:solidFill>
          <a:latin typeface="Arial" charset="0"/>
          <a:cs typeface="Arial" charset="0"/>
        </a:defRPr>
      </a:lvl3pPr>
      <a:lvl4pPr algn="l" rtl="0" eaLnBrk="0" fontAlgn="base" hangingPunct="0">
        <a:spcBef>
          <a:spcPct val="0"/>
        </a:spcBef>
        <a:spcAft>
          <a:spcPct val="0"/>
        </a:spcAft>
        <a:defRPr sz="2800" b="1">
          <a:solidFill>
            <a:srgbClr val="558ED5"/>
          </a:solidFill>
          <a:latin typeface="Arial" charset="0"/>
          <a:cs typeface="Arial" charset="0"/>
        </a:defRPr>
      </a:lvl4pPr>
      <a:lvl5pPr algn="l" rtl="0" eaLnBrk="0" fontAlgn="base" hangingPunct="0">
        <a:spcBef>
          <a:spcPct val="0"/>
        </a:spcBef>
        <a:spcAft>
          <a:spcPct val="0"/>
        </a:spcAft>
        <a:defRPr sz="2800" b="1">
          <a:solidFill>
            <a:srgbClr val="558ED5"/>
          </a:solidFill>
          <a:latin typeface="Arial" charset="0"/>
          <a:cs typeface="Arial" charset="0"/>
        </a:defRPr>
      </a:lvl5pPr>
      <a:lvl6pPr marL="457200" algn="l" rtl="0" fontAlgn="base">
        <a:spcBef>
          <a:spcPct val="0"/>
        </a:spcBef>
        <a:spcAft>
          <a:spcPct val="0"/>
        </a:spcAft>
        <a:defRPr sz="2800" b="1">
          <a:solidFill>
            <a:srgbClr val="558ED5"/>
          </a:solidFill>
          <a:latin typeface="Arial" charset="0"/>
          <a:cs typeface="Arial" charset="0"/>
        </a:defRPr>
      </a:lvl6pPr>
      <a:lvl7pPr marL="914400" algn="l" rtl="0" fontAlgn="base">
        <a:spcBef>
          <a:spcPct val="0"/>
        </a:spcBef>
        <a:spcAft>
          <a:spcPct val="0"/>
        </a:spcAft>
        <a:defRPr sz="2800" b="1">
          <a:solidFill>
            <a:srgbClr val="558ED5"/>
          </a:solidFill>
          <a:latin typeface="Arial" charset="0"/>
          <a:cs typeface="Arial" charset="0"/>
        </a:defRPr>
      </a:lvl7pPr>
      <a:lvl8pPr marL="1371600" algn="l" rtl="0" fontAlgn="base">
        <a:spcBef>
          <a:spcPct val="0"/>
        </a:spcBef>
        <a:spcAft>
          <a:spcPct val="0"/>
        </a:spcAft>
        <a:defRPr sz="2800" b="1">
          <a:solidFill>
            <a:srgbClr val="558ED5"/>
          </a:solidFill>
          <a:latin typeface="Arial" charset="0"/>
          <a:cs typeface="Arial" charset="0"/>
        </a:defRPr>
      </a:lvl8pPr>
      <a:lvl9pPr marL="1828800" algn="l" rtl="0" fontAlgn="base">
        <a:spcBef>
          <a:spcPct val="0"/>
        </a:spcBef>
        <a:spcAft>
          <a:spcPct val="0"/>
        </a:spcAft>
        <a:defRPr sz="2800" b="1">
          <a:solidFill>
            <a:srgbClr val="558ED5"/>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6" Type="http://schemas.openxmlformats.org/officeDocument/2006/relationships/tags" Target="../tags/tag423.xml"/><Relationship Id="rId117" Type="http://schemas.openxmlformats.org/officeDocument/2006/relationships/tags" Target="../tags/tag514.xml"/><Relationship Id="rId21" Type="http://schemas.openxmlformats.org/officeDocument/2006/relationships/tags" Target="../tags/tag418.xml"/><Relationship Id="rId42" Type="http://schemas.openxmlformats.org/officeDocument/2006/relationships/tags" Target="../tags/tag439.xml"/><Relationship Id="rId47" Type="http://schemas.openxmlformats.org/officeDocument/2006/relationships/tags" Target="../tags/tag444.xml"/><Relationship Id="rId63" Type="http://schemas.openxmlformats.org/officeDocument/2006/relationships/tags" Target="../tags/tag460.xml"/><Relationship Id="rId68" Type="http://schemas.openxmlformats.org/officeDocument/2006/relationships/tags" Target="../tags/tag465.xml"/><Relationship Id="rId84" Type="http://schemas.openxmlformats.org/officeDocument/2006/relationships/tags" Target="../tags/tag481.xml"/><Relationship Id="rId89" Type="http://schemas.openxmlformats.org/officeDocument/2006/relationships/tags" Target="../tags/tag486.xml"/><Relationship Id="rId112" Type="http://schemas.openxmlformats.org/officeDocument/2006/relationships/tags" Target="../tags/tag509.xml"/><Relationship Id="rId16" Type="http://schemas.openxmlformats.org/officeDocument/2006/relationships/tags" Target="../tags/tag413.xml"/><Relationship Id="rId107" Type="http://schemas.openxmlformats.org/officeDocument/2006/relationships/tags" Target="../tags/tag504.xml"/><Relationship Id="rId11" Type="http://schemas.openxmlformats.org/officeDocument/2006/relationships/tags" Target="../tags/tag408.xml"/><Relationship Id="rId32" Type="http://schemas.openxmlformats.org/officeDocument/2006/relationships/tags" Target="../tags/tag429.xml"/><Relationship Id="rId37" Type="http://schemas.openxmlformats.org/officeDocument/2006/relationships/tags" Target="../tags/tag434.xml"/><Relationship Id="rId53" Type="http://schemas.openxmlformats.org/officeDocument/2006/relationships/tags" Target="../tags/tag450.xml"/><Relationship Id="rId58" Type="http://schemas.openxmlformats.org/officeDocument/2006/relationships/tags" Target="../tags/tag455.xml"/><Relationship Id="rId74" Type="http://schemas.openxmlformats.org/officeDocument/2006/relationships/tags" Target="../tags/tag471.xml"/><Relationship Id="rId79" Type="http://schemas.openxmlformats.org/officeDocument/2006/relationships/tags" Target="../tags/tag476.xml"/><Relationship Id="rId102" Type="http://schemas.openxmlformats.org/officeDocument/2006/relationships/tags" Target="../tags/tag499.xml"/><Relationship Id="rId123" Type="http://schemas.openxmlformats.org/officeDocument/2006/relationships/tags" Target="../tags/tag520.xml"/><Relationship Id="rId5" Type="http://schemas.openxmlformats.org/officeDocument/2006/relationships/tags" Target="../tags/tag402.xml"/><Relationship Id="rId61" Type="http://schemas.openxmlformats.org/officeDocument/2006/relationships/tags" Target="../tags/tag458.xml"/><Relationship Id="rId82" Type="http://schemas.openxmlformats.org/officeDocument/2006/relationships/tags" Target="../tags/tag479.xml"/><Relationship Id="rId90" Type="http://schemas.openxmlformats.org/officeDocument/2006/relationships/tags" Target="../tags/tag487.xml"/><Relationship Id="rId95" Type="http://schemas.openxmlformats.org/officeDocument/2006/relationships/tags" Target="../tags/tag492.xml"/><Relationship Id="rId19" Type="http://schemas.openxmlformats.org/officeDocument/2006/relationships/tags" Target="../tags/tag416.xml"/><Relationship Id="rId14" Type="http://schemas.openxmlformats.org/officeDocument/2006/relationships/tags" Target="../tags/tag411.xml"/><Relationship Id="rId22" Type="http://schemas.openxmlformats.org/officeDocument/2006/relationships/tags" Target="../tags/tag419.xml"/><Relationship Id="rId27" Type="http://schemas.openxmlformats.org/officeDocument/2006/relationships/tags" Target="../tags/tag424.xml"/><Relationship Id="rId30" Type="http://schemas.openxmlformats.org/officeDocument/2006/relationships/tags" Target="../tags/tag427.xml"/><Relationship Id="rId35" Type="http://schemas.openxmlformats.org/officeDocument/2006/relationships/tags" Target="../tags/tag432.xml"/><Relationship Id="rId43" Type="http://schemas.openxmlformats.org/officeDocument/2006/relationships/tags" Target="../tags/tag440.xml"/><Relationship Id="rId48" Type="http://schemas.openxmlformats.org/officeDocument/2006/relationships/tags" Target="../tags/tag445.xml"/><Relationship Id="rId56" Type="http://schemas.openxmlformats.org/officeDocument/2006/relationships/tags" Target="../tags/tag453.xml"/><Relationship Id="rId64" Type="http://schemas.openxmlformats.org/officeDocument/2006/relationships/tags" Target="../tags/tag461.xml"/><Relationship Id="rId69" Type="http://schemas.openxmlformats.org/officeDocument/2006/relationships/tags" Target="../tags/tag466.xml"/><Relationship Id="rId77" Type="http://schemas.openxmlformats.org/officeDocument/2006/relationships/tags" Target="../tags/tag474.xml"/><Relationship Id="rId100" Type="http://schemas.openxmlformats.org/officeDocument/2006/relationships/tags" Target="../tags/tag497.xml"/><Relationship Id="rId105" Type="http://schemas.openxmlformats.org/officeDocument/2006/relationships/tags" Target="../tags/tag502.xml"/><Relationship Id="rId113" Type="http://schemas.openxmlformats.org/officeDocument/2006/relationships/tags" Target="../tags/tag510.xml"/><Relationship Id="rId118" Type="http://schemas.openxmlformats.org/officeDocument/2006/relationships/tags" Target="../tags/tag515.xml"/><Relationship Id="rId126" Type="http://schemas.openxmlformats.org/officeDocument/2006/relationships/slideLayout" Target="../slideLayouts/slideLayout6.xml"/><Relationship Id="rId8" Type="http://schemas.openxmlformats.org/officeDocument/2006/relationships/tags" Target="../tags/tag405.xml"/><Relationship Id="rId51" Type="http://schemas.openxmlformats.org/officeDocument/2006/relationships/tags" Target="../tags/tag448.xml"/><Relationship Id="rId72" Type="http://schemas.openxmlformats.org/officeDocument/2006/relationships/tags" Target="../tags/tag469.xml"/><Relationship Id="rId80" Type="http://schemas.openxmlformats.org/officeDocument/2006/relationships/tags" Target="../tags/tag477.xml"/><Relationship Id="rId85" Type="http://schemas.openxmlformats.org/officeDocument/2006/relationships/tags" Target="../tags/tag482.xml"/><Relationship Id="rId93" Type="http://schemas.openxmlformats.org/officeDocument/2006/relationships/tags" Target="../tags/tag490.xml"/><Relationship Id="rId98" Type="http://schemas.openxmlformats.org/officeDocument/2006/relationships/tags" Target="../tags/tag495.xml"/><Relationship Id="rId121" Type="http://schemas.openxmlformats.org/officeDocument/2006/relationships/tags" Target="../tags/tag518.xml"/><Relationship Id="rId3" Type="http://schemas.openxmlformats.org/officeDocument/2006/relationships/tags" Target="../tags/tag400.xml"/><Relationship Id="rId12" Type="http://schemas.openxmlformats.org/officeDocument/2006/relationships/tags" Target="../tags/tag409.xml"/><Relationship Id="rId17" Type="http://schemas.openxmlformats.org/officeDocument/2006/relationships/tags" Target="../tags/tag414.xml"/><Relationship Id="rId25" Type="http://schemas.openxmlformats.org/officeDocument/2006/relationships/tags" Target="../tags/tag422.xml"/><Relationship Id="rId33" Type="http://schemas.openxmlformats.org/officeDocument/2006/relationships/tags" Target="../tags/tag430.xml"/><Relationship Id="rId38" Type="http://schemas.openxmlformats.org/officeDocument/2006/relationships/tags" Target="../tags/tag435.xml"/><Relationship Id="rId46" Type="http://schemas.openxmlformats.org/officeDocument/2006/relationships/tags" Target="../tags/tag443.xml"/><Relationship Id="rId59" Type="http://schemas.openxmlformats.org/officeDocument/2006/relationships/tags" Target="../tags/tag456.xml"/><Relationship Id="rId67" Type="http://schemas.openxmlformats.org/officeDocument/2006/relationships/tags" Target="../tags/tag464.xml"/><Relationship Id="rId103" Type="http://schemas.openxmlformats.org/officeDocument/2006/relationships/tags" Target="../tags/tag500.xml"/><Relationship Id="rId108" Type="http://schemas.openxmlformats.org/officeDocument/2006/relationships/tags" Target="../tags/tag505.xml"/><Relationship Id="rId116" Type="http://schemas.openxmlformats.org/officeDocument/2006/relationships/tags" Target="../tags/tag513.xml"/><Relationship Id="rId124" Type="http://schemas.openxmlformats.org/officeDocument/2006/relationships/tags" Target="../tags/tag521.xml"/><Relationship Id="rId20" Type="http://schemas.openxmlformats.org/officeDocument/2006/relationships/tags" Target="../tags/tag417.xml"/><Relationship Id="rId41" Type="http://schemas.openxmlformats.org/officeDocument/2006/relationships/tags" Target="../tags/tag438.xml"/><Relationship Id="rId54" Type="http://schemas.openxmlformats.org/officeDocument/2006/relationships/tags" Target="../tags/tag451.xml"/><Relationship Id="rId62" Type="http://schemas.openxmlformats.org/officeDocument/2006/relationships/tags" Target="../tags/tag459.xml"/><Relationship Id="rId70" Type="http://schemas.openxmlformats.org/officeDocument/2006/relationships/tags" Target="../tags/tag467.xml"/><Relationship Id="rId75" Type="http://schemas.openxmlformats.org/officeDocument/2006/relationships/tags" Target="../tags/tag472.xml"/><Relationship Id="rId83" Type="http://schemas.openxmlformats.org/officeDocument/2006/relationships/tags" Target="../tags/tag480.xml"/><Relationship Id="rId88" Type="http://schemas.openxmlformats.org/officeDocument/2006/relationships/tags" Target="../tags/tag485.xml"/><Relationship Id="rId91" Type="http://schemas.openxmlformats.org/officeDocument/2006/relationships/tags" Target="../tags/tag488.xml"/><Relationship Id="rId96" Type="http://schemas.openxmlformats.org/officeDocument/2006/relationships/tags" Target="../tags/tag493.xml"/><Relationship Id="rId111" Type="http://schemas.openxmlformats.org/officeDocument/2006/relationships/tags" Target="../tags/tag508.xml"/><Relationship Id="rId1" Type="http://schemas.openxmlformats.org/officeDocument/2006/relationships/tags" Target="../tags/tag398.xml"/><Relationship Id="rId6" Type="http://schemas.openxmlformats.org/officeDocument/2006/relationships/tags" Target="../tags/tag403.xml"/><Relationship Id="rId15" Type="http://schemas.openxmlformats.org/officeDocument/2006/relationships/tags" Target="../tags/tag412.xml"/><Relationship Id="rId23" Type="http://schemas.openxmlformats.org/officeDocument/2006/relationships/tags" Target="../tags/tag420.xml"/><Relationship Id="rId28" Type="http://schemas.openxmlformats.org/officeDocument/2006/relationships/tags" Target="../tags/tag425.xml"/><Relationship Id="rId36" Type="http://schemas.openxmlformats.org/officeDocument/2006/relationships/tags" Target="../tags/tag433.xml"/><Relationship Id="rId49" Type="http://schemas.openxmlformats.org/officeDocument/2006/relationships/tags" Target="../tags/tag446.xml"/><Relationship Id="rId57" Type="http://schemas.openxmlformats.org/officeDocument/2006/relationships/tags" Target="../tags/tag454.xml"/><Relationship Id="rId106" Type="http://schemas.openxmlformats.org/officeDocument/2006/relationships/tags" Target="../tags/tag503.xml"/><Relationship Id="rId114" Type="http://schemas.openxmlformats.org/officeDocument/2006/relationships/tags" Target="../tags/tag511.xml"/><Relationship Id="rId119" Type="http://schemas.openxmlformats.org/officeDocument/2006/relationships/tags" Target="../tags/tag516.xml"/><Relationship Id="rId10" Type="http://schemas.openxmlformats.org/officeDocument/2006/relationships/tags" Target="../tags/tag407.xml"/><Relationship Id="rId31" Type="http://schemas.openxmlformats.org/officeDocument/2006/relationships/tags" Target="../tags/tag428.xml"/><Relationship Id="rId44" Type="http://schemas.openxmlformats.org/officeDocument/2006/relationships/tags" Target="../tags/tag441.xml"/><Relationship Id="rId52" Type="http://schemas.openxmlformats.org/officeDocument/2006/relationships/tags" Target="../tags/tag449.xml"/><Relationship Id="rId60" Type="http://schemas.openxmlformats.org/officeDocument/2006/relationships/tags" Target="../tags/tag457.xml"/><Relationship Id="rId65" Type="http://schemas.openxmlformats.org/officeDocument/2006/relationships/tags" Target="../tags/tag462.xml"/><Relationship Id="rId73" Type="http://schemas.openxmlformats.org/officeDocument/2006/relationships/tags" Target="../tags/tag470.xml"/><Relationship Id="rId78" Type="http://schemas.openxmlformats.org/officeDocument/2006/relationships/tags" Target="../tags/tag475.xml"/><Relationship Id="rId81" Type="http://schemas.openxmlformats.org/officeDocument/2006/relationships/tags" Target="../tags/tag478.xml"/><Relationship Id="rId86" Type="http://schemas.openxmlformats.org/officeDocument/2006/relationships/tags" Target="../tags/tag483.xml"/><Relationship Id="rId94" Type="http://schemas.openxmlformats.org/officeDocument/2006/relationships/tags" Target="../tags/tag491.xml"/><Relationship Id="rId99" Type="http://schemas.openxmlformats.org/officeDocument/2006/relationships/tags" Target="../tags/tag496.xml"/><Relationship Id="rId101" Type="http://schemas.openxmlformats.org/officeDocument/2006/relationships/tags" Target="../tags/tag498.xml"/><Relationship Id="rId122" Type="http://schemas.openxmlformats.org/officeDocument/2006/relationships/tags" Target="../tags/tag519.xml"/><Relationship Id="rId4" Type="http://schemas.openxmlformats.org/officeDocument/2006/relationships/tags" Target="../tags/tag401.xml"/><Relationship Id="rId9" Type="http://schemas.openxmlformats.org/officeDocument/2006/relationships/tags" Target="../tags/tag406.xml"/><Relationship Id="rId13" Type="http://schemas.openxmlformats.org/officeDocument/2006/relationships/tags" Target="../tags/tag410.xml"/><Relationship Id="rId18" Type="http://schemas.openxmlformats.org/officeDocument/2006/relationships/tags" Target="../tags/tag415.xml"/><Relationship Id="rId39" Type="http://schemas.openxmlformats.org/officeDocument/2006/relationships/tags" Target="../tags/tag436.xml"/><Relationship Id="rId109" Type="http://schemas.openxmlformats.org/officeDocument/2006/relationships/tags" Target="../tags/tag506.xml"/><Relationship Id="rId34" Type="http://schemas.openxmlformats.org/officeDocument/2006/relationships/tags" Target="../tags/tag431.xml"/><Relationship Id="rId50" Type="http://schemas.openxmlformats.org/officeDocument/2006/relationships/tags" Target="../tags/tag447.xml"/><Relationship Id="rId55" Type="http://schemas.openxmlformats.org/officeDocument/2006/relationships/tags" Target="../tags/tag452.xml"/><Relationship Id="rId76" Type="http://schemas.openxmlformats.org/officeDocument/2006/relationships/tags" Target="../tags/tag473.xml"/><Relationship Id="rId97" Type="http://schemas.openxmlformats.org/officeDocument/2006/relationships/tags" Target="../tags/tag494.xml"/><Relationship Id="rId104" Type="http://schemas.openxmlformats.org/officeDocument/2006/relationships/tags" Target="../tags/tag501.xml"/><Relationship Id="rId120" Type="http://schemas.openxmlformats.org/officeDocument/2006/relationships/tags" Target="../tags/tag517.xml"/><Relationship Id="rId125" Type="http://schemas.openxmlformats.org/officeDocument/2006/relationships/tags" Target="../tags/tag522.xml"/><Relationship Id="rId7" Type="http://schemas.openxmlformats.org/officeDocument/2006/relationships/tags" Target="../tags/tag404.xml"/><Relationship Id="rId71" Type="http://schemas.openxmlformats.org/officeDocument/2006/relationships/tags" Target="../tags/tag468.xml"/><Relationship Id="rId92" Type="http://schemas.openxmlformats.org/officeDocument/2006/relationships/tags" Target="../tags/tag489.xml"/><Relationship Id="rId2" Type="http://schemas.openxmlformats.org/officeDocument/2006/relationships/tags" Target="../tags/tag399.xml"/><Relationship Id="rId29" Type="http://schemas.openxmlformats.org/officeDocument/2006/relationships/tags" Target="../tags/tag426.xml"/><Relationship Id="rId24" Type="http://schemas.openxmlformats.org/officeDocument/2006/relationships/tags" Target="../tags/tag421.xml"/><Relationship Id="rId40" Type="http://schemas.openxmlformats.org/officeDocument/2006/relationships/tags" Target="../tags/tag437.xml"/><Relationship Id="rId45" Type="http://schemas.openxmlformats.org/officeDocument/2006/relationships/tags" Target="../tags/tag442.xml"/><Relationship Id="rId66" Type="http://schemas.openxmlformats.org/officeDocument/2006/relationships/tags" Target="../tags/tag463.xml"/><Relationship Id="rId87" Type="http://schemas.openxmlformats.org/officeDocument/2006/relationships/tags" Target="../tags/tag484.xml"/><Relationship Id="rId110" Type="http://schemas.openxmlformats.org/officeDocument/2006/relationships/tags" Target="../tags/tag507.xml"/><Relationship Id="rId115" Type="http://schemas.openxmlformats.org/officeDocument/2006/relationships/tags" Target="../tags/tag512.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525.xml"/><Relationship Id="rId7" Type="http://schemas.openxmlformats.org/officeDocument/2006/relationships/slideLayout" Target="../slideLayouts/slideLayout6.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5" Type="http://schemas.openxmlformats.org/officeDocument/2006/relationships/tags" Target="../tags/tag527.xml"/><Relationship Id="rId10" Type="http://schemas.openxmlformats.org/officeDocument/2006/relationships/image" Target="../media/image3.jpeg"/><Relationship Id="rId4" Type="http://schemas.openxmlformats.org/officeDocument/2006/relationships/tags" Target="../tags/tag526.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5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5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533.xml"/><Relationship Id="rId7" Type="http://schemas.openxmlformats.org/officeDocument/2006/relationships/image" Target="../media/image7.png"/><Relationship Id="rId2" Type="http://schemas.openxmlformats.org/officeDocument/2006/relationships/tags" Target="../tags/tag532.xml"/><Relationship Id="rId1" Type="http://schemas.openxmlformats.org/officeDocument/2006/relationships/tags" Target="../tags/tag531.xml"/><Relationship Id="rId6" Type="http://schemas.openxmlformats.org/officeDocument/2006/relationships/image" Target="../media/image6.png"/><Relationship Id="rId5" Type="http://schemas.openxmlformats.org/officeDocument/2006/relationships/slideLayout" Target="../slideLayouts/slideLayout6.xml"/><Relationship Id="rId4" Type="http://schemas.openxmlformats.org/officeDocument/2006/relationships/tags" Target="../tags/tag5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5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6" Type="http://schemas.openxmlformats.org/officeDocument/2006/relationships/tags" Target="../tags/tag34.xml"/><Relationship Id="rId117" Type="http://schemas.openxmlformats.org/officeDocument/2006/relationships/tags" Target="../tags/tag125.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tags" Target="../tags/tag76.xml"/><Relationship Id="rId84" Type="http://schemas.openxmlformats.org/officeDocument/2006/relationships/tags" Target="../tags/tag92.xml"/><Relationship Id="rId89" Type="http://schemas.openxmlformats.org/officeDocument/2006/relationships/tags" Target="../tags/tag97.xml"/><Relationship Id="rId112" Type="http://schemas.openxmlformats.org/officeDocument/2006/relationships/tags" Target="../tags/tag120.xml"/><Relationship Id="rId16" Type="http://schemas.openxmlformats.org/officeDocument/2006/relationships/tags" Target="../tags/tag24.xml"/><Relationship Id="rId107" Type="http://schemas.openxmlformats.org/officeDocument/2006/relationships/tags" Target="../tags/tag115.xml"/><Relationship Id="rId11" Type="http://schemas.openxmlformats.org/officeDocument/2006/relationships/tags" Target="../tags/tag19.xml"/><Relationship Id="rId32" Type="http://schemas.openxmlformats.org/officeDocument/2006/relationships/tags" Target="../tags/tag40.xml"/><Relationship Id="rId37" Type="http://schemas.openxmlformats.org/officeDocument/2006/relationships/tags" Target="../tags/tag45.xml"/><Relationship Id="rId53" Type="http://schemas.openxmlformats.org/officeDocument/2006/relationships/tags" Target="../tags/tag61.xml"/><Relationship Id="rId58" Type="http://schemas.openxmlformats.org/officeDocument/2006/relationships/tags" Target="../tags/tag66.xml"/><Relationship Id="rId74" Type="http://schemas.openxmlformats.org/officeDocument/2006/relationships/tags" Target="../tags/tag82.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28" Type="http://schemas.openxmlformats.org/officeDocument/2006/relationships/tags" Target="../tags/tag136.xml"/><Relationship Id="rId5" Type="http://schemas.openxmlformats.org/officeDocument/2006/relationships/tags" Target="../tags/tag13.xml"/><Relationship Id="rId90" Type="http://schemas.openxmlformats.org/officeDocument/2006/relationships/tags" Target="../tags/tag98.xml"/><Relationship Id="rId95" Type="http://schemas.openxmlformats.org/officeDocument/2006/relationships/tags" Target="../tags/tag103.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tags" Target="../tags/tag77.xml"/><Relationship Id="rId77" Type="http://schemas.openxmlformats.org/officeDocument/2006/relationships/tags" Target="../tags/tag85.xml"/><Relationship Id="rId100" Type="http://schemas.openxmlformats.org/officeDocument/2006/relationships/tags" Target="../tags/tag108.xml"/><Relationship Id="rId105" Type="http://schemas.openxmlformats.org/officeDocument/2006/relationships/tags" Target="../tags/tag113.xml"/><Relationship Id="rId113" Type="http://schemas.openxmlformats.org/officeDocument/2006/relationships/tags" Target="../tags/tag121.xml"/><Relationship Id="rId118" Type="http://schemas.openxmlformats.org/officeDocument/2006/relationships/tags" Target="../tags/tag126.xml"/><Relationship Id="rId126" Type="http://schemas.openxmlformats.org/officeDocument/2006/relationships/tags" Target="../tags/tag134.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tags" Target="../tags/tag80.xml"/><Relationship Id="rId80" Type="http://schemas.openxmlformats.org/officeDocument/2006/relationships/tags" Target="../tags/tag88.xml"/><Relationship Id="rId85" Type="http://schemas.openxmlformats.org/officeDocument/2006/relationships/tags" Target="../tags/tag93.xml"/><Relationship Id="rId93" Type="http://schemas.openxmlformats.org/officeDocument/2006/relationships/tags" Target="../tags/tag101.xml"/><Relationship Id="rId98" Type="http://schemas.openxmlformats.org/officeDocument/2006/relationships/tags" Target="../tags/tag106.xml"/><Relationship Id="rId121" Type="http://schemas.openxmlformats.org/officeDocument/2006/relationships/tags" Target="../tags/tag129.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103" Type="http://schemas.openxmlformats.org/officeDocument/2006/relationships/tags" Target="../tags/tag111.xml"/><Relationship Id="rId108" Type="http://schemas.openxmlformats.org/officeDocument/2006/relationships/tags" Target="../tags/tag116.xml"/><Relationship Id="rId116" Type="http://schemas.openxmlformats.org/officeDocument/2006/relationships/tags" Target="../tags/tag124.xml"/><Relationship Id="rId124" Type="http://schemas.openxmlformats.org/officeDocument/2006/relationships/tags" Target="../tags/tag132.xml"/><Relationship Id="rId129" Type="http://schemas.openxmlformats.org/officeDocument/2006/relationships/slideLayout" Target="../slideLayouts/slideLayout6.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tags" Target="../tags/tag78.xml"/><Relationship Id="rId75" Type="http://schemas.openxmlformats.org/officeDocument/2006/relationships/tags" Target="../tags/tag83.xml"/><Relationship Id="rId83" Type="http://schemas.openxmlformats.org/officeDocument/2006/relationships/tags" Target="../tags/tag91.xml"/><Relationship Id="rId88" Type="http://schemas.openxmlformats.org/officeDocument/2006/relationships/tags" Target="../tags/tag96.xml"/><Relationship Id="rId91" Type="http://schemas.openxmlformats.org/officeDocument/2006/relationships/tags" Target="../tags/tag99.xml"/><Relationship Id="rId96" Type="http://schemas.openxmlformats.org/officeDocument/2006/relationships/tags" Target="../tags/tag104.xml"/><Relationship Id="rId111" Type="http://schemas.openxmlformats.org/officeDocument/2006/relationships/tags" Target="../tags/tag119.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6" Type="http://schemas.openxmlformats.org/officeDocument/2006/relationships/tags" Target="../tags/tag114.xml"/><Relationship Id="rId114" Type="http://schemas.openxmlformats.org/officeDocument/2006/relationships/tags" Target="../tags/tag122.xml"/><Relationship Id="rId119" Type="http://schemas.openxmlformats.org/officeDocument/2006/relationships/tags" Target="../tags/tag127.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73" Type="http://schemas.openxmlformats.org/officeDocument/2006/relationships/tags" Target="../tags/tag81.xml"/><Relationship Id="rId78" Type="http://schemas.openxmlformats.org/officeDocument/2006/relationships/tags" Target="../tags/tag86.xml"/><Relationship Id="rId81" Type="http://schemas.openxmlformats.org/officeDocument/2006/relationships/tags" Target="../tags/tag89.xml"/><Relationship Id="rId86" Type="http://schemas.openxmlformats.org/officeDocument/2006/relationships/tags" Target="../tags/tag94.xml"/><Relationship Id="rId94" Type="http://schemas.openxmlformats.org/officeDocument/2006/relationships/tags" Target="../tags/tag102.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109" Type="http://schemas.openxmlformats.org/officeDocument/2006/relationships/tags" Target="../tags/tag11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04" Type="http://schemas.openxmlformats.org/officeDocument/2006/relationships/tags" Target="../tags/tag112.xml"/><Relationship Id="rId120" Type="http://schemas.openxmlformats.org/officeDocument/2006/relationships/tags" Target="../tags/tag128.xml"/><Relationship Id="rId125" Type="http://schemas.openxmlformats.org/officeDocument/2006/relationships/tags" Target="../tags/tag133.xml"/><Relationship Id="rId7" Type="http://schemas.openxmlformats.org/officeDocument/2006/relationships/tags" Target="../tags/tag15.xml"/><Relationship Id="rId71" Type="http://schemas.openxmlformats.org/officeDocument/2006/relationships/tags" Target="../tags/tag79.xml"/><Relationship Id="rId92" Type="http://schemas.openxmlformats.org/officeDocument/2006/relationships/tags" Target="../tags/tag100.xml"/><Relationship Id="rId2" Type="http://schemas.openxmlformats.org/officeDocument/2006/relationships/tags" Target="../tags/tag10.xml"/><Relationship Id="rId29" Type="http://schemas.openxmlformats.org/officeDocument/2006/relationships/tags" Target="../tags/tag37.xml"/><Relationship Id="rId24" Type="http://schemas.openxmlformats.org/officeDocument/2006/relationships/tags" Target="../tags/tag32.xml"/><Relationship Id="rId40" Type="http://schemas.openxmlformats.org/officeDocument/2006/relationships/tags" Target="../tags/tag48.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15" Type="http://schemas.openxmlformats.org/officeDocument/2006/relationships/tags" Target="../tags/tag123.xml"/><Relationship Id="rId61" Type="http://schemas.openxmlformats.org/officeDocument/2006/relationships/tags" Target="../tags/tag69.xml"/><Relationship Id="rId82" Type="http://schemas.openxmlformats.org/officeDocument/2006/relationships/tags" Target="../tags/tag90.xml"/></Relationships>
</file>

<file path=ppt/slides/_rels/slide6.xml.rels><?xml version="1.0" encoding="UTF-8" standalone="yes"?>
<Relationships xmlns="http://schemas.openxmlformats.org/package/2006/relationships"><Relationship Id="rId26" Type="http://schemas.openxmlformats.org/officeDocument/2006/relationships/tags" Target="../tags/tag162.xml"/><Relationship Id="rId117" Type="http://schemas.openxmlformats.org/officeDocument/2006/relationships/tags" Target="../tags/tag253.xml"/><Relationship Id="rId21" Type="http://schemas.openxmlformats.org/officeDocument/2006/relationships/tags" Target="../tags/tag157.xml"/><Relationship Id="rId42" Type="http://schemas.openxmlformats.org/officeDocument/2006/relationships/tags" Target="../tags/tag178.xml"/><Relationship Id="rId47" Type="http://schemas.openxmlformats.org/officeDocument/2006/relationships/tags" Target="../tags/tag183.xml"/><Relationship Id="rId63" Type="http://schemas.openxmlformats.org/officeDocument/2006/relationships/tags" Target="../tags/tag199.xml"/><Relationship Id="rId68" Type="http://schemas.openxmlformats.org/officeDocument/2006/relationships/tags" Target="../tags/tag204.xml"/><Relationship Id="rId84" Type="http://schemas.openxmlformats.org/officeDocument/2006/relationships/tags" Target="../tags/tag220.xml"/><Relationship Id="rId89" Type="http://schemas.openxmlformats.org/officeDocument/2006/relationships/tags" Target="../tags/tag225.xml"/><Relationship Id="rId112" Type="http://schemas.openxmlformats.org/officeDocument/2006/relationships/tags" Target="../tags/tag248.xml"/><Relationship Id="rId133" Type="http://schemas.openxmlformats.org/officeDocument/2006/relationships/slideLayout" Target="../slideLayouts/slideLayout6.xml"/><Relationship Id="rId16" Type="http://schemas.openxmlformats.org/officeDocument/2006/relationships/tags" Target="../tags/tag152.xml"/><Relationship Id="rId107" Type="http://schemas.openxmlformats.org/officeDocument/2006/relationships/tags" Target="../tags/tag243.xml"/><Relationship Id="rId11" Type="http://schemas.openxmlformats.org/officeDocument/2006/relationships/tags" Target="../tags/tag147.xml"/><Relationship Id="rId32" Type="http://schemas.openxmlformats.org/officeDocument/2006/relationships/tags" Target="../tags/tag168.xml"/><Relationship Id="rId37" Type="http://schemas.openxmlformats.org/officeDocument/2006/relationships/tags" Target="../tags/tag173.xml"/><Relationship Id="rId53" Type="http://schemas.openxmlformats.org/officeDocument/2006/relationships/tags" Target="../tags/tag189.xml"/><Relationship Id="rId58" Type="http://schemas.openxmlformats.org/officeDocument/2006/relationships/tags" Target="../tags/tag194.xml"/><Relationship Id="rId74" Type="http://schemas.openxmlformats.org/officeDocument/2006/relationships/tags" Target="../tags/tag210.xml"/><Relationship Id="rId79" Type="http://schemas.openxmlformats.org/officeDocument/2006/relationships/tags" Target="../tags/tag215.xml"/><Relationship Id="rId102" Type="http://schemas.openxmlformats.org/officeDocument/2006/relationships/tags" Target="../tags/tag238.xml"/><Relationship Id="rId123" Type="http://schemas.openxmlformats.org/officeDocument/2006/relationships/tags" Target="../tags/tag259.xml"/><Relationship Id="rId128" Type="http://schemas.openxmlformats.org/officeDocument/2006/relationships/tags" Target="../tags/tag264.xml"/><Relationship Id="rId5" Type="http://schemas.openxmlformats.org/officeDocument/2006/relationships/tags" Target="../tags/tag141.xml"/><Relationship Id="rId90" Type="http://schemas.openxmlformats.org/officeDocument/2006/relationships/tags" Target="../tags/tag226.xml"/><Relationship Id="rId95" Type="http://schemas.openxmlformats.org/officeDocument/2006/relationships/tags" Target="../tags/tag231.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tags" Target="../tags/tag171.xml"/><Relationship Id="rId43" Type="http://schemas.openxmlformats.org/officeDocument/2006/relationships/tags" Target="../tags/tag179.xml"/><Relationship Id="rId48" Type="http://schemas.openxmlformats.org/officeDocument/2006/relationships/tags" Target="../tags/tag184.xml"/><Relationship Id="rId56" Type="http://schemas.openxmlformats.org/officeDocument/2006/relationships/tags" Target="../tags/tag192.xml"/><Relationship Id="rId64" Type="http://schemas.openxmlformats.org/officeDocument/2006/relationships/tags" Target="../tags/tag200.xml"/><Relationship Id="rId69" Type="http://schemas.openxmlformats.org/officeDocument/2006/relationships/tags" Target="../tags/tag205.xml"/><Relationship Id="rId77" Type="http://schemas.openxmlformats.org/officeDocument/2006/relationships/tags" Target="../tags/tag213.xml"/><Relationship Id="rId100" Type="http://schemas.openxmlformats.org/officeDocument/2006/relationships/tags" Target="../tags/tag236.xml"/><Relationship Id="rId105" Type="http://schemas.openxmlformats.org/officeDocument/2006/relationships/tags" Target="../tags/tag241.xml"/><Relationship Id="rId113" Type="http://schemas.openxmlformats.org/officeDocument/2006/relationships/tags" Target="../tags/tag249.xml"/><Relationship Id="rId118" Type="http://schemas.openxmlformats.org/officeDocument/2006/relationships/tags" Target="../tags/tag254.xml"/><Relationship Id="rId126" Type="http://schemas.openxmlformats.org/officeDocument/2006/relationships/tags" Target="../tags/tag262.xml"/><Relationship Id="rId8" Type="http://schemas.openxmlformats.org/officeDocument/2006/relationships/tags" Target="../tags/tag144.xml"/><Relationship Id="rId51" Type="http://schemas.openxmlformats.org/officeDocument/2006/relationships/tags" Target="../tags/tag187.xml"/><Relationship Id="rId72" Type="http://schemas.openxmlformats.org/officeDocument/2006/relationships/tags" Target="../tags/tag208.xml"/><Relationship Id="rId80" Type="http://schemas.openxmlformats.org/officeDocument/2006/relationships/tags" Target="../tags/tag216.xml"/><Relationship Id="rId85" Type="http://schemas.openxmlformats.org/officeDocument/2006/relationships/tags" Target="../tags/tag221.xml"/><Relationship Id="rId93" Type="http://schemas.openxmlformats.org/officeDocument/2006/relationships/tags" Target="../tags/tag229.xml"/><Relationship Id="rId98" Type="http://schemas.openxmlformats.org/officeDocument/2006/relationships/tags" Target="../tags/tag234.xml"/><Relationship Id="rId121" Type="http://schemas.openxmlformats.org/officeDocument/2006/relationships/tags" Target="../tags/tag257.xml"/><Relationship Id="rId3" Type="http://schemas.openxmlformats.org/officeDocument/2006/relationships/tags" Target="../tags/tag13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33" Type="http://schemas.openxmlformats.org/officeDocument/2006/relationships/tags" Target="../tags/tag169.xml"/><Relationship Id="rId38" Type="http://schemas.openxmlformats.org/officeDocument/2006/relationships/tags" Target="../tags/tag174.xml"/><Relationship Id="rId46" Type="http://schemas.openxmlformats.org/officeDocument/2006/relationships/tags" Target="../tags/tag182.xml"/><Relationship Id="rId59" Type="http://schemas.openxmlformats.org/officeDocument/2006/relationships/tags" Target="../tags/tag195.xml"/><Relationship Id="rId67" Type="http://schemas.openxmlformats.org/officeDocument/2006/relationships/tags" Target="../tags/tag203.xml"/><Relationship Id="rId103" Type="http://schemas.openxmlformats.org/officeDocument/2006/relationships/tags" Target="../tags/tag239.xml"/><Relationship Id="rId108" Type="http://schemas.openxmlformats.org/officeDocument/2006/relationships/tags" Target="../tags/tag244.xml"/><Relationship Id="rId116" Type="http://schemas.openxmlformats.org/officeDocument/2006/relationships/tags" Target="../tags/tag252.xml"/><Relationship Id="rId124" Type="http://schemas.openxmlformats.org/officeDocument/2006/relationships/tags" Target="../tags/tag260.xml"/><Relationship Id="rId129" Type="http://schemas.openxmlformats.org/officeDocument/2006/relationships/tags" Target="../tags/tag265.xml"/><Relationship Id="rId20" Type="http://schemas.openxmlformats.org/officeDocument/2006/relationships/tags" Target="../tags/tag156.xml"/><Relationship Id="rId41" Type="http://schemas.openxmlformats.org/officeDocument/2006/relationships/tags" Target="../tags/tag177.xml"/><Relationship Id="rId54" Type="http://schemas.openxmlformats.org/officeDocument/2006/relationships/tags" Target="../tags/tag190.xml"/><Relationship Id="rId62" Type="http://schemas.openxmlformats.org/officeDocument/2006/relationships/tags" Target="../tags/tag198.xml"/><Relationship Id="rId70" Type="http://schemas.openxmlformats.org/officeDocument/2006/relationships/tags" Target="../tags/tag206.xml"/><Relationship Id="rId75" Type="http://schemas.openxmlformats.org/officeDocument/2006/relationships/tags" Target="../tags/tag211.xml"/><Relationship Id="rId83" Type="http://schemas.openxmlformats.org/officeDocument/2006/relationships/tags" Target="../tags/tag219.xml"/><Relationship Id="rId88" Type="http://schemas.openxmlformats.org/officeDocument/2006/relationships/tags" Target="../tags/tag224.xml"/><Relationship Id="rId91" Type="http://schemas.openxmlformats.org/officeDocument/2006/relationships/tags" Target="../tags/tag227.xml"/><Relationship Id="rId96" Type="http://schemas.openxmlformats.org/officeDocument/2006/relationships/tags" Target="../tags/tag232.xml"/><Relationship Id="rId111" Type="http://schemas.openxmlformats.org/officeDocument/2006/relationships/tags" Target="../tags/tag247.xml"/><Relationship Id="rId132" Type="http://schemas.openxmlformats.org/officeDocument/2006/relationships/tags" Target="../tags/tag268.xml"/><Relationship Id="rId1" Type="http://schemas.openxmlformats.org/officeDocument/2006/relationships/tags" Target="../tags/tag137.xml"/><Relationship Id="rId6" Type="http://schemas.openxmlformats.org/officeDocument/2006/relationships/tags" Target="../tags/tag142.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tags" Target="../tags/tag164.xml"/><Relationship Id="rId36" Type="http://schemas.openxmlformats.org/officeDocument/2006/relationships/tags" Target="../tags/tag172.xml"/><Relationship Id="rId49" Type="http://schemas.openxmlformats.org/officeDocument/2006/relationships/tags" Target="../tags/tag185.xml"/><Relationship Id="rId57" Type="http://schemas.openxmlformats.org/officeDocument/2006/relationships/tags" Target="../tags/tag193.xml"/><Relationship Id="rId106" Type="http://schemas.openxmlformats.org/officeDocument/2006/relationships/tags" Target="../tags/tag242.xml"/><Relationship Id="rId114" Type="http://schemas.openxmlformats.org/officeDocument/2006/relationships/tags" Target="../tags/tag250.xml"/><Relationship Id="rId119" Type="http://schemas.openxmlformats.org/officeDocument/2006/relationships/tags" Target="../tags/tag255.xml"/><Relationship Id="rId127" Type="http://schemas.openxmlformats.org/officeDocument/2006/relationships/tags" Target="../tags/tag263.xml"/><Relationship Id="rId10" Type="http://schemas.openxmlformats.org/officeDocument/2006/relationships/tags" Target="../tags/tag146.xml"/><Relationship Id="rId31" Type="http://schemas.openxmlformats.org/officeDocument/2006/relationships/tags" Target="../tags/tag167.xml"/><Relationship Id="rId44" Type="http://schemas.openxmlformats.org/officeDocument/2006/relationships/tags" Target="../tags/tag180.xml"/><Relationship Id="rId52" Type="http://schemas.openxmlformats.org/officeDocument/2006/relationships/tags" Target="../tags/tag188.xml"/><Relationship Id="rId60" Type="http://schemas.openxmlformats.org/officeDocument/2006/relationships/tags" Target="../tags/tag196.xml"/><Relationship Id="rId65" Type="http://schemas.openxmlformats.org/officeDocument/2006/relationships/tags" Target="../tags/tag201.xml"/><Relationship Id="rId73" Type="http://schemas.openxmlformats.org/officeDocument/2006/relationships/tags" Target="../tags/tag209.xml"/><Relationship Id="rId78" Type="http://schemas.openxmlformats.org/officeDocument/2006/relationships/tags" Target="../tags/tag214.xml"/><Relationship Id="rId81" Type="http://schemas.openxmlformats.org/officeDocument/2006/relationships/tags" Target="../tags/tag217.xml"/><Relationship Id="rId86" Type="http://schemas.openxmlformats.org/officeDocument/2006/relationships/tags" Target="../tags/tag222.xml"/><Relationship Id="rId94" Type="http://schemas.openxmlformats.org/officeDocument/2006/relationships/tags" Target="../tags/tag230.xml"/><Relationship Id="rId99" Type="http://schemas.openxmlformats.org/officeDocument/2006/relationships/tags" Target="../tags/tag235.xml"/><Relationship Id="rId101" Type="http://schemas.openxmlformats.org/officeDocument/2006/relationships/tags" Target="../tags/tag237.xml"/><Relationship Id="rId122" Type="http://schemas.openxmlformats.org/officeDocument/2006/relationships/tags" Target="../tags/tag258.xml"/><Relationship Id="rId130" Type="http://schemas.openxmlformats.org/officeDocument/2006/relationships/tags" Target="../tags/tag266.xml"/><Relationship Id="rId4" Type="http://schemas.openxmlformats.org/officeDocument/2006/relationships/tags" Target="../tags/tag140.xml"/><Relationship Id="rId9" Type="http://schemas.openxmlformats.org/officeDocument/2006/relationships/tags" Target="../tags/tag145.xml"/><Relationship Id="rId13" Type="http://schemas.openxmlformats.org/officeDocument/2006/relationships/tags" Target="../tags/tag149.xml"/><Relationship Id="rId18" Type="http://schemas.openxmlformats.org/officeDocument/2006/relationships/tags" Target="../tags/tag154.xml"/><Relationship Id="rId39" Type="http://schemas.openxmlformats.org/officeDocument/2006/relationships/tags" Target="../tags/tag175.xml"/><Relationship Id="rId109" Type="http://schemas.openxmlformats.org/officeDocument/2006/relationships/tags" Target="../tags/tag245.xml"/><Relationship Id="rId34" Type="http://schemas.openxmlformats.org/officeDocument/2006/relationships/tags" Target="../tags/tag170.xml"/><Relationship Id="rId50" Type="http://schemas.openxmlformats.org/officeDocument/2006/relationships/tags" Target="../tags/tag186.xml"/><Relationship Id="rId55" Type="http://schemas.openxmlformats.org/officeDocument/2006/relationships/tags" Target="../tags/tag191.xml"/><Relationship Id="rId76" Type="http://schemas.openxmlformats.org/officeDocument/2006/relationships/tags" Target="../tags/tag212.xml"/><Relationship Id="rId97" Type="http://schemas.openxmlformats.org/officeDocument/2006/relationships/tags" Target="../tags/tag233.xml"/><Relationship Id="rId104" Type="http://schemas.openxmlformats.org/officeDocument/2006/relationships/tags" Target="../tags/tag240.xml"/><Relationship Id="rId120" Type="http://schemas.openxmlformats.org/officeDocument/2006/relationships/tags" Target="../tags/tag256.xml"/><Relationship Id="rId125" Type="http://schemas.openxmlformats.org/officeDocument/2006/relationships/tags" Target="../tags/tag261.xml"/><Relationship Id="rId7" Type="http://schemas.openxmlformats.org/officeDocument/2006/relationships/tags" Target="../tags/tag143.xml"/><Relationship Id="rId71" Type="http://schemas.openxmlformats.org/officeDocument/2006/relationships/tags" Target="../tags/tag207.xml"/><Relationship Id="rId92" Type="http://schemas.openxmlformats.org/officeDocument/2006/relationships/tags" Target="../tags/tag228.xml"/><Relationship Id="rId2" Type="http://schemas.openxmlformats.org/officeDocument/2006/relationships/tags" Target="../tags/tag138.xml"/><Relationship Id="rId29" Type="http://schemas.openxmlformats.org/officeDocument/2006/relationships/tags" Target="../tags/tag165.xml"/><Relationship Id="rId24" Type="http://schemas.openxmlformats.org/officeDocument/2006/relationships/tags" Target="../tags/tag160.xml"/><Relationship Id="rId40" Type="http://schemas.openxmlformats.org/officeDocument/2006/relationships/tags" Target="../tags/tag176.xml"/><Relationship Id="rId45" Type="http://schemas.openxmlformats.org/officeDocument/2006/relationships/tags" Target="../tags/tag181.xml"/><Relationship Id="rId66" Type="http://schemas.openxmlformats.org/officeDocument/2006/relationships/tags" Target="../tags/tag202.xml"/><Relationship Id="rId87" Type="http://schemas.openxmlformats.org/officeDocument/2006/relationships/tags" Target="../tags/tag223.xml"/><Relationship Id="rId110" Type="http://schemas.openxmlformats.org/officeDocument/2006/relationships/tags" Target="../tags/tag246.xml"/><Relationship Id="rId115" Type="http://schemas.openxmlformats.org/officeDocument/2006/relationships/tags" Target="../tags/tag251.xml"/><Relationship Id="rId131" Type="http://schemas.openxmlformats.org/officeDocument/2006/relationships/tags" Target="../tags/tag267.xml"/><Relationship Id="rId61" Type="http://schemas.openxmlformats.org/officeDocument/2006/relationships/tags" Target="../tags/tag197.xml"/><Relationship Id="rId82" Type="http://schemas.openxmlformats.org/officeDocument/2006/relationships/tags" Target="../tags/tag218.xml"/><Relationship Id="rId19" Type="http://schemas.openxmlformats.org/officeDocument/2006/relationships/tags" Target="../tags/tag1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6" Type="http://schemas.openxmlformats.org/officeDocument/2006/relationships/tags" Target="../tags/tag294.xml"/><Relationship Id="rId117" Type="http://schemas.openxmlformats.org/officeDocument/2006/relationships/tags" Target="../tags/tag385.xml"/><Relationship Id="rId21" Type="http://schemas.openxmlformats.org/officeDocument/2006/relationships/tags" Target="../tags/tag289.xml"/><Relationship Id="rId42" Type="http://schemas.openxmlformats.org/officeDocument/2006/relationships/tags" Target="../tags/tag310.xml"/><Relationship Id="rId47" Type="http://schemas.openxmlformats.org/officeDocument/2006/relationships/tags" Target="../tags/tag315.xml"/><Relationship Id="rId63" Type="http://schemas.openxmlformats.org/officeDocument/2006/relationships/tags" Target="../tags/tag331.xml"/><Relationship Id="rId68" Type="http://schemas.openxmlformats.org/officeDocument/2006/relationships/tags" Target="../tags/tag336.xml"/><Relationship Id="rId84" Type="http://schemas.openxmlformats.org/officeDocument/2006/relationships/tags" Target="../tags/tag352.xml"/><Relationship Id="rId89" Type="http://schemas.openxmlformats.org/officeDocument/2006/relationships/tags" Target="../tags/tag357.xml"/><Relationship Id="rId112" Type="http://schemas.openxmlformats.org/officeDocument/2006/relationships/tags" Target="../tags/tag380.xml"/><Relationship Id="rId16" Type="http://schemas.openxmlformats.org/officeDocument/2006/relationships/tags" Target="../tags/tag284.xml"/><Relationship Id="rId107" Type="http://schemas.openxmlformats.org/officeDocument/2006/relationships/tags" Target="../tags/tag375.xml"/><Relationship Id="rId11" Type="http://schemas.openxmlformats.org/officeDocument/2006/relationships/tags" Target="../tags/tag279.xml"/><Relationship Id="rId32" Type="http://schemas.openxmlformats.org/officeDocument/2006/relationships/tags" Target="../tags/tag300.xml"/><Relationship Id="rId37" Type="http://schemas.openxmlformats.org/officeDocument/2006/relationships/tags" Target="../tags/tag305.xml"/><Relationship Id="rId53" Type="http://schemas.openxmlformats.org/officeDocument/2006/relationships/tags" Target="../tags/tag321.xml"/><Relationship Id="rId58" Type="http://schemas.openxmlformats.org/officeDocument/2006/relationships/tags" Target="../tags/tag326.xml"/><Relationship Id="rId74" Type="http://schemas.openxmlformats.org/officeDocument/2006/relationships/tags" Target="../tags/tag342.xml"/><Relationship Id="rId79" Type="http://schemas.openxmlformats.org/officeDocument/2006/relationships/tags" Target="../tags/tag347.xml"/><Relationship Id="rId102" Type="http://schemas.openxmlformats.org/officeDocument/2006/relationships/tags" Target="../tags/tag370.xml"/><Relationship Id="rId123" Type="http://schemas.openxmlformats.org/officeDocument/2006/relationships/tags" Target="../tags/tag391.xml"/><Relationship Id="rId128" Type="http://schemas.openxmlformats.org/officeDocument/2006/relationships/tags" Target="../tags/tag396.xml"/><Relationship Id="rId5" Type="http://schemas.openxmlformats.org/officeDocument/2006/relationships/tags" Target="../tags/tag273.xml"/><Relationship Id="rId90" Type="http://schemas.openxmlformats.org/officeDocument/2006/relationships/tags" Target="../tags/tag358.xml"/><Relationship Id="rId95" Type="http://schemas.openxmlformats.org/officeDocument/2006/relationships/tags" Target="../tags/tag363.xml"/><Relationship Id="rId19" Type="http://schemas.openxmlformats.org/officeDocument/2006/relationships/tags" Target="../tags/tag287.xml"/><Relationship Id="rId14" Type="http://schemas.openxmlformats.org/officeDocument/2006/relationships/tags" Target="../tags/tag282.xml"/><Relationship Id="rId22" Type="http://schemas.openxmlformats.org/officeDocument/2006/relationships/tags" Target="../tags/tag290.xml"/><Relationship Id="rId27" Type="http://schemas.openxmlformats.org/officeDocument/2006/relationships/tags" Target="../tags/tag295.xml"/><Relationship Id="rId30" Type="http://schemas.openxmlformats.org/officeDocument/2006/relationships/tags" Target="../tags/tag298.xml"/><Relationship Id="rId35" Type="http://schemas.openxmlformats.org/officeDocument/2006/relationships/tags" Target="../tags/tag303.xml"/><Relationship Id="rId43" Type="http://schemas.openxmlformats.org/officeDocument/2006/relationships/tags" Target="../tags/tag311.xml"/><Relationship Id="rId48" Type="http://schemas.openxmlformats.org/officeDocument/2006/relationships/tags" Target="../tags/tag316.xml"/><Relationship Id="rId56" Type="http://schemas.openxmlformats.org/officeDocument/2006/relationships/tags" Target="../tags/tag324.xml"/><Relationship Id="rId64" Type="http://schemas.openxmlformats.org/officeDocument/2006/relationships/tags" Target="../tags/tag332.xml"/><Relationship Id="rId69" Type="http://schemas.openxmlformats.org/officeDocument/2006/relationships/tags" Target="../tags/tag337.xml"/><Relationship Id="rId77" Type="http://schemas.openxmlformats.org/officeDocument/2006/relationships/tags" Target="../tags/tag345.xml"/><Relationship Id="rId100" Type="http://schemas.openxmlformats.org/officeDocument/2006/relationships/tags" Target="../tags/tag368.xml"/><Relationship Id="rId105" Type="http://schemas.openxmlformats.org/officeDocument/2006/relationships/tags" Target="../tags/tag373.xml"/><Relationship Id="rId113" Type="http://schemas.openxmlformats.org/officeDocument/2006/relationships/tags" Target="../tags/tag381.xml"/><Relationship Id="rId118" Type="http://schemas.openxmlformats.org/officeDocument/2006/relationships/tags" Target="../tags/tag386.xml"/><Relationship Id="rId126" Type="http://schemas.openxmlformats.org/officeDocument/2006/relationships/tags" Target="../tags/tag394.xml"/><Relationship Id="rId8" Type="http://schemas.openxmlformats.org/officeDocument/2006/relationships/tags" Target="../tags/tag276.xml"/><Relationship Id="rId51" Type="http://schemas.openxmlformats.org/officeDocument/2006/relationships/tags" Target="../tags/tag319.xml"/><Relationship Id="rId72" Type="http://schemas.openxmlformats.org/officeDocument/2006/relationships/tags" Target="../tags/tag340.xml"/><Relationship Id="rId80" Type="http://schemas.openxmlformats.org/officeDocument/2006/relationships/tags" Target="../tags/tag348.xml"/><Relationship Id="rId85" Type="http://schemas.openxmlformats.org/officeDocument/2006/relationships/tags" Target="../tags/tag353.xml"/><Relationship Id="rId93" Type="http://schemas.openxmlformats.org/officeDocument/2006/relationships/tags" Target="../tags/tag361.xml"/><Relationship Id="rId98" Type="http://schemas.openxmlformats.org/officeDocument/2006/relationships/tags" Target="../tags/tag366.xml"/><Relationship Id="rId121" Type="http://schemas.openxmlformats.org/officeDocument/2006/relationships/tags" Target="../tags/tag389.xml"/><Relationship Id="rId3" Type="http://schemas.openxmlformats.org/officeDocument/2006/relationships/tags" Target="../tags/tag271.xml"/><Relationship Id="rId12" Type="http://schemas.openxmlformats.org/officeDocument/2006/relationships/tags" Target="../tags/tag280.xml"/><Relationship Id="rId17" Type="http://schemas.openxmlformats.org/officeDocument/2006/relationships/tags" Target="../tags/tag285.xml"/><Relationship Id="rId25" Type="http://schemas.openxmlformats.org/officeDocument/2006/relationships/tags" Target="../tags/tag293.xml"/><Relationship Id="rId33" Type="http://schemas.openxmlformats.org/officeDocument/2006/relationships/tags" Target="../tags/tag301.xml"/><Relationship Id="rId38" Type="http://schemas.openxmlformats.org/officeDocument/2006/relationships/tags" Target="../tags/tag306.xml"/><Relationship Id="rId46" Type="http://schemas.openxmlformats.org/officeDocument/2006/relationships/tags" Target="../tags/tag314.xml"/><Relationship Id="rId59" Type="http://schemas.openxmlformats.org/officeDocument/2006/relationships/tags" Target="../tags/tag327.xml"/><Relationship Id="rId67" Type="http://schemas.openxmlformats.org/officeDocument/2006/relationships/tags" Target="../tags/tag335.xml"/><Relationship Id="rId103" Type="http://schemas.openxmlformats.org/officeDocument/2006/relationships/tags" Target="../tags/tag371.xml"/><Relationship Id="rId108" Type="http://schemas.openxmlformats.org/officeDocument/2006/relationships/tags" Target="../tags/tag376.xml"/><Relationship Id="rId116" Type="http://schemas.openxmlformats.org/officeDocument/2006/relationships/tags" Target="../tags/tag384.xml"/><Relationship Id="rId124" Type="http://schemas.openxmlformats.org/officeDocument/2006/relationships/tags" Target="../tags/tag392.xml"/><Relationship Id="rId129" Type="http://schemas.openxmlformats.org/officeDocument/2006/relationships/tags" Target="../tags/tag397.xml"/><Relationship Id="rId20" Type="http://schemas.openxmlformats.org/officeDocument/2006/relationships/tags" Target="../tags/tag288.xml"/><Relationship Id="rId41" Type="http://schemas.openxmlformats.org/officeDocument/2006/relationships/tags" Target="../tags/tag309.xml"/><Relationship Id="rId54" Type="http://schemas.openxmlformats.org/officeDocument/2006/relationships/tags" Target="../tags/tag322.xml"/><Relationship Id="rId62" Type="http://schemas.openxmlformats.org/officeDocument/2006/relationships/tags" Target="../tags/tag330.xml"/><Relationship Id="rId70" Type="http://schemas.openxmlformats.org/officeDocument/2006/relationships/tags" Target="../tags/tag338.xml"/><Relationship Id="rId75" Type="http://schemas.openxmlformats.org/officeDocument/2006/relationships/tags" Target="../tags/tag343.xml"/><Relationship Id="rId83" Type="http://schemas.openxmlformats.org/officeDocument/2006/relationships/tags" Target="../tags/tag351.xml"/><Relationship Id="rId88" Type="http://schemas.openxmlformats.org/officeDocument/2006/relationships/tags" Target="../tags/tag356.xml"/><Relationship Id="rId91" Type="http://schemas.openxmlformats.org/officeDocument/2006/relationships/tags" Target="../tags/tag359.xml"/><Relationship Id="rId96" Type="http://schemas.openxmlformats.org/officeDocument/2006/relationships/tags" Target="../tags/tag364.xml"/><Relationship Id="rId111" Type="http://schemas.openxmlformats.org/officeDocument/2006/relationships/tags" Target="../tags/tag379.xml"/><Relationship Id="rId1" Type="http://schemas.openxmlformats.org/officeDocument/2006/relationships/tags" Target="../tags/tag269.xml"/><Relationship Id="rId6" Type="http://schemas.openxmlformats.org/officeDocument/2006/relationships/tags" Target="../tags/tag274.xml"/><Relationship Id="rId15" Type="http://schemas.openxmlformats.org/officeDocument/2006/relationships/tags" Target="../tags/tag283.xml"/><Relationship Id="rId23" Type="http://schemas.openxmlformats.org/officeDocument/2006/relationships/tags" Target="../tags/tag291.xml"/><Relationship Id="rId28" Type="http://schemas.openxmlformats.org/officeDocument/2006/relationships/tags" Target="../tags/tag296.xml"/><Relationship Id="rId36" Type="http://schemas.openxmlformats.org/officeDocument/2006/relationships/tags" Target="../tags/tag304.xml"/><Relationship Id="rId49" Type="http://schemas.openxmlformats.org/officeDocument/2006/relationships/tags" Target="../tags/tag317.xml"/><Relationship Id="rId57" Type="http://schemas.openxmlformats.org/officeDocument/2006/relationships/tags" Target="../tags/tag325.xml"/><Relationship Id="rId106" Type="http://schemas.openxmlformats.org/officeDocument/2006/relationships/tags" Target="../tags/tag374.xml"/><Relationship Id="rId114" Type="http://schemas.openxmlformats.org/officeDocument/2006/relationships/tags" Target="../tags/tag382.xml"/><Relationship Id="rId119" Type="http://schemas.openxmlformats.org/officeDocument/2006/relationships/tags" Target="../tags/tag387.xml"/><Relationship Id="rId127" Type="http://schemas.openxmlformats.org/officeDocument/2006/relationships/tags" Target="../tags/tag395.xml"/><Relationship Id="rId10" Type="http://schemas.openxmlformats.org/officeDocument/2006/relationships/tags" Target="../tags/tag278.xml"/><Relationship Id="rId31" Type="http://schemas.openxmlformats.org/officeDocument/2006/relationships/tags" Target="../tags/tag299.xml"/><Relationship Id="rId44" Type="http://schemas.openxmlformats.org/officeDocument/2006/relationships/tags" Target="../tags/tag312.xml"/><Relationship Id="rId52" Type="http://schemas.openxmlformats.org/officeDocument/2006/relationships/tags" Target="../tags/tag320.xml"/><Relationship Id="rId60" Type="http://schemas.openxmlformats.org/officeDocument/2006/relationships/tags" Target="../tags/tag328.xml"/><Relationship Id="rId65" Type="http://schemas.openxmlformats.org/officeDocument/2006/relationships/tags" Target="../tags/tag333.xml"/><Relationship Id="rId73" Type="http://schemas.openxmlformats.org/officeDocument/2006/relationships/tags" Target="../tags/tag341.xml"/><Relationship Id="rId78" Type="http://schemas.openxmlformats.org/officeDocument/2006/relationships/tags" Target="../tags/tag346.xml"/><Relationship Id="rId81" Type="http://schemas.openxmlformats.org/officeDocument/2006/relationships/tags" Target="../tags/tag349.xml"/><Relationship Id="rId86" Type="http://schemas.openxmlformats.org/officeDocument/2006/relationships/tags" Target="../tags/tag354.xml"/><Relationship Id="rId94" Type="http://schemas.openxmlformats.org/officeDocument/2006/relationships/tags" Target="../tags/tag362.xml"/><Relationship Id="rId99" Type="http://schemas.openxmlformats.org/officeDocument/2006/relationships/tags" Target="../tags/tag367.xml"/><Relationship Id="rId101" Type="http://schemas.openxmlformats.org/officeDocument/2006/relationships/tags" Target="../tags/tag369.xml"/><Relationship Id="rId122" Type="http://schemas.openxmlformats.org/officeDocument/2006/relationships/tags" Target="../tags/tag390.xml"/><Relationship Id="rId130" Type="http://schemas.openxmlformats.org/officeDocument/2006/relationships/slideLayout" Target="../slideLayouts/slideLayout6.xml"/><Relationship Id="rId4" Type="http://schemas.openxmlformats.org/officeDocument/2006/relationships/tags" Target="../tags/tag272.xml"/><Relationship Id="rId9" Type="http://schemas.openxmlformats.org/officeDocument/2006/relationships/tags" Target="../tags/tag277.xml"/><Relationship Id="rId13" Type="http://schemas.openxmlformats.org/officeDocument/2006/relationships/tags" Target="../tags/tag281.xml"/><Relationship Id="rId18" Type="http://schemas.openxmlformats.org/officeDocument/2006/relationships/tags" Target="../tags/tag286.xml"/><Relationship Id="rId39" Type="http://schemas.openxmlformats.org/officeDocument/2006/relationships/tags" Target="../tags/tag307.xml"/><Relationship Id="rId109" Type="http://schemas.openxmlformats.org/officeDocument/2006/relationships/tags" Target="../tags/tag377.xml"/><Relationship Id="rId34" Type="http://schemas.openxmlformats.org/officeDocument/2006/relationships/tags" Target="../tags/tag302.xml"/><Relationship Id="rId50" Type="http://schemas.openxmlformats.org/officeDocument/2006/relationships/tags" Target="../tags/tag318.xml"/><Relationship Id="rId55" Type="http://schemas.openxmlformats.org/officeDocument/2006/relationships/tags" Target="../tags/tag323.xml"/><Relationship Id="rId76" Type="http://schemas.openxmlformats.org/officeDocument/2006/relationships/tags" Target="../tags/tag344.xml"/><Relationship Id="rId97" Type="http://schemas.openxmlformats.org/officeDocument/2006/relationships/tags" Target="../tags/tag365.xml"/><Relationship Id="rId104" Type="http://schemas.openxmlformats.org/officeDocument/2006/relationships/tags" Target="../tags/tag372.xml"/><Relationship Id="rId120" Type="http://schemas.openxmlformats.org/officeDocument/2006/relationships/tags" Target="../tags/tag388.xml"/><Relationship Id="rId125" Type="http://schemas.openxmlformats.org/officeDocument/2006/relationships/tags" Target="../tags/tag393.xml"/><Relationship Id="rId7" Type="http://schemas.openxmlformats.org/officeDocument/2006/relationships/tags" Target="../tags/tag275.xml"/><Relationship Id="rId71" Type="http://schemas.openxmlformats.org/officeDocument/2006/relationships/tags" Target="../tags/tag339.xml"/><Relationship Id="rId92" Type="http://schemas.openxmlformats.org/officeDocument/2006/relationships/tags" Target="../tags/tag360.xml"/><Relationship Id="rId2" Type="http://schemas.openxmlformats.org/officeDocument/2006/relationships/tags" Target="../tags/tag270.xml"/><Relationship Id="rId29" Type="http://schemas.openxmlformats.org/officeDocument/2006/relationships/tags" Target="../tags/tag297.xml"/><Relationship Id="rId24" Type="http://schemas.openxmlformats.org/officeDocument/2006/relationships/tags" Target="../tags/tag292.xml"/><Relationship Id="rId40" Type="http://schemas.openxmlformats.org/officeDocument/2006/relationships/tags" Target="../tags/tag308.xml"/><Relationship Id="rId45" Type="http://schemas.openxmlformats.org/officeDocument/2006/relationships/tags" Target="../tags/tag313.xml"/><Relationship Id="rId66" Type="http://schemas.openxmlformats.org/officeDocument/2006/relationships/tags" Target="../tags/tag334.xml"/><Relationship Id="rId87" Type="http://schemas.openxmlformats.org/officeDocument/2006/relationships/tags" Target="../tags/tag355.xml"/><Relationship Id="rId110" Type="http://schemas.openxmlformats.org/officeDocument/2006/relationships/tags" Target="../tags/tag378.xml"/><Relationship Id="rId115" Type="http://schemas.openxmlformats.org/officeDocument/2006/relationships/tags" Target="../tags/tag383.xml"/><Relationship Id="rId61" Type="http://schemas.openxmlformats.org/officeDocument/2006/relationships/tags" Target="../tags/tag329.xml"/><Relationship Id="rId82" Type="http://schemas.openxmlformats.org/officeDocument/2006/relationships/tags" Target="../tags/tag3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667000"/>
            <a:ext cx="4152900" cy="1371600"/>
          </a:xfrm>
          <a:solidFill>
            <a:schemeClr val="bg1">
              <a:lumMod val="95000"/>
            </a:schemeClr>
          </a:solidFill>
        </p:spPr>
        <p:txBody>
          <a:bodyPr rtlCol="0">
            <a:noAutofit/>
          </a:bodyPr>
          <a:lstStyle/>
          <a:p>
            <a:pPr algn="ctr" eaLnBrk="1" fontAlgn="auto" hangingPunct="1">
              <a:spcAft>
                <a:spcPts val="0"/>
              </a:spcAft>
              <a:defRPr/>
            </a:pPr>
            <a:r>
              <a:rPr lang="en-US" sz="4400" dirty="0" smtClean="0">
                <a:solidFill>
                  <a:schemeClr val="accent4"/>
                </a:solidFill>
                <a:latin typeface="Calibri" pitchFamily="34" charset="0"/>
                <a:cs typeface="Calibri" pitchFamily="34" charset="0"/>
              </a:rPr>
              <a:t>BCG Matrix </a:t>
            </a:r>
            <a:endParaRPr lang="en-US" sz="4400" dirty="0">
              <a:solidFill>
                <a:schemeClr val="accent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latin typeface="Arial" charset="0"/>
                <a:cs typeface="Arial" charset="0"/>
              </a:rPr>
              <a:t>Contents</a:t>
            </a:r>
          </a:p>
        </p:txBody>
      </p:sp>
      <p:sp>
        <p:nvSpPr>
          <p:cNvPr id="5" name="Rectangle 4"/>
          <p:cNvSpPr/>
          <p:nvPr/>
        </p:nvSpPr>
        <p:spPr>
          <a:xfrm>
            <a:off x="1600200" y="1274763"/>
            <a:ext cx="5486400" cy="48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514600" y="153035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Emergence of BCG Matrix</a:t>
            </a:r>
          </a:p>
        </p:txBody>
      </p:sp>
      <p:sp>
        <p:nvSpPr>
          <p:cNvPr id="7" name="Rectangle 6"/>
          <p:cNvSpPr/>
          <p:nvPr/>
        </p:nvSpPr>
        <p:spPr>
          <a:xfrm>
            <a:off x="2514600" y="22764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Approaches of BCG Matrix</a:t>
            </a:r>
          </a:p>
        </p:txBody>
      </p:sp>
      <p:sp>
        <p:nvSpPr>
          <p:cNvPr id="8" name="Rectangle 7"/>
          <p:cNvSpPr/>
          <p:nvPr/>
        </p:nvSpPr>
        <p:spPr>
          <a:xfrm>
            <a:off x="2514600" y="3021013"/>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Components of BCG Matrix</a:t>
            </a:r>
          </a:p>
        </p:txBody>
      </p:sp>
      <p:sp>
        <p:nvSpPr>
          <p:cNvPr id="9" name="Rectangle 8"/>
          <p:cNvSpPr/>
          <p:nvPr/>
        </p:nvSpPr>
        <p:spPr>
          <a:xfrm>
            <a:off x="2514600" y="3767138"/>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Applications of BCG Matrix</a:t>
            </a:r>
          </a:p>
        </p:txBody>
      </p:sp>
      <p:sp>
        <p:nvSpPr>
          <p:cNvPr id="10" name="Rectangle 9"/>
          <p:cNvSpPr/>
          <p:nvPr/>
        </p:nvSpPr>
        <p:spPr>
          <a:xfrm>
            <a:off x="2514600" y="45116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Advantages of BCG Matrix </a:t>
            </a:r>
          </a:p>
        </p:txBody>
      </p:sp>
      <p:sp>
        <p:nvSpPr>
          <p:cNvPr id="11" name="Rectangle 10"/>
          <p:cNvSpPr/>
          <p:nvPr/>
        </p:nvSpPr>
        <p:spPr>
          <a:xfrm>
            <a:off x="2514600" y="525780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Limitations of BCG Matrix </a:t>
            </a:r>
          </a:p>
        </p:txBody>
      </p:sp>
      <p:grpSp>
        <p:nvGrpSpPr>
          <p:cNvPr id="12" name="Group 11"/>
          <p:cNvGrpSpPr>
            <a:grpSpLocks/>
          </p:cNvGrpSpPr>
          <p:nvPr/>
        </p:nvGrpSpPr>
        <p:grpSpPr bwMode="auto">
          <a:xfrm>
            <a:off x="1695450" y="2973388"/>
            <a:ext cx="736600" cy="706437"/>
            <a:chOff x="-3417153" y="2362199"/>
            <a:chExt cx="3435350" cy="3289164"/>
          </a:xfrm>
        </p:grpSpPr>
        <p:grpSp>
          <p:nvGrpSpPr>
            <p:cNvPr id="22540" name="Group 12"/>
            <p:cNvGrpSpPr>
              <a:grpSpLocks/>
            </p:cNvGrpSpPr>
            <p:nvPr/>
          </p:nvGrpSpPr>
          <p:grpSpPr bwMode="auto">
            <a:xfrm>
              <a:off x="-3417153" y="2362199"/>
              <a:ext cx="1686044" cy="1621289"/>
              <a:chOff x="2819401" y="2362199"/>
              <a:chExt cx="1686044" cy="1621289"/>
            </a:xfrm>
          </p:grpSpPr>
          <p:sp>
            <p:nvSpPr>
              <p:cNvPr id="139" name="Rektangel 103"/>
              <p:cNvSpPr/>
              <p:nvPr/>
            </p:nvSpPr>
            <p:spPr bwMode="auto">
              <a:xfrm rot="16200000" flipH="1">
                <a:off x="2851778" y="2329822"/>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40" name="5-takket stjerne 171"/>
              <p:cNvSpPr/>
              <p:nvPr/>
            </p:nvSpPr>
            <p:spPr bwMode="auto">
              <a:xfrm>
                <a:off x="3167380" y="2657854"/>
                <a:ext cx="1029121" cy="1027399"/>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22541" name="Group 13"/>
            <p:cNvGrpSpPr>
              <a:grpSpLocks/>
            </p:cNvGrpSpPr>
            <p:nvPr/>
          </p:nvGrpSpPr>
          <p:grpSpPr bwMode="auto">
            <a:xfrm>
              <a:off x="-1667847" y="2367527"/>
              <a:ext cx="1686044" cy="1621289"/>
              <a:chOff x="4568707" y="2367527"/>
              <a:chExt cx="1686044" cy="1621289"/>
            </a:xfrm>
          </p:grpSpPr>
          <p:sp>
            <p:nvSpPr>
              <p:cNvPr id="137" name="Rektangel 199"/>
              <p:cNvSpPr/>
              <p:nvPr/>
            </p:nvSpPr>
            <p:spPr bwMode="auto">
              <a:xfrm rot="16200000" flipH="1">
                <a:off x="4601084" y="233515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22551" name="Rektangel 172"/>
              <p:cNvSpPr>
                <a:spLocks noChangeArrowheads="1"/>
              </p:cNvSpPr>
              <p:nvPr/>
            </p:nvSpPr>
            <p:spPr bwMode="auto">
              <a:xfrm>
                <a:off x="4672373" y="2521940"/>
                <a:ext cx="739357" cy="140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b="1">
                    <a:solidFill>
                      <a:srgbClr val="7030A0"/>
                    </a:solidFill>
                  </a:rPr>
                  <a:t>?</a:t>
                </a:r>
              </a:p>
            </p:txBody>
          </p:sp>
        </p:grpSp>
        <p:grpSp>
          <p:nvGrpSpPr>
            <p:cNvPr id="22542" name="Group 14"/>
            <p:cNvGrpSpPr>
              <a:grpSpLocks/>
            </p:cNvGrpSpPr>
            <p:nvPr/>
          </p:nvGrpSpPr>
          <p:grpSpPr bwMode="auto">
            <a:xfrm>
              <a:off x="-3417153" y="4024747"/>
              <a:ext cx="1686044" cy="1621289"/>
              <a:chOff x="2819401" y="4024747"/>
              <a:chExt cx="1686044" cy="1621289"/>
            </a:xfrm>
          </p:grpSpPr>
          <p:sp>
            <p:nvSpPr>
              <p:cNvPr id="21" name="Rektangel 106"/>
              <p:cNvSpPr/>
              <p:nvPr/>
            </p:nvSpPr>
            <p:spPr bwMode="auto">
              <a:xfrm rot="16200000" flipH="1">
                <a:off x="2851778" y="399237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22547" name="Gruppe 149"/>
              <p:cNvGrpSpPr>
                <a:grpSpLocks/>
              </p:cNvGrpSpPr>
              <p:nvPr/>
            </p:nvGrpSpPr>
            <p:grpSpPr bwMode="auto">
              <a:xfrm>
                <a:off x="3097714" y="4417225"/>
                <a:ext cx="1322694" cy="920685"/>
                <a:chOff x="4386529" y="4034890"/>
                <a:chExt cx="1493316" cy="1040030"/>
              </a:xfrm>
            </p:grpSpPr>
            <p:grpSp>
              <p:nvGrpSpPr>
                <p:cNvPr id="23" name="Gruppe 368"/>
                <p:cNvGrpSpPr/>
                <p:nvPr/>
              </p:nvGrpSpPr>
              <p:grpSpPr bwMode="auto">
                <a:xfrm flipH="1">
                  <a:off x="4386529" y="4034890"/>
                  <a:ext cx="1493316" cy="1040030"/>
                  <a:chOff x="3071802" y="2714620"/>
                  <a:chExt cx="2814637" cy="1960563"/>
                </a:xfrm>
                <a:solidFill>
                  <a:schemeClr val="bg1">
                    <a:lumMod val="75000"/>
                  </a:schemeClr>
                </a:solidFill>
              </p:grpSpPr>
              <p:sp>
                <p:nvSpPr>
                  <p:cNvPr id="25"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Kombinationstegning 449"/>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9" name="Kombinationstegning 450"/>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451"/>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452"/>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453"/>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454"/>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455"/>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456"/>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457"/>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22549" name="Freeform 231"/>
                <p:cNvSpPr>
                  <a:spLocks noEditPoints="1"/>
                </p:cNvSpPr>
                <p:nvPr/>
              </p:nvSpPr>
              <p:spPr bwMode="auto">
                <a:xfrm>
                  <a:off x="4761048" y="4195261"/>
                  <a:ext cx="265020" cy="382667"/>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22543" name="Group 15"/>
            <p:cNvGrpSpPr>
              <a:grpSpLocks/>
            </p:cNvGrpSpPr>
            <p:nvPr/>
          </p:nvGrpSpPr>
          <p:grpSpPr bwMode="auto">
            <a:xfrm>
              <a:off x="-1667847" y="4030074"/>
              <a:ext cx="1686044" cy="1621289"/>
              <a:chOff x="4568707" y="4030074"/>
              <a:chExt cx="1686044" cy="1621289"/>
            </a:xfrm>
          </p:grpSpPr>
          <p:sp>
            <p:nvSpPr>
              <p:cNvPr id="17" name="Rektangel 97"/>
              <p:cNvSpPr/>
              <p:nvPr/>
            </p:nvSpPr>
            <p:spPr bwMode="auto">
              <a:xfrm rot="16200000" flipH="1">
                <a:off x="4601084" y="3997697"/>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8" name="Gruppe 464"/>
              <p:cNvGrpSpPr>
                <a:grpSpLocks/>
              </p:cNvGrpSpPr>
              <p:nvPr/>
            </p:nvGrpSpPr>
            <p:grpSpPr bwMode="auto">
              <a:xfrm>
                <a:off x="4756447" y="4399945"/>
                <a:ext cx="1137057" cy="945734"/>
                <a:chOff x="3563925" y="3756830"/>
                <a:chExt cx="722323" cy="600864"/>
              </a:xfrm>
              <a:solidFill>
                <a:schemeClr val="accent6">
                  <a:lumMod val="75000"/>
                </a:schemeClr>
              </a:solidFill>
            </p:grpSpPr>
            <p:sp>
              <p:nvSpPr>
                <p:cNvPr id="19" name="Freeform 358"/>
                <p:cNvSpPr>
                  <a:spLocks/>
                </p:cNvSpPr>
                <p:nvPr/>
              </p:nvSpPr>
              <p:spPr bwMode="auto">
                <a:xfrm flipH="1">
                  <a:off x="3563925" y="3756830"/>
                  <a:ext cx="722323" cy="600864"/>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359"/>
                <p:cNvSpPr>
                  <a:spLocks/>
                </p:cNvSpPr>
                <p:nvPr/>
              </p:nvSpPr>
              <p:spPr bwMode="auto">
                <a:xfrm flipH="1">
                  <a:off x="3745087" y="4100513"/>
                  <a:ext cx="41270" cy="187325"/>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11111E-6 -3.38575E-6 L 0.50435 0.00023 " pathEditMode="relative" ptsTypes="AA">
                                      <p:cBhvr>
                                        <p:cTn id="9" dur="300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12"/>
                                        </p:tgtEl>
                                        <p:attrNameLst>
                                          <p:attrName>style.visibility</p:attrName>
                                        </p:attrNameLst>
                                      </p:cBhvr>
                                      <p:to>
                                        <p:strVal val="hidden"/>
                                      </p:to>
                                    </p:set>
                                  </p:subTnLst>
                                </p:cTn>
                              </p:par>
                            </p:childTnLst>
                          </p:cTn>
                        </p:par>
                        <p:par>
                          <p:cTn id="10" fill="hold" nodeType="afterGroup">
                            <p:stCondLst>
                              <p:cond delay="3000"/>
                            </p:stCondLst>
                            <p:childTnLst>
                              <p:par>
                                <p:cTn id="11" presetID="24" presetClass="emph" presetSubtype="0" fill="hold" grpId="0" nodeType="afterEffect">
                                  <p:stCondLst>
                                    <p:cond delay="0"/>
                                  </p:stCondLst>
                                  <p:childTnLst>
                                    <p:animClr clrSpc="hsl" dir="cw">
                                      <p:cBhvr override="childStyle">
                                        <p:cTn id="12" dur="500" fill="hold"/>
                                        <p:tgtEl>
                                          <p:spTgt spid="8"/>
                                        </p:tgtEl>
                                        <p:attrNameLst>
                                          <p:attrName>style.color</p:attrName>
                                        </p:attrNameLst>
                                      </p:cBhvr>
                                      <p:by>
                                        <p:hsl h="0" s="-12549" l="-25098"/>
                                      </p:by>
                                    </p:animClr>
                                    <p:animClr clrSpc="hsl" dir="cw">
                                      <p:cBhvr>
                                        <p:cTn id="13" dur="500" fill="hold"/>
                                        <p:tgtEl>
                                          <p:spTgt spid="8"/>
                                        </p:tgtEl>
                                        <p:attrNameLst>
                                          <p:attrName>fillcolor</p:attrName>
                                        </p:attrNameLst>
                                      </p:cBhvr>
                                      <p:by>
                                        <p:hsl h="0" s="-12549" l="-25098"/>
                                      </p:by>
                                    </p:animClr>
                                    <p:animClr clrSpc="hsl" dir="cw">
                                      <p:cBhvr>
                                        <p:cTn id="14" dur="500" fill="hold"/>
                                        <p:tgtEl>
                                          <p:spTgt spid="8"/>
                                        </p:tgtEl>
                                        <p:attrNameLst>
                                          <p:attrName>stroke.color</p:attrName>
                                        </p:attrNameLst>
                                      </p:cBhvr>
                                      <p:by>
                                        <p:hsl h="0" s="-12549" l="-25098"/>
                                      </p:by>
                                    </p:animClr>
                                    <p:set>
                                      <p:cBhvr>
                                        <p:cTn id="15"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latin typeface="Arial" charset="0"/>
                <a:cs typeface="Arial" charset="0"/>
              </a:rPr>
              <a:t>Components of BCG Matrix</a:t>
            </a:r>
          </a:p>
        </p:txBody>
      </p:sp>
      <p:grpSp>
        <p:nvGrpSpPr>
          <p:cNvPr id="148" name="Group 147"/>
          <p:cNvGrpSpPr>
            <a:grpSpLocks/>
          </p:cNvGrpSpPr>
          <p:nvPr/>
        </p:nvGrpSpPr>
        <p:grpSpPr bwMode="auto">
          <a:xfrm>
            <a:off x="1981200" y="914400"/>
            <a:ext cx="5029200" cy="838200"/>
            <a:chOff x="1981200" y="914400"/>
            <a:chExt cx="5029200" cy="838200"/>
          </a:xfrm>
        </p:grpSpPr>
        <p:sp>
          <p:nvSpPr>
            <p:cNvPr id="13" name="Oval 12"/>
            <p:cNvSpPr/>
            <p:nvPr/>
          </p:nvSpPr>
          <p:spPr>
            <a:xfrm>
              <a:off x="1981200" y="914400"/>
              <a:ext cx="5029200" cy="838200"/>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sp>
          <p:nvSpPr>
            <p:cNvPr id="23584" name="TextBox 3"/>
            <p:cNvSpPr txBox="1">
              <a:spLocks noChangeArrowheads="1"/>
            </p:cNvSpPr>
            <p:nvPr/>
          </p:nvSpPr>
          <p:spPr bwMode="auto">
            <a:xfrm>
              <a:off x="2286000" y="1118057"/>
              <a:ext cx="441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dirty="0">
                  <a:solidFill>
                    <a:schemeClr val="bg1"/>
                  </a:solidFill>
                  <a:latin typeface="Calibri" pitchFamily="34" charset="0"/>
                  <a:cs typeface="Calibri" pitchFamily="34" charset="0"/>
                </a:rPr>
                <a:t>Each of the four quadrants of the grid has different implication for the SBUs that fall into the category</a:t>
              </a:r>
            </a:p>
          </p:txBody>
        </p:sp>
      </p:grpSp>
      <p:sp>
        <p:nvSpPr>
          <p:cNvPr id="6" name="TextBox 5"/>
          <p:cNvSpPr txBox="1">
            <a:spLocks noChangeArrowheads="1"/>
          </p:cNvSpPr>
          <p:nvPr/>
        </p:nvSpPr>
        <p:spPr bwMode="auto">
          <a:xfrm>
            <a:off x="228600" y="2362200"/>
            <a:ext cx="2438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cs typeface="Calibri" pitchFamily="34" charset="0"/>
              </a:rPr>
              <a:t>Stars are SBUs competing in the high-growth industries with relatively high market shares.  These firms have long-term growth potential and should continue to receive substantial investment funding</a:t>
            </a:r>
          </a:p>
        </p:txBody>
      </p:sp>
      <p:sp>
        <p:nvSpPr>
          <p:cNvPr id="8" name="TextBox 7"/>
          <p:cNvSpPr txBox="1">
            <a:spLocks noChangeArrowheads="1"/>
          </p:cNvSpPr>
          <p:nvPr/>
        </p:nvSpPr>
        <p:spPr bwMode="auto">
          <a:xfrm>
            <a:off x="6477000" y="2362200"/>
            <a:ext cx="2514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cs typeface="Calibri" pitchFamily="34" charset="0"/>
              </a:rPr>
              <a:t>Question marks are SBUs competing in high-growth industries but having relatively weak market shares.  Resources should be invested in them to enhance their competitive positions</a:t>
            </a:r>
          </a:p>
        </p:txBody>
      </p:sp>
      <p:sp>
        <p:nvSpPr>
          <p:cNvPr id="10" name="TextBox 9"/>
          <p:cNvSpPr txBox="1">
            <a:spLocks noChangeArrowheads="1"/>
          </p:cNvSpPr>
          <p:nvPr/>
        </p:nvSpPr>
        <p:spPr bwMode="auto">
          <a:xfrm>
            <a:off x="228600" y="4038600"/>
            <a:ext cx="2438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cs typeface="Calibri" pitchFamily="34" charset="0"/>
              </a:rPr>
              <a:t>These are SBUs with high market shares in low-growth industries.  These units have limited long-run potential but represent a source of current cash flows to fund investments in “stars” and “question marks”</a:t>
            </a:r>
          </a:p>
        </p:txBody>
      </p:sp>
      <p:sp>
        <p:nvSpPr>
          <p:cNvPr id="12" name="TextBox 11"/>
          <p:cNvSpPr txBox="1">
            <a:spLocks noChangeArrowheads="1"/>
          </p:cNvSpPr>
          <p:nvPr/>
        </p:nvSpPr>
        <p:spPr bwMode="auto">
          <a:xfrm>
            <a:off x="6477000" y="4038600"/>
            <a:ext cx="2362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cs typeface="Calibri" pitchFamily="34" charset="0"/>
              </a:rPr>
              <a:t>Dogs are SBUs with weak market shares in low-growth industries.  Because they have weak position and limited potential, most analysts recommend that they be divested</a:t>
            </a:r>
          </a:p>
        </p:txBody>
      </p:sp>
      <p:sp>
        <p:nvSpPr>
          <p:cNvPr id="17" name="Rektangel 103"/>
          <p:cNvSpPr>
            <a:spLocks noGrp="1" noSelect="1" noRot="1" noMove="1" noResize="1" noEditPoints="1" noAdjustHandles="1" noChangeArrowheads="1" noChangeShapeType="1" noTextEdit="1"/>
          </p:cNvSpPr>
          <p:nvPr>
            <p:custDataLst>
              <p:tags r:id="rId1"/>
            </p:custDataLst>
          </p:nvPr>
        </p:nvSpPr>
        <p:spPr bwMode="auto">
          <a:xfrm rot="16200000" flipH="1">
            <a:off x="2851943" y="2329657"/>
            <a:ext cx="1620838" cy="1685925"/>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Calibri" pitchFamily="34" charset="0"/>
              <a:cs typeface="Calibri" pitchFamily="34" charset="0"/>
            </a:endParaRPr>
          </a:p>
        </p:txBody>
      </p:sp>
      <p:sp>
        <p:nvSpPr>
          <p:cNvPr id="19" name="5-takket stjerne 171"/>
          <p:cNvSpPr>
            <a:spLocks noGrp="1" noSelect="1" noRot="1" noMove="1" noResize="1" noEditPoints="1" noAdjustHandles="1" noChangeArrowheads="1" noChangeShapeType="1" noTextEdit="1"/>
          </p:cNvSpPr>
          <p:nvPr>
            <p:custDataLst>
              <p:tags r:id="rId2"/>
            </p:custDataLst>
          </p:nvPr>
        </p:nvSpPr>
        <p:spPr bwMode="auto">
          <a:xfrm>
            <a:off x="3168650" y="2659063"/>
            <a:ext cx="1027113" cy="1027112"/>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23580" name="TextBox 4"/>
          <p:cNvSpPr txBox="1">
            <a:spLocks noGrp="1" noSelect="1" noRot="1" noMove="1" noResize="1" noEditPoints="1" noAdjustHandles="1" noChangeArrowheads="1" noChangeShapeType="1" noTextEdit="1"/>
          </p:cNvSpPr>
          <p:nvPr>
            <p:custDataLst>
              <p:tags r:id="rId3"/>
            </p:custDataLst>
          </p:nvPr>
        </p:nvSpPr>
        <p:spPr bwMode="auto">
          <a:xfrm>
            <a:off x="3124177" y="2438380"/>
            <a:ext cx="1142919" cy="21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cs typeface="Calibri" pitchFamily="34" charset="0"/>
              </a:rPr>
              <a:t>Stars</a:t>
            </a:r>
          </a:p>
        </p:txBody>
      </p:sp>
      <p:sp>
        <p:nvSpPr>
          <p:cNvPr id="15" name="Rektangel 199"/>
          <p:cNvSpPr>
            <a:spLocks noGrp="1" noSelect="1" noRot="1" noMove="1" noResize="1" noEditPoints="1" noAdjustHandles="1" noChangeArrowheads="1" noChangeShapeType="1" noTextEdit="1"/>
          </p:cNvSpPr>
          <p:nvPr>
            <p:custDataLst>
              <p:tags r:id="rId4"/>
            </p:custDataLst>
          </p:nvPr>
        </p:nvSpPr>
        <p:spPr bwMode="auto">
          <a:xfrm rot="16200000" flipH="1">
            <a:off x="4600575" y="2335214"/>
            <a:ext cx="1622425" cy="1685925"/>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Calibri" pitchFamily="34" charset="0"/>
              <a:cs typeface="Calibri" pitchFamily="34" charset="0"/>
            </a:endParaRPr>
          </a:p>
        </p:txBody>
      </p:sp>
      <p:sp>
        <p:nvSpPr>
          <p:cNvPr id="23578" name="Rektangel 172"/>
          <p:cNvSpPr>
            <a:spLocks noGrp="1" noSelect="1" noRot="1" noMove="1" noResize="1" noEditPoints="1" noAdjustHandles="1" noChangeArrowheads="1" noChangeShapeType="1" noTextEdit="1"/>
          </p:cNvSpPr>
          <p:nvPr>
            <p:custDataLst>
              <p:tags r:id="rId5"/>
            </p:custDataLst>
          </p:nvPr>
        </p:nvSpPr>
        <p:spPr bwMode="auto">
          <a:xfrm>
            <a:off x="5019290" y="2672494"/>
            <a:ext cx="7393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sz="7200" b="1">
                <a:solidFill>
                  <a:srgbClr val="7030A0"/>
                </a:solidFill>
                <a:latin typeface="Calibri" pitchFamily="34" charset="0"/>
                <a:cs typeface="Calibri" pitchFamily="34" charset="0"/>
              </a:rPr>
              <a:t>?</a:t>
            </a:r>
          </a:p>
        </p:txBody>
      </p:sp>
      <p:sp>
        <p:nvSpPr>
          <p:cNvPr id="23576" name="TextBox 6"/>
          <p:cNvSpPr txBox="1">
            <a:spLocks noGrp="1" noSelect="1" noRot="1" noMove="1" noResize="1" noEditPoints="1" noAdjustHandles="1" noChangeArrowheads="1" noChangeShapeType="1" noTextEdit="1"/>
          </p:cNvSpPr>
          <p:nvPr>
            <p:custDataLst>
              <p:tags r:id="rId6"/>
            </p:custDataLst>
          </p:nvPr>
        </p:nvSpPr>
        <p:spPr bwMode="auto">
          <a:xfrm>
            <a:off x="4876896" y="2387964"/>
            <a:ext cx="1142919" cy="43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cs typeface="Calibri" pitchFamily="34" charset="0"/>
              </a:rPr>
              <a:t>Question marks</a:t>
            </a:r>
          </a:p>
        </p:txBody>
      </p:sp>
      <p:sp>
        <p:nvSpPr>
          <p:cNvPr id="18" name="Rektangel 106"/>
          <p:cNvSpPr>
            <a:spLocks noGrp="1" noSelect="1" noRot="1" noMove="1" noResize="1" noEditPoints="1" noAdjustHandles="1" noChangeArrowheads="1" noChangeShapeType="1" noTextEdit="1"/>
          </p:cNvSpPr>
          <p:nvPr>
            <p:custDataLst>
              <p:tags r:id="rId7"/>
            </p:custDataLst>
          </p:nvPr>
        </p:nvSpPr>
        <p:spPr bwMode="auto">
          <a:xfrm rot="16200000" flipH="1">
            <a:off x="2851150" y="3992564"/>
            <a:ext cx="1622425" cy="1685925"/>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Calibri" pitchFamily="34" charset="0"/>
              <a:cs typeface="Calibri" pitchFamily="34" charset="0"/>
            </a:endParaRPr>
          </a:p>
        </p:txBody>
      </p:sp>
      <p:sp>
        <p:nvSpPr>
          <p:cNvPr id="24" name="Freeform 243"/>
          <p:cNvSpPr>
            <a:spLocks noGrp="1" noSelect="1" noRot="1" noMove="1" noResize="1" noEditPoints="1" noAdjustHandles="1" noChangeArrowheads="1" noChangeShapeType="1" noTextEdit="1"/>
          </p:cNvSpPr>
          <p:nvPr>
            <p:custDataLst>
              <p:tags r:id="rId8"/>
            </p:custDataLst>
          </p:nvPr>
        </p:nvSpPr>
        <p:spPr bwMode="auto">
          <a:xfrm flipH="1">
            <a:off x="3822028" y="5295127"/>
            <a:ext cx="80565" cy="43269"/>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 name="Freeform 244"/>
          <p:cNvSpPr>
            <a:spLocks noGrp="1" noSelect="1" noRot="1" noMove="1" noResize="1" noEditPoints="1" noAdjustHandles="1" noChangeArrowheads="1" noChangeShapeType="1" noTextEdit="1"/>
          </p:cNvSpPr>
          <p:nvPr>
            <p:custDataLst>
              <p:tags r:id="rId9"/>
            </p:custDataLst>
          </p:nvPr>
        </p:nvSpPr>
        <p:spPr bwMode="auto">
          <a:xfrm flipH="1">
            <a:off x="3143197" y="4948229"/>
            <a:ext cx="53710" cy="234995"/>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 name="Freeform 245"/>
          <p:cNvSpPr>
            <a:spLocks noGrp="1" noSelect="1" noRot="1" noMove="1" noResize="1" noEditPoints="1" noAdjustHandles="1" noChangeArrowheads="1" noChangeShapeType="1" noTextEdit="1"/>
          </p:cNvSpPr>
          <p:nvPr>
            <p:custDataLst>
              <p:tags r:id="rId10"/>
            </p:custDataLst>
          </p:nvPr>
        </p:nvSpPr>
        <p:spPr bwMode="auto">
          <a:xfrm flipH="1">
            <a:off x="3140213" y="4948976"/>
            <a:ext cx="68629" cy="249169"/>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 name="Freeform 246"/>
          <p:cNvSpPr>
            <a:spLocks noGrp="1" noSelect="1" noRot="1" noMove="1" noResize="1" noEditPoints="1" noAdjustHandles="1" noChangeArrowheads="1" noChangeShapeType="1" noTextEdit="1"/>
          </p:cNvSpPr>
          <p:nvPr>
            <p:custDataLst>
              <p:tags r:id="rId11"/>
            </p:custDataLst>
          </p:nvPr>
        </p:nvSpPr>
        <p:spPr bwMode="auto">
          <a:xfrm flipH="1">
            <a:off x="4227089" y="4419304"/>
            <a:ext cx="27601" cy="21634"/>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 name="Freeform 247"/>
          <p:cNvSpPr>
            <a:spLocks noGrp="1" noSelect="1" noRot="1" noMove="1" noResize="1" noEditPoints="1" noAdjustHandles="1" noChangeArrowheads="1" noChangeShapeType="1" noTextEdit="1"/>
          </p:cNvSpPr>
          <p:nvPr>
            <p:custDataLst>
              <p:tags r:id="rId12"/>
            </p:custDataLst>
          </p:nvPr>
        </p:nvSpPr>
        <p:spPr bwMode="auto">
          <a:xfrm flipH="1">
            <a:off x="3319246" y="4930325"/>
            <a:ext cx="94738" cy="273788"/>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 name="Freeform 248"/>
          <p:cNvSpPr>
            <a:spLocks noGrp="1" noSelect="1" noRot="1" noMove="1" noResize="1" noEditPoints="1" noAdjustHandles="1" noChangeArrowheads="1" noChangeShapeType="1" noTextEdit="1"/>
          </p:cNvSpPr>
          <p:nvPr>
            <p:custDataLst>
              <p:tags r:id="rId13"/>
            </p:custDataLst>
          </p:nvPr>
        </p:nvSpPr>
        <p:spPr bwMode="auto">
          <a:xfrm flipH="1">
            <a:off x="4134588" y="4552095"/>
            <a:ext cx="44758" cy="123839"/>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 name="Freeform 249"/>
          <p:cNvSpPr>
            <a:spLocks noGrp="1" noSelect="1" noRot="1" noMove="1" noResize="1" noEditPoints="1" noAdjustHandles="1" noChangeArrowheads="1" noChangeShapeType="1" noTextEdit="1"/>
          </p:cNvSpPr>
          <p:nvPr>
            <p:custDataLst>
              <p:tags r:id="rId14"/>
            </p:custDataLst>
          </p:nvPr>
        </p:nvSpPr>
        <p:spPr bwMode="auto">
          <a:xfrm flipH="1">
            <a:off x="3725052" y="4873628"/>
            <a:ext cx="270786" cy="454324"/>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1" name="Freeform 250"/>
          <p:cNvSpPr>
            <a:spLocks noGrp="1" noSelect="1" noRot="1" noMove="1" noResize="1" noEditPoints="1" noAdjustHandles="1" noChangeArrowheads="1" noChangeShapeType="1" noTextEdit="1"/>
          </p:cNvSpPr>
          <p:nvPr>
            <p:custDataLst>
              <p:tags r:id="rId15"/>
            </p:custDataLst>
          </p:nvPr>
        </p:nvSpPr>
        <p:spPr bwMode="auto">
          <a:xfrm flipH="1">
            <a:off x="3848137" y="4911675"/>
            <a:ext cx="105181" cy="89522"/>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2" name="Freeform 251"/>
          <p:cNvSpPr>
            <a:spLocks noGrp="1" noSelect="1" noRot="1" noMove="1" noResize="1" noEditPoints="1" noAdjustHandles="1" noChangeArrowheads="1" noChangeShapeType="1" noTextEdit="1"/>
          </p:cNvSpPr>
          <p:nvPr>
            <p:custDataLst>
              <p:tags r:id="rId16"/>
            </p:custDataLst>
          </p:nvPr>
        </p:nvSpPr>
        <p:spPr bwMode="auto">
          <a:xfrm flipH="1">
            <a:off x="3748177" y="5066846"/>
            <a:ext cx="53710" cy="198440"/>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3" name="Freeform 252"/>
          <p:cNvSpPr>
            <a:spLocks noGrp="1" noSelect="1" noRot="1" noMove="1" noResize="1" noEditPoints="1" noAdjustHandles="1" noChangeArrowheads="1" noChangeShapeType="1" noTextEdit="1"/>
          </p:cNvSpPr>
          <p:nvPr>
            <p:custDataLst>
              <p:tags r:id="rId17"/>
            </p:custDataLst>
          </p:nvPr>
        </p:nvSpPr>
        <p:spPr bwMode="auto">
          <a:xfrm flipH="1">
            <a:off x="4390455" y="4668474"/>
            <a:ext cx="28347" cy="32825"/>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4" name="Freeform 253"/>
          <p:cNvSpPr>
            <a:spLocks noGrp="1" noSelect="1" noRot="1" noMove="1" noResize="1" noEditPoints="1" noAdjustHandles="1" noChangeArrowheads="1" noChangeShapeType="1" noTextEdit="1"/>
          </p:cNvSpPr>
          <p:nvPr>
            <p:custDataLst>
              <p:tags r:id="rId18"/>
            </p:custDataLst>
          </p:nvPr>
        </p:nvSpPr>
        <p:spPr bwMode="auto">
          <a:xfrm flipH="1">
            <a:off x="3129024" y="4480478"/>
            <a:ext cx="65645" cy="2536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5" name="Freeform 254"/>
          <p:cNvSpPr>
            <a:spLocks noGrp="1" noSelect="1" noRot="1" noMove="1" noResize="1" noEditPoints="1" noAdjustHandles="1" noChangeArrowheads="1" noChangeShapeType="1" noTextEdit="1"/>
          </p:cNvSpPr>
          <p:nvPr>
            <p:custDataLst>
              <p:tags r:id="rId19"/>
            </p:custDataLst>
          </p:nvPr>
        </p:nvSpPr>
        <p:spPr bwMode="auto">
          <a:xfrm flipH="1">
            <a:off x="4404629" y="4675934"/>
            <a:ext cx="11935" cy="1492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6" name="Freeform 255"/>
          <p:cNvSpPr>
            <a:spLocks noGrp="1" noSelect="1" noRot="1" noMove="1" noResize="1" noEditPoints="1" noAdjustHandles="1" noChangeArrowheads="1" noChangeShapeType="1" noTextEdit="1"/>
          </p:cNvSpPr>
          <p:nvPr>
            <p:custDataLst>
              <p:tags r:id="rId20"/>
            </p:custDataLst>
          </p:nvPr>
        </p:nvSpPr>
        <p:spPr bwMode="auto">
          <a:xfrm flipH="1">
            <a:off x="3301342" y="4896008"/>
            <a:ext cx="128306" cy="315565"/>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7" name="Freeform 256"/>
          <p:cNvSpPr>
            <a:spLocks noGrp="1" noSelect="1" noRot="1" noMove="1" noResize="1" noEditPoints="1" noAdjustHandles="1" noChangeArrowheads="1" noChangeShapeType="1" noTextEdit="1"/>
          </p:cNvSpPr>
          <p:nvPr>
            <p:custDataLst>
              <p:tags r:id="rId21"/>
            </p:custDataLst>
          </p:nvPr>
        </p:nvSpPr>
        <p:spPr bwMode="auto">
          <a:xfrm flipH="1">
            <a:off x="4226342" y="4420796"/>
            <a:ext cx="95484" cy="58189"/>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8" name="Freeform 257"/>
          <p:cNvSpPr>
            <a:spLocks noGrp="1" noSelect="1" noRot="1" noMove="1" noResize="1" noEditPoints="1" noAdjustHandles="1" noChangeArrowheads="1" noChangeShapeType="1" noTextEdit="1"/>
          </p:cNvSpPr>
          <p:nvPr>
            <p:custDataLst>
              <p:tags r:id="rId22"/>
            </p:custDataLst>
          </p:nvPr>
        </p:nvSpPr>
        <p:spPr bwMode="auto">
          <a:xfrm flipH="1">
            <a:off x="3390859" y="5179494"/>
            <a:ext cx="42520" cy="26857"/>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9" name="Freeform 258"/>
          <p:cNvSpPr>
            <a:spLocks noGrp="1" noSelect="1" noRot="1" noMove="1" noResize="1" noEditPoints="1" noAdjustHandles="1" noChangeArrowheads="1" noChangeShapeType="1" noTextEdit="1"/>
          </p:cNvSpPr>
          <p:nvPr>
            <p:custDataLst>
              <p:tags r:id="rId23"/>
            </p:custDataLst>
          </p:nvPr>
        </p:nvSpPr>
        <p:spPr bwMode="auto">
          <a:xfrm flipH="1">
            <a:off x="4291242" y="4426018"/>
            <a:ext cx="29093" cy="28349"/>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0" name="Freeform 259"/>
          <p:cNvSpPr>
            <a:spLocks noGrp="1" noSelect="1" noRot="1" noMove="1" noResize="1" noEditPoints="1" noAdjustHandles="1" noChangeArrowheads="1" noChangeShapeType="1" noTextEdit="1"/>
          </p:cNvSpPr>
          <p:nvPr>
            <p:custDataLst>
              <p:tags r:id="rId24"/>
            </p:custDataLst>
          </p:nvPr>
        </p:nvSpPr>
        <p:spPr bwMode="auto">
          <a:xfrm flipH="1">
            <a:off x="4242008" y="4455113"/>
            <a:ext cx="42520" cy="23126"/>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1" name="Freeform 260"/>
          <p:cNvSpPr>
            <a:spLocks noGrp="1" noSelect="1" noRot="1" noMove="1" noResize="1" noEditPoints="1" noAdjustHandles="1" noChangeArrowheads="1" noChangeShapeType="1" noTextEdit="1"/>
          </p:cNvSpPr>
          <p:nvPr>
            <p:custDataLst>
              <p:tags r:id="rId25"/>
            </p:custDataLst>
          </p:nvPr>
        </p:nvSpPr>
        <p:spPr bwMode="auto">
          <a:xfrm flipH="1">
            <a:off x="4224851" y="4438701"/>
            <a:ext cx="36552" cy="32825"/>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2" name="Freeform 261"/>
          <p:cNvSpPr>
            <a:spLocks noGrp="1" noSelect="1" noRot="1" noMove="1" noResize="1" noEditPoints="1" noAdjustHandles="1" noChangeArrowheads="1" noChangeShapeType="1" noTextEdit="1"/>
          </p:cNvSpPr>
          <p:nvPr>
            <p:custDataLst>
              <p:tags r:id="rId26"/>
            </p:custDataLst>
          </p:nvPr>
        </p:nvSpPr>
        <p:spPr bwMode="auto">
          <a:xfrm flipH="1">
            <a:off x="3362511" y="5178002"/>
            <a:ext cx="80565" cy="42523"/>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3" name="Freeform 262"/>
          <p:cNvSpPr>
            <a:spLocks noGrp="1" noSelect="1" noRot="1" noMove="1" noResize="1" noEditPoints="1" noAdjustHandles="1" noChangeArrowheads="1" noChangeShapeType="1" noTextEdit="1"/>
          </p:cNvSpPr>
          <p:nvPr>
            <p:custDataLst>
              <p:tags r:id="rId27"/>
            </p:custDataLst>
          </p:nvPr>
        </p:nvSpPr>
        <p:spPr bwMode="auto">
          <a:xfrm flipH="1">
            <a:off x="3769064" y="5234700"/>
            <a:ext cx="33568" cy="18650"/>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4" name="Freeform 263"/>
          <p:cNvSpPr>
            <a:spLocks noGrp="1" noSelect="1" noRot="1" noMove="1" noResize="1" noEditPoints="1" noAdjustHandles="1" noChangeArrowheads="1" noChangeShapeType="1" noTextEdit="1"/>
          </p:cNvSpPr>
          <p:nvPr>
            <p:custDataLst>
              <p:tags r:id="rId28"/>
            </p:custDataLst>
          </p:nvPr>
        </p:nvSpPr>
        <p:spPr bwMode="auto">
          <a:xfrm flipH="1">
            <a:off x="3771302" y="5249620"/>
            <a:ext cx="35060" cy="2014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5" name="Freeform 264"/>
          <p:cNvSpPr>
            <a:spLocks noGrp="1" noSelect="1" noRot="1" noMove="1" noResize="1" noEditPoints="1" noAdjustHandles="1" noChangeArrowheads="1" noChangeShapeType="1" noTextEdit="1"/>
          </p:cNvSpPr>
          <p:nvPr>
            <p:custDataLst>
              <p:tags r:id="rId29"/>
            </p:custDataLst>
          </p:nvPr>
        </p:nvSpPr>
        <p:spPr bwMode="auto">
          <a:xfrm flipH="1">
            <a:off x="3883943" y="5306317"/>
            <a:ext cx="13427" cy="23873"/>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6" name="Freeform 267"/>
          <p:cNvSpPr>
            <a:spLocks noGrp="1" noSelect="1" noRot="1" noMove="1" noResize="1" noEditPoints="1" noAdjustHandles="1" noChangeArrowheads="1" noChangeShapeType="1" noTextEdit="1"/>
          </p:cNvSpPr>
          <p:nvPr>
            <p:custDataLst>
              <p:tags r:id="rId30"/>
            </p:custDataLst>
          </p:nvPr>
        </p:nvSpPr>
        <p:spPr bwMode="auto">
          <a:xfrm flipH="1">
            <a:off x="4141302" y="4561047"/>
            <a:ext cx="30584" cy="1007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7" name="Freeform 268"/>
          <p:cNvSpPr>
            <a:spLocks noGrp="1" noSelect="1" noRot="1" noMove="1" noResize="1" noEditPoints="1" noAdjustHandles="1" noChangeArrowheads="1" noChangeShapeType="1" noTextEdit="1"/>
          </p:cNvSpPr>
          <p:nvPr>
            <p:custDataLst>
              <p:tags r:id="rId31"/>
            </p:custDataLst>
          </p:nvPr>
        </p:nvSpPr>
        <p:spPr bwMode="auto">
          <a:xfrm flipH="1">
            <a:off x="4157713" y="4651315"/>
            <a:ext cx="28347" cy="57443"/>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8" name="Freeform 270"/>
          <p:cNvSpPr>
            <a:spLocks noGrp="1" noSelect="1" noRot="1" noMove="1" noResize="1" noEditPoints="1" noAdjustHandles="1" noChangeArrowheads="1" noChangeShapeType="1" noTextEdit="1"/>
          </p:cNvSpPr>
          <p:nvPr>
            <p:custDataLst>
              <p:tags r:id="rId32"/>
            </p:custDataLst>
          </p:nvPr>
        </p:nvSpPr>
        <p:spPr bwMode="auto">
          <a:xfrm flipH="1">
            <a:off x="4115193" y="4492414"/>
            <a:ext cx="42520" cy="76094"/>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9" name="Freeform 271"/>
          <p:cNvSpPr>
            <a:spLocks noGrp="1" noSelect="1" noRot="1" noMove="1" noResize="1" noEditPoints="1" noAdjustHandles="1" noChangeArrowheads="1" noChangeShapeType="1" noTextEdit="1"/>
          </p:cNvSpPr>
          <p:nvPr>
            <p:custDataLst>
              <p:tags r:id="rId33"/>
            </p:custDataLst>
          </p:nvPr>
        </p:nvSpPr>
        <p:spPr bwMode="auto">
          <a:xfrm flipH="1">
            <a:off x="4177855" y="4473763"/>
            <a:ext cx="231250" cy="26632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0" name="Freeform 272"/>
          <p:cNvSpPr>
            <a:spLocks noGrp="1" noSelect="1" noRot="1" noMove="1" noResize="1" noEditPoints="1" noAdjustHandles="1" noChangeArrowheads="1" noChangeShapeType="1" noTextEdit="1"/>
          </p:cNvSpPr>
          <p:nvPr>
            <p:custDataLst>
              <p:tags r:id="rId34"/>
            </p:custDataLst>
          </p:nvPr>
        </p:nvSpPr>
        <p:spPr bwMode="auto">
          <a:xfrm flipH="1">
            <a:off x="4197250" y="4555079"/>
            <a:ext cx="73105" cy="99220"/>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1" name="Freeform 273"/>
          <p:cNvSpPr>
            <a:spLocks noGrp="1" noSelect="1" noRot="1" noMove="1" noResize="1" noEditPoints="1" noAdjustHandles="1" noChangeArrowheads="1" noChangeShapeType="1" noTextEdit="1"/>
          </p:cNvSpPr>
          <p:nvPr>
            <p:custDataLst>
              <p:tags r:id="rId35"/>
            </p:custDataLst>
          </p:nvPr>
        </p:nvSpPr>
        <p:spPr bwMode="auto">
          <a:xfrm flipH="1">
            <a:off x="4170395" y="4473763"/>
            <a:ext cx="132782" cy="244693"/>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2" name="Freeform 274"/>
          <p:cNvSpPr>
            <a:spLocks noGrp="1" noSelect="1" noRot="1" noMove="1" noResize="1" noEditPoints="1" noAdjustHandles="1" noChangeArrowheads="1" noChangeShapeType="1" noTextEdit="1"/>
          </p:cNvSpPr>
          <p:nvPr>
            <p:custDataLst>
              <p:tags r:id="rId36"/>
            </p:custDataLst>
          </p:nvPr>
        </p:nvSpPr>
        <p:spPr bwMode="auto">
          <a:xfrm flipH="1">
            <a:off x="3269266" y="4470779"/>
            <a:ext cx="443105" cy="76839"/>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3" name="Freeform 275"/>
          <p:cNvSpPr>
            <a:spLocks noGrp="1" noSelect="1" noRot="1" noMove="1" noResize="1" noEditPoints="1" noAdjustHandles="1" noChangeArrowheads="1" noChangeShapeType="1" noTextEdit="1"/>
          </p:cNvSpPr>
          <p:nvPr>
            <p:custDataLst>
              <p:tags r:id="rId37"/>
            </p:custDataLst>
          </p:nvPr>
        </p:nvSpPr>
        <p:spPr bwMode="auto">
          <a:xfrm flipH="1">
            <a:off x="3149165" y="4488684"/>
            <a:ext cx="25363" cy="10444"/>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4" name="Freeform 276"/>
          <p:cNvSpPr>
            <a:spLocks noGrp="1" noSelect="1" noRot="1" noMove="1" noResize="1" noEditPoints="1" noAdjustHandles="1" noChangeArrowheads="1" noChangeShapeType="1" noTextEdit="1"/>
          </p:cNvSpPr>
          <p:nvPr>
            <p:custDataLst>
              <p:tags r:id="rId38"/>
            </p:custDataLst>
          </p:nvPr>
        </p:nvSpPr>
        <p:spPr bwMode="auto">
          <a:xfrm flipH="1">
            <a:off x="3277471" y="4470779"/>
            <a:ext cx="226774" cy="65649"/>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5" name="Freeform 277"/>
          <p:cNvSpPr>
            <a:spLocks noGrp="1" noSelect="1" noRot="1" noMove="1" noResize="1" noEditPoints="1" noAdjustHandles="1" noChangeArrowheads="1" noChangeShapeType="1" noTextEdit="1"/>
          </p:cNvSpPr>
          <p:nvPr>
            <p:custDataLst>
              <p:tags r:id="rId39"/>
            </p:custDataLst>
          </p:nvPr>
        </p:nvSpPr>
        <p:spPr bwMode="auto">
          <a:xfrm flipH="1">
            <a:off x="3615395" y="4860200"/>
            <a:ext cx="217823" cy="455070"/>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6" name="Freeform 278"/>
          <p:cNvSpPr>
            <a:spLocks noGrp="1" noSelect="1" noRot="1" noMove="1" noResize="1" noEditPoints="1" noAdjustHandles="1" noChangeArrowheads="1" noChangeShapeType="1" noTextEdit="1"/>
          </p:cNvSpPr>
          <p:nvPr>
            <p:custDataLst>
              <p:tags r:id="rId40"/>
            </p:custDataLst>
          </p:nvPr>
        </p:nvSpPr>
        <p:spPr bwMode="auto">
          <a:xfrm flipH="1">
            <a:off x="3128278" y="4756504"/>
            <a:ext cx="610948" cy="455070"/>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7" name="Freeform 279"/>
          <p:cNvSpPr>
            <a:spLocks noGrp="1" noSelect="1" noRot="1" noMove="1" noResize="1" noEditPoints="1" noAdjustHandles="1" noChangeArrowheads="1" noChangeShapeType="1" noTextEdit="1"/>
          </p:cNvSpPr>
          <p:nvPr>
            <p:custDataLst>
              <p:tags r:id="rId41"/>
            </p:custDataLst>
          </p:nvPr>
        </p:nvSpPr>
        <p:spPr bwMode="auto">
          <a:xfrm flipH="1">
            <a:off x="3737734" y="4568507"/>
            <a:ext cx="430423" cy="380468"/>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8" name="Freeform 280"/>
          <p:cNvSpPr>
            <a:spLocks noGrp="1" noSelect="1" noRot="1" noMove="1" noResize="1" noEditPoints="1" noAdjustHandles="1" noChangeArrowheads="1" noChangeShapeType="1" noTextEdit="1"/>
          </p:cNvSpPr>
          <p:nvPr>
            <p:custDataLst>
              <p:tags r:id="rId42"/>
            </p:custDataLst>
          </p:nvPr>
        </p:nvSpPr>
        <p:spPr bwMode="auto">
          <a:xfrm flipH="1">
            <a:off x="3807855" y="5089227"/>
            <a:ext cx="49234" cy="58935"/>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9" name="Freeform 281"/>
          <p:cNvSpPr>
            <a:spLocks noGrp="1" noSelect="1" noRot="1" noMove="1" noResize="1" noEditPoints="1" noAdjustHandles="1" noChangeArrowheads="1" noChangeShapeType="1" noTextEdit="1"/>
          </p:cNvSpPr>
          <p:nvPr>
            <p:custDataLst>
              <p:tags r:id="rId43"/>
            </p:custDataLst>
          </p:nvPr>
        </p:nvSpPr>
        <p:spPr bwMode="auto">
          <a:xfrm flipH="1">
            <a:off x="3270758" y="4883326"/>
            <a:ext cx="96976" cy="73855"/>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0" name="Freeform 282"/>
          <p:cNvSpPr>
            <a:spLocks noGrp="1" noSelect="1" noRot="1" noMove="1" noResize="1" noEditPoints="1" noAdjustHandles="1" noChangeArrowheads="1" noChangeShapeType="1" noTextEdit="1"/>
          </p:cNvSpPr>
          <p:nvPr>
            <p:custDataLst>
              <p:tags r:id="rId44"/>
            </p:custDataLst>
          </p:nvPr>
        </p:nvSpPr>
        <p:spPr bwMode="auto">
          <a:xfrm flipH="1">
            <a:off x="3263298" y="4886310"/>
            <a:ext cx="51472" cy="126076"/>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1" name="Freeform 283"/>
          <p:cNvSpPr>
            <a:spLocks noGrp="1" noSelect="1" noRot="1" noMove="1" noResize="1" noEditPoints="1" noAdjustHandles="1" noChangeArrowheads="1" noChangeShapeType="1" noTextEdit="1"/>
          </p:cNvSpPr>
          <p:nvPr>
            <p:custDataLst>
              <p:tags r:id="rId45"/>
            </p:custDataLst>
          </p:nvPr>
        </p:nvSpPr>
        <p:spPr bwMode="auto">
          <a:xfrm flipH="1">
            <a:off x="4112955" y="4615506"/>
            <a:ext cx="44758" cy="73110"/>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2" name="Freeform 284"/>
          <p:cNvSpPr>
            <a:spLocks noGrp="1" noSelect="1" noRot="1" noMove="1" noResize="1" noEditPoints="1" noAdjustHandles="1" noChangeArrowheads="1" noChangeShapeType="1" noTextEdit="1"/>
          </p:cNvSpPr>
          <p:nvPr>
            <p:custDataLst>
              <p:tags r:id="rId46"/>
            </p:custDataLst>
          </p:nvPr>
        </p:nvSpPr>
        <p:spPr bwMode="auto">
          <a:xfrm flipH="1">
            <a:off x="3157370" y="5183970"/>
            <a:ext cx="60423" cy="27602"/>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3" name="Freeform 285"/>
          <p:cNvSpPr>
            <a:spLocks noGrp="1" noSelect="1" noRot="1" noMove="1" noResize="1" noEditPoints="1" noAdjustHandles="1" noChangeArrowheads="1" noChangeShapeType="1" noTextEdit="1"/>
          </p:cNvSpPr>
          <p:nvPr>
            <p:custDataLst>
              <p:tags r:id="rId47"/>
            </p:custDataLst>
          </p:nvPr>
        </p:nvSpPr>
        <p:spPr bwMode="auto">
          <a:xfrm flipH="1">
            <a:off x="3980919" y="4813201"/>
            <a:ext cx="67883" cy="58189"/>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4" name="Freeform 286"/>
          <p:cNvSpPr>
            <a:spLocks noGrp="1" noSelect="1" noRot="1" noMove="1" noResize="1" noEditPoints="1" noAdjustHandles="1" noChangeArrowheads="1" noChangeShapeType="1" noTextEdit="1"/>
          </p:cNvSpPr>
          <p:nvPr>
            <p:custDataLst>
              <p:tags r:id="rId48"/>
            </p:custDataLst>
          </p:nvPr>
        </p:nvSpPr>
        <p:spPr bwMode="auto">
          <a:xfrm flipH="1">
            <a:off x="4098782" y="4677426"/>
            <a:ext cx="64899" cy="84300"/>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5" name="Freeform 287"/>
          <p:cNvSpPr>
            <a:spLocks noGrp="1" noSelect="1" noRot="1" noMove="1" noResize="1" noEditPoints="1" noAdjustHandles="1" noChangeArrowheads="1" noChangeShapeType="1" noTextEdit="1"/>
          </p:cNvSpPr>
          <p:nvPr>
            <p:custDataLst>
              <p:tags r:id="rId49"/>
            </p:custDataLst>
          </p:nvPr>
        </p:nvSpPr>
        <p:spPr bwMode="auto">
          <a:xfrm flipH="1">
            <a:off x="3199891" y="5179494"/>
            <a:ext cx="15665" cy="26857"/>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6" name="Freeform 288"/>
          <p:cNvSpPr>
            <a:spLocks noGrp="1" noSelect="1" noRot="1" noMove="1" noResize="1" noEditPoints="1" noAdjustHandles="1" noChangeArrowheads="1" noChangeShapeType="1" noTextEdit="1"/>
          </p:cNvSpPr>
          <p:nvPr>
            <p:custDataLst>
              <p:tags r:id="rId50"/>
            </p:custDataLst>
          </p:nvPr>
        </p:nvSpPr>
        <p:spPr bwMode="auto">
          <a:xfrm flipH="1">
            <a:off x="3843661" y="4931817"/>
            <a:ext cx="79073" cy="67141"/>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7" name="Freeform 289"/>
          <p:cNvSpPr>
            <a:spLocks noGrp="1" noSelect="1" noRot="1" noMove="1" noResize="1" noEditPoints="1" noAdjustHandles="1" noChangeArrowheads="1" noChangeShapeType="1" noTextEdit="1"/>
          </p:cNvSpPr>
          <p:nvPr>
            <p:custDataLst>
              <p:tags r:id="rId51"/>
            </p:custDataLst>
          </p:nvPr>
        </p:nvSpPr>
        <p:spPr bwMode="auto">
          <a:xfrm flipH="1">
            <a:off x="4136080" y="4423034"/>
            <a:ext cx="274516" cy="312580"/>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8" name="Freeform 290"/>
          <p:cNvSpPr>
            <a:spLocks noGrp="1" noSelect="1" noRot="1" noMove="1" noResize="1" noEditPoints="1" noAdjustHandles="1" noChangeArrowheads="1" noChangeShapeType="1" noTextEdit="1"/>
          </p:cNvSpPr>
          <p:nvPr>
            <p:custDataLst>
              <p:tags r:id="rId52"/>
            </p:custDataLst>
          </p:nvPr>
        </p:nvSpPr>
        <p:spPr bwMode="auto">
          <a:xfrm flipH="1">
            <a:off x="3097693" y="4462573"/>
            <a:ext cx="1039133" cy="490132"/>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9" name="Freeform 291"/>
          <p:cNvSpPr>
            <a:spLocks noGrp="1" noSelect="1" noRot="1" noMove="1" noResize="1" noEditPoints="1" noAdjustHandles="1" noChangeArrowheads="1" noChangeShapeType="1" noTextEdit="1"/>
          </p:cNvSpPr>
          <p:nvPr>
            <p:custDataLst>
              <p:tags r:id="rId53"/>
            </p:custDataLst>
          </p:nvPr>
        </p:nvSpPr>
        <p:spPr bwMode="auto">
          <a:xfrm flipH="1">
            <a:off x="4204709" y="4474509"/>
            <a:ext cx="66391" cy="26857"/>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0" name="Freeform 292"/>
          <p:cNvSpPr>
            <a:spLocks noGrp="1" noSelect="1" noRot="1" noMove="1" noResize="1" noEditPoints="1" noAdjustHandles="1" noChangeArrowheads="1" noChangeShapeType="1" noTextEdit="1"/>
          </p:cNvSpPr>
          <p:nvPr>
            <p:custDataLst>
              <p:tags r:id="rId54"/>
            </p:custDataLst>
          </p:nvPr>
        </p:nvSpPr>
        <p:spPr bwMode="auto">
          <a:xfrm flipH="1">
            <a:off x="4316605" y="4677426"/>
            <a:ext cx="20887" cy="18650"/>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1" name="Freeform 293"/>
          <p:cNvSpPr>
            <a:spLocks noGrp="1" noSelect="1" noRot="1" noMove="1" noResize="1" noEditPoints="1" noAdjustHandles="1" noChangeArrowheads="1" noChangeShapeType="1" noTextEdit="1"/>
          </p:cNvSpPr>
          <p:nvPr>
            <p:custDataLst>
              <p:tags r:id="rId55"/>
            </p:custDataLst>
          </p:nvPr>
        </p:nvSpPr>
        <p:spPr bwMode="auto">
          <a:xfrm flipH="1">
            <a:off x="3631060" y="4502112"/>
            <a:ext cx="502036" cy="404341"/>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2" name="Freeform 294"/>
          <p:cNvSpPr>
            <a:spLocks noGrp="1" noSelect="1" noRot="1" noMove="1" noResize="1" noEditPoints="1" noAdjustHandles="1" noChangeArrowheads="1" noChangeShapeType="1" noTextEdit="1"/>
          </p:cNvSpPr>
          <p:nvPr>
            <p:custDataLst>
              <p:tags r:id="rId56"/>
            </p:custDataLst>
          </p:nvPr>
        </p:nvSpPr>
        <p:spPr bwMode="auto">
          <a:xfrm flipH="1">
            <a:off x="4291988" y="4551349"/>
            <a:ext cx="70867" cy="13577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3" name="Freeform 295"/>
          <p:cNvSpPr>
            <a:spLocks noGrp="1" noSelect="1" noRot="1" noMove="1" noResize="1" noEditPoints="1" noAdjustHandles="1" noChangeArrowheads="1" noChangeShapeType="1" noTextEdit="1"/>
          </p:cNvSpPr>
          <p:nvPr>
            <p:custDataLst>
              <p:tags r:id="rId57"/>
            </p:custDataLst>
          </p:nvPr>
        </p:nvSpPr>
        <p:spPr bwMode="auto">
          <a:xfrm flipH="1">
            <a:off x="4291242" y="4546873"/>
            <a:ext cx="46996" cy="61173"/>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4" name="Freeform 296"/>
          <p:cNvSpPr>
            <a:spLocks noGrp="1" noSelect="1" noRot="1" noMove="1" noResize="1" noEditPoints="1" noAdjustHandles="1" noChangeArrowheads="1" noChangeShapeType="1" noTextEdit="1"/>
          </p:cNvSpPr>
          <p:nvPr>
            <p:custDataLst>
              <p:tags r:id="rId58"/>
            </p:custDataLst>
          </p:nvPr>
        </p:nvSpPr>
        <p:spPr bwMode="auto">
          <a:xfrm flipH="1">
            <a:off x="4223359" y="4417066"/>
            <a:ext cx="100705" cy="61919"/>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5" name="Freeform 297"/>
          <p:cNvSpPr>
            <a:spLocks noGrp="1" noSelect="1" noRot="1" noMove="1" noResize="1" noEditPoints="1" noAdjustHandles="1" noChangeArrowheads="1" noChangeShapeType="1" noTextEdit="1"/>
          </p:cNvSpPr>
          <p:nvPr>
            <p:custDataLst>
              <p:tags r:id="rId59"/>
            </p:custDataLst>
          </p:nvPr>
        </p:nvSpPr>
        <p:spPr bwMode="auto">
          <a:xfrm flipH="1">
            <a:off x="4133097" y="4417066"/>
            <a:ext cx="125323" cy="7534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6" name="Freeform 298"/>
          <p:cNvSpPr>
            <a:spLocks noGrp="1" noSelect="1" noRot="1" noMove="1" noResize="1" noEditPoints="1" noAdjustHandles="1" noChangeArrowheads="1" noChangeShapeType="1" noTextEdit="1"/>
          </p:cNvSpPr>
          <p:nvPr>
            <p:custDataLst>
              <p:tags r:id="rId60"/>
            </p:custDataLst>
          </p:nvPr>
        </p:nvSpPr>
        <p:spPr bwMode="auto">
          <a:xfrm flipH="1">
            <a:off x="4260657" y="4470033"/>
            <a:ext cx="159637" cy="261106"/>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7" name="Freeform 299"/>
          <p:cNvSpPr>
            <a:spLocks noGrp="1" noSelect="1" noRot="1" noMove="1" noResize="1" noEditPoints="1" noAdjustHandles="1" noChangeArrowheads="1" noChangeShapeType="1" noTextEdit="1"/>
          </p:cNvSpPr>
          <p:nvPr>
            <p:custDataLst>
              <p:tags r:id="rId61"/>
            </p:custDataLst>
          </p:nvPr>
        </p:nvSpPr>
        <p:spPr bwMode="auto">
          <a:xfrm flipH="1">
            <a:off x="4404629" y="4684886"/>
            <a:ext cx="8205" cy="11190"/>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8" name="Freeform 300"/>
          <p:cNvSpPr>
            <a:spLocks noGrp="1" noSelect="1" noRot="1" noMove="1" noResize="1" noEditPoints="1" noAdjustHandles="1" noChangeArrowheads="1" noChangeShapeType="1" noTextEdit="1"/>
          </p:cNvSpPr>
          <p:nvPr>
            <p:custDataLst>
              <p:tags r:id="rId62"/>
            </p:custDataLst>
          </p:nvPr>
        </p:nvSpPr>
        <p:spPr bwMode="auto">
          <a:xfrm flipH="1">
            <a:off x="4339729" y="4647585"/>
            <a:ext cx="67137" cy="70126"/>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9" name="Freeform 301"/>
          <p:cNvSpPr>
            <a:spLocks noGrp="1" noSelect="1" noRot="1" noMove="1" noResize="1" noEditPoints="1" noAdjustHandles="1" noChangeArrowheads="1" noChangeShapeType="1" noTextEdit="1"/>
          </p:cNvSpPr>
          <p:nvPr>
            <p:custDataLst>
              <p:tags r:id="rId63"/>
            </p:custDataLst>
          </p:nvPr>
        </p:nvSpPr>
        <p:spPr bwMode="auto">
          <a:xfrm flipH="1">
            <a:off x="4158459" y="4558809"/>
            <a:ext cx="216331" cy="18128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0" name="Freeform 302"/>
          <p:cNvSpPr>
            <a:spLocks noGrp="1" noSelect="1" noRot="1" noMove="1" noResize="1" noEditPoints="1" noAdjustHandles="1" noChangeArrowheads="1" noChangeShapeType="1" noTextEdit="1"/>
          </p:cNvSpPr>
          <p:nvPr>
            <p:custDataLst>
              <p:tags r:id="rId64"/>
            </p:custDataLst>
          </p:nvPr>
        </p:nvSpPr>
        <p:spPr bwMode="auto">
          <a:xfrm flipH="1">
            <a:off x="4358379" y="4725917"/>
            <a:ext cx="32823" cy="15666"/>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1" name="Freeform 303"/>
          <p:cNvSpPr>
            <a:spLocks noGrp="1" noSelect="1" noRot="1" noMove="1" noResize="1" noEditPoints="1" noAdjustHandles="1" noChangeArrowheads="1" noChangeShapeType="1" noTextEdit="1"/>
          </p:cNvSpPr>
          <p:nvPr>
            <p:custDataLst>
              <p:tags r:id="rId65"/>
            </p:custDataLst>
          </p:nvPr>
        </p:nvSpPr>
        <p:spPr bwMode="auto">
          <a:xfrm flipH="1">
            <a:off x="4311383" y="4568507"/>
            <a:ext cx="13427" cy="34317"/>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2" name="Freeform 304"/>
          <p:cNvSpPr>
            <a:spLocks noGrp="1" noSelect="1" noRot="1" noMove="1" noResize="1" noEditPoints="1" noAdjustHandles="1" noChangeArrowheads="1" noChangeShapeType="1" noTextEdit="1"/>
          </p:cNvSpPr>
          <p:nvPr>
            <p:custDataLst>
              <p:tags r:id="rId66"/>
            </p:custDataLst>
          </p:nvPr>
        </p:nvSpPr>
        <p:spPr bwMode="auto">
          <a:xfrm flipH="1">
            <a:off x="4124891" y="4490922"/>
            <a:ext cx="33568" cy="70871"/>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3" name="Freeform 306"/>
          <p:cNvSpPr>
            <a:spLocks noGrp="1" noSelect="1" noRot="1" noMove="1" noResize="1" noEditPoints="1" noAdjustHandles="1" noChangeArrowheads="1" noChangeShapeType="1" noTextEdit="1"/>
          </p:cNvSpPr>
          <p:nvPr>
            <p:custDataLst>
              <p:tags r:id="rId67"/>
            </p:custDataLst>
          </p:nvPr>
        </p:nvSpPr>
        <p:spPr bwMode="auto">
          <a:xfrm flipH="1">
            <a:off x="4300193" y="4559555"/>
            <a:ext cx="19395" cy="8952"/>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4" name="Freeform 307"/>
          <p:cNvSpPr>
            <a:spLocks noGrp="1" noSelect="1" noRot="1" noMove="1" noResize="1" noEditPoints="1" noAdjustHandles="1" noChangeArrowheads="1" noChangeShapeType="1" noTextEdit="1"/>
          </p:cNvSpPr>
          <p:nvPr>
            <p:custDataLst>
              <p:tags r:id="rId68"/>
            </p:custDataLst>
          </p:nvPr>
        </p:nvSpPr>
        <p:spPr bwMode="auto">
          <a:xfrm flipH="1">
            <a:off x="4272593" y="4484207"/>
            <a:ext cx="46996" cy="64157"/>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5" name="Freeform 308"/>
          <p:cNvSpPr>
            <a:spLocks noGrp="1" noSelect="1" noRot="1" noMove="1" noResize="1" noEditPoints="1" noAdjustHandles="1" noChangeArrowheads="1" noChangeShapeType="1" noTextEdit="1"/>
          </p:cNvSpPr>
          <p:nvPr>
            <p:custDataLst>
              <p:tags r:id="rId69"/>
            </p:custDataLst>
          </p:nvPr>
        </p:nvSpPr>
        <p:spPr bwMode="auto">
          <a:xfrm flipH="1">
            <a:off x="4261403" y="4660267"/>
            <a:ext cx="41028" cy="35809"/>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6" name="Freeform 309"/>
          <p:cNvSpPr>
            <a:spLocks noGrp="1" noSelect="1" noRot="1" noMove="1" noResize="1" noEditPoints="1" noAdjustHandles="1" noChangeArrowheads="1" noChangeShapeType="1" noTextEdit="1"/>
          </p:cNvSpPr>
          <p:nvPr>
            <p:custDataLst>
              <p:tags r:id="rId70"/>
            </p:custDataLst>
          </p:nvPr>
        </p:nvSpPr>
        <p:spPr bwMode="auto">
          <a:xfrm flipH="1">
            <a:off x="4284528" y="4703536"/>
            <a:ext cx="14173" cy="17158"/>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7" name="Freeform 310"/>
          <p:cNvSpPr>
            <a:spLocks noGrp="1" noSelect="1" noRot="1" noMove="1" noResize="1" noEditPoints="1" noAdjustHandles="1" noChangeArrowheads="1" noChangeShapeType="1" noTextEdit="1"/>
          </p:cNvSpPr>
          <p:nvPr>
            <p:custDataLst>
              <p:tags r:id="rId71"/>
            </p:custDataLst>
          </p:nvPr>
        </p:nvSpPr>
        <p:spPr bwMode="auto">
          <a:xfrm flipH="1">
            <a:off x="4208440" y="4693838"/>
            <a:ext cx="20141" cy="20888"/>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8" name="Freeform 311"/>
          <p:cNvSpPr>
            <a:spLocks noGrp="1" noSelect="1" noRot="1" noMove="1" noResize="1" noEditPoints="1" noAdjustHandles="1" noChangeArrowheads="1" noChangeShapeType="1" noTextEdit="1"/>
          </p:cNvSpPr>
          <p:nvPr>
            <p:custDataLst>
              <p:tags r:id="rId72"/>
            </p:custDataLst>
          </p:nvPr>
        </p:nvSpPr>
        <p:spPr bwMode="auto">
          <a:xfrm flipH="1">
            <a:off x="4197996" y="4555079"/>
            <a:ext cx="41028" cy="99220"/>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9" name="Freeform 312"/>
          <p:cNvSpPr>
            <a:spLocks noGrp="1" noSelect="1" noRot="1" noMove="1" noResize="1" noEditPoints="1" noAdjustHandles="1" noChangeArrowheads="1" noChangeShapeType="1" noTextEdit="1"/>
          </p:cNvSpPr>
          <p:nvPr>
            <p:custDataLst>
              <p:tags r:id="rId73"/>
            </p:custDataLst>
          </p:nvPr>
        </p:nvSpPr>
        <p:spPr bwMode="auto">
          <a:xfrm flipH="1">
            <a:off x="4244992" y="4530460"/>
            <a:ext cx="31331" cy="34317"/>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0" name="Freeform 314"/>
          <p:cNvSpPr>
            <a:spLocks noGrp="1" noSelect="1" noRot="1" noMove="1" noResize="1" noEditPoints="1" noAdjustHandles="1" noChangeArrowheads="1" noChangeShapeType="1" noTextEdit="1"/>
          </p:cNvSpPr>
          <p:nvPr>
            <p:custDataLst>
              <p:tags r:id="rId74"/>
            </p:custDataLst>
          </p:nvPr>
        </p:nvSpPr>
        <p:spPr bwMode="auto">
          <a:xfrm flipH="1">
            <a:off x="3863802" y="4768440"/>
            <a:ext cx="82802" cy="149949"/>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1" name="Freeform 315"/>
          <p:cNvSpPr>
            <a:spLocks noGrp="1" noSelect="1" noRot="1" noMove="1" noResize="1" noEditPoints="1" noAdjustHandles="1" noChangeArrowheads="1" noChangeShapeType="1" noTextEdit="1"/>
          </p:cNvSpPr>
          <p:nvPr>
            <p:custDataLst>
              <p:tags r:id="rId75"/>
            </p:custDataLst>
          </p:nvPr>
        </p:nvSpPr>
        <p:spPr bwMode="auto">
          <a:xfrm flipH="1">
            <a:off x="3771302" y="4596856"/>
            <a:ext cx="47742" cy="71618"/>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2" name="Freeform 316"/>
          <p:cNvSpPr>
            <a:spLocks noGrp="1" noSelect="1" noRot="1" noMove="1" noResize="1" noEditPoints="1" noAdjustHandles="1" noChangeArrowheads="1" noChangeShapeType="1" noTextEdit="1"/>
          </p:cNvSpPr>
          <p:nvPr>
            <p:custDataLst>
              <p:tags r:id="rId76"/>
            </p:custDataLst>
          </p:nvPr>
        </p:nvSpPr>
        <p:spPr bwMode="auto">
          <a:xfrm flipH="1">
            <a:off x="3886181" y="4613268"/>
            <a:ext cx="47742" cy="144727"/>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3" name="Freeform 317"/>
          <p:cNvSpPr>
            <a:spLocks noGrp="1" noSelect="1" noRot="1" noMove="1" noResize="1" noEditPoints="1" noAdjustHandles="1" noChangeArrowheads="1" noChangeShapeType="1" noTextEdit="1"/>
          </p:cNvSpPr>
          <p:nvPr>
            <p:custDataLst>
              <p:tags r:id="rId77"/>
            </p:custDataLst>
          </p:nvPr>
        </p:nvSpPr>
        <p:spPr bwMode="auto">
          <a:xfrm flipH="1">
            <a:off x="3877229" y="4781868"/>
            <a:ext cx="62661" cy="105188"/>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4" name="Freeform 319"/>
          <p:cNvSpPr>
            <a:spLocks noGrp="1" noSelect="1" noRot="1" noMove="1" noResize="1" noEditPoints="1" noAdjustHandles="1" noChangeArrowheads="1" noChangeShapeType="1" noTextEdit="1"/>
          </p:cNvSpPr>
          <p:nvPr>
            <p:custDataLst>
              <p:tags r:id="rId78"/>
            </p:custDataLst>
          </p:nvPr>
        </p:nvSpPr>
        <p:spPr bwMode="auto">
          <a:xfrm flipH="1">
            <a:off x="3398318" y="4601332"/>
            <a:ext cx="243186" cy="27677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5" name="Freeform 320"/>
          <p:cNvSpPr>
            <a:spLocks noGrp="1" noSelect="1" noRot="1" noMove="1" noResize="1" noEditPoints="1" noAdjustHandles="1" noChangeArrowheads="1" noChangeShapeType="1" noTextEdit="1"/>
          </p:cNvSpPr>
          <p:nvPr>
            <p:custDataLst>
              <p:tags r:id="rId79"/>
            </p:custDataLst>
          </p:nvPr>
        </p:nvSpPr>
        <p:spPr bwMode="auto">
          <a:xfrm flipH="1">
            <a:off x="4230072" y="4431241"/>
            <a:ext cx="55947" cy="26110"/>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6" name="Freeform 321"/>
          <p:cNvSpPr>
            <a:spLocks noGrp="1" noSelect="1" noRot="1" noMove="1" noResize="1" noEditPoints="1" noAdjustHandles="1" noChangeArrowheads="1" noChangeShapeType="1" noTextEdit="1"/>
          </p:cNvSpPr>
          <p:nvPr>
            <p:custDataLst>
              <p:tags r:id="rId80"/>
            </p:custDataLst>
          </p:nvPr>
        </p:nvSpPr>
        <p:spPr bwMode="auto">
          <a:xfrm flipH="1">
            <a:off x="4297955" y="4426018"/>
            <a:ext cx="19395" cy="15666"/>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7" name="Freeform 322"/>
          <p:cNvSpPr>
            <a:spLocks noGrp="1" noSelect="1" noRot="1" noMove="1" noResize="1" noEditPoints="1" noAdjustHandles="1" noChangeArrowheads="1" noChangeShapeType="1" noTextEdit="1"/>
          </p:cNvSpPr>
          <p:nvPr>
            <p:custDataLst>
              <p:tags r:id="rId81"/>
            </p:custDataLst>
          </p:nvPr>
        </p:nvSpPr>
        <p:spPr bwMode="auto">
          <a:xfrm flipH="1">
            <a:off x="4141302" y="4570000"/>
            <a:ext cx="17157" cy="28349"/>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8" name="Freeform 323"/>
          <p:cNvSpPr>
            <a:spLocks noGrp="1" noSelect="1" noRot="1" noMove="1" noResize="1" noEditPoints="1" noAdjustHandles="1" noChangeArrowheads="1" noChangeShapeType="1" noTextEdit="1"/>
          </p:cNvSpPr>
          <p:nvPr>
            <p:custDataLst>
              <p:tags r:id="rId82"/>
            </p:custDataLst>
          </p:nvPr>
        </p:nvSpPr>
        <p:spPr bwMode="auto">
          <a:xfrm flipH="1">
            <a:off x="3246141" y="4818423"/>
            <a:ext cx="48488" cy="64157"/>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9" name="Freeform 324"/>
          <p:cNvSpPr>
            <a:spLocks noGrp="1" noSelect="1" noRot="1" noMove="1" noResize="1" noEditPoints="1" noAdjustHandles="1" noChangeArrowheads="1" noChangeShapeType="1" noTextEdit="1"/>
          </p:cNvSpPr>
          <p:nvPr>
            <p:custDataLst>
              <p:tags r:id="rId83"/>
            </p:custDataLst>
          </p:nvPr>
        </p:nvSpPr>
        <p:spPr bwMode="auto">
          <a:xfrm flipH="1">
            <a:off x="3480375" y="4607300"/>
            <a:ext cx="154415" cy="145473"/>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0" name="Freeform 325"/>
          <p:cNvSpPr>
            <a:spLocks noGrp="1" noSelect="1" noRot="1" noMove="1" noResize="1" noEditPoints="1" noAdjustHandles="1" noChangeArrowheads="1" noChangeShapeType="1" noTextEdit="1"/>
          </p:cNvSpPr>
          <p:nvPr>
            <p:custDataLst>
              <p:tags r:id="rId84"/>
            </p:custDataLst>
          </p:nvPr>
        </p:nvSpPr>
        <p:spPr bwMode="auto">
          <a:xfrm flipH="1">
            <a:off x="4404629" y="4677426"/>
            <a:ext cx="10444" cy="11190"/>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1" name="Freeform 326"/>
          <p:cNvSpPr>
            <a:spLocks noGrp="1" noSelect="1" noRot="1" noMove="1" noResize="1" noEditPoints="1" noAdjustHandles="1" noChangeArrowheads="1" noChangeShapeType="1" noTextEdit="1"/>
          </p:cNvSpPr>
          <p:nvPr>
            <p:custDataLst>
              <p:tags r:id="rId85"/>
            </p:custDataLst>
          </p:nvPr>
        </p:nvSpPr>
        <p:spPr bwMode="auto">
          <a:xfrm flipH="1">
            <a:off x="3992855" y="4813201"/>
            <a:ext cx="57439" cy="62665"/>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2" name="Freeform 327"/>
          <p:cNvSpPr>
            <a:spLocks noGrp="1" noSelect="1" noRot="1" noMove="1" noResize="1" noEditPoints="1" noAdjustHandles="1" noChangeArrowheads="1" noChangeShapeType="1" noTextEdit="1"/>
          </p:cNvSpPr>
          <p:nvPr>
            <p:custDataLst>
              <p:tags r:id="rId86"/>
            </p:custDataLst>
          </p:nvPr>
        </p:nvSpPr>
        <p:spPr bwMode="auto">
          <a:xfrm flipH="1">
            <a:off x="3930193" y="4824391"/>
            <a:ext cx="88770" cy="11563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3" name="Freeform 328"/>
          <p:cNvSpPr>
            <a:spLocks noGrp="1" noSelect="1" noRot="1" noMove="1" noResize="1" noEditPoints="1" noAdjustHandles="1" noChangeArrowheads="1" noChangeShapeType="1" noTextEdit="1"/>
          </p:cNvSpPr>
          <p:nvPr>
            <p:custDataLst>
              <p:tags r:id="rId87"/>
            </p:custDataLst>
          </p:nvPr>
        </p:nvSpPr>
        <p:spPr bwMode="auto">
          <a:xfrm flipH="1">
            <a:off x="3238681" y="4487938"/>
            <a:ext cx="582601" cy="141743"/>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4" name="Freeform 329"/>
          <p:cNvSpPr>
            <a:spLocks noGrp="1" noSelect="1" noRot="1" noMove="1" noResize="1" noEditPoints="1" noAdjustHandles="1" noChangeArrowheads="1" noChangeShapeType="1" noTextEdit="1"/>
          </p:cNvSpPr>
          <p:nvPr>
            <p:custDataLst>
              <p:tags r:id="rId88"/>
            </p:custDataLst>
          </p:nvPr>
        </p:nvSpPr>
        <p:spPr bwMode="auto">
          <a:xfrm flipH="1">
            <a:off x="3126040" y="4506588"/>
            <a:ext cx="126068" cy="343913"/>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5" name="Freeform 330"/>
          <p:cNvSpPr>
            <a:spLocks noGrp="1" noSelect="1" noRot="1" noMove="1" noResize="1" noEditPoints="1" noAdjustHandles="1" noChangeArrowheads="1" noChangeShapeType="1" noTextEdit="1"/>
          </p:cNvSpPr>
          <p:nvPr>
            <p:custDataLst>
              <p:tags r:id="rId89"/>
            </p:custDataLst>
          </p:nvPr>
        </p:nvSpPr>
        <p:spPr bwMode="auto">
          <a:xfrm flipH="1">
            <a:off x="3240173" y="4619237"/>
            <a:ext cx="241694" cy="322279"/>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6" name="Freeform 331"/>
          <p:cNvSpPr>
            <a:spLocks noGrp="1" noSelect="1" noRot="1" noMove="1" noResize="1" noEditPoints="1" noAdjustHandles="1" noChangeArrowheads="1" noChangeShapeType="1" noTextEdit="1"/>
          </p:cNvSpPr>
          <p:nvPr>
            <p:custDataLst>
              <p:tags r:id="rId90"/>
            </p:custDataLst>
          </p:nvPr>
        </p:nvSpPr>
        <p:spPr bwMode="auto">
          <a:xfrm flipH="1">
            <a:off x="3281201" y="4479731"/>
            <a:ext cx="164859" cy="49237"/>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7" name="Freeform 332"/>
          <p:cNvSpPr>
            <a:spLocks noGrp="1" noSelect="1" noRot="1" noMove="1" noResize="1" noEditPoints="1" noAdjustHandles="1" noChangeArrowheads="1" noChangeShapeType="1" noTextEdit="1"/>
          </p:cNvSpPr>
          <p:nvPr>
            <p:custDataLst>
              <p:tags r:id="rId91"/>
            </p:custDataLst>
          </p:nvPr>
        </p:nvSpPr>
        <p:spPr bwMode="auto">
          <a:xfrm flipH="1">
            <a:off x="3896625" y="4628935"/>
            <a:ext cx="30584" cy="109664"/>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8" name="Freeform 333"/>
          <p:cNvSpPr>
            <a:spLocks noGrp="1" noSelect="1" noRot="1" noMove="1" noResize="1" noEditPoints="1" noAdjustHandles="1" noChangeArrowheads="1" noChangeShapeType="1" noTextEdit="1"/>
          </p:cNvSpPr>
          <p:nvPr>
            <p:custDataLst>
              <p:tags r:id="rId92"/>
            </p:custDataLst>
          </p:nvPr>
        </p:nvSpPr>
        <p:spPr bwMode="auto">
          <a:xfrm flipH="1">
            <a:off x="4234548" y="4422288"/>
            <a:ext cx="16411" cy="11190"/>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9" name="Freeform 334"/>
          <p:cNvSpPr>
            <a:spLocks noGrp="1" noSelect="1" noRot="1" noMove="1" noResize="1" noEditPoints="1" noAdjustHandles="1" noChangeArrowheads="1" noChangeShapeType="1" noTextEdit="1"/>
          </p:cNvSpPr>
          <p:nvPr>
            <p:custDataLst>
              <p:tags r:id="rId93"/>
            </p:custDataLst>
          </p:nvPr>
        </p:nvSpPr>
        <p:spPr bwMode="auto">
          <a:xfrm flipH="1">
            <a:off x="4236040" y="4423780"/>
            <a:ext cx="12681" cy="7460"/>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0" name="Freeform 335"/>
          <p:cNvSpPr>
            <a:spLocks noGrp="1" noSelect="1" noRot="1" noMove="1" noResize="1" noEditPoints="1" noAdjustHandles="1" noChangeArrowheads="1" noChangeShapeType="1" noTextEdit="1"/>
          </p:cNvSpPr>
          <p:nvPr>
            <p:custDataLst>
              <p:tags r:id="rId94"/>
            </p:custDataLst>
          </p:nvPr>
        </p:nvSpPr>
        <p:spPr bwMode="auto">
          <a:xfrm flipH="1">
            <a:off x="3422189" y="5183225"/>
            <a:ext cx="15665" cy="20888"/>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1" name="Freeform 336"/>
          <p:cNvSpPr>
            <a:spLocks noGrp="1" noSelect="1" noRot="1" noMove="1" noResize="1" noEditPoints="1" noAdjustHandles="1" noChangeArrowheads="1" noChangeShapeType="1" noTextEdit="1"/>
          </p:cNvSpPr>
          <p:nvPr>
            <p:custDataLst>
              <p:tags r:id="rId95"/>
            </p:custDataLst>
          </p:nvPr>
        </p:nvSpPr>
        <p:spPr bwMode="auto">
          <a:xfrm flipH="1">
            <a:off x="3258822" y="4883326"/>
            <a:ext cx="187984" cy="3416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2" name="Freeform 338"/>
          <p:cNvSpPr>
            <a:spLocks noGrp="1" noSelect="1" noRot="1" noMove="1" noResize="1" noEditPoints="1" noAdjustHandles="1" noChangeArrowheads="1" noChangeShapeType="1" noTextEdit="1"/>
          </p:cNvSpPr>
          <p:nvPr>
            <p:custDataLst>
              <p:tags r:id="rId96"/>
            </p:custDataLst>
          </p:nvPr>
        </p:nvSpPr>
        <p:spPr bwMode="auto">
          <a:xfrm flipH="1">
            <a:off x="3199145" y="4784852"/>
            <a:ext cx="52963" cy="87284"/>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3" name="Freeform 339"/>
          <p:cNvSpPr>
            <a:spLocks noGrp="1" noSelect="1" noRot="1" noMove="1" noResize="1" noEditPoints="1" noAdjustHandles="1" noChangeArrowheads="1" noChangeShapeType="1" noTextEdit="1"/>
          </p:cNvSpPr>
          <p:nvPr>
            <p:custDataLst>
              <p:tags r:id="rId97"/>
            </p:custDataLst>
          </p:nvPr>
        </p:nvSpPr>
        <p:spPr bwMode="auto">
          <a:xfrm flipH="1">
            <a:off x="3250617" y="4824391"/>
            <a:ext cx="24617" cy="44761"/>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4" name="Freeform 340"/>
          <p:cNvSpPr>
            <a:spLocks noGrp="1" noSelect="1" noRot="1" noMove="1" noResize="1" noEditPoints="1" noAdjustHandles="1" noChangeArrowheads="1" noChangeShapeType="1" noTextEdit="1"/>
          </p:cNvSpPr>
          <p:nvPr>
            <p:custDataLst>
              <p:tags r:id="rId98"/>
            </p:custDataLst>
          </p:nvPr>
        </p:nvSpPr>
        <p:spPr bwMode="auto">
          <a:xfrm flipH="1">
            <a:off x="3806363" y="4949721"/>
            <a:ext cx="27601" cy="143981"/>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5" name="Freeform 341"/>
          <p:cNvSpPr>
            <a:spLocks noGrp="1" noSelect="1" noRot="1" noMove="1" noResize="1" noEditPoints="1" noAdjustHandles="1" noChangeArrowheads="1" noChangeShapeType="1" noTextEdit="1"/>
          </p:cNvSpPr>
          <p:nvPr>
            <p:custDataLst>
              <p:tags r:id="rId99"/>
            </p:custDataLst>
          </p:nvPr>
        </p:nvSpPr>
        <p:spPr bwMode="auto">
          <a:xfrm flipH="1">
            <a:off x="3825012" y="5094449"/>
            <a:ext cx="29093" cy="4550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6" name="Freeform 342"/>
          <p:cNvSpPr>
            <a:spLocks noGrp="1" noSelect="1" noRot="1" noMove="1" noResize="1" noEditPoints="1" noAdjustHandles="1" noChangeArrowheads="1" noChangeShapeType="1" noTextEdit="1"/>
          </p:cNvSpPr>
          <p:nvPr>
            <p:custDataLst>
              <p:tags r:id="rId100"/>
            </p:custDataLst>
          </p:nvPr>
        </p:nvSpPr>
        <p:spPr bwMode="auto">
          <a:xfrm flipH="1">
            <a:off x="3820536" y="5107877"/>
            <a:ext cx="11935" cy="32078"/>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7" name="Freeform 343"/>
          <p:cNvSpPr>
            <a:spLocks noGrp="1" noSelect="1" noRot="1" noMove="1" noResize="1" noEditPoints="1" noAdjustHandles="1" noChangeArrowheads="1" noChangeShapeType="1" noTextEdit="1"/>
          </p:cNvSpPr>
          <p:nvPr>
            <p:custDataLst>
              <p:tags r:id="rId101"/>
            </p:custDataLst>
          </p:nvPr>
        </p:nvSpPr>
        <p:spPr bwMode="auto">
          <a:xfrm flipH="1">
            <a:off x="3809346" y="5109369"/>
            <a:ext cx="16411" cy="30586"/>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8" name="Freeform 344"/>
          <p:cNvSpPr>
            <a:spLocks noGrp="1" noSelect="1" noRot="1" noMove="1" noResize="1" noEditPoints="1" noAdjustHandles="1" noChangeArrowheads="1" noChangeShapeType="1" noTextEdit="1"/>
          </p:cNvSpPr>
          <p:nvPr>
            <p:custDataLst>
              <p:tags r:id="rId102"/>
            </p:custDataLst>
          </p:nvPr>
        </p:nvSpPr>
        <p:spPr bwMode="auto">
          <a:xfrm flipH="1">
            <a:off x="3751907" y="4934801"/>
            <a:ext cx="37298" cy="148457"/>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9" name="Freeform 345"/>
          <p:cNvSpPr>
            <a:spLocks noGrp="1" noSelect="1" noRot="1" noMove="1" noResize="1" noEditPoints="1" noAdjustHandles="1" noChangeArrowheads="1" noChangeShapeType="1" noTextEdit="1"/>
          </p:cNvSpPr>
          <p:nvPr>
            <p:custDataLst>
              <p:tags r:id="rId103"/>
            </p:custDataLst>
          </p:nvPr>
        </p:nvSpPr>
        <p:spPr bwMode="auto">
          <a:xfrm flipH="1">
            <a:off x="3115596" y="4772170"/>
            <a:ext cx="23871" cy="157409"/>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0" name="Freeform 346"/>
          <p:cNvSpPr>
            <a:spLocks noGrp="1" noSelect="1" noRot="1" noMove="1" noResize="1" noEditPoints="1" noAdjustHandles="1" noChangeArrowheads="1" noChangeShapeType="1" noTextEdit="1"/>
          </p:cNvSpPr>
          <p:nvPr>
            <p:custDataLst>
              <p:tags r:id="rId104"/>
            </p:custDataLst>
          </p:nvPr>
        </p:nvSpPr>
        <p:spPr bwMode="auto">
          <a:xfrm flipH="1">
            <a:off x="4189044" y="4514794"/>
            <a:ext cx="33568" cy="28349"/>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1" name="Freeform 347"/>
          <p:cNvSpPr>
            <a:spLocks noGrp="1" noSelect="1" noRot="1" noMove="1" noResize="1" noEditPoints="1" noAdjustHandles="1" noChangeArrowheads="1" noChangeShapeType="1" noTextEdit="1"/>
          </p:cNvSpPr>
          <p:nvPr>
            <p:custDataLst>
              <p:tags r:id="rId105"/>
            </p:custDataLst>
          </p:nvPr>
        </p:nvSpPr>
        <p:spPr bwMode="auto">
          <a:xfrm flipH="1">
            <a:off x="4187552" y="4525984"/>
            <a:ext cx="25363" cy="30586"/>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2" name="Freeform 348"/>
          <p:cNvSpPr>
            <a:spLocks noGrp="1" noSelect="1" noRot="1" noMove="1" noResize="1" noEditPoints="1" noAdjustHandles="1" noChangeArrowheads="1" noChangeShapeType="1" noTextEdit="1"/>
          </p:cNvSpPr>
          <p:nvPr>
            <p:custDataLst>
              <p:tags r:id="rId106"/>
            </p:custDataLst>
          </p:nvPr>
        </p:nvSpPr>
        <p:spPr bwMode="auto">
          <a:xfrm flipH="1">
            <a:off x="4211423" y="4473017"/>
            <a:ext cx="59677" cy="74602"/>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3" name="Freeform 349"/>
          <p:cNvSpPr>
            <a:spLocks noGrp="1" noSelect="1" noRot="1" noMove="1" noResize="1" noEditPoints="1" noAdjustHandles="1" noChangeArrowheads="1" noChangeShapeType="1" noTextEdit="1"/>
          </p:cNvSpPr>
          <p:nvPr>
            <p:custDataLst>
              <p:tags r:id="rId107"/>
            </p:custDataLst>
          </p:nvPr>
        </p:nvSpPr>
        <p:spPr bwMode="auto">
          <a:xfrm flipH="1">
            <a:off x="4203218" y="4468541"/>
            <a:ext cx="58186" cy="29841"/>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4" name="Freeform 350"/>
          <p:cNvSpPr>
            <a:spLocks noGrp="1" noSelect="1" noRot="1" noMove="1" noResize="1" noEditPoints="1" noAdjustHandles="1" noChangeArrowheads="1" noChangeShapeType="1" noTextEdit="1"/>
          </p:cNvSpPr>
          <p:nvPr>
            <p:custDataLst>
              <p:tags r:id="rId108"/>
            </p:custDataLst>
          </p:nvPr>
        </p:nvSpPr>
        <p:spPr bwMode="auto">
          <a:xfrm flipH="1">
            <a:off x="4296463" y="4534937"/>
            <a:ext cx="25363" cy="26857"/>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5" name="Freeform 351"/>
          <p:cNvSpPr>
            <a:spLocks noGrp="1" noSelect="1" noRot="1" noMove="1" noResize="1" noEditPoints="1" noAdjustHandles="1" noChangeArrowheads="1" noChangeShapeType="1" noTextEdit="1"/>
          </p:cNvSpPr>
          <p:nvPr>
            <p:custDataLst>
              <p:tags r:id="rId109"/>
            </p:custDataLst>
          </p:nvPr>
        </p:nvSpPr>
        <p:spPr bwMode="auto">
          <a:xfrm flipH="1">
            <a:off x="4271847" y="4523747"/>
            <a:ext cx="31331" cy="69379"/>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6" name="Freeform 353"/>
          <p:cNvSpPr>
            <a:spLocks noGrp="1" noSelect="1" noRot="1" noMove="1" noResize="1" noEditPoints="1" noAdjustHandles="1" noChangeArrowheads="1" noChangeShapeType="1" noTextEdit="1"/>
          </p:cNvSpPr>
          <p:nvPr>
            <p:custDataLst>
              <p:tags r:id="rId110"/>
            </p:custDataLst>
          </p:nvPr>
        </p:nvSpPr>
        <p:spPr bwMode="auto">
          <a:xfrm flipH="1">
            <a:off x="3842169" y="4696076"/>
            <a:ext cx="328226" cy="308851"/>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7" name="Kombinationstegning 449"/>
          <p:cNvSpPr>
            <a:spLocks noGrp="1" noSelect="1" noRot="1" noMove="1" noResize="1" noEditPoints="1" noAdjustHandles="1" noChangeArrowheads="1" noChangeShapeType="1" noTextEdit="1"/>
          </p:cNvSpPr>
          <p:nvPr>
            <p:custDataLst>
              <p:tags r:id="rId111"/>
            </p:custDataLst>
          </p:nvPr>
        </p:nvSpPr>
        <p:spPr bwMode="auto">
          <a:xfrm flipH="1">
            <a:off x="3325247" y="4943127"/>
            <a:ext cx="109304" cy="252546"/>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8" name="Kombinationstegning 450"/>
          <p:cNvSpPr>
            <a:spLocks noGrp="1" noSelect="1" noRot="1" noMove="1" noResize="1" noEditPoints="1" noAdjustHandles="1" noChangeArrowheads="1" noChangeShapeType="1" noTextEdit="1"/>
          </p:cNvSpPr>
          <p:nvPr>
            <p:custDataLst>
              <p:tags r:id="rId112"/>
            </p:custDataLst>
          </p:nvPr>
        </p:nvSpPr>
        <p:spPr bwMode="auto">
          <a:xfrm flipH="1">
            <a:off x="3138677" y="4971302"/>
            <a:ext cx="60306" cy="213119"/>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9" name="Kombinationstegning 451"/>
          <p:cNvSpPr>
            <a:spLocks noGrp="1" noSelect="1" noRot="1" noMove="1" noResize="1" noEditPoints="1" noAdjustHandles="1" noChangeArrowheads="1" noChangeShapeType="1" noTextEdit="1"/>
          </p:cNvSpPr>
          <p:nvPr>
            <p:custDataLst>
              <p:tags r:id="rId113"/>
            </p:custDataLst>
          </p:nvPr>
        </p:nvSpPr>
        <p:spPr bwMode="auto">
          <a:xfrm flipH="1">
            <a:off x="3121716" y="4775391"/>
            <a:ext cx="88478" cy="15454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0" name="Kombinationstegning 452"/>
          <p:cNvSpPr>
            <a:spLocks noGrp="1" noSelect="1" noRot="1" noMove="1" noResize="1" noEditPoints="1" noAdjustHandles="1" noChangeArrowheads="1" noChangeShapeType="1" noTextEdit="1"/>
          </p:cNvSpPr>
          <p:nvPr>
            <p:custDataLst>
              <p:tags r:id="rId114"/>
            </p:custDataLst>
          </p:nvPr>
        </p:nvSpPr>
        <p:spPr bwMode="auto">
          <a:xfrm flipH="1">
            <a:off x="4050799" y="4495013"/>
            <a:ext cx="148889" cy="218185"/>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1" name="Kombinationstegning 453"/>
          <p:cNvSpPr>
            <a:spLocks noGrp="1" noSelect="1" noRot="1" noMove="1" noResize="1" noEditPoints="1" noAdjustHandles="1" noChangeArrowheads="1" noChangeShapeType="1" noTextEdit="1"/>
          </p:cNvSpPr>
          <p:nvPr>
            <p:custDataLst>
              <p:tags r:id="rId115"/>
            </p:custDataLst>
          </p:nvPr>
        </p:nvSpPr>
        <p:spPr bwMode="auto">
          <a:xfrm flipH="1">
            <a:off x="4081939" y="4503820"/>
            <a:ext cx="80138" cy="46040"/>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2" name="Kombinationstegning 454"/>
          <p:cNvSpPr>
            <a:spLocks noGrp="1" noSelect="1" noRot="1" noMove="1" noResize="1" noEditPoints="1" noAdjustHandles="1" noChangeArrowheads="1" noChangeShapeType="1" noTextEdit="1"/>
          </p:cNvSpPr>
          <p:nvPr>
            <p:custDataLst>
              <p:tags r:id="rId116"/>
            </p:custDataLst>
          </p:nvPr>
        </p:nvSpPr>
        <p:spPr bwMode="auto">
          <a:xfrm flipH="1">
            <a:off x="3696594" y="4800521"/>
            <a:ext cx="260449" cy="181667"/>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3" name="Kombinationstegning 455"/>
          <p:cNvSpPr>
            <a:spLocks noGrp="1" noSelect="1" noRot="1" noMove="1" noResize="1" noEditPoints="1" noAdjustHandles="1" noChangeArrowheads="1" noChangeShapeType="1" noTextEdit="1"/>
          </p:cNvSpPr>
          <p:nvPr>
            <p:custDataLst>
              <p:tags r:id="rId117"/>
            </p:custDataLst>
          </p:nvPr>
        </p:nvSpPr>
        <p:spPr bwMode="auto">
          <a:xfrm flipH="1">
            <a:off x="3921663" y="4820983"/>
            <a:ext cx="97189" cy="138119"/>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4" name="Kombinationstegning 456"/>
          <p:cNvSpPr>
            <a:spLocks noGrp="1" noSelect="1" noRot="1" noMove="1" noResize="1" noEditPoints="1" noAdjustHandles="1" noChangeArrowheads="1" noChangeShapeType="1" noTextEdit="1"/>
          </p:cNvSpPr>
          <p:nvPr>
            <p:custDataLst>
              <p:tags r:id="rId118"/>
            </p:custDataLst>
          </p:nvPr>
        </p:nvSpPr>
        <p:spPr bwMode="auto">
          <a:xfrm flipH="1">
            <a:off x="3794621" y="4945461"/>
            <a:ext cx="79300" cy="167108"/>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5" name="Kombinationstegning 457"/>
          <p:cNvSpPr>
            <a:spLocks noGrp="1" noSelect="1" noRot="1" noMove="1" noResize="1" noEditPoints="1" noAdjustHandles="1" noChangeArrowheads="1" noChangeShapeType="1" noTextEdit="1"/>
          </p:cNvSpPr>
          <p:nvPr>
            <p:custDataLst>
              <p:tags r:id="rId119"/>
            </p:custDataLst>
          </p:nvPr>
        </p:nvSpPr>
        <p:spPr bwMode="auto">
          <a:xfrm flipH="1">
            <a:off x="3103229" y="4461190"/>
            <a:ext cx="289862" cy="161068"/>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23574" name="Freeform 231"/>
          <p:cNvSpPr>
            <a:spLocks noGrp="1" noSelect="1" noRot="1" noMove="1" noResize="1" noEditPoints="1" noAdjustHandles="1" noChangeArrowheads="1" noChangeShapeType="1" noTextEdit="1"/>
          </p:cNvSpPr>
          <p:nvPr>
            <p:custDataLst>
              <p:tags r:id="rId120"/>
            </p:custDataLst>
          </p:nvPr>
        </p:nvSpPr>
        <p:spPr bwMode="auto">
          <a:xfrm>
            <a:off x="3429397" y="4559134"/>
            <a:ext cx="234723" cy="338993"/>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sp>
        <p:nvSpPr>
          <p:cNvPr id="23570" name="TextBox 8"/>
          <p:cNvSpPr txBox="1">
            <a:spLocks noGrp="1" noSelect="1" noRot="1" noMove="1" noResize="1" noEditPoints="1" noAdjustHandles="1" noChangeArrowheads="1" noChangeShapeType="1" noTextEdit="1"/>
          </p:cNvSpPr>
          <p:nvPr>
            <p:custDataLst>
              <p:tags r:id="rId121"/>
            </p:custDataLst>
          </p:nvPr>
        </p:nvSpPr>
        <p:spPr bwMode="auto">
          <a:xfrm>
            <a:off x="3047983" y="4114429"/>
            <a:ext cx="1142919" cy="21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cs typeface="Calibri" pitchFamily="34" charset="0"/>
              </a:rPr>
              <a:t>Cash cows</a:t>
            </a:r>
          </a:p>
        </p:txBody>
      </p:sp>
      <p:sp>
        <p:nvSpPr>
          <p:cNvPr id="16" name="Rektangel 97"/>
          <p:cNvSpPr>
            <a:spLocks noGrp="1" noSelect="1" noRot="1" noMove="1" noResize="1" noEditPoints="1" noAdjustHandles="1" noChangeArrowheads="1" noChangeShapeType="1" noTextEdit="1"/>
          </p:cNvSpPr>
          <p:nvPr>
            <p:custDataLst>
              <p:tags r:id="rId122"/>
            </p:custDataLst>
          </p:nvPr>
        </p:nvSpPr>
        <p:spPr bwMode="auto">
          <a:xfrm rot="16200000" flipH="1">
            <a:off x="4601369" y="3998119"/>
            <a:ext cx="1620837" cy="1685925"/>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Calibri" pitchFamily="34" charset="0"/>
              <a:cs typeface="Calibri" pitchFamily="34" charset="0"/>
            </a:endParaRPr>
          </a:p>
        </p:txBody>
      </p:sp>
      <p:sp>
        <p:nvSpPr>
          <p:cNvPr id="137" name="Freeform 358"/>
          <p:cNvSpPr>
            <a:spLocks noGrp="1" noSelect="1" noRot="1" noMove="1" noResize="1" noEditPoints="1" noAdjustHandles="1" noChangeArrowheads="1" noChangeShapeType="1" noTextEdit="1"/>
          </p:cNvSpPr>
          <p:nvPr>
            <p:custDataLst>
              <p:tags r:id="rId123"/>
            </p:custDataLst>
          </p:nvPr>
        </p:nvSpPr>
        <p:spPr bwMode="auto">
          <a:xfrm flipH="1">
            <a:off x="4756552" y="4400431"/>
            <a:ext cx="1136977" cy="945470"/>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38" name="Freeform 359"/>
          <p:cNvSpPr>
            <a:spLocks noGrp="1" noSelect="1" noRot="1" noMove="1" noResize="1" noEditPoints="1" noAdjustHandles="1" noChangeArrowheads="1" noChangeShapeType="1" noTextEdit="1"/>
          </p:cNvSpPr>
          <p:nvPr>
            <p:custDataLst>
              <p:tags r:id="rId124"/>
            </p:custDataLst>
          </p:nvPr>
        </p:nvSpPr>
        <p:spPr bwMode="auto">
          <a:xfrm flipH="1">
            <a:off x="5041711" y="4941222"/>
            <a:ext cx="64961" cy="294759"/>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solidFill>
            <a:schemeClr val="accent6">
              <a:lumMod val="75000"/>
            </a:schemeClr>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566" name="TextBox 10"/>
          <p:cNvSpPr txBox="1">
            <a:spLocks noGrp="1" noSelect="1" noRot="1" noMove="1" noResize="1" noEditPoints="1" noAdjustHandles="1" noChangeArrowheads="1" noChangeShapeType="1" noTextEdit="1"/>
          </p:cNvSpPr>
          <p:nvPr>
            <p:custDataLst>
              <p:tags r:id="rId125"/>
            </p:custDataLst>
          </p:nvPr>
        </p:nvSpPr>
        <p:spPr bwMode="auto">
          <a:xfrm>
            <a:off x="4876896" y="4115365"/>
            <a:ext cx="1142919" cy="21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b="1">
                <a:latin typeface="Calibri" pitchFamily="34" charset="0"/>
                <a:cs typeface="Calibri" pitchFamily="34" charset="0"/>
              </a:rPr>
              <a:t>Dogs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latin typeface="Arial" charset="0"/>
                <a:cs typeface="Arial" charset="0"/>
              </a:rPr>
              <a:t>Relative Market Share</a:t>
            </a:r>
          </a:p>
        </p:txBody>
      </p:sp>
      <p:sp>
        <p:nvSpPr>
          <p:cNvPr id="5" name="Rectangle 4"/>
          <p:cNvSpPr>
            <a:spLocks noGrp="1" noSelect="1" noRot="1" noMove="1" noResize="1" noEditPoints="1" noAdjustHandles="1" noChangeArrowheads="1" noChangeShapeType="1" noTextEdit="1"/>
          </p:cNvSpPr>
          <p:nvPr>
            <p:custDataLst>
              <p:tags r:id="rId1"/>
            </p:custDataLst>
          </p:nvPr>
        </p:nvSpPr>
        <p:spPr bwMode="auto">
          <a:xfrm>
            <a:off x="609600" y="1531938"/>
            <a:ext cx="2362200" cy="1676400"/>
          </a:xfrm>
          <a:prstGeom prst="rect">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603" name="Picture 4" descr="http://2.imimg.com/data2/CD/PN/MY-3664863/cc-od-limit-250x250.jpg"/>
          <p:cNvPicPr>
            <a:picLocks noGrp="1" noSelect="1" noRot="1" noMove="1" noResize="1" noEditPoints="1" noAdjustHandles="1" noChangeArrowheads="1" noChangeShapeType="1"/>
          </p:cNvPicPr>
          <p:nvPr>
            <p:custDataLst>
              <p:tags r:id="rId2"/>
            </p:custDataLst>
          </p:nvPr>
        </p:nvPicPr>
        <p:blipFill>
          <a:blip r:embed="rId8">
            <a:extLst>
              <a:ext uri="{28A0092B-C50C-407E-A947-70E740481C1C}">
                <a14:useLocalDpi xmlns:a14="http://schemas.microsoft.com/office/drawing/2010/main" val="0"/>
              </a:ext>
            </a:extLst>
          </a:blip>
          <a:srcRect l="15230" t="21426" r="19148" b="17326"/>
          <a:stretch>
            <a:fillRect/>
          </a:stretch>
        </p:blipFill>
        <p:spPr bwMode="auto">
          <a:xfrm>
            <a:off x="914400" y="1673728"/>
            <a:ext cx="1562583" cy="145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noSelect="1" noRot="1" noMove="1" noResize="1" noEditPoints="1" noAdjustHandles="1" noChangeArrowheads="1" noChangeShapeType="1" noTextEdit="1"/>
          </p:cNvSpPr>
          <p:nvPr>
            <p:custDataLst>
              <p:tags r:id="rId3"/>
            </p:custDataLst>
          </p:nvPr>
        </p:nvSpPr>
        <p:spPr bwMode="auto">
          <a:xfrm>
            <a:off x="3200400" y="1531938"/>
            <a:ext cx="2362200" cy="1676400"/>
          </a:xfrm>
          <a:prstGeom prst="rect">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99" name="Picture 6" descr="http://t0.gstatic.com/images?q=tbn:ANd9GcRHgMGmncyDrC6YaktUzMY83b0jXkO_rxKZTw8SYjUKJ0Y0FLoTcw"/>
          <p:cNvPicPr>
            <a:picLocks noGrp="1" noSelect="1" noRot="1" noMove="1" noResize="1" noEditPoints="1" noAdjustHandles="1" noChangeArrowheads="1" noChangeShapeType="1"/>
          </p:cNvPicPr>
          <p:nvPr>
            <p:custDataLst>
              <p:tags r:id="rId4"/>
            </p:custDataLst>
          </p:nvPr>
        </p:nvPicPr>
        <p:blipFill>
          <a:blip r:embed="rId9">
            <a:extLst>
              <a:ext uri="{28A0092B-C50C-407E-A947-70E740481C1C}">
                <a14:useLocalDpi xmlns:a14="http://schemas.microsoft.com/office/drawing/2010/main" val="0"/>
              </a:ext>
            </a:extLst>
          </a:blip>
          <a:srcRect l="17764" t="8383" r="12363" b="1830"/>
          <a:stretch>
            <a:fillRect/>
          </a:stretch>
        </p:blipFill>
        <p:spPr bwMode="auto">
          <a:xfrm>
            <a:off x="3677925" y="1684338"/>
            <a:ext cx="1407150" cy="135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Grp="1" noSelect="1" noRot="1" noMove="1" noResize="1" noEditPoints="1" noAdjustHandles="1" noChangeArrowheads="1" noChangeShapeType="1" noTextEdit="1"/>
          </p:cNvSpPr>
          <p:nvPr>
            <p:custDataLst>
              <p:tags r:id="rId5"/>
            </p:custDataLst>
          </p:nvPr>
        </p:nvSpPr>
        <p:spPr bwMode="auto">
          <a:xfrm>
            <a:off x="5791200" y="1531938"/>
            <a:ext cx="2362200" cy="1676400"/>
          </a:xfrm>
          <a:prstGeom prst="rect">
            <a:avLst/>
          </a:prstGeom>
          <a:solidFill>
            <a:schemeClr val="bg1">
              <a:lumMod val="9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95" name="Picture 8" descr="http://t3.gstatic.com/images?q=tbn:ANd9GcTBQ2S_8R0ncoxHB_FM76dg5N5f0iqFmS6txkXwTnE8d-2zxfcScA"/>
          <p:cNvPicPr>
            <a:picLocks noGrp="1" noSelect="1" noRot="1" noMove="1" noResize="1" noEditPoints="1" noAdjustHandles="1" noChangeArrowheads="1" noChangeShapeType="1"/>
          </p:cNvPicPr>
          <p:nvPr>
            <p:custDataLst>
              <p:tags r:id="rId6"/>
            </p:custDataLst>
          </p:nvPr>
        </p:nvPicPr>
        <p:blipFill>
          <a:blip r:embed="rId10">
            <a:extLst>
              <a:ext uri="{28A0092B-C50C-407E-A947-70E740481C1C}">
                <a14:useLocalDpi xmlns:a14="http://schemas.microsoft.com/office/drawing/2010/main" val="0"/>
              </a:ext>
            </a:extLst>
          </a:blip>
          <a:srcRect l="6926" t="1591" r="26332" b="212"/>
          <a:stretch>
            <a:fillRect/>
          </a:stretch>
        </p:blipFill>
        <p:spPr bwMode="auto">
          <a:xfrm>
            <a:off x="6275069" y="1676718"/>
            <a:ext cx="1413897" cy="140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647700" y="3460750"/>
            <a:ext cx="2286000" cy="2759968"/>
            <a:chOff x="647700" y="3113590"/>
            <a:chExt cx="2286000" cy="2760137"/>
          </a:xfrm>
        </p:grpSpPr>
        <p:sp>
          <p:nvSpPr>
            <p:cNvPr id="24590" name="TextBox 3"/>
            <p:cNvSpPr txBox="1">
              <a:spLocks noChangeArrowheads="1"/>
            </p:cNvSpPr>
            <p:nvPr/>
          </p:nvSpPr>
          <p:spPr bwMode="auto">
            <a:xfrm>
              <a:off x="647700" y="3657600"/>
              <a:ext cx="2286000" cy="221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latin typeface="Calibri" pitchFamily="34" charset="0"/>
                  <a:cs typeface="Calibri" pitchFamily="34" charset="0"/>
                </a:rPr>
                <a:t>Relative market share indicates the cash </a:t>
              </a:r>
              <a:r>
                <a:rPr lang="en-US" sz="1600" dirty="0" smtClean="0">
                  <a:latin typeface="Calibri" pitchFamily="34" charset="0"/>
                  <a:cs typeface="Calibri" pitchFamily="34" charset="0"/>
                </a:rPr>
                <a:t>generation</a:t>
              </a:r>
              <a:r>
                <a:rPr lang="en-US" sz="1600" dirty="0">
                  <a:latin typeface="Calibri" pitchFamily="34" charset="0"/>
                  <a:cs typeface="Calibri" pitchFamily="34" charset="0"/>
                </a:rPr>
                <a:t>.  Higher the market share, the cash generated will be more.  According to the BCG Matrix, it is assumed that these earnings will grow faster the higher the share.</a:t>
              </a:r>
            </a:p>
          </p:txBody>
        </p:sp>
        <p:sp>
          <p:nvSpPr>
            <p:cNvPr id="11" name="Freeform 10"/>
            <p:cNvSpPr/>
            <p:nvPr/>
          </p:nvSpPr>
          <p:spPr>
            <a:xfrm>
              <a:off x="1790700" y="3113590"/>
              <a:ext cx="0" cy="496918"/>
            </a:xfrm>
            <a:custGeom>
              <a:avLst/>
              <a:gdLst>
                <a:gd name="connsiteX0" fmla="*/ 0 w 0"/>
                <a:gd name="connsiteY0" fmla="*/ 497711 h 497711"/>
                <a:gd name="connsiteX1" fmla="*/ 0 w 0"/>
                <a:gd name="connsiteY1" fmla="*/ 0 h 497711"/>
              </a:gdLst>
              <a:ahLst/>
              <a:cxnLst>
                <a:cxn ang="0">
                  <a:pos x="connsiteX0" y="connsiteY0"/>
                </a:cxn>
                <a:cxn ang="0">
                  <a:pos x="connsiteX1" y="connsiteY1"/>
                </a:cxn>
              </a:cxnLst>
              <a:rect l="l" t="t" r="r" b="b"/>
              <a:pathLst>
                <a:path h="497711">
                  <a:moveTo>
                    <a:pt x="0" y="497711"/>
                  </a:moveTo>
                  <a:lnTo>
                    <a:pt x="0" y="0"/>
                  </a:lnTo>
                </a:path>
              </a:pathLst>
            </a:cu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dirty="0">
                <a:latin typeface="Calibri" pitchFamily="34" charset="0"/>
                <a:cs typeface="Calibri" pitchFamily="34" charset="0"/>
              </a:endParaRPr>
            </a:p>
          </p:txBody>
        </p:sp>
      </p:grpSp>
      <p:grpSp>
        <p:nvGrpSpPr>
          <p:cNvPr id="18" name="Group 17"/>
          <p:cNvGrpSpPr>
            <a:grpSpLocks/>
          </p:cNvGrpSpPr>
          <p:nvPr/>
        </p:nvGrpSpPr>
        <p:grpSpPr bwMode="auto">
          <a:xfrm>
            <a:off x="3200400" y="3460751"/>
            <a:ext cx="2514600" cy="2513919"/>
            <a:chOff x="3200400" y="3113590"/>
            <a:chExt cx="2514600" cy="2513278"/>
          </a:xfrm>
        </p:grpSpPr>
        <p:sp>
          <p:nvSpPr>
            <p:cNvPr id="24588" name="TextBox 12"/>
            <p:cNvSpPr txBox="1">
              <a:spLocks noChangeArrowheads="1"/>
            </p:cNvSpPr>
            <p:nvPr/>
          </p:nvSpPr>
          <p:spPr bwMode="auto">
            <a:xfrm>
              <a:off x="3200400" y="3657600"/>
              <a:ext cx="2514600" cy="19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Calibri" pitchFamily="34" charset="0"/>
                  <a:cs typeface="Calibri" pitchFamily="34" charset="0"/>
                </a:rPr>
                <a:t>The question of what is a ‘high market share’ is a debate. The best evidence is that the most stable position is for the brand leader to have a share double that of the second brand, and triple that of the third. </a:t>
              </a:r>
            </a:p>
          </p:txBody>
        </p:sp>
        <p:sp>
          <p:nvSpPr>
            <p:cNvPr id="20" name="Freeform 19"/>
            <p:cNvSpPr/>
            <p:nvPr/>
          </p:nvSpPr>
          <p:spPr>
            <a:xfrm>
              <a:off x="4381500" y="3113590"/>
              <a:ext cx="0" cy="498348"/>
            </a:xfrm>
            <a:custGeom>
              <a:avLst/>
              <a:gdLst>
                <a:gd name="connsiteX0" fmla="*/ 0 w 0"/>
                <a:gd name="connsiteY0" fmla="*/ 497711 h 497711"/>
                <a:gd name="connsiteX1" fmla="*/ 0 w 0"/>
                <a:gd name="connsiteY1" fmla="*/ 0 h 497711"/>
              </a:gdLst>
              <a:ahLst/>
              <a:cxnLst>
                <a:cxn ang="0">
                  <a:pos x="connsiteX0" y="connsiteY0"/>
                </a:cxn>
                <a:cxn ang="0">
                  <a:pos x="connsiteX1" y="connsiteY1"/>
                </a:cxn>
              </a:cxnLst>
              <a:rect l="l" t="t" r="r" b="b"/>
              <a:pathLst>
                <a:path h="497711">
                  <a:moveTo>
                    <a:pt x="0" y="497711"/>
                  </a:moveTo>
                  <a:lnTo>
                    <a:pt x="0" y="0"/>
                  </a:lnTo>
                </a:path>
              </a:pathLst>
            </a:cu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dirty="0">
                <a:latin typeface="Calibri" pitchFamily="34" charset="0"/>
                <a:cs typeface="Calibri" pitchFamily="34" charset="0"/>
              </a:endParaRPr>
            </a:p>
          </p:txBody>
        </p:sp>
      </p:grpSp>
      <p:grpSp>
        <p:nvGrpSpPr>
          <p:cNvPr id="17" name="Group 16"/>
          <p:cNvGrpSpPr>
            <a:grpSpLocks/>
          </p:cNvGrpSpPr>
          <p:nvPr/>
        </p:nvGrpSpPr>
        <p:grpSpPr bwMode="auto">
          <a:xfrm>
            <a:off x="5943600" y="3460751"/>
            <a:ext cx="2057400" cy="2513919"/>
            <a:chOff x="5943600" y="3113590"/>
            <a:chExt cx="2057400" cy="2513278"/>
          </a:xfrm>
        </p:grpSpPr>
        <p:sp>
          <p:nvSpPr>
            <p:cNvPr id="24586" name="TextBox 13"/>
            <p:cNvSpPr txBox="1">
              <a:spLocks noChangeArrowheads="1"/>
            </p:cNvSpPr>
            <p:nvPr/>
          </p:nvSpPr>
          <p:spPr bwMode="auto">
            <a:xfrm>
              <a:off x="5943600" y="3657600"/>
              <a:ext cx="2057400" cy="19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Calibri" pitchFamily="34" charset="0"/>
                  <a:cs typeface="Calibri" pitchFamily="34" charset="0"/>
                </a:rPr>
                <a:t>By choosing the relative market share, it shows where the brand is positioned against its competitors and indicates about the future of the product/brand as well </a:t>
              </a:r>
            </a:p>
          </p:txBody>
        </p:sp>
        <p:sp>
          <p:nvSpPr>
            <p:cNvPr id="21" name="Freeform 20"/>
            <p:cNvSpPr/>
            <p:nvPr/>
          </p:nvSpPr>
          <p:spPr>
            <a:xfrm>
              <a:off x="6972300" y="3113590"/>
              <a:ext cx="0" cy="498348"/>
            </a:xfrm>
            <a:custGeom>
              <a:avLst/>
              <a:gdLst>
                <a:gd name="connsiteX0" fmla="*/ 0 w 0"/>
                <a:gd name="connsiteY0" fmla="*/ 497711 h 497711"/>
                <a:gd name="connsiteX1" fmla="*/ 0 w 0"/>
                <a:gd name="connsiteY1" fmla="*/ 0 h 497711"/>
              </a:gdLst>
              <a:ahLst/>
              <a:cxnLst>
                <a:cxn ang="0">
                  <a:pos x="connsiteX0" y="connsiteY0"/>
                </a:cxn>
                <a:cxn ang="0">
                  <a:pos x="connsiteX1" y="connsiteY1"/>
                </a:cxn>
              </a:cxnLst>
              <a:rect l="l" t="t" r="r" b="b"/>
              <a:pathLst>
                <a:path h="497711">
                  <a:moveTo>
                    <a:pt x="0" y="497711"/>
                  </a:moveTo>
                  <a:lnTo>
                    <a:pt x="0" y="0"/>
                  </a:lnTo>
                </a:path>
              </a:pathLst>
            </a:cu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600"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latin typeface="Arial" charset="0"/>
                <a:cs typeface="Arial" charset="0"/>
              </a:rPr>
              <a:t>Market Growth Rate</a:t>
            </a:r>
          </a:p>
        </p:txBody>
      </p:sp>
      <p:sp>
        <p:nvSpPr>
          <p:cNvPr id="4" name="TextBox 3"/>
          <p:cNvSpPr txBox="1">
            <a:spLocks noChangeArrowheads="1"/>
          </p:cNvSpPr>
          <p:nvPr/>
        </p:nvSpPr>
        <p:spPr bwMode="auto">
          <a:xfrm>
            <a:off x="152400" y="1301750"/>
            <a:ext cx="5105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cs typeface="Calibri" pitchFamily="34" charset="0"/>
              </a:rPr>
              <a:t>Organizations strive for rapid growth in the competitive market.  They require huge investment for this. The theory behind the matrix assumes, therefore, that a higher growth rate is indicative of accompanying demands on investment. The cut-off point is chosen as 10% per annum and the growth beyond this point is considered as significant.  It is a critical requirement for this technique.</a:t>
            </a:r>
          </a:p>
        </p:txBody>
      </p:sp>
      <p:pic>
        <p:nvPicPr>
          <p:cNvPr id="6146" name="Picture 2" descr="http://www.rfidworld.ca/wp-content/uploads/2011/07/The-RFID-Market-is-seeing-good-growth.jpg"/>
          <p:cNvPicPr>
            <a:picLocks noGrp="1" noSelect="1" noRot="1" noMove="1" noResize="1" noEditPoints="1" noAdjustHandles="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t="5843" r="1505"/>
          <a:stretch>
            <a:fillRect/>
          </a:stretch>
        </p:blipFill>
        <p:spPr bwMode="auto">
          <a:xfrm>
            <a:off x="5410200" y="2989263"/>
            <a:ext cx="318928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latin typeface="Arial" charset="0"/>
                <a:cs typeface="Arial" charset="0"/>
              </a:rPr>
              <a:t>Contents</a:t>
            </a:r>
          </a:p>
        </p:txBody>
      </p:sp>
      <p:sp>
        <p:nvSpPr>
          <p:cNvPr id="5" name="Rectangle 4"/>
          <p:cNvSpPr/>
          <p:nvPr/>
        </p:nvSpPr>
        <p:spPr>
          <a:xfrm>
            <a:off x="1600200" y="1274763"/>
            <a:ext cx="5486400" cy="48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514600" y="153035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Emergence of BCG Matrix</a:t>
            </a:r>
          </a:p>
        </p:txBody>
      </p:sp>
      <p:sp>
        <p:nvSpPr>
          <p:cNvPr id="7" name="Rectangle 6"/>
          <p:cNvSpPr/>
          <p:nvPr/>
        </p:nvSpPr>
        <p:spPr>
          <a:xfrm>
            <a:off x="2514600" y="22764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Approaches of BCG Matrix</a:t>
            </a:r>
          </a:p>
        </p:txBody>
      </p:sp>
      <p:sp>
        <p:nvSpPr>
          <p:cNvPr id="8" name="Rectangle 7"/>
          <p:cNvSpPr/>
          <p:nvPr/>
        </p:nvSpPr>
        <p:spPr>
          <a:xfrm>
            <a:off x="2514600" y="3021013"/>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Components of BCG Matrix</a:t>
            </a:r>
          </a:p>
        </p:txBody>
      </p:sp>
      <p:sp>
        <p:nvSpPr>
          <p:cNvPr id="9" name="Rectangle 8"/>
          <p:cNvSpPr/>
          <p:nvPr/>
        </p:nvSpPr>
        <p:spPr>
          <a:xfrm>
            <a:off x="2514600" y="3767138"/>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Applications of BCG Matrix</a:t>
            </a:r>
          </a:p>
        </p:txBody>
      </p:sp>
      <p:sp>
        <p:nvSpPr>
          <p:cNvPr id="10" name="Rectangle 9"/>
          <p:cNvSpPr/>
          <p:nvPr/>
        </p:nvSpPr>
        <p:spPr>
          <a:xfrm>
            <a:off x="2514600" y="45116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Advantages of BCG Matrix </a:t>
            </a:r>
          </a:p>
        </p:txBody>
      </p:sp>
      <p:sp>
        <p:nvSpPr>
          <p:cNvPr id="11" name="Rectangle 10"/>
          <p:cNvSpPr/>
          <p:nvPr/>
        </p:nvSpPr>
        <p:spPr>
          <a:xfrm>
            <a:off x="2514600" y="525780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Limitations of BCG Matrix </a:t>
            </a:r>
          </a:p>
        </p:txBody>
      </p:sp>
      <p:grpSp>
        <p:nvGrpSpPr>
          <p:cNvPr id="12" name="Group 11"/>
          <p:cNvGrpSpPr>
            <a:grpSpLocks/>
          </p:cNvGrpSpPr>
          <p:nvPr/>
        </p:nvGrpSpPr>
        <p:grpSpPr bwMode="auto">
          <a:xfrm>
            <a:off x="1695450" y="3719513"/>
            <a:ext cx="736600" cy="704850"/>
            <a:chOff x="-3417153" y="2362199"/>
            <a:chExt cx="3435350" cy="3289164"/>
          </a:xfrm>
        </p:grpSpPr>
        <p:grpSp>
          <p:nvGrpSpPr>
            <p:cNvPr id="26636" name="Group 12"/>
            <p:cNvGrpSpPr>
              <a:grpSpLocks/>
            </p:cNvGrpSpPr>
            <p:nvPr/>
          </p:nvGrpSpPr>
          <p:grpSpPr bwMode="auto">
            <a:xfrm>
              <a:off x="-3417153" y="2362199"/>
              <a:ext cx="1686044" cy="1621289"/>
              <a:chOff x="2819401" y="2362199"/>
              <a:chExt cx="1686044" cy="1621289"/>
            </a:xfrm>
          </p:grpSpPr>
          <p:sp>
            <p:nvSpPr>
              <p:cNvPr id="139" name="Rektangel 103"/>
              <p:cNvSpPr/>
              <p:nvPr/>
            </p:nvSpPr>
            <p:spPr bwMode="auto">
              <a:xfrm rot="16200000" flipH="1">
                <a:off x="2851778" y="2329822"/>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40" name="5-takket stjerne 171"/>
              <p:cNvSpPr/>
              <p:nvPr/>
            </p:nvSpPr>
            <p:spPr bwMode="auto">
              <a:xfrm>
                <a:off x="3167380" y="2658520"/>
                <a:ext cx="1029121" cy="1029715"/>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26637" name="Group 13"/>
            <p:cNvGrpSpPr>
              <a:grpSpLocks/>
            </p:cNvGrpSpPr>
            <p:nvPr/>
          </p:nvGrpSpPr>
          <p:grpSpPr bwMode="auto">
            <a:xfrm>
              <a:off x="-1667847" y="2367527"/>
              <a:ext cx="1686044" cy="1621289"/>
              <a:chOff x="4568707" y="2367527"/>
              <a:chExt cx="1686044" cy="1621289"/>
            </a:xfrm>
          </p:grpSpPr>
          <p:sp>
            <p:nvSpPr>
              <p:cNvPr id="137" name="Rektangel 199"/>
              <p:cNvSpPr/>
              <p:nvPr/>
            </p:nvSpPr>
            <p:spPr bwMode="auto">
              <a:xfrm rot="16200000" flipH="1">
                <a:off x="4601084" y="233515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26647" name="Rektangel 172"/>
              <p:cNvSpPr>
                <a:spLocks noChangeArrowheads="1"/>
              </p:cNvSpPr>
              <p:nvPr/>
            </p:nvSpPr>
            <p:spPr bwMode="auto">
              <a:xfrm>
                <a:off x="4672373" y="2521940"/>
                <a:ext cx="739357" cy="140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b="1">
                    <a:solidFill>
                      <a:srgbClr val="7030A0"/>
                    </a:solidFill>
                  </a:rPr>
                  <a:t>?</a:t>
                </a:r>
              </a:p>
            </p:txBody>
          </p:sp>
        </p:grpSp>
        <p:grpSp>
          <p:nvGrpSpPr>
            <p:cNvPr id="26638" name="Group 14"/>
            <p:cNvGrpSpPr>
              <a:grpSpLocks/>
            </p:cNvGrpSpPr>
            <p:nvPr/>
          </p:nvGrpSpPr>
          <p:grpSpPr bwMode="auto">
            <a:xfrm>
              <a:off x="-3417153" y="4024747"/>
              <a:ext cx="1686044" cy="1621289"/>
              <a:chOff x="2819401" y="4024747"/>
              <a:chExt cx="1686044" cy="1621289"/>
            </a:xfrm>
          </p:grpSpPr>
          <p:sp>
            <p:nvSpPr>
              <p:cNvPr id="21" name="Rektangel 106"/>
              <p:cNvSpPr/>
              <p:nvPr/>
            </p:nvSpPr>
            <p:spPr bwMode="auto">
              <a:xfrm rot="16200000" flipH="1">
                <a:off x="2851778" y="399237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26643" name="Gruppe 149"/>
              <p:cNvGrpSpPr>
                <a:grpSpLocks/>
              </p:cNvGrpSpPr>
              <p:nvPr/>
            </p:nvGrpSpPr>
            <p:grpSpPr bwMode="auto">
              <a:xfrm>
                <a:off x="3097714" y="4417225"/>
                <a:ext cx="1322694" cy="920685"/>
                <a:chOff x="4386529" y="4034890"/>
                <a:chExt cx="1493316" cy="1040030"/>
              </a:xfrm>
            </p:grpSpPr>
            <p:grpSp>
              <p:nvGrpSpPr>
                <p:cNvPr id="23" name="Gruppe 368"/>
                <p:cNvGrpSpPr/>
                <p:nvPr/>
              </p:nvGrpSpPr>
              <p:grpSpPr bwMode="auto">
                <a:xfrm flipH="1">
                  <a:off x="4386529" y="4034890"/>
                  <a:ext cx="1493316" cy="1040030"/>
                  <a:chOff x="3071802" y="2714620"/>
                  <a:chExt cx="2814637" cy="1960563"/>
                </a:xfrm>
                <a:solidFill>
                  <a:schemeClr val="bg1">
                    <a:lumMod val="75000"/>
                  </a:schemeClr>
                </a:solidFill>
              </p:grpSpPr>
              <p:sp>
                <p:nvSpPr>
                  <p:cNvPr id="25"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Kombinationstegning 449"/>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9" name="Kombinationstegning 450"/>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451"/>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452"/>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453"/>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454"/>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455"/>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456"/>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457"/>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26645" name="Freeform 231"/>
                <p:cNvSpPr>
                  <a:spLocks noEditPoints="1"/>
                </p:cNvSpPr>
                <p:nvPr/>
              </p:nvSpPr>
              <p:spPr bwMode="auto">
                <a:xfrm>
                  <a:off x="4761048" y="4195261"/>
                  <a:ext cx="265020" cy="382667"/>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26639" name="Group 15"/>
            <p:cNvGrpSpPr>
              <a:grpSpLocks/>
            </p:cNvGrpSpPr>
            <p:nvPr/>
          </p:nvGrpSpPr>
          <p:grpSpPr bwMode="auto">
            <a:xfrm>
              <a:off x="-1667847" y="4030074"/>
              <a:ext cx="1686044" cy="1621289"/>
              <a:chOff x="4568707" y="4030074"/>
              <a:chExt cx="1686044" cy="1621289"/>
            </a:xfrm>
          </p:grpSpPr>
          <p:sp>
            <p:nvSpPr>
              <p:cNvPr id="17" name="Rektangel 97"/>
              <p:cNvSpPr/>
              <p:nvPr/>
            </p:nvSpPr>
            <p:spPr bwMode="auto">
              <a:xfrm rot="16200000" flipH="1">
                <a:off x="4601084" y="3997697"/>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8" name="Gruppe 464"/>
              <p:cNvGrpSpPr>
                <a:grpSpLocks/>
              </p:cNvGrpSpPr>
              <p:nvPr/>
            </p:nvGrpSpPr>
            <p:grpSpPr bwMode="auto">
              <a:xfrm>
                <a:off x="4756447" y="4399945"/>
                <a:ext cx="1137057" cy="945734"/>
                <a:chOff x="3563925" y="3756830"/>
                <a:chExt cx="722323" cy="600864"/>
              </a:xfrm>
              <a:solidFill>
                <a:schemeClr val="accent6">
                  <a:lumMod val="75000"/>
                </a:schemeClr>
              </a:solidFill>
            </p:grpSpPr>
            <p:sp>
              <p:nvSpPr>
                <p:cNvPr id="19" name="Freeform 358"/>
                <p:cNvSpPr>
                  <a:spLocks/>
                </p:cNvSpPr>
                <p:nvPr/>
              </p:nvSpPr>
              <p:spPr bwMode="auto">
                <a:xfrm flipH="1">
                  <a:off x="3563925" y="3756830"/>
                  <a:ext cx="722323" cy="600864"/>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359"/>
                <p:cNvSpPr>
                  <a:spLocks/>
                </p:cNvSpPr>
                <p:nvPr/>
              </p:nvSpPr>
              <p:spPr bwMode="auto">
                <a:xfrm flipH="1">
                  <a:off x="3745087" y="4100513"/>
                  <a:ext cx="41270" cy="187325"/>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11111E-6 -3.38575E-6 L 0.50435 0.00023 " pathEditMode="relative" ptsTypes="AA">
                                      <p:cBhvr>
                                        <p:cTn id="9" dur="300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12"/>
                                        </p:tgtEl>
                                        <p:attrNameLst>
                                          <p:attrName>style.visibility</p:attrName>
                                        </p:attrNameLst>
                                      </p:cBhvr>
                                      <p:to>
                                        <p:strVal val="hidden"/>
                                      </p:to>
                                    </p:set>
                                  </p:subTnLst>
                                </p:cTn>
                              </p:par>
                            </p:childTnLst>
                          </p:cTn>
                        </p:par>
                        <p:par>
                          <p:cTn id="10" fill="hold" nodeType="afterGroup">
                            <p:stCondLst>
                              <p:cond delay="3000"/>
                            </p:stCondLst>
                            <p:childTnLst>
                              <p:par>
                                <p:cTn id="11" presetID="24" presetClass="emph" presetSubtype="0" fill="hold" grpId="0" nodeType="afterEffect">
                                  <p:stCondLst>
                                    <p:cond delay="0"/>
                                  </p:stCondLst>
                                  <p:childTnLst>
                                    <p:animClr clrSpc="hsl" dir="cw">
                                      <p:cBhvr override="childStyle">
                                        <p:cTn id="12" dur="500" fill="hold"/>
                                        <p:tgtEl>
                                          <p:spTgt spid="9"/>
                                        </p:tgtEl>
                                        <p:attrNameLst>
                                          <p:attrName>style.color</p:attrName>
                                        </p:attrNameLst>
                                      </p:cBhvr>
                                      <p:by>
                                        <p:hsl h="0" s="-12549" l="-25098"/>
                                      </p:by>
                                    </p:animClr>
                                    <p:animClr clrSpc="hsl" dir="cw">
                                      <p:cBhvr>
                                        <p:cTn id="13" dur="500" fill="hold"/>
                                        <p:tgtEl>
                                          <p:spTgt spid="9"/>
                                        </p:tgtEl>
                                        <p:attrNameLst>
                                          <p:attrName>fillcolor</p:attrName>
                                        </p:attrNameLst>
                                      </p:cBhvr>
                                      <p:by>
                                        <p:hsl h="0" s="-12549" l="-25098"/>
                                      </p:by>
                                    </p:animClr>
                                    <p:animClr clrSpc="hsl" dir="cw">
                                      <p:cBhvr>
                                        <p:cTn id="14" dur="500" fill="hold"/>
                                        <p:tgtEl>
                                          <p:spTgt spid="9"/>
                                        </p:tgtEl>
                                        <p:attrNameLst>
                                          <p:attrName>stroke.color</p:attrName>
                                        </p:attrNameLst>
                                      </p:cBhvr>
                                      <p:by>
                                        <p:hsl h="0" s="-12549" l="-25098"/>
                                      </p:by>
                                    </p:animClr>
                                    <p:set>
                                      <p:cBhvr>
                                        <p:cTn id="15"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latin typeface="Arial" charset="0"/>
                <a:cs typeface="Arial" charset="0"/>
              </a:rPr>
              <a:t>BCG Matrix application</a:t>
            </a:r>
          </a:p>
        </p:txBody>
      </p:sp>
      <p:grpSp>
        <p:nvGrpSpPr>
          <p:cNvPr id="153" name="Group 152"/>
          <p:cNvGrpSpPr>
            <a:grpSpLocks/>
          </p:cNvGrpSpPr>
          <p:nvPr/>
        </p:nvGrpSpPr>
        <p:grpSpPr bwMode="auto">
          <a:xfrm>
            <a:off x="2524125" y="3659188"/>
            <a:ext cx="1585913" cy="1446212"/>
            <a:chOff x="3177908" y="3586326"/>
            <a:chExt cx="2505561" cy="2284023"/>
          </a:xfrm>
        </p:grpSpPr>
        <p:grpSp>
          <p:nvGrpSpPr>
            <p:cNvPr id="8" name="Gruppe 201"/>
            <p:cNvGrpSpPr/>
            <p:nvPr/>
          </p:nvGrpSpPr>
          <p:grpSpPr bwMode="auto">
            <a:xfrm rot="10800000">
              <a:off x="3177908" y="3586326"/>
              <a:ext cx="2505561" cy="2284023"/>
              <a:chOff x="1785918" y="3286127"/>
              <a:chExt cx="3000396" cy="2500328"/>
            </a:xfrm>
            <a:effectLst>
              <a:outerShdw blurRad="50800" dist="177800" dir="5400000" algn="ctr" rotWithShape="0">
                <a:srgbClr val="000000">
                  <a:alpha val="24000"/>
                </a:srgbClr>
              </a:outerShdw>
            </a:effectLst>
          </p:grpSpPr>
          <p:sp>
            <p:nvSpPr>
              <p:cNvPr id="13" name="Kombinationstegning 212"/>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4" name="Rektangel 213"/>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5" name="Parallelogram 14"/>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grpSp>
        <p:sp>
          <p:nvSpPr>
            <p:cNvPr id="27700" name="Freeform 358"/>
            <p:cNvSpPr>
              <a:spLocks/>
            </p:cNvSpPr>
            <p:nvPr/>
          </p:nvSpPr>
          <p:spPr bwMode="auto">
            <a:xfrm flipH="1">
              <a:off x="3978293" y="4174899"/>
              <a:ext cx="1301750" cy="1084262"/>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nvGrpSpPr>
          <p:cNvPr id="151" name="Group 150"/>
          <p:cNvGrpSpPr>
            <a:grpSpLocks/>
          </p:cNvGrpSpPr>
          <p:nvPr/>
        </p:nvGrpSpPr>
        <p:grpSpPr bwMode="auto">
          <a:xfrm>
            <a:off x="2517775" y="2212975"/>
            <a:ext cx="1597025" cy="1441450"/>
            <a:chOff x="3168147" y="1303111"/>
            <a:chExt cx="2523059" cy="2276423"/>
          </a:xfrm>
        </p:grpSpPr>
        <p:grpSp>
          <p:nvGrpSpPr>
            <p:cNvPr id="27694" name="Gruppe 197"/>
            <p:cNvGrpSpPr>
              <a:grpSpLocks/>
            </p:cNvGrpSpPr>
            <p:nvPr/>
          </p:nvGrpSpPr>
          <p:grpSpPr bwMode="auto">
            <a:xfrm flipH="1">
              <a:off x="3168147" y="1303111"/>
              <a:ext cx="2523059" cy="2276423"/>
              <a:chOff x="1769081" y="3278552"/>
              <a:chExt cx="3017233" cy="2507904"/>
            </a:xfrm>
          </p:grpSpPr>
          <p:sp>
            <p:nvSpPr>
              <p:cNvPr id="16" name="Kombinationstegning 215"/>
              <p:cNvSpPr/>
              <p:nvPr/>
            </p:nvSpPr>
            <p:spPr bwMode="auto">
              <a:xfrm rot="5400000">
                <a:off x="2536259" y="3536401"/>
                <a:ext cx="2499617" cy="200049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27697" name="Rektangel 216"/>
              <p:cNvSpPr>
                <a:spLocks noChangeArrowheads="1"/>
              </p:cNvSpPr>
              <p:nvPr/>
            </p:nvSpPr>
            <p:spPr bwMode="auto">
              <a:xfrm rot="5400000">
                <a:off x="1915475" y="3132158"/>
                <a:ext cx="2278306" cy="2571094"/>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18" name="Parallelogram 17"/>
              <p:cNvSpPr/>
              <p:nvPr/>
            </p:nvSpPr>
            <p:spPr>
              <a:xfrm flipH="1">
                <a:off x="1787076" y="5573782"/>
                <a:ext cx="2927256" cy="21267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sp>
          <p:nvSpPr>
            <p:cNvPr id="146" name="Freeform 12"/>
            <p:cNvSpPr>
              <a:spLocks noEditPoints="1"/>
            </p:cNvSpPr>
            <p:nvPr/>
          </p:nvSpPr>
          <p:spPr bwMode="auto">
            <a:xfrm>
              <a:off x="4141255" y="1794497"/>
              <a:ext cx="662115" cy="93764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ea typeface="ＭＳ Ｐゴシック" charset="-128"/>
              </a:endParaRPr>
            </a:p>
          </p:txBody>
        </p:sp>
      </p:grpSp>
      <p:grpSp>
        <p:nvGrpSpPr>
          <p:cNvPr id="152" name="Group 151"/>
          <p:cNvGrpSpPr>
            <a:grpSpLocks/>
          </p:cNvGrpSpPr>
          <p:nvPr/>
        </p:nvGrpSpPr>
        <p:grpSpPr bwMode="auto">
          <a:xfrm>
            <a:off x="928688" y="3646488"/>
            <a:ext cx="1612900" cy="1431925"/>
            <a:chOff x="616342" y="3604559"/>
            <a:chExt cx="2548213" cy="2261252"/>
          </a:xfrm>
        </p:grpSpPr>
        <p:grpSp>
          <p:nvGrpSpPr>
            <p:cNvPr id="9" name="Gruppe 205"/>
            <p:cNvGrpSpPr/>
            <p:nvPr/>
          </p:nvGrpSpPr>
          <p:grpSpPr bwMode="auto">
            <a:xfrm rot="10800000" flipH="1">
              <a:off x="616342" y="3604559"/>
              <a:ext cx="2548213" cy="2261252"/>
              <a:chOff x="1785918" y="3286127"/>
              <a:chExt cx="3000396" cy="2500328"/>
            </a:xfrm>
            <a:effectLst>
              <a:outerShdw blurRad="50800" dist="177800" dir="5400000" algn="ctr" rotWithShape="0">
                <a:srgbClr val="000000">
                  <a:alpha val="24000"/>
                </a:srgbClr>
              </a:outerShdw>
            </a:effectLst>
          </p:grpSpPr>
          <p:sp>
            <p:nvSpPr>
              <p:cNvPr id="10" name="Kombinationstegning 209"/>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1" name="Rektangel 210"/>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2" name="Parallelogram 11"/>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grpSp>
        <p:grpSp>
          <p:nvGrpSpPr>
            <p:cNvPr id="27691" name="Gruppe 63"/>
            <p:cNvGrpSpPr>
              <a:grpSpLocks/>
            </p:cNvGrpSpPr>
            <p:nvPr/>
          </p:nvGrpSpPr>
          <p:grpSpPr bwMode="auto">
            <a:xfrm>
              <a:off x="1123968" y="4501924"/>
              <a:ext cx="1333500" cy="928687"/>
              <a:chOff x="2428856" y="3760570"/>
              <a:chExt cx="857260" cy="597124"/>
            </a:xfrm>
          </p:grpSpPr>
          <p:grpSp>
            <p:nvGrpSpPr>
              <p:cNvPr id="24" name="Gruppe 368"/>
              <p:cNvGrpSpPr/>
              <p:nvPr/>
            </p:nvGrpSpPr>
            <p:grpSpPr>
              <a:xfrm flipH="1">
                <a:off x="2428856" y="3760570"/>
                <a:ext cx="857260" cy="597124"/>
                <a:chOff x="3071802" y="2714620"/>
                <a:chExt cx="2814637" cy="1960563"/>
              </a:xfrm>
              <a:solidFill>
                <a:schemeClr val="bg1"/>
              </a:solidFill>
            </p:grpSpPr>
            <p:sp>
              <p:nvSpPr>
                <p:cNvPr id="26"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9" name="Kombinationstegning 183"/>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184"/>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185"/>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186"/>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187"/>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188"/>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190"/>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191"/>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7" name="Kombinationstegning 192"/>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27693" name="Freeform 231"/>
              <p:cNvSpPr>
                <a:spLocks noEditPoints="1"/>
              </p:cNvSpPr>
              <p:nvPr/>
            </p:nvSpPr>
            <p:spPr bwMode="auto">
              <a:xfrm>
                <a:off x="2643351" y="3852507"/>
                <a:ext cx="152148" cy="219680"/>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150" name="Group 149"/>
          <p:cNvGrpSpPr>
            <a:grpSpLocks/>
          </p:cNvGrpSpPr>
          <p:nvPr/>
        </p:nvGrpSpPr>
        <p:grpSpPr bwMode="auto">
          <a:xfrm>
            <a:off x="887413" y="2249488"/>
            <a:ext cx="1651000" cy="1406525"/>
            <a:chOff x="550881" y="1358848"/>
            <a:chExt cx="2608051" cy="2222916"/>
          </a:xfrm>
        </p:grpSpPr>
        <p:grpSp>
          <p:nvGrpSpPr>
            <p:cNvPr id="27685" name="Gruppe 196"/>
            <p:cNvGrpSpPr>
              <a:grpSpLocks/>
            </p:cNvGrpSpPr>
            <p:nvPr/>
          </p:nvGrpSpPr>
          <p:grpSpPr bwMode="auto">
            <a:xfrm>
              <a:off x="550881" y="1358848"/>
              <a:ext cx="2608051" cy="2222916"/>
              <a:chOff x="1666849" y="3126406"/>
              <a:chExt cx="3119463" cy="2660051"/>
            </a:xfrm>
          </p:grpSpPr>
          <p:sp>
            <p:nvSpPr>
              <p:cNvPr id="19" name="Kombinationstegning 218"/>
              <p:cNvSpPr/>
              <p:nvPr/>
            </p:nvSpPr>
            <p:spPr bwMode="auto">
              <a:xfrm rot="5400000">
                <a:off x="2424474" y="3424617"/>
                <a:ext cx="2642037" cy="208164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27688" name="Rektangel 219"/>
              <p:cNvSpPr>
                <a:spLocks noChangeArrowheads="1"/>
              </p:cNvSpPr>
              <p:nvPr/>
            </p:nvSpPr>
            <p:spPr bwMode="auto">
              <a:xfrm rot="5400000">
                <a:off x="1788981" y="3004271"/>
                <a:ext cx="2429059" cy="267332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21" name="Parallelogram 20"/>
              <p:cNvSpPr/>
              <p:nvPr/>
            </p:nvSpPr>
            <p:spPr>
              <a:xfrm flipH="1">
                <a:off x="1669848" y="5555278"/>
                <a:ext cx="3047475" cy="231179"/>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sp>
          <p:nvSpPr>
            <p:cNvPr id="138" name="5-takket stjerne 151"/>
            <p:cNvSpPr/>
            <p:nvPr/>
          </p:nvSpPr>
          <p:spPr bwMode="auto">
            <a:xfrm>
              <a:off x="1077507" y="1848089"/>
              <a:ext cx="1010619" cy="101110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sp>
        <p:nvSpPr>
          <p:cNvPr id="157" name="Rectangle 156"/>
          <p:cNvSpPr/>
          <p:nvPr/>
        </p:nvSpPr>
        <p:spPr>
          <a:xfrm>
            <a:off x="4772025" y="1360488"/>
            <a:ext cx="3959225" cy="4897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IN" sz="1600" dirty="0">
              <a:solidFill>
                <a:schemeClr val="tx1"/>
              </a:solidFill>
            </a:endParaRPr>
          </a:p>
        </p:txBody>
      </p:sp>
      <p:grpSp>
        <p:nvGrpSpPr>
          <p:cNvPr id="190" name="Group 189"/>
          <p:cNvGrpSpPr>
            <a:grpSpLocks/>
          </p:cNvGrpSpPr>
          <p:nvPr/>
        </p:nvGrpSpPr>
        <p:grpSpPr bwMode="auto">
          <a:xfrm>
            <a:off x="4267200" y="987425"/>
            <a:ext cx="4800600" cy="5413375"/>
            <a:chOff x="4267200" y="987623"/>
            <a:chExt cx="4800600" cy="5413177"/>
          </a:xfrm>
        </p:grpSpPr>
        <p:grpSp>
          <p:nvGrpSpPr>
            <p:cNvPr id="27681" name="Group 160"/>
            <p:cNvGrpSpPr>
              <a:grpSpLocks/>
            </p:cNvGrpSpPr>
            <p:nvPr/>
          </p:nvGrpSpPr>
          <p:grpSpPr bwMode="auto">
            <a:xfrm>
              <a:off x="4267200" y="987623"/>
              <a:ext cx="4800600" cy="5413177"/>
              <a:chOff x="4771881" y="990600"/>
              <a:chExt cx="3959100" cy="5155757"/>
            </a:xfrm>
          </p:grpSpPr>
          <p:sp>
            <p:nvSpPr>
              <p:cNvPr id="159" name="Rectangle 158"/>
              <p:cNvSpPr/>
              <p:nvPr/>
            </p:nvSpPr>
            <p:spPr>
              <a:xfrm>
                <a:off x="4771881" y="990600"/>
                <a:ext cx="3959100" cy="5155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Calibri" pitchFamily="34" charset="0"/>
                  <a:cs typeface="Calibri" pitchFamily="34" charset="0"/>
                </a:endParaRPr>
              </a:p>
            </p:txBody>
          </p:sp>
          <p:sp>
            <p:nvSpPr>
              <p:cNvPr id="160" name="Rectangle 159"/>
              <p:cNvSpPr/>
              <p:nvPr/>
            </p:nvSpPr>
            <p:spPr>
              <a:xfrm>
                <a:off x="4897567" y="1513735"/>
                <a:ext cx="3657978" cy="44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Calibri" pitchFamily="34" charset="0"/>
                  <a:cs typeface="Calibri" pitchFamily="34" charset="0"/>
                </a:endParaRPr>
              </a:p>
            </p:txBody>
          </p:sp>
        </p:grpSp>
        <p:sp>
          <p:nvSpPr>
            <p:cNvPr id="27682" name="TextBox 161"/>
            <p:cNvSpPr txBox="1">
              <a:spLocks noChangeArrowheads="1"/>
            </p:cNvSpPr>
            <p:nvPr/>
          </p:nvSpPr>
          <p:spPr bwMode="auto">
            <a:xfrm>
              <a:off x="4395208" y="1140023"/>
              <a:ext cx="458098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solidFill>
                    <a:schemeClr val="bg1"/>
                  </a:solidFill>
                  <a:latin typeface="Calibri" pitchFamily="34" charset="0"/>
                  <a:cs typeface="Calibri" pitchFamily="34" charset="0"/>
                </a:rPr>
                <a:t>BCG Matrix application</a:t>
              </a:r>
            </a:p>
          </p:txBody>
        </p:sp>
      </p:grpSp>
      <p:sp>
        <p:nvSpPr>
          <p:cNvPr id="163" name="TextBox 162"/>
          <p:cNvSpPr txBox="1">
            <a:spLocks noChangeArrowheads="1"/>
          </p:cNvSpPr>
          <p:nvPr/>
        </p:nvSpPr>
        <p:spPr bwMode="auto">
          <a:xfrm>
            <a:off x="4451350" y="1546225"/>
            <a:ext cx="43116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dirty="0">
                <a:latin typeface="Calibri" pitchFamily="34" charset="0"/>
                <a:cs typeface="Calibri" pitchFamily="34" charset="0"/>
              </a:rPr>
              <a:t>The </a:t>
            </a:r>
            <a:r>
              <a:rPr lang="en-US" sz="1300" b="1" dirty="0">
                <a:latin typeface="Calibri" pitchFamily="34" charset="0"/>
                <a:cs typeface="Calibri" pitchFamily="34" charset="0"/>
              </a:rPr>
              <a:t>BCG Matrix </a:t>
            </a:r>
            <a:r>
              <a:rPr lang="en-US" sz="1300" dirty="0">
                <a:latin typeface="Calibri" pitchFamily="34" charset="0"/>
                <a:cs typeface="Calibri" pitchFamily="34" charset="0"/>
              </a:rPr>
              <a:t>method can help to understand a frequently made strategy mistake:  having a one size fits all strategy approach, such as a generic growth target or a generic return on capital for an entire corporation. </a:t>
            </a:r>
          </a:p>
        </p:txBody>
      </p:sp>
      <p:grpSp>
        <p:nvGrpSpPr>
          <p:cNvPr id="191" name="Group 190"/>
          <p:cNvGrpSpPr>
            <a:grpSpLocks/>
          </p:cNvGrpSpPr>
          <p:nvPr/>
        </p:nvGrpSpPr>
        <p:grpSpPr bwMode="auto">
          <a:xfrm>
            <a:off x="4419600" y="2496948"/>
            <a:ext cx="4435475" cy="909825"/>
            <a:chOff x="4419600" y="2398720"/>
            <a:chExt cx="4435017" cy="910210"/>
          </a:xfrm>
        </p:grpSpPr>
        <p:sp>
          <p:nvSpPr>
            <p:cNvPr id="27679" name="TextBox 163"/>
            <p:cNvSpPr txBox="1">
              <a:spLocks noChangeArrowheads="1"/>
            </p:cNvSpPr>
            <p:nvPr/>
          </p:nvSpPr>
          <p:spPr bwMode="auto">
            <a:xfrm>
              <a:off x="4451619" y="2416378"/>
              <a:ext cx="431138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latin typeface="Calibri" pitchFamily="34" charset="0"/>
                  <a:cs typeface="Calibri" pitchFamily="34" charset="0"/>
                </a:rPr>
                <a:t>Cash Cows </a:t>
              </a:r>
              <a:r>
                <a:rPr lang="en-US" sz="1300" dirty="0">
                  <a:latin typeface="Calibri" pitchFamily="34" charset="0"/>
                  <a:cs typeface="Calibri" pitchFamily="34" charset="0"/>
                </a:rPr>
                <a:t>Business Units will reach their profit target easily. Their management have an easy job. Even worse, they are often allowed to reinvest substantial cash amounts in their mature businesses</a:t>
              </a:r>
            </a:p>
          </p:txBody>
        </p:sp>
        <p:cxnSp>
          <p:nvCxnSpPr>
            <p:cNvPr id="169" name="Straight Connector 168"/>
            <p:cNvCxnSpPr/>
            <p:nvPr/>
          </p:nvCxnSpPr>
          <p:spPr>
            <a:xfrm>
              <a:off x="4419600" y="2398720"/>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2" name="Group 191"/>
          <p:cNvGrpSpPr>
            <a:grpSpLocks/>
          </p:cNvGrpSpPr>
          <p:nvPr/>
        </p:nvGrpSpPr>
        <p:grpSpPr bwMode="auto">
          <a:xfrm>
            <a:off x="4419600" y="3429000"/>
            <a:ext cx="4435475" cy="692497"/>
            <a:chOff x="4419600" y="3254758"/>
            <a:chExt cx="4435017" cy="692790"/>
          </a:xfrm>
        </p:grpSpPr>
        <p:sp>
          <p:nvSpPr>
            <p:cNvPr id="27677" name="TextBox 164"/>
            <p:cNvSpPr txBox="1">
              <a:spLocks noChangeArrowheads="1"/>
            </p:cNvSpPr>
            <p:nvPr/>
          </p:nvSpPr>
          <p:spPr bwMode="auto">
            <a:xfrm>
              <a:off x="4451619" y="3254758"/>
              <a:ext cx="4311381" cy="69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latin typeface="Calibri" pitchFamily="34" charset="0"/>
                  <a:cs typeface="Calibri" pitchFamily="34" charset="0"/>
                </a:rPr>
                <a:t>Dog</a:t>
              </a:r>
              <a:r>
                <a:rPr lang="en-US" sz="1300" dirty="0">
                  <a:latin typeface="Calibri" pitchFamily="34" charset="0"/>
                  <a:cs typeface="Calibri" pitchFamily="34" charset="0"/>
                </a:rPr>
                <a:t>s Business Units are fighting an impossible battle and, even worse, now and then investments are made. These are hopeless attempts to "turn the business around"</a:t>
              </a:r>
            </a:p>
          </p:txBody>
        </p:sp>
        <p:cxnSp>
          <p:nvCxnSpPr>
            <p:cNvPr id="172" name="Straight Connector 171"/>
            <p:cNvCxnSpPr/>
            <p:nvPr/>
          </p:nvCxnSpPr>
          <p:spPr>
            <a:xfrm>
              <a:off x="4419600" y="3255970"/>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3" name="Group 192"/>
          <p:cNvGrpSpPr>
            <a:grpSpLocks/>
          </p:cNvGrpSpPr>
          <p:nvPr/>
        </p:nvGrpSpPr>
        <p:grpSpPr bwMode="auto">
          <a:xfrm>
            <a:off x="4419600" y="4163793"/>
            <a:ext cx="4435475" cy="919379"/>
            <a:chOff x="4419600" y="4113220"/>
            <a:chExt cx="4435017" cy="919768"/>
          </a:xfrm>
        </p:grpSpPr>
        <p:sp>
          <p:nvSpPr>
            <p:cNvPr id="27675" name="TextBox 165"/>
            <p:cNvSpPr txBox="1">
              <a:spLocks noChangeArrowheads="1"/>
            </p:cNvSpPr>
            <p:nvPr/>
          </p:nvSpPr>
          <p:spPr bwMode="auto">
            <a:xfrm>
              <a:off x="4451619" y="4140436"/>
              <a:ext cx="431138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dirty="0">
                  <a:latin typeface="Calibri" pitchFamily="34" charset="0"/>
                  <a:cs typeface="Calibri" pitchFamily="34" charset="0"/>
                </a:rPr>
                <a:t>As a result all </a:t>
              </a:r>
              <a:r>
                <a:rPr lang="en-US" sz="1300" b="1" dirty="0">
                  <a:latin typeface="Calibri" pitchFamily="34" charset="0"/>
                  <a:cs typeface="Calibri" pitchFamily="34" charset="0"/>
                </a:rPr>
                <a:t>Question Marks </a:t>
              </a:r>
              <a:r>
                <a:rPr lang="en-US" sz="1300" dirty="0">
                  <a:latin typeface="Calibri" pitchFamily="34" charset="0"/>
                  <a:cs typeface="Calibri" pitchFamily="34" charset="0"/>
                </a:rPr>
                <a:t>and </a:t>
              </a:r>
              <a:r>
                <a:rPr lang="en-US" sz="1300" b="1" dirty="0">
                  <a:latin typeface="Calibri" pitchFamily="34" charset="0"/>
                  <a:cs typeface="Calibri" pitchFamily="34" charset="0"/>
                </a:rPr>
                <a:t>Stars</a:t>
              </a:r>
              <a:r>
                <a:rPr lang="en-US" sz="1300" dirty="0">
                  <a:latin typeface="Calibri" pitchFamily="34" charset="0"/>
                  <a:cs typeface="Calibri" pitchFamily="34" charset="0"/>
                </a:rPr>
                <a:t> receive only mediocre investment funds. In this way they can never become </a:t>
              </a:r>
              <a:r>
                <a:rPr lang="en-US" sz="1300" b="1" dirty="0">
                  <a:latin typeface="Calibri" pitchFamily="34" charset="0"/>
                  <a:cs typeface="Calibri" pitchFamily="34" charset="0"/>
                </a:rPr>
                <a:t>Cash Cows</a:t>
              </a:r>
              <a:r>
                <a:rPr lang="en-US" sz="1300" dirty="0">
                  <a:latin typeface="Calibri" pitchFamily="34" charset="0"/>
                  <a:cs typeface="Calibri" pitchFamily="34" charset="0"/>
                </a:rPr>
                <a:t>. Inadequate invested sums of money are a waste of money</a:t>
              </a:r>
            </a:p>
          </p:txBody>
        </p:sp>
        <p:cxnSp>
          <p:nvCxnSpPr>
            <p:cNvPr id="173" name="Straight Connector 172"/>
            <p:cNvCxnSpPr/>
            <p:nvPr/>
          </p:nvCxnSpPr>
          <p:spPr>
            <a:xfrm>
              <a:off x="4419600" y="4113220"/>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4" name="Group 193"/>
          <p:cNvGrpSpPr>
            <a:grpSpLocks/>
          </p:cNvGrpSpPr>
          <p:nvPr/>
        </p:nvGrpSpPr>
        <p:grpSpPr bwMode="auto">
          <a:xfrm>
            <a:off x="4419600" y="5097055"/>
            <a:ext cx="4435475" cy="1100952"/>
            <a:chOff x="4419600" y="4970469"/>
            <a:chExt cx="4435017" cy="1101324"/>
          </a:xfrm>
        </p:grpSpPr>
        <p:sp>
          <p:nvSpPr>
            <p:cNvPr id="27673" name="TextBox 166"/>
            <p:cNvSpPr txBox="1">
              <a:spLocks noChangeArrowheads="1"/>
            </p:cNvSpPr>
            <p:nvPr/>
          </p:nvSpPr>
          <p:spPr bwMode="auto">
            <a:xfrm>
              <a:off x="4451619" y="4978817"/>
              <a:ext cx="4311381" cy="109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dirty="0">
                  <a:latin typeface="Calibri" pitchFamily="34" charset="0"/>
                  <a:cs typeface="Calibri" pitchFamily="34" charset="0"/>
                </a:rPr>
                <a:t>Either these SBUs should receive enough investment funds to enable them to achieve a real market dominance and become </a:t>
              </a:r>
              <a:r>
                <a:rPr lang="en-US" sz="1300" b="1" dirty="0">
                  <a:latin typeface="Calibri" pitchFamily="34" charset="0"/>
                  <a:cs typeface="Calibri" pitchFamily="34" charset="0"/>
                </a:rPr>
                <a:t>Cash Cows (or Stars)</a:t>
              </a:r>
              <a:r>
                <a:rPr lang="en-US" sz="1300" dirty="0">
                  <a:latin typeface="Calibri" pitchFamily="34" charset="0"/>
                  <a:cs typeface="Calibri" pitchFamily="34" charset="0"/>
                </a:rPr>
                <a:t>, or otherwise companies are advised to disinvest. They can then try to get any possible cash from the </a:t>
              </a:r>
              <a:r>
                <a:rPr lang="en-US" sz="1300" b="1" dirty="0">
                  <a:latin typeface="Calibri" pitchFamily="34" charset="0"/>
                  <a:cs typeface="Calibri" pitchFamily="34" charset="0"/>
                </a:rPr>
                <a:t>Question Marks</a:t>
              </a:r>
              <a:r>
                <a:rPr lang="en-US" sz="1300" dirty="0">
                  <a:latin typeface="Calibri" pitchFamily="34" charset="0"/>
                  <a:cs typeface="Calibri" pitchFamily="34" charset="0"/>
                </a:rPr>
                <a:t> that were not selected</a:t>
              </a:r>
            </a:p>
          </p:txBody>
        </p:sp>
        <p:cxnSp>
          <p:nvCxnSpPr>
            <p:cNvPr id="174" name="Straight Connector 173"/>
            <p:cNvCxnSpPr/>
            <p:nvPr/>
          </p:nvCxnSpPr>
          <p:spPr>
            <a:xfrm>
              <a:off x="4419600" y="4970469"/>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8" name="TextBox 177"/>
          <p:cNvSpPr txBox="1"/>
          <p:nvPr/>
        </p:nvSpPr>
        <p:spPr>
          <a:xfrm>
            <a:off x="1257300" y="5289550"/>
            <a:ext cx="577850" cy="2936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a:t>
            </a:r>
          </a:p>
        </p:txBody>
      </p:sp>
      <p:sp>
        <p:nvSpPr>
          <p:cNvPr id="179" name="TextBox 178"/>
          <p:cNvSpPr txBox="1"/>
          <p:nvPr/>
        </p:nvSpPr>
        <p:spPr>
          <a:xfrm>
            <a:off x="3155950" y="5289550"/>
            <a:ext cx="577850" cy="2936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a:t>
            </a:r>
          </a:p>
        </p:txBody>
      </p:sp>
      <p:grpSp>
        <p:nvGrpSpPr>
          <p:cNvPr id="189" name="Group 188"/>
          <p:cNvGrpSpPr>
            <a:grpSpLocks/>
          </p:cNvGrpSpPr>
          <p:nvPr/>
        </p:nvGrpSpPr>
        <p:grpSpPr bwMode="auto">
          <a:xfrm>
            <a:off x="928688" y="5638800"/>
            <a:ext cx="3176587" cy="533400"/>
            <a:chOff x="928928" y="5638800"/>
            <a:chExt cx="3176826" cy="533400"/>
          </a:xfrm>
        </p:grpSpPr>
        <p:cxnSp>
          <p:nvCxnSpPr>
            <p:cNvPr id="177" name="Straight Connector 176"/>
            <p:cNvCxnSpPr/>
            <p:nvPr/>
          </p:nvCxnSpPr>
          <p:spPr>
            <a:xfrm>
              <a:off x="928928" y="5638800"/>
              <a:ext cx="3176826" cy="0"/>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730675" y="5680075"/>
              <a:ext cx="1546341" cy="492125"/>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Relative position (Market Share)</a:t>
              </a:r>
            </a:p>
          </p:txBody>
        </p:sp>
      </p:grpSp>
      <p:sp>
        <p:nvSpPr>
          <p:cNvPr id="181" name="TextBox 180"/>
          <p:cNvSpPr txBox="1"/>
          <p:nvPr/>
        </p:nvSpPr>
        <p:spPr>
          <a:xfrm>
            <a:off x="381000" y="4375150"/>
            <a:ext cx="577850" cy="292100"/>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a:t>
            </a:r>
          </a:p>
        </p:txBody>
      </p:sp>
      <p:sp>
        <p:nvSpPr>
          <p:cNvPr id="182" name="TextBox 181"/>
          <p:cNvSpPr txBox="1"/>
          <p:nvPr/>
        </p:nvSpPr>
        <p:spPr>
          <a:xfrm>
            <a:off x="381000" y="2732088"/>
            <a:ext cx="577850" cy="292100"/>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a:t>
            </a:r>
          </a:p>
        </p:txBody>
      </p:sp>
      <p:grpSp>
        <p:nvGrpSpPr>
          <p:cNvPr id="188" name="Group 187"/>
          <p:cNvGrpSpPr>
            <a:grpSpLocks/>
          </p:cNvGrpSpPr>
          <p:nvPr/>
        </p:nvGrpSpPr>
        <p:grpSpPr bwMode="auto">
          <a:xfrm>
            <a:off x="88900" y="2195513"/>
            <a:ext cx="292100" cy="2878137"/>
            <a:chOff x="88613" y="2194829"/>
            <a:chExt cx="292388" cy="2878466"/>
          </a:xfrm>
        </p:grpSpPr>
        <p:cxnSp>
          <p:nvCxnSpPr>
            <p:cNvPr id="183" name="Straight Connector 182"/>
            <p:cNvCxnSpPr/>
            <p:nvPr/>
          </p:nvCxnSpPr>
          <p:spPr>
            <a:xfrm flipV="1">
              <a:off x="381001" y="2194829"/>
              <a:ext cx="0" cy="2878466"/>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rot="16200000">
              <a:off x="-984532" y="3285438"/>
              <a:ext cx="2438679"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Business growth rate</a:t>
              </a:r>
            </a:p>
          </p:txBody>
        </p:sp>
      </p:grpSp>
    </p:spTree>
    <p:extLst>
      <p:ext uri="{BB962C8B-B14F-4D97-AF65-F5344CB8AC3E}">
        <p14:creationId xmlns:p14="http://schemas.microsoft.com/office/powerpoint/2010/main" val="280926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fade">
                                      <p:cBhvr>
                                        <p:cTn id="11" dur="500"/>
                                        <p:tgtEl>
                                          <p:spTgt spid="151"/>
                                        </p:tgtEl>
                                      </p:cBhvr>
                                    </p:animEffect>
                                  </p:childTnLst>
                                </p:cTn>
                              </p:par>
                              <p:par>
                                <p:cTn id="12" presetID="10" presetClass="entr" presetSubtype="0" fill="hold" nodeType="with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fade">
                                      <p:cBhvr>
                                        <p:cTn id="14" dur="500"/>
                                        <p:tgtEl>
                                          <p:spTgt spid="152"/>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childTnLst>
                          </p:cTn>
                        </p:par>
                        <p:par>
                          <p:cTn id="19" fill="hold" nodeType="with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500"/>
                                        <p:tgtEl>
                                          <p:spTgt spid="1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9"/>
                                        </p:tgtEl>
                                        <p:attrNameLst>
                                          <p:attrName>style.visibility</p:attrName>
                                        </p:attrNameLst>
                                      </p:cBhvr>
                                      <p:to>
                                        <p:strVal val="visible"/>
                                      </p:to>
                                    </p:set>
                                    <p:animEffect transition="in" filter="fade">
                                      <p:cBhvr>
                                        <p:cTn id="31" dur="500"/>
                                        <p:tgtEl>
                                          <p:spTgt spid="179"/>
                                        </p:tgtEl>
                                      </p:cBhvr>
                                    </p:animEffect>
                                  </p:childTnLst>
                                </p:cTn>
                              </p:par>
                            </p:childTnLst>
                          </p:cTn>
                        </p:par>
                        <p:par>
                          <p:cTn id="32" fill="hold" nodeType="withGroup">
                            <p:stCondLst>
                              <p:cond delay="2000"/>
                            </p:stCondLst>
                            <p:childTnLst>
                              <p:par>
                                <p:cTn id="33" presetID="22" presetClass="entr" presetSubtype="4" fill="hold" nodeType="after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wipe(down)">
                                      <p:cBhvr>
                                        <p:cTn id="35" dur="500"/>
                                        <p:tgtEl>
                                          <p:spTgt spid="188"/>
                                        </p:tgtEl>
                                      </p:cBhvr>
                                    </p:animEffect>
                                  </p:childTnLst>
                                </p:cTn>
                              </p:par>
                              <p:par>
                                <p:cTn id="36" presetID="22" presetClass="entr" presetSubtype="8" fill="hold" nodeType="withEffect">
                                  <p:stCondLst>
                                    <p:cond delay="0"/>
                                  </p:stCondLst>
                                  <p:childTnLst>
                                    <p:set>
                                      <p:cBhvr>
                                        <p:cTn id="37" dur="1" fill="hold">
                                          <p:stCondLst>
                                            <p:cond delay="0"/>
                                          </p:stCondLst>
                                        </p:cTn>
                                        <p:tgtEl>
                                          <p:spTgt spid="189"/>
                                        </p:tgtEl>
                                        <p:attrNameLst>
                                          <p:attrName>style.visibility</p:attrName>
                                        </p:attrNameLst>
                                      </p:cBhvr>
                                      <p:to>
                                        <p:strVal val="visible"/>
                                      </p:to>
                                    </p:set>
                                    <p:animEffect transition="in" filter="wipe(left)">
                                      <p:cBhvr>
                                        <p:cTn id="38" dur="500"/>
                                        <p:tgtEl>
                                          <p:spTgt spid="189"/>
                                        </p:tgtEl>
                                      </p:cBhvr>
                                    </p:animEffect>
                                  </p:childTnLst>
                                </p:cTn>
                              </p:par>
                            </p:childTnLst>
                          </p:cTn>
                        </p:par>
                        <p:par>
                          <p:cTn id="39" fill="hold" nodeType="withGroup">
                            <p:stCondLst>
                              <p:cond delay="2500"/>
                            </p:stCondLst>
                            <p:childTnLst>
                              <p:par>
                                <p:cTn id="40" presetID="22" presetClass="entr" presetSubtype="1" fill="hold" nodeType="afterEffect">
                                  <p:stCondLst>
                                    <p:cond delay="1000"/>
                                  </p:stCondLst>
                                  <p:childTnLst>
                                    <p:set>
                                      <p:cBhvr>
                                        <p:cTn id="41" dur="1" fill="hold">
                                          <p:stCondLst>
                                            <p:cond delay="0"/>
                                          </p:stCondLst>
                                        </p:cTn>
                                        <p:tgtEl>
                                          <p:spTgt spid="190"/>
                                        </p:tgtEl>
                                        <p:attrNameLst>
                                          <p:attrName>style.visibility</p:attrName>
                                        </p:attrNameLst>
                                      </p:cBhvr>
                                      <p:to>
                                        <p:strVal val="visible"/>
                                      </p:to>
                                    </p:set>
                                    <p:animEffect transition="in" filter="wipe(up)">
                                      <p:cBhvr>
                                        <p:cTn id="42" dur="500"/>
                                        <p:tgtEl>
                                          <p:spTgt spid="190"/>
                                        </p:tgtEl>
                                      </p:cBhvr>
                                    </p:animEffect>
                                  </p:childTnLst>
                                </p:cTn>
                              </p:par>
                            </p:childTnLst>
                          </p:cTn>
                        </p:par>
                        <p:par>
                          <p:cTn id="43" fill="hold" nodeType="with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wipe(up)">
                                      <p:cBhvr>
                                        <p:cTn id="46" dur="500"/>
                                        <p:tgtEl>
                                          <p:spTgt spid="163"/>
                                        </p:tgtEl>
                                      </p:cBhvr>
                                    </p:animEffect>
                                  </p:childTnLst>
                                </p:cTn>
                              </p:par>
                            </p:childTnLst>
                          </p:cTn>
                        </p:par>
                        <p:par>
                          <p:cTn id="47" fill="hold" nodeType="withGroup">
                            <p:stCondLst>
                              <p:cond delay="4500"/>
                            </p:stCondLst>
                            <p:childTnLst>
                              <p:par>
                                <p:cTn id="48" presetID="22" presetClass="entr" presetSubtype="1" fill="hold" nodeType="afterEffect">
                                  <p:stCondLst>
                                    <p:cond delay="2500"/>
                                  </p:stCondLst>
                                  <p:childTnLst>
                                    <p:set>
                                      <p:cBhvr>
                                        <p:cTn id="49" dur="1" fill="hold">
                                          <p:stCondLst>
                                            <p:cond delay="0"/>
                                          </p:stCondLst>
                                        </p:cTn>
                                        <p:tgtEl>
                                          <p:spTgt spid="191"/>
                                        </p:tgtEl>
                                        <p:attrNameLst>
                                          <p:attrName>style.visibility</p:attrName>
                                        </p:attrNameLst>
                                      </p:cBhvr>
                                      <p:to>
                                        <p:strVal val="visible"/>
                                      </p:to>
                                    </p:set>
                                    <p:animEffect transition="in" filter="wipe(up)">
                                      <p:cBhvr>
                                        <p:cTn id="50" dur="500"/>
                                        <p:tgtEl>
                                          <p:spTgt spid="191"/>
                                        </p:tgtEl>
                                      </p:cBhvr>
                                    </p:animEffect>
                                  </p:childTnLst>
                                </p:cTn>
                              </p:par>
                              <p:par>
                                <p:cTn id="51" presetID="21" presetClass="entr" presetSubtype="1" fill="hold" nodeType="withEffect">
                                  <p:stCondLst>
                                    <p:cond delay="2500"/>
                                  </p:stCondLst>
                                  <p:childTnLst>
                                    <p:set>
                                      <p:cBhvr>
                                        <p:cTn id="52" dur="1" fill="hold">
                                          <p:stCondLst>
                                            <p:cond delay="0"/>
                                          </p:stCondLst>
                                        </p:cTn>
                                        <p:tgtEl>
                                          <p:spTgt spid="152"/>
                                        </p:tgtEl>
                                        <p:attrNameLst>
                                          <p:attrName>style.visibility</p:attrName>
                                        </p:attrNameLst>
                                      </p:cBhvr>
                                      <p:to>
                                        <p:strVal val="visible"/>
                                      </p:to>
                                    </p:set>
                                    <p:animEffect transition="in" filter="wheel(1)">
                                      <p:cBhvr>
                                        <p:cTn id="53" dur="1000"/>
                                        <p:tgtEl>
                                          <p:spTgt spid="152"/>
                                        </p:tgtEl>
                                      </p:cBhvr>
                                    </p:animEffect>
                                  </p:childTnLst>
                                </p:cTn>
                              </p:par>
                            </p:childTnLst>
                          </p:cTn>
                        </p:par>
                        <p:par>
                          <p:cTn id="54" fill="hold" nodeType="withGroup">
                            <p:stCondLst>
                              <p:cond delay="8000"/>
                            </p:stCondLst>
                            <p:childTnLst>
                              <p:par>
                                <p:cTn id="55" presetID="22" presetClass="entr" presetSubtype="1" fill="hold" nodeType="afterEffect">
                                  <p:stCondLst>
                                    <p:cond delay="2250"/>
                                  </p:stCondLst>
                                  <p:childTnLst>
                                    <p:set>
                                      <p:cBhvr>
                                        <p:cTn id="56" dur="1" fill="hold">
                                          <p:stCondLst>
                                            <p:cond delay="0"/>
                                          </p:stCondLst>
                                        </p:cTn>
                                        <p:tgtEl>
                                          <p:spTgt spid="192"/>
                                        </p:tgtEl>
                                        <p:attrNameLst>
                                          <p:attrName>style.visibility</p:attrName>
                                        </p:attrNameLst>
                                      </p:cBhvr>
                                      <p:to>
                                        <p:strVal val="visible"/>
                                      </p:to>
                                    </p:set>
                                    <p:animEffect transition="in" filter="wipe(up)">
                                      <p:cBhvr>
                                        <p:cTn id="57" dur="500"/>
                                        <p:tgtEl>
                                          <p:spTgt spid="192"/>
                                        </p:tgtEl>
                                      </p:cBhvr>
                                    </p:animEffect>
                                  </p:childTnLst>
                                </p:cTn>
                              </p:par>
                              <p:par>
                                <p:cTn id="58" presetID="21" presetClass="entr" presetSubtype="1" fill="hold" nodeType="withEffect">
                                  <p:stCondLst>
                                    <p:cond delay="2250"/>
                                  </p:stCondLst>
                                  <p:childTnLst>
                                    <p:set>
                                      <p:cBhvr>
                                        <p:cTn id="59" dur="1" fill="hold">
                                          <p:stCondLst>
                                            <p:cond delay="0"/>
                                          </p:stCondLst>
                                        </p:cTn>
                                        <p:tgtEl>
                                          <p:spTgt spid="153"/>
                                        </p:tgtEl>
                                        <p:attrNameLst>
                                          <p:attrName>style.visibility</p:attrName>
                                        </p:attrNameLst>
                                      </p:cBhvr>
                                      <p:to>
                                        <p:strVal val="visible"/>
                                      </p:to>
                                    </p:set>
                                    <p:animEffect transition="in" filter="wheel(1)">
                                      <p:cBhvr>
                                        <p:cTn id="60" dur="1000"/>
                                        <p:tgtEl>
                                          <p:spTgt spid="153"/>
                                        </p:tgtEl>
                                      </p:cBhvr>
                                    </p:animEffect>
                                  </p:childTnLst>
                                </p:cTn>
                              </p:par>
                            </p:childTnLst>
                          </p:cTn>
                        </p:par>
                        <p:par>
                          <p:cTn id="61" fill="hold" nodeType="withGroup">
                            <p:stCondLst>
                              <p:cond delay="11250"/>
                            </p:stCondLst>
                            <p:childTnLst>
                              <p:par>
                                <p:cTn id="62" presetID="22" presetClass="entr" presetSubtype="1" fill="hold" nodeType="afterEffect">
                                  <p:stCondLst>
                                    <p:cond delay="2250"/>
                                  </p:stCondLst>
                                  <p:childTnLst>
                                    <p:set>
                                      <p:cBhvr>
                                        <p:cTn id="63" dur="1" fill="hold">
                                          <p:stCondLst>
                                            <p:cond delay="0"/>
                                          </p:stCondLst>
                                        </p:cTn>
                                        <p:tgtEl>
                                          <p:spTgt spid="193"/>
                                        </p:tgtEl>
                                        <p:attrNameLst>
                                          <p:attrName>style.visibility</p:attrName>
                                        </p:attrNameLst>
                                      </p:cBhvr>
                                      <p:to>
                                        <p:strVal val="visible"/>
                                      </p:to>
                                    </p:set>
                                    <p:animEffect transition="in" filter="wipe(up)">
                                      <p:cBhvr>
                                        <p:cTn id="64" dur="1000"/>
                                        <p:tgtEl>
                                          <p:spTgt spid="193"/>
                                        </p:tgtEl>
                                      </p:cBhvr>
                                    </p:animEffect>
                                  </p:childTnLst>
                                </p:cTn>
                              </p:par>
                            </p:childTnLst>
                          </p:cTn>
                        </p:par>
                        <p:par>
                          <p:cTn id="65" fill="hold">
                            <p:stCondLst>
                              <p:cond delay="14500"/>
                            </p:stCondLst>
                            <p:childTnLst>
                              <p:par>
                                <p:cTn id="66" presetID="21" presetClass="entr" presetSubtype="1" fill="hold" nodeType="afterEffect">
                                  <p:stCondLst>
                                    <p:cond delay="2250"/>
                                  </p:stCondLst>
                                  <p:childTnLst>
                                    <p:set>
                                      <p:cBhvr>
                                        <p:cTn id="67" dur="1" fill="hold">
                                          <p:stCondLst>
                                            <p:cond delay="0"/>
                                          </p:stCondLst>
                                        </p:cTn>
                                        <p:tgtEl>
                                          <p:spTgt spid="150"/>
                                        </p:tgtEl>
                                        <p:attrNameLst>
                                          <p:attrName>style.visibility</p:attrName>
                                        </p:attrNameLst>
                                      </p:cBhvr>
                                      <p:to>
                                        <p:strVal val="visible"/>
                                      </p:to>
                                    </p:set>
                                    <p:animEffect transition="in" filter="wheel(1)">
                                      <p:cBhvr>
                                        <p:cTn id="68" dur="1000"/>
                                        <p:tgtEl>
                                          <p:spTgt spid="150"/>
                                        </p:tgtEl>
                                      </p:cBhvr>
                                    </p:animEffect>
                                  </p:childTnLst>
                                </p:cTn>
                              </p:par>
                              <p:par>
                                <p:cTn id="69" presetID="21" presetClass="entr" presetSubtype="1" fill="hold" nodeType="withEffect">
                                  <p:stCondLst>
                                    <p:cond delay="2250"/>
                                  </p:stCondLst>
                                  <p:childTnLst>
                                    <p:set>
                                      <p:cBhvr>
                                        <p:cTn id="70" dur="1" fill="hold">
                                          <p:stCondLst>
                                            <p:cond delay="0"/>
                                          </p:stCondLst>
                                        </p:cTn>
                                        <p:tgtEl>
                                          <p:spTgt spid="151"/>
                                        </p:tgtEl>
                                        <p:attrNameLst>
                                          <p:attrName>style.visibility</p:attrName>
                                        </p:attrNameLst>
                                      </p:cBhvr>
                                      <p:to>
                                        <p:strVal val="visible"/>
                                      </p:to>
                                    </p:set>
                                    <p:animEffect transition="in" filter="wheel(1)">
                                      <p:cBhvr>
                                        <p:cTn id="71" dur="1000"/>
                                        <p:tgtEl>
                                          <p:spTgt spid="151"/>
                                        </p:tgtEl>
                                      </p:cBhvr>
                                    </p:animEffect>
                                  </p:childTnLst>
                                </p:cTn>
                              </p:par>
                            </p:childTnLst>
                          </p:cTn>
                        </p:par>
                        <p:par>
                          <p:cTn id="72" fill="hold" nodeType="withGroup">
                            <p:stCondLst>
                              <p:cond delay="17750"/>
                            </p:stCondLst>
                            <p:childTnLst>
                              <p:par>
                                <p:cTn id="73" presetID="22" presetClass="entr" presetSubtype="1" fill="hold" nodeType="afterEffect">
                                  <p:stCondLst>
                                    <p:cond delay="0"/>
                                  </p:stCondLst>
                                  <p:childTnLst>
                                    <p:set>
                                      <p:cBhvr>
                                        <p:cTn id="74" dur="1" fill="hold">
                                          <p:stCondLst>
                                            <p:cond delay="0"/>
                                          </p:stCondLst>
                                        </p:cTn>
                                        <p:tgtEl>
                                          <p:spTgt spid="194"/>
                                        </p:tgtEl>
                                        <p:attrNameLst>
                                          <p:attrName>style.visibility</p:attrName>
                                        </p:attrNameLst>
                                      </p:cBhvr>
                                      <p:to>
                                        <p:strVal val="visible"/>
                                      </p:to>
                                    </p:set>
                                    <p:animEffect transition="in" filter="wipe(up)">
                                      <p:cBhvr>
                                        <p:cTn id="75"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78" grpId="0"/>
      <p:bldP spid="179" grpId="0"/>
      <p:bldP spid="181" grpId="0"/>
      <p:bldP spid="1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latin typeface="Arial" charset="0"/>
                <a:cs typeface="Arial" charset="0"/>
              </a:rPr>
              <a:t>BCG Matrix application</a:t>
            </a:r>
          </a:p>
        </p:txBody>
      </p:sp>
      <p:grpSp>
        <p:nvGrpSpPr>
          <p:cNvPr id="4" name="Group 3"/>
          <p:cNvGrpSpPr>
            <a:grpSpLocks/>
          </p:cNvGrpSpPr>
          <p:nvPr/>
        </p:nvGrpSpPr>
        <p:grpSpPr bwMode="auto">
          <a:xfrm>
            <a:off x="2524125" y="3659188"/>
            <a:ext cx="1585913" cy="1446212"/>
            <a:chOff x="3177908" y="3586326"/>
            <a:chExt cx="2505561" cy="2284023"/>
          </a:xfrm>
        </p:grpSpPr>
        <p:grpSp>
          <p:nvGrpSpPr>
            <p:cNvPr id="5" name="Gruppe 201"/>
            <p:cNvGrpSpPr/>
            <p:nvPr/>
          </p:nvGrpSpPr>
          <p:grpSpPr bwMode="auto">
            <a:xfrm rot="10800000">
              <a:off x="3177908" y="3586326"/>
              <a:ext cx="2505561" cy="2284023"/>
              <a:chOff x="1785918" y="3286127"/>
              <a:chExt cx="3000396" cy="2500328"/>
            </a:xfrm>
            <a:effectLst>
              <a:outerShdw blurRad="50800" dist="177800" dir="5400000" algn="ctr" rotWithShape="0">
                <a:srgbClr val="000000">
                  <a:alpha val="24000"/>
                </a:srgbClr>
              </a:outerShdw>
            </a:effectLst>
          </p:grpSpPr>
          <p:sp>
            <p:nvSpPr>
              <p:cNvPr id="7" name="Kombinationstegning 212"/>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sp>
            <p:nvSpPr>
              <p:cNvPr id="8" name="Rektangel 213"/>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sz="1400" kern="0" noProof="1">
                  <a:solidFill>
                    <a:sysClr val="window" lastClr="FFFFFF"/>
                  </a:solidFill>
                  <a:latin typeface="Calibri" pitchFamily="34" charset="0"/>
                  <a:cs typeface="Calibri" pitchFamily="34" charset="0"/>
                </a:endParaRPr>
              </a:p>
            </p:txBody>
          </p:sp>
          <p:sp>
            <p:nvSpPr>
              <p:cNvPr id="9" name="Parallelogram 8"/>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grpSp>
        <p:sp>
          <p:nvSpPr>
            <p:cNvPr id="28721" name="Freeform 358"/>
            <p:cNvSpPr>
              <a:spLocks/>
            </p:cNvSpPr>
            <p:nvPr/>
          </p:nvSpPr>
          <p:spPr bwMode="auto">
            <a:xfrm flipH="1">
              <a:off x="3978293" y="4174899"/>
              <a:ext cx="1301750" cy="1084262"/>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400">
                <a:latin typeface="Calibri" pitchFamily="34" charset="0"/>
                <a:cs typeface="Calibri" pitchFamily="34" charset="0"/>
              </a:endParaRPr>
            </a:p>
          </p:txBody>
        </p:sp>
      </p:grpSp>
      <p:grpSp>
        <p:nvGrpSpPr>
          <p:cNvPr id="10" name="Group 9"/>
          <p:cNvGrpSpPr>
            <a:grpSpLocks/>
          </p:cNvGrpSpPr>
          <p:nvPr/>
        </p:nvGrpSpPr>
        <p:grpSpPr bwMode="auto">
          <a:xfrm>
            <a:off x="2517775" y="2212975"/>
            <a:ext cx="1597025" cy="1441450"/>
            <a:chOff x="3168147" y="1303111"/>
            <a:chExt cx="2523059" cy="2276423"/>
          </a:xfrm>
        </p:grpSpPr>
        <p:grpSp>
          <p:nvGrpSpPr>
            <p:cNvPr id="28715" name="Gruppe 197"/>
            <p:cNvGrpSpPr>
              <a:grpSpLocks/>
            </p:cNvGrpSpPr>
            <p:nvPr/>
          </p:nvGrpSpPr>
          <p:grpSpPr bwMode="auto">
            <a:xfrm flipH="1">
              <a:off x="3168147" y="1303111"/>
              <a:ext cx="2523059" cy="2276423"/>
              <a:chOff x="1769081" y="3278552"/>
              <a:chExt cx="3017233" cy="2507904"/>
            </a:xfrm>
          </p:grpSpPr>
          <p:sp>
            <p:nvSpPr>
              <p:cNvPr id="13" name="Kombinationstegning 215"/>
              <p:cNvSpPr/>
              <p:nvPr/>
            </p:nvSpPr>
            <p:spPr bwMode="auto">
              <a:xfrm rot="5400000">
                <a:off x="2536259" y="3536401"/>
                <a:ext cx="2499617" cy="200049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28718" name="Rektangel 216"/>
              <p:cNvSpPr>
                <a:spLocks noChangeArrowheads="1"/>
              </p:cNvSpPr>
              <p:nvPr/>
            </p:nvSpPr>
            <p:spPr bwMode="auto">
              <a:xfrm rot="5400000">
                <a:off x="1915475" y="3132158"/>
                <a:ext cx="2278306" cy="2571094"/>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sz="1400" noProof="1">
                  <a:solidFill>
                    <a:srgbClr val="FFFFFF"/>
                  </a:solidFill>
                  <a:latin typeface="Calibri" pitchFamily="34" charset="0"/>
                  <a:cs typeface="Calibri" pitchFamily="34" charset="0"/>
                </a:endParaRPr>
              </a:p>
            </p:txBody>
          </p:sp>
          <p:sp>
            <p:nvSpPr>
              <p:cNvPr id="15" name="Parallelogram 14"/>
              <p:cNvSpPr/>
              <p:nvPr/>
            </p:nvSpPr>
            <p:spPr>
              <a:xfrm flipH="1">
                <a:off x="1787076" y="5573782"/>
                <a:ext cx="2927256" cy="21267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12" name="Freeform 12"/>
            <p:cNvSpPr>
              <a:spLocks noEditPoints="1"/>
            </p:cNvSpPr>
            <p:nvPr/>
          </p:nvSpPr>
          <p:spPr bwMode="auto">
            <a:xfrm>
              <a:off x="4141255" y="1794497"/>
              <a:ext cx="662115" cy="93764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grpSp>
        <p:nvGrpSpPr>
          <p:cNvPr id="16" name="Group 15"/>
          <p:cNvGrpSpPr>
            <a:grpSpLocks/>
          </p:cNvGrpSpPr>
          <p:nvPr/>
        </p:nvGrpSpPr>
        <p:grpSpPr bwMode="auto">
          <a:xfrm>
            <a:off x="928688" y="3646488"/>
            <a:ext cx="1612900" cy="1431925"/>
            <a:chOff x="616342" y="3604559"/>
            <a:chExt cx="2548213" cy="2261252"/>
          </a:xfrm>
        </p:grpSpPr>
        <p:grpSp>
          <p:nvGrpSpPr>
            <p:cNvPr id="17" name="Gruppe 205"/>
            <p:cNvGrpSpPr/>
            <p:nvPr/>
          </p:nvGrpSpPr>
          <p:grpSpPr bwMode="auto">
            <a:xfrm rot="10800000" flipH="1">
              <a:off x="616342" y="3604559"/>
              <a:ext cx="2548213" cy="2261252"/>
              <a:chOff x="1785918" y="3286127"/>
              <a:chExt cx="3000396" cy="2500328"/>
            </a:xfrm>
            <a:effectLst>
              <a:outerShdw blurRad="50800" dist="177800" dir="5400000" algn="ctr" rotWithShape="0">
                <a:srgbClr val="000000">
                  <a:alpha val="24000"/>
                </a:srgbClr>
              </a:outerShdw>
            </a:effectLst>
          </p:grpSpPr>
          <p:sp>
            <p:nvSpPr>
              <p:cNvPr id="133" name="Kombinationstegning 209"/>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sp>
            <p:nvSpPr>
              <p:cNvPr id="134" name="Rektangel 210"/>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sz="1400" kern="0" noProof="1">
                  <a:solidFill>
                    <a:sysClr val="window" lastClr="FFFFFF"/>
                  </a:solidFill>
                  <a:latin typeface="Calibri" pitchFamily="34" charset="0"/>
                  <a:cs typeface="Calibri" pitchFamily="34" charset="0"/>
                </a:endParaRPr>
              </a:p>
            </p:txBody>
          </p:sp>
          <p:sp>
            <p:nvSpPr>
              <p:cNvPr id="135" name="Parallelogram 134"/>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grpSp>
        <p:grpSp>
          <p:nvGrpSpPr>
            <p:cNvPr id="28712" name="Gruppe 63"/>
            <p:cNvGrpSpPr>
              <a:grpSpLocks/>
            </p:cNvGrpSpPr>
            <p:nvPr/>
          </p:nvGrpSpPr>
          <p:grpSpPr bwMode="auto">
            <a:xfrm>
              <a:off x="1123968" y="4501924"/>
              <a:ext cx="1333500" cy="928687"/>
              <a:chOff x="2428856" y="3760570"/>
              <a:chExt cx="857260" cy="597124"/>
            </a:xfrm>
          </p:grpSpPr>
          <p:grpSp>
            <p:nvGrpSpPr>
              <p:cNvPr id="19" name="Gruppe 368"/>
              <p:cNvGrpSpPr/>
              <p:nvPr/>
            </p:nvGrpSpPr>
            <p:grpSpPr>
              <a:xfrm flipH="1">
                <a:off x="2428856" y="3760570"/>
                <a:ext cx="857260" cy="597124"/>
                <a:chOff x="3071802" y="2714620"/>
                <a:chExt cx="2814637" cy="1960563"/>
              </a:xfrm>
              <a:solidFill>
                <a:schemeClr val="bg1"/>
              </a:solidFill>
            </p:grpSpPr>
            <p:sp>
              <p:nvSpPr>
                <p:cNvPr id="21"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1"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2"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3"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4"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5"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6"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7"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8"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9"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0"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1"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2"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3"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4"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5"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6"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7"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8"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49"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0"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1"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2"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3"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4"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5"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6"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7"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8"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59"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0"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1"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2"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3"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4"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5"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6"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7"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8"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69"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0"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1"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2"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3"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4"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5"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6"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7"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8"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79"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0"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1"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2"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3"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4"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5"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6"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7"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8"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89"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0"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1"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2"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3"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4"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5"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6"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7"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8"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99"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0"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1"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2"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3"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4"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5"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6"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7"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8"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09"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0"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1"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2"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3"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4"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5"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6"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7"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8"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19"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20"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21"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22"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23"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124" name="Kombinationstegning 183"/>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25" name="Kombinationstegning 184"/>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26" name="Kombinationstegning 185"/>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27" name="Kombinationstegning 186"/>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28" name="Kombinationstegning 187"/>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29" name="Kombinationstegning 188"/>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30" name="Kombinationstegning 190"/>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31" name="Kombinationstegning 191"/>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132" name="Kombinationstegning 192"/>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grpSp>
          <p:sp>
            <p:nvSpPr>
              <p:cNvPr id="28714" name="Freeform 231"/>
              <p:cNvSpPr>
                <a:spLocks noEditPoints="1"/>
              </p:cNvSpPr>
              <p:nvPr/>
            </p:nvSpPr>
            <p:spPr bwMode="auto">
              <a:xfrm>
                <a:off x="2643351" y="3852507"/>
                <a:ext cx="152148" cy="219680"/>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400">
                  <a:latin typeface="Calibri" pitchFamily="34" charset="0"/>
                  <a:cs typeface="Calibri" pitchFamily="34" charset="0"/>
                </a:endParaRPr>
              </a:p>
            </p:txBody>
          </p:sp>
        </p:grpSp>
      </p:grpSp>
      <p:grpSp>
        <p:nvGrpSpPr>
          <p:cNvPr id="136" name="Group 135"/>
          <p:cNvGrpSpPr>
            <a:grpSpLocks/>
          </p:cNvGrpSpPr>
          <p:nvPr/>
        </p:nvGrpSpPr>
        <p:grpSpPr bwMode="auto">
          <a:xfrm>
            <a:off x="887413" y="2249488"/>
            <a:ext cx="1651000" cy="1406525"/>
            <a:chOff x="550881" y="1358848"/>
            <a:chExt cx="2608051" cy="2222916"/>
          </a:xfrm>
        </p:grpSpPr>
        <p:grpSp>
          <p:nvGrpSpPr>
            <p:cNvPr id="28706" name="Gruppe 196"/>
            <p:cNvGrpSpPr>
              <a:grpSpLocks/>
            </p:cNvGrpSpPr>
            <p:nvPr/>
          </p:nvGrpSpPr>
          <p:grpSpPr bwMode="auto">
            <a:xfrm>
              <a:off x="550881" y="1358848"/>
              <a:ext cx="2608051" cy="2222916"/>
              <a:chOff x="1666849" y="3126406"/>
              <a:chExt cx="3119463" cy="2660051"/>
            </a:xfrm>
          </p:grpSpPr>
          <p:sp>
            <p:nvSpPr>
              <p:cNvPr id="139" name="Kombinationstegning 218"/>
              <p:cNvSpPr/>
              <p:nvPr/>
            </p:nvSpPr>
            <p:spPr bwMode="auto">
              <a:xfrm rot="5400000">
                <a:off x="2424474" y="3424617"/>
                <a:ext cx="2642037" cy="208164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28709" name="Rektangel 219"/>
              <p:cNvSpPr>
                <a:spLocks noChangeArrowheads="1"/>
              </p:cNvSpPr>
              <p:nvPr/>
            </p:nvSpPr>
            <p:spPr bwMode="auto">
              <a:xfrm rot="5400000">
                <a:off x="1788981" y="3004271"/>
                <a:ext cx="2429059" cy="267332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sz="1400" noProof="1">
                  <a:solidFill>
                    <a:srgbClr val="FFFFFF"/>
                  </a:solidFill>
                  <a:latin typeface="Calibri" pitchFamily="34" charset="0"/>
                  <a:cs typeface="Calibri" pitchFamily="34" charset="0"/>
                </a:endParaRPr>
              </a:p>
            </p:txBody>
          </p:sp>
          <p:sp>
            <p:nvSpPr>
              <p:cNvPr id="141" name="Parallelogram 140"/>
              <p:cNvSpPr/>
              <p:nvPr/>
            </p:nvSpPr>
            <p:spPr>
              <a:xfrm flipH="1">
                <a:off x="1669848" y="5555278"/>
                <a:ext cx="3047475" cy="231179"/>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138" name="5-takket stjerne 151"/>
            <p:cNvSpPr/>
            <p:nvPr/>
          </p:nvSpPr>
          <p:spPr bwMode="auto">
            <a:xfrm>
              <a:off x="1077507" y="1848089"/>
              <a:ext cx="1010619" cy="101110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142" name="Rectangle 141"/>
          <p:cNvSpPr/>
          <p:nvPr/>
        </p:nvSpPr>
        <p:spPr>
          <a:xfrm>
            <a:off x="4772025" y="1360488"/>
            <a:ext cx="3959225" cy="4897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endParaRPr lang="en-IN" sz="1400" dirty="0">
              <a:solidFill>
                <a:schemeClr val="tx1"/>
              </a:solidFill>
              <a:latin typeface="Calibri" pitchFamily="34" charset="0"/>
              <a:cs typeface="Calibri" pitchFamily="34" charset="0"/>
            </a:endParaRPr>
          </a:p>
        </p:txBody>
      </p:sp>
      <p:grpSp>
        <p:nvGrpSpPr>
          <p:cNvPr id="143" name="Group 142"/>
          <p:cNvGrpSpPr>
            <a:grpSpLocks/>
          </p:cNvGrpSpPr>
          <p:nvPr/>
        </p:nvGrpSpPr>
        <p:grpSpPr bwMode="auto">
          <a:xfrm>
            <a:off x="4267200" y="987425"/>
            <a:ext cx="4800600" cy="5413375"/>
            <a:chOff x="4267200" y="987623"/>
            <a:chExt cx="4800600" cy="5413177"/>
          </a:xfrm>
        </p:grpSpPr>
        <p:grpSp>
          <p:nvGrpSpPr>
            <p:cNvPr id="28702" name="Group 143"/>
            <p:cNvGrpSpPr>
              <a:grpSpLocks/>
            </p:cNvGrpSpPr>
            <p:nvPr/>
          </p:nvGrpSpPr>
          <p:grpSpPr bwMode="auto">
            <a:xfrm>
              <a:off x="4267200" y="987623"/>
              <a:ext cx="4800600" cy="5413177"/>
              <a:chOff x="4771881" y="990600"/>
              <a:chExt cx="3959100" cy="5155757"/>
            </a:xfrm>
          </p:grpSpPr>
          <p:sp>
            <p:nvSpPr>
              <p:cNvPr id="146" name="Rectangle 145"/>
              <p:cNvSpPr/>
              <p:nvPr/>
            </p:nvSpPr>
            <p:spPr>
              <a:xfrm>
                <a:off x="4771881" y="990600"/>
                <a:ext cx="3959100" cy="5155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Calibri" pitchFamily="34" charset="0"/>
                  <a:cs typeface="Calibri" pitchFamily="34" charset="0"/>
                </a:endParaRPr>
              </a:p>
            </p:txBody>
          </p:sp>
          <p:sp>
            <p:nvSpPr>
              <p:cNvPr id="147" name="Rectangle 146"/>
              <p:cNvSpPr/>
              <p:nvPr/>
            </p:nvSpPr>
            <p:spPr>
              <a:xfrm>
                <a:off x="4897567" y="1513735"/>
                <a:ext cx="3657978" cy="44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Calibri" pitchFamily="34" charset="0"/>
                  <a:cs typeface="Calibri" pitchFamily="34" charset="0"/>
                </a:endParaRPr>
              </a:p>
            </p:txBody>
          </p:sp>
        </p:grpSp>
        <p:sp>
          <p:nvSpPr>
            <p:cNvPr id="28703" name="TextBox 144"/>
            <p:cNvSpPr txBox="1">
              <a:spLocks noChangeArrowheads="1"/>
            </p:cNvSpPr>
            <p:nvPr/>
          </p:nvSpPr>
          <p:spPr bwMode="auto">
            <a:xfrm>
              <a:off x="4395208" y="1140023"/>
              <a:ext cx="4580984"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chemeClr val="bg1"/>
                  </a:solidFill>
                  <a:latin typeface="Calibri" pitchFamily="34" charset="0"/>
                  <a:cs typeface="Calibri" pitchFamily="34" charset="0"/>
                </a:rPr>
                <a:t>BCG Matrix application</a:t>
              </a:r>
            </a:p>
          </p:txBody>
        </p:sp>
      </p:grpSp>
      <p:sp>
        <p:nvSpPr>
          <p:cNvPr id="148" name="TextBox 147"/>
          <p:cNvSpPr txBox="1">
            <a:spLocks noChangeArrowheads="1"/>
          </p:cNvSpPr>
          <p:nvPr/>
        </p:nvSpPr>
        <p:spPr bwMode="auto">
          <a:xfrm>
            <a:off x="4451350" y="1600200"/>
            <a:ext cx="431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cs typeface="Calibri" pitchFamily="34" charset="0"/>
              </a:rPr>
              <a:t>BCG assumed that competitors with larger market shares would have the lowest costs and higher profits</a:t>
            </a:r>
          </a:p>
        </p:txBody>
      </p:sp>
      <p:sp>
        <p:nvSpPr>
          <p:cNvPr id="150" name="TextBox 149"/>
          <p:cNvSpPr txBox="1">
            <a:spLocks noChangeArrowheads="1"/>
          </p:cNvSpPr>
          <p:nvPr/>
        </p:nvSpPr>
        <p:spPr bwMode="auto">
          <a:xfrm>
            <a:off x="4451350" y="2209800"/>
            <a:ext cx="4311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cs typeface="Calibri" pitchFamily="34" charset="0"/>
              </a:rPr>
              <a:t>In growing markets, a company should try to capture most of the growth by growing faster than its competitors, so that when growth slowed down, it would emerge as the highest-share competitor</a:t>
            </a:r>
          </a:p>
        </p:txBody>
      </p:sp>
      <p:sp>
        <p:nvSpPr>
          <p:cNvPr id="153" name="TextBox 152"/>
          <p:cNvSpPr txBox="1">
            <a:spLocks noChangeArrowheads="1"/>
          </p:cNvSpPr>
          <p:nvPr/>
        </p:nvSpPr>
        <p:spPr bwMode="auto">
          <a:xfrm>
            <a:off x="4451350" y="3389293"/>
            <a:ext cx="4311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cs typeface="Calibri" pitchFamily="34" charset="0"/>
              </a:rPr>
              <a:t>Based on these assumptions, the strategic implications of the BCG matrix were that cash from </a:t>
            </a:r>
            <a:r>
              <a:rPr lang="en-US" sz="1400" b="1" dirty="0">
                <a:latin typeface="Calibri" pitchFamily="34" charset="0"/>
                <a:cs typeface="Calibri" pitchFamily="34" charset="0"/>
              </a:rPr>
              <a:t>‘cash cows’ </a:t>
            </a:r>
            <a:r>
              <a:rPr lang="en-US" sz="1400" dirty="0">
                <a:latin typeface="Calibri" pitchFamily="34" charset="0"/>
                <a:cs typeface="Calibri" pitchFamily="34" charset="0"/>
              </a:rPr>
              <a:t>should be used to support selected </a:t>
            </a:r>
            <a:r>
              <a:rPr lang="en-US" sz="1400" b="1" dirty="0">
                <a:latin typeface="Calibri" pitchFamily="34" charset="0"/>
                <a:cs typeface="Calibri" pitchFamily="34" charset="0"/>
              </a:rPr>
              <a:t>‘question marks’ </a:t>
            </a:r>
            <a:r>
              <a:rPr lang="en-US" sz="1400" dirty="0">
                <a:latin typeface="Calibri" pitchFamily="34" charset="0"/>
                <a:cs typeface="Calibri" pitchFamily="34" charset="0"/>
              </a:rPr>
              <a:t>and to strengthen </a:t>
            </a:r>
            <a:r>
              <a:rPr lang="en-US" sz="1400" b="1" dirty="0">
                <a:latin typeface="Calibri" pitchFamily="34" charset="0"/>
                <a:cs typeface="Calibri" pitchFamily="34" charset="0"/>
              </a:rPr>
              <a:t>‘emerging stars’</a:t>
            </a:r>
          </a:p>
        </p:txBody>
      </p:sp>
      <p:sp>
        <p:nvSpPr>
          <p:cNvPr id="156" name="TextBox 155"/>
          <p:cNvSpPr txBox="1">
            <a:spLocks noChangeArrowheads="1"/>
          </p:cNvSpPr>
          <p:nvPr/>
        </p:nvSpPr>
        <p:spPr bwMode="auto">
          <a:xfrm>
            <a:off x="4451350" y="4519136"/>
            <a:ext cx="4311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cs typeface="Calibri" pitchFamily="34" charset="0"/>
              </a:rPr>
              <a:t>The weakest </a:t>
            </a:r>
            <a:r>
              <a:rPr lang="en-US" sz="1400" b="1" dirty="0">
                <a:latin typeface="Calibri" pitchFamily="34" charset="0"/>
                <a:cs typeface="Calibri" pitchFamily="34" charset="0"/>
              </a:rPr>
              <a:t>‘question marks’ </a:t>
            </a:r>
            <a:r>
              <a:rPr lang="en-US" sz="1400" dirty="0">
                <a:latin typeface="Calibri" pitchFamily="34" charset="0"/>
                <a:cs typeface="Calibri" pitchFamily="34" charset="0"/>
              </a:rPr>
              <a:t>should be divested or liquidated, the company should exit from the </a:t>
            </a:r>
            <a:r>
              <a:rPr lang="en-US" sz="1400" b="1" dirty="0">
                <a:latin typeface="Calibri" pitchFamily="34" charset="0"/>
                <a:cs typeface="Calibri" pitchFamily="34" charset="0"/>
              </a:rPr>
              <a:t>‘Dog’ </a:t>
            </a:r>
            <a:r>
              <a:rPr lang="en-US" sz="1400" dirty="0">
                <a:latin typeface="Calibri" pitchFamily="34" charset="0"/>
                <a:cs typeface="Calibri" pitchFamily="34" charset="0"/>
              </a:rPr>
              <a:t>industries</a:t>
            </a:r>
          </a:p>
        </p:txBody>
      </p:sp>
      <p:sp>
        <p:nvSpPr>
          <p:cNvPr id="159" name="TextBox 158"/>
          <p:cNvSpPr txBox="1">
            <a:spLocks noChangeArrowheads="1"/>
          </p:cNvSpPr>
          <p:nvPr/>
        </p:nvSpPr>
        <p:spPr bwMode="auto">
          <a:xfrm>
            <a:off x="4451350" y="5486400"/>
            <a:ext cx="431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cs typeface="Calibri" pitchFamily="34" charset="0"/>
              </a:rPr>
              <a:t>The company should  have a balanced portfolio of </a:t>
            </a:r>
            <a:r>
              <a:rPr lang="en-US" sz="1400" b="1" dirty="0">
                <a:latin typeface="Calibri" pitchFamily="34" charset="0"/>
                <a:cs typeface="Calibri" pitchFamily="34" charset="0"/>
              </a:rPr>
              <a:t>‘stars’, ‘cash cows’</a:t>
            </a:r>
            <a:r>
              <a:rPr lang="en-US" sz="1400" dirty="0">
                <a:latin typeface="Calibri" pitchFamily="34" charset="0"/>
                <a:cs typeface="Calibri" pitchFamily="34" charset="0"/>
              </a:rPr>
              <a:t>, and </a:t>
            </a:r>
            <a:r>
              <a:rPr lang="en-US" sz="1400" b="1" dirty="0">
                <a:latin typeface="Calibri" pitchFamily="34" charset="0"/>
                <a:cs typeface="Calibri" pitchFamily="34" charset="0"/>
              </a:rPr>
              <a:t>‘question marks’</a:t>
            </a:r>
          </a:p>
        </p:txBody>
      </p:sp>
      <p:grpSp>
        <p:nvGrpSpPr>
          <p:cNvPr id="171" name="Group 170"/>
          <p:cNvGrpSpPr>
            <a:grpSpLocks/>
          </p:cNvGrpSpPr>
          <p:nvPr/>
        </p:nvGrpSpPr>
        <p:grpSpPr bwMode="auto">
          <a:xfrm>
            <a:off x="4419600" y="2147888"/>
            <a:ext cx="4435475" cy="3270250"/>
            <a:chOff x="4419600" y="2148446"/>
            <a:chExt cx="4435017" cy="3269619"/>
          </a:xfrm>
        </p:grpSpPr>
        <p:cxnSp>
          <p:nvCxnSpPr>
            <p:cNvPr id="151" name="Straight Connector 150"/>
            <p:cNvCxnSpPr/>
            <p:nvPr/>
          </p:nvCxnSpPr>
          <p:spPr>
            <a:xfrm>
              <a:off x="4419600" y="2148446"/>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419600" y="3305510"/>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419600" y="4460987"/>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419600" y="5418065"/>
              <a:ext cx="443501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1257300" y="5289550"/>
            <a:ext cx="577850"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High</a:t>
            </a:r>
          </a:p>
        </p:txBody>
      </p:sp>
      <p:sp>
        <p:nvSpPr>
          <p:cNvPr id="162" name="TextBox 161"/>
          <p:cNvSpPr txBox="1"/>
          <p:nvPr/>
        </p:nvSpPr>
        <p:spPr>
          <a:xfrm>
            <a:off x="3155950" y="5289550"/>
            <a:ext cx="577850"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Low</a:t>
            </a:r>
          </a:p>
        </p:txBody>
      </p:sp>
      <p:grpSp>
        <p:nvGrpSpPr>
          <p:cNvPr id="163" name="Group 162"/>
          <p:cNvGrpSpPr>
            <a:grpSpLocks/>
          </p:cNvGrpSpPr>
          <p:nvPr/>
        </p:nvGrpSpPr>
        <p:grpSpPr bwMode="auto">
          <a:xfrm>
            <a:off x="928688" y="5638800"/>
            <a:ext cx="3176587" cy="564495"/>
            <a:chOff x="928928" y="5638800"/>
            <a:chExt cx="3176826" cy="564495"/>
          </a:xfrm>
        </p:grpSpPr>
        <p:cxnSp>
          <p:nvCxnSpPr>
            <p:cNvPr id="164" name="Straight Connector 163"/>
            <p:cNvCxnSpPr/>
            <p:nvPr/>
          </p:nvCxnSpPr>
          <p:spPr>
            <a:xfrm>
              <a:off x="928928" y="5638800"/>
              <a:ext cx="3176826" cy="0"/>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730675" y="5680075"/>
              <a:ext cx="1546341" cy="523220"/>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Relative position (Market Share)</a:t>
              </a:r>
            </a:p>
          </p:txBody>
        </p:sp>
      </p:grpSp>
      <p:sp>
        <p:nvSpPr>
          <p:cNvPr id="166" name="TextBox 165"/>
          <p:cNvSpPr txBox="1"/>
          <p:nvPr/>
        </p:nvSpPr>
        <p:spPr>
          <a:xfrm>
            <a:off x="381000" y="4375150"/>
            <a:ext cx="577850"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Low</a:t>
            </a:r>
          </a:p>
        </p:txBody>
      </p:sp>
      <p:sp>
        <p:nvSpPr>
          <p:cNvPr id="167" name="TextBox 166"/>
          <p:cNvSpPr txBox="1"/>
          <p:nvPr/>
        </p:nvSpPr>
        <p:spPr>
          <a:xfrm>
            <a:off x="381000" y="2732088"/>
            <a:ext cx="577850"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High</a:t>
            </a:r>
          </a:p>
        </p:txBody>
      </p:sp>
      <p:grpSp>
        <p:nvGrpSpPr>
          <p:cNvPr id="168" name="Group 167"/>
          <p:cNvGrpSpPr>
            <a:grpSpLocks/>
          </p:cNvGrpSpPr>
          <p:nvPr/>
        </p:nvGrpSpPr>
        <p:grpSpPr bwMode="auto">
          <a:xfrm>
            <a:off x="81063" y="2195513"/>
            <a:ext cx="307777" cy="2878137"/>
            <a:chOff x="80768" y="2194829"/>
            <a:chExt cx="308080" cy="2878466"/>
          </a:xfrm>
        </p:grpSpPr>
        <p:cxnSp>
          <p:nvCxnSpPr>
            <p:cNvPr id="169" name="Straight Connector 168"/>
            <p:cNvCxnSpPr/>
            <p:nvPr/>
          </p:nvCxnSpPr>
          <p:spPr>
            <a:xfrm flipV="1">
              <a:off x="381001" y="2194829"/>
              <a:ext cx="0" cy="2878466"/>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rot="16200000">
              <a:off x="-984532" y="3277593"/>
              <a:ext cx="2438679" cy="308080"/>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Business growth rate</a:t>
              </a:r>
            </a:p>
          </p:txBody>
        </p:sp>
      </p:grpSp>
    </p:spTree>
    <p:extLst>
      <p:ext uri="{BB962C8B-B14F-4D97-AF65-F5344CB8AC3E}">
        <p14:creationId xmlns:p14="http://schemas.microsoft.com/office/powerpoint/2010/main" val="2222045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nodeType="with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fade">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500"/>
                                        <p:tgtEl>
                                          <p:spTgt spid="1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fade">
                                      <p:cBhvr>
                                        <p:cTn id="28" dur="500"/>
                                        <p:tgtEl>
                                          <p:spTgt spid="1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animEffect transition="in" filter="fade">
                                      <p:cBhvr>
                                        <p:cTn id="31" dur="500"/>
                                        <p:tgtEl>
                                          <p:spTgt spid="162"/>
                                        </p:tgtEl>
                                      </p:cBhvr>
                                    </p:animEffect>
                                  </p:childTnLst>
                                </p:cTn>
                              </p:par>
                            </p:childTnLst>
                          </p:cTn>
                        </p:par>
                        <p:par>
                          <p:cTn id="32" fill="hold" nodeType="withGroup">
                            <p:stCondLst>
                              <p:cond delay="2000"/>
                            </p:stCondLst>
                            <p:childTnLst>
                              <p:par>
                                <p:cTn id="33" presetID="22" presetClass="entr" presetSubtype="4"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down)">
                                      <p:cBhvr>
                                        <p:cTn id="35" dur="500"/>
                                        <p:tgtEl>
                                          <p:spTgt spid="168"/>
                                        </p:tgtEl>
                                      </p:cBhvr>
                                    </p:animEffect>
                                  </p:childTnLst>
                                </p:cTn>
                              </p:par>
                              <p:par>
                                <p:cTn id="36" presetID="22" presetClass="entr" presetSubtype="8" fill="hold" nodeType="withEffect">
                                  <p:stCondLst>
                                    <p:cond delay="0"/>
                                  </p:stCondLst>
                                  <p:childTnLst>
                                    <p:set>
                                      <p:cBhvr>
                                        <p:cTn id="37" dur="1" fill="hold">
                                          <p:stCondLst>
                                            <p:cond delay="0"/>
                                          </p:stCondLst>
                                        </p:cTn>
                                        <p:tgtEl>
                                          <p:spTgt spid="163"/>
                                        </p:tgtEl>
                                        <p:attrNameLst>
                                          <p:attrName>style.visibility</p:attrName>
                                        </p:attrNameLst>
                                      </p:cBhvr>
                                      <p:to>
                                        <p:strVal val="visible"/>
                                      </p:to>
                                    </p:set>
                                    <p:animEffect transition="in" filter="wipe(left)">
                                      <p:cBhvr>
                                        <p:cTn id="38" dur="500"/>
                                        <p:tgtEl>
                                          <p:spTgt spid="163"/>
                                        </p:tgtEl>
                                      </p:cBhvr>
                                    </p:animEffect>
                                  </p:childTnLst>
                                </p:cTn>
                              </p:par>
                            </p:childTnLst>
                          </p:cTn>
                        </p:par>
                        <p:par>
                          <p:cTn id="39" fill="hold" nodeType="withGroup">
                            <p:stCondLst>
                              <p:cond delay="2500"/>
                            </p:stCondLst>
                            <p:childTnLst>
                              <p:par>
                                <p:cTn id="40" presetID="22" presetClass="entr" presetSubtype="1" fill="hold" nodeType="afterEffect">
                                  <p:stCondLst>
                                    <p:cond delay="500"/>
                                  </p:stCondLst>
                                  <p:childTnLst>
                                    <p:set>
                                      <p:cBhvr>
                                        <p:cTn id="41" dur="1" fill="hold">
                                          <p:stCondLst>
                                            <p:cond delay="0"/>
                                          </p:stCondLst>
                                        </p:cTn>
                                        <p:tgtEl>
                                          <p:spTgt spid="143"/>
                                        </p:tgtEl>
                                        <p:attrNameLst>
                                          <p:attrName>style.visibility</p:attrName>
                                        </p:attrNameLst>
                                      </p:cBhvr>
                                      <p:to>
                                        <p:strVal val="visible"/>
                                      </p:to>
                                    </p:set>
                                    <p:animEffect transition="in" filter="wipe(up)">
                                      <p:cBhvr>
                                        <p:cTn id="42" dur="500"/>
                                        <p:tgtEl>
                                          <p:spTgt spid="143"/>
                                        </p:tgtEl>
                                      </p:cBhvr>
                                    </p:animEffect>
                                  </p:childTnLst>
                                </p:cTn>
                              </p:par>
                            </p:childTnLst>
                          </p:cTn>
                        </p:par>
                        <p:par>
                          <p:cTn id="43" fill="hold" nodeType="withGroup">
                            <p:stCondLst>
                              <p:cond delay="3500"/>
                            </p:stCondLst>
                            <p:childTnLst>
                              <p:par>
                                <p:cTn id="44" presetID="10" presetClass="entr" presetSubtype="0" fill="hold" nodeType="after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fade">
                                      <p:cBhvr>
                                        <p:cTn id="46" dur="500"/>
                                        <p:tgtEl>
                                          <p:spTgt spid="171"/>
                                        </p:tgtEl>
                                      </p:cBhvr>
                                    </p:animEffect>
                                  </p:childTnLst>
                                </p:cTn>
                              </p:par>
                            </p:childTnLst>
                          </p:cTn>
                        </p:par>
                        <p:par>
                          <p:cTn id="47" fill="hold" nodeType="afterGroup">
                            <p:stCondLst>
                              <p:cond delay="4000"/>
                            </p:stCondLst>
                            <p:childTnLst>
                              <p:par>
                                <p:cTn id="48" presetID="47" presetClass="entr" presetSubtype="0" fill="hold" grpId="0" nodeType="after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1000"/>
                                        <p:tgtEl>
                                          <p:spTgt spid="148"/>
                                        </p:tgtEl>
                                      </p:cBhvr>
                                    </p:animEffect>
                                    <p:anim calcmode="lin" valueType="num">
                                      <p:cBhvr>
                                        <p:cTn id="51" dur="1000" fill="hold"/>
                                        <p:tgtEl>
                                          <p:spTgt spid="148"/>
                                        </p:tgtEl>
                                        <p:attrNameLst>
                                          <p:attrName>ppt_x</p:attrName>
                                        </p:attrNameLst>
                                      </p:cBhvr>
                                      <p:tavLst>
                                        <p:tav tm="0">
                                          <p:val>
                                            <p:strVal val="#ppt_x"/>
                                          </p:val>
                                        </p:tav>
                                        <p:tav tm="100000">
                                          <p:val>
                                            <p:strVal val="#ppt_x"/>
                                          </p:val>
                                        </p:tav>
                                      </p:tavLst>
                                    </p:anim>
                                    <p:anim calcmode="lin" valueType="num">
                                      <p:cBhvr>
                                        <p:cTn id="52" dur="1000" fill="hold"/>
                                        <p:tgtEl>
                                          <p:spTgt spid="148"/>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5000"/>
                            </p:stCondLst>
                            <p:childTnLst>
                              <p:par>
                                <p:cTn id="54" presetID="47" presetClass="entr" presetSubtype="0" fill="hold" grpId="0" nodeType="afterEffect">
                                  <p:stCondLst>
                                    <p:cond delay="1750"/>
                                  </p:stCondLst>
                                  <p:childTnLst>
                                    <p:set>
                                      <p:cBhvr>
                                        <p:cTn id="55" dur="1" fill="hold">
                                          <p:stCondLst>
                                            <p:cond delay="0"/>
                                          </p:stCondLst>
                                        </p:cTn>
                                        <p:tgtEl>
                                          <p:spTgt spid="150"/>
                                        </p:tgtEl>
                                        <p:attrNameLst>
                                          <p:attrName>style.visibility</p:attrName>
                                        </p:attrNameLst>
                                      </p:cBhvr>
                                      <p:to>
                                        <p:strVal val="visible"/>
                                      </p:to>
                                    </p:set>
                                    <p:animEffect transition="in" filter="fade">
                                      <p:cBhvr>
                                        <p:cTn id="56" dur="1000"/>
                                        <p:tgtEl>
                                          <p:spTgt spid="150"/>
                                        </p:tgtEl>
                                      </p:cBhvr>
                                    </p:animEffect>
                                    <p:anim calcmode="lin" valueType="num">
                                      <p:cBhvr>
                                        <p:cTn id="57" dur="1000" fill="hold"/>
                                        <p:tgtEl>
                                          <p:spTgt spid="150"/>
                                        </p:tgtEl>
                                        <p:attrNameLst>
                                          <p:attrName>ppt_x</p:attrName>
                                        </p:attrNameLst>
                                      </p:cBhvr>
                                      <p:tavLst>
                                        <p:tav tm="0">
                                          <p:val>
                                            <p:strVal val="#ppt_x"/>
                                          </p:val>
                                        </p:tav>
                                        <p:tav tm="100000">
                                          <p:val>
                                            <p:strVal val="#ppt_x"/>
                                          </p:val>
                                        </p:tav>
                                      </p:tavLst>
                                    </p:anim>
                                    <p:anim calcmode="lin" valueType="num">
                                      <p:cBhvr>
                                        <p:cTn id="58" dur="1000" fill="hold"/>
                                        <p:tgtEl>
                                          <p:spTgt spid="150"/>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7750"/>
                            </p:stCondLst>
                            <p:childTnLst>
                              <p:par>
                                <p:cTn id="60" presetID="47" presetClass="entr" presetSubtype="0" fill="hold" grpId="0" nodeType="afterEffect">
                                  <p:stCondLst>
                                    <p:cond delay="2250"/>
                                  </p:stCondLst>
                                  <p:childTnLst>
                                    <p:set>
                                      <p:cBhvr>
                                        <p:cTn id="61" dur="1" fill="hold">
                                          <p:stCondLst>
                                            <p:cond delay="0"/>
                                          </p:stCondLst>
                                        </p:cTn>
                                        <p:tgtEl>
                                          <p:spTgt spid="153"/>
                                        </p:tgtEl>
                                        <p:attrNameLst>
                                          <p:attrName>style.visibility</p:attrName>
                                        </p:attrNameLst>
                                      </p:cBhvr>
                                      <p:to>
                                        <p:strVal val="visible"/>
                                      </p:to>
                                    </p:set>
                                    <p:animEffect transition="in" filter="fade">
                                      <p:cBhvr>
                                        <p:cTn id="62" dur="1000"/>
                                        <p:tgtEl>
                                          <p:spTgt spid="153"/>
                                        </p:tgtEl>
                                      </p:cBhvr>
                                    </p:animEffect>
                                    <p:anim calcmode="lin" valueType="num">
                                      <p:cBhvr>
                                        <p:cTn id="63" dur="1000" fill="hold"/>
                                        <p:tgtEl>
                                          <p:spTgt spid="153"/>
                                        </p:tgtEl>
                                        <p:attrNameLst>
                                          <p:attrName>ppt_x</p:attrName>
                                        </p:attrNameLst>
                                      </p:cBhvr>
                                      <p:tavLst>
                                        <p:tav tm="0">
                                          <p:val>
                                            <p:strVal val="#ppt_x"/>
                                          </p:val>
                                        </p:tav>
                                        <p:tav tm="100000">
                                          <p:val>
                                            <p:strVal val="#ppt_x"/>
                                          </p:val>
                                        </p:tav>
                                      </p:tavLst>
                                    </p:anim>
                                    <p:anim calcmode="lin" valueType="num">
                                      <p:cBhvr>
                                        <p:cTn id="64" dur="1000" fill="hold"/>
                                        <p:tgtEl>
                                          <p:spTgt spid="153"/>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11000"/>
                            </p:stCondLst>
                            <p:childTnLst>
                              <p:par>
                                <p:cTn id="66" presetID="47" presetClass="entr" presetSubtype="0" fill="hold" grpId="0" nodeType="afterEffect">
                                  <p:stCondLst>
                                    <p:cond delay="2500"/>
                                  </p:stCondLst>
                                  <p:childTnLst>
                                    <p:set>
                                      <p:cBhvr>
                                        <p:cTn id="67" dur="1" fill="hold">
                                          <p:stCondLst>
                                            <p:cond delay="0"/>
                                          </p:stCondLst>
                                        </p:cTn>
                                        <p:tgtEl>
                                          <p:spTgt spid="156"/>
                                        </p:tgtEl>
                                        <p:attrNameLst>
                                          <p:attrName>style.visibility</p:attrName>
                                        </p:attrNameLst>
                                      </p:cBhvr>
                                      <p:to>
                                        <p:strVal val="visible"/>
                                      </p:to>
                                    </p:set>
                                    <p:animEffect transition="in" filter="fade">
                                      <p:cBhvr>
                                        <p:cTn id="68" dur="1000"/>
                                        <p:tgtEl>
                                          <p:spTgt spid="156"/>
                                        </p:tgtEl>
                                      </p:cBhvr>
                                    </p:animEffect>
                                    <p:anim calcmode="lin" valueType="num">
                                      <p:cBhvr>
                                        <p:cTn id="69" dur="1000" fill="hold"/>
                                        <p:tgtEl>
                                          <p:spTgt spid="156"/>
                                        </p:tgtEl>
                                        <p:attrNameLst>
                                          <p:attrName>ppt_x</p:attrName>
                                        </p:attrNameLst>
                                      </p:cBhvr>
                                      <p:tavLst>
                                        <p:tav tm="0">
                                          <p:val>
                                            <p:strVal val="#ppt_x"/>
                                          </p:val>
                                        </p:tav>
                                        <p:tav tm="100000">
                                          <p:val>
                                            <p:strVal val="#ppt_x"/>
                                          </p:val>
                                        </p:tav>
                                      </p:tavLst>
                                    </p:anim>
                                    <p:anim calcmode="lin" valueType="num">
                                      <p:cBhvr>
                                        <p:cTn id="70" dur="1000" fill="hold"/>
                                        <p:tgtEl>
                                          <p:spTgt spid="15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4500"/>
                            </p:stCondLst>
                            <p:childTnLst>
                              <p:par>
                                <p:cTn id="72" presetID="47" presetClass="entr" presetSubtype="0" fill="hold" grpId="0" nodeType="afterEffect">
                                  <p:stCondLst>
                                    <p:cond delay="2000"/>
                                  </p:stCondLst>
                                  <p:childTnLst>
                                    <p:set>
                                      <p:cBhvr>
                                        <p:cTn id="73" dur="1" fill="hold">
                                          <p:stCondLst>
                                            <p:cond delay="0"/>
                                          </p:stCondLst>
                                        </p:cTn>
                                        <p:tgtEl>
                                          <p:spTgt spid="159"/>
                                        </p:tgtEl>
                                        <p:attrNameLst>
                                          <p:attrName>style.visibility</p:attrName>
                                        </p:attrNameLst>
                                      </p:cBhvr>
                                      <p:to>
                                        <p:strVal val="visible"/>
                                      </p:to>
                                    </p:set>
                                    <p:animEffect transition="in" filter="fade">
                                      <p:cBhvr>
                                        <p:cTn id="74" dur="1000"/>
                                        <p:tgtEl>
                                          <p:spTgt spid="159"/>
                                        </p:tgtEl>
                                      </p:cBhvr>
                                    </p:animEffect>
                                    <p:anim calcmode="lin" valueType="num">
                                      <p:cBhvr>
                                        <p:cTn id="75" dur="1000" fill="hold"/>
                                        <p:tgtEl>
                                          <p:spTgt spid="159"/>
                                        </p:tgtEl>
                                        <p:attrNameLst>
                                          <p:attrName>ppt_x</p:attrName>
                                        </p:attrNameLst>
                                      </p:cBhvr>
                                      <p:tavLst>
                                        <p:tav tm="0">
                                          <p:val>
                                            <p:strVal val="#ppt_x"/>
                                          </p:val>
                                        </p:tav>
                                        <p:tav tm="100000">
                                          <p:val>
                                            <p:strVal val="#ppt_x"/>
                                          </p:val>
                                        </p:tav>
                                      </p:tavLst>
                                    </p:anim>
                                    <p:anim calcmode="lin" valueType="num">
                                      <p:cBhvr>
                                        <p:cTn id="76"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0" grpId="0"/>
      <p:bldP spid="153" grpId="0"/>
      <p:bldP spid="156" grpId="0"/>
      <p:bldP spid="159" grpId="0"/>
      <p:bldP spid="161" grpId="0"/>
      <p:bldP spid="162" grpId="0"/>
      <p:bldP spid="166" grpId="0"/>
      <p:bldP spid="1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latin typeface="Arial" charset="0"/>
                <a:cs typeface="Arial" charset="0"/>
              </a:rPr>
              <a:t>BCG Matrix application</a:t>
            </a:r>
          </a:p>
        </p:txBody>
      </p:sp>
      <p:grpSp>
        <p:nvGrpSpPr>
          <p:cNvPr id="171" name="Group 170"/>
          <p:cNvGrpSpPr>
            <a:grpSpLocks/>
          </p:cNvGrpSpPr>
          <p:nvPr/>
        </p:nvGrpSpPr>
        <p:grpSpPr bwMode="auto">
          <a:xfrm>
            <a:off x="4462463" y="3268663"/>
            <a:ext cx="3092450" cy="1887537"/>
            <a:chOff x="3177908" y="3586326"/>
            <a:chExt cx="2505561" cy="2284023"/>
          </a:xfrm>
        </p:grpSpPr>
        <p:grpSp>
          <p:nvGrpSpPr>
            <p:cNvPr id="175" name="Gruppe 201"/>
            <p:cNvGrpSpPr/>
            <p:nvPr/>
          </p:nvGrpSpPr>
          <p:grpSpPr bwMode="auto">
            <a:xfrm rot="10800000">
              <a:off x="3177908" y="3586326"/>
              <a:ext cx="2505561" cy="2284023"/>
              <a:chOff x="1785918" y="3286127"/>
              <a:chExt cx="3000396" cy="2500328"/>
            </a:xfrm>
            <a:effectLst>
              <a:outerShdw blurRad="50800" dist="177800" dir="5400000" algn="ctr" rotWithShape="0">
                <a:srgbClr val="000000">
                  <a:alpha val="24000"/>
                </a:srgbClr>
              </a:outerShdw>
            </a:effectLst>
          </p:grpSpPr>
          <p:sp>
            <p:nvSpPr>
              <p:cNvPr id="184" name="Kombinationstegning 212"/>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sp>
            <p:nvSpPr>
              <p:cNvPr id="186" name="Rektangel 213"/>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sz="1400" kern="0" noProof="1">
                  <a:solidFill>
                    <a:sysClr val="window" lastClr="FFFFFF"/>
                  </a:solidFill>
                  <a:latin typeface="Calibri" pitchFamily="34" charset="0"/>
                  <a:cs typeface="Calibri" pitchFamily="34" charset="0"/>
                </a:endParaRPr>
              </a:p>
            </p:txBody>
          </p:sp>
          <p:sp>
            <p:nvSpPr>
              <p:cNvPr id="187" name="Parallelogram 186"/>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grpSp>
        <p:sp>
          <p:nvSpPr>
            <p:cNvPr id="29761" name="Freeform 358"/>
            <p:cNvSpPr>
              <a:spLocks/>
            </p:cNvSpPr>
            <p:nvPr/>
          </p:nvSpPr>
          <p:spPr bwMode="auto">
            <a:xfrm flipH="1">
              <a:off x="3978293" y="4174899"/>
              <a:ext cx="1301750" cy="1084262"/>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400">
                <a:latin typeface="Calibri" pitchFamily="34" charset="0"/>
                <a:cs typeface="Calibri" pitchFamily="34" charset="0"/>
              </a:endParaRPr>
            </a:p>
          </p:txBody>
        </p:sp>
      </p:grpSp>
      <p:grpSp>
        <p:nvGrpSpPr>
          <p:cNvPr id="195" name="Group 194"/>
          <p:cNvGrpSpPr>
            <a:grpSpLocks/>
          </p:cNvGrpSpPr>
          <p:nvPr/>
        </p:nvGrpSpPr>
        <p:grpSpPr bwMode="auto">
          <a:xfrm>
            <a:off x="4449763" y="1379538"/>
            <a:ext cx="3114675" cy="1882775"/>
            <a:chOff x="3168147" y="1303111"/>
            <a:chExt cx="2523059" cy="2276423"/>
          </a:xfrm>
        </p:grpSpPr>
        <p:grpSp>
          <p:nvGrpSpPr>
            <p:cNvPr id="29755" name="Gruppe 197"/>
            <p:cNvGrpSpPr>
              <a:grpSpLocks/>
            </p:cNvGrpSpPr>
            <p:nvPr/>
          </p:nvGrpSpPr>
          <p:grpSpPr bwMode="auto">
            <a:xfrm flipH="1">
              <a:off x="3168147" y="1303111"/>
              <a:ext cx="2523059" cy="2276423"/>
              <a:chOff x="1769081" y="3278552"/>
              <a:chExt cx="3017233" cy="2507904"/>
            </a:xfrm>
          </p:grpSpPr>
          <p:sp>
            <p:nvSpPr>
              <p:cNvPr id="198" name="Kombinationstegning 215"/>
              <p:cNvSpPr/>
              <p:nvPr/>
            </p:nvSpPr>
            <p:spPr bwMode="auto">
              <a:xfrm rot="5400000">
                <a:off x="2535460" y="3535602"/>
                <a:ext cx="2499446" cy="200226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29758" name="Rektangel 216"/>
              <p:cNvSpPr>
                <a:spLocks noChangeArrowheads="1"/>
              </p:cNvSpPr>
              <p:nvPr/>
            </p:nvSpPr>
            <p:spPr bwMode="auto">
              <a:xfrm rot="5400000">
                <a:off x="1915475" y="3132158"/>
                <a:ext cx="2278306" cy="2571094"/>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sz="1400" noProof="1">
                  <a:solidFill>
                    <a:srgbClr val="FFFFFF"/>
                  </a:solidFill>
                  <a:latin typeface="Calibri" pitchFamily="34" charset="0"/>
                  <a:cs typeface="Calibri" pitchFamily="34" charset="0"/>
                </a:endParaRPr>
              </a:p>
            </p:txBody>
          </p:sp>
          <p:sp>
            <p:nvSpPr>
              <p:cNvPr id="200" name="Parallelogram 199"/>
              <p:cNvSpPr/>
              <p:nvPr/>
            </p:nvSpPr>
            <p:spPr>
              <a:xfrm flipH="1">
                <a:off x="1785998" y="5572882"/>
                <a:ext cx="2929576" cy="21357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197" name="Freeform 12"/>
            <p:cNvSpPr>
              <a:spLocks noEditPoints="1"/>
            </p:cNvSpPr>
            <p:nvPr/>
          </p:nvSpPr>
          <p:spPr bwMode="auto">
            <a:xfrm>
              <a:off x="4140335" y="1794481"/>
              <a:ext cx="662270" cy="936673"/>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grpSp>
        <p:nvGrpSpPr>
          <p:cNvPr id="201" name="Group 200"/>
          <p:cNvGrpSpPr>
            <a:grpSpLocks/>
          </p:cNvGrpSpPr>
          <p:nvPr/>
        </p:nvGrpSpPr>
        <p:grpSpPr bwMode="auto">
          <a:xfrm>
            <a:off x="1354138" y="3251200"/>
            <a:ext cx="3144837" cy="1870075"/>
            <a:chOff x="616342" y="3604559"/>
            <a:chExt cx="2548213" cy="2261252"/>
          </a:xfrm>
        </p:grpSpPr>
        <p:grpSp>
          <p:nvGrpSpPr>
            <p:cNvPr id="202" name="Gruppe 205"/>
            <p:cNvGrpSpPr/>
            <p:nvPr/>
          </p:nvGrpSpPr>
          <p:grpSpPr bwMode="auto">
            <a:xfrm rot="10800000" flipH="1">
              <a:off x="616342" y="3604559"/>
              <a:ext cx="2548213" cy="2261252"/>
              <a:chOff x="1785918" y="3286127"/>
              <a:chExt cx="3000396" cy="2500328"/>
            </a:xfrm>
            <a:effectLst>
              <a:outerShdw blurRad="50800" dist="177800" dir="5400000" algn="ctr" rotWithShape="0">
                <a:srgbClr val="000000">
                  <a:alpha val="24000"/>
                </a:srgbClr>
              </a:outerShdw>
            </a:effectLst>
          </p:grpSpPr>
          <p:sp>
            <p:nvSpPr>
              <p:cNvPr id="318" name="Kombinationstegning 209"/>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sp>
            <p:nvSpPr>
              <p:cNvPr id="319" name="Rektangel 210"/>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sz="1400" kern="0" noProof="1">
                  <a:solidFill>
                    <a:sysClr val="window" lastClr="FFFFFF"/>
                  </a:solidFill>
                  <a:latin typeface="Calibri" pitchFamily="34" charset="0"/>
                  <a:cs typeface="Calibri" pitchFamily="34" charset="0"/>
                </a:endParaRPr>
              </a:p>
            </p:txBody>
          </p:sp>
          <p:sp>
            <p:nvSpPr>
              <p:cNvPr id="320" name="Parallelogram 319"/>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dirty="0" err="1">
                  <a:latin typeface="Calibri" pitchFamily="34" charset="0"/>
                  <a:cs typeface="Calibri" pitchFamily="34" charset="0"/>
                </a:endParaRPr>
              </a:p>
            </p:txBody>
          </p:sp>
        </p:grpSp>
        <p:grpSp>
          <p:nvGrpSpPr>
            <p:cNvPr id="29752" name="Gruppe 63"/>
            <p:cNvGrpSpPr>
              <a:grpSpLocks/>
            </p:cNvGrpSpPr>
            <p:nvPr/>
          </p:nvGrpSpPr>
          <p:grpSpPr bwMode="auto">
            <a:xfrm>
              <a:off x="1123968" y="4501924"/>
              <a:ext cx="1333500" cy="928687"/>
              <a:chOff x="2428856" y="3760570"/>
              <a:chExt cx="857260" cy="597124"/>
            </a:xfrm>
          </p:grpSpPr>
          <p:grpSp>
            <p:nvGrpSpPr>
              <p:cNvPr id="204" name="Gruppe 368"/>
              <p:cNvGrpSpPr/>
              <p:nvPr/>
            </p:nvGrpSpPr>
            <p:grpSpPr>
              <a:xfrm flipH="1">
                <a:off x="2428856" y="3760570"/>
                <a:ext cx="857260" cy="597124"/>
                <a:chOff x="3071802" y="2714620"/>
                <a:chExt cx="2814637" cy="1960563"/>
              </a:xfrm>
              <a:solidFill>
                <a:schemeClr val="bg1"/>
              </a:solidFill>
            </p:grpSpPr>
            <p:sp>
              <p:nvSpPr>
                <p:cNvPr id="206"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07"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08"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09"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0"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1"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2"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3"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4"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5"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6"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7"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8"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19"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0"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1"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2"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3"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4"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5"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6"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7"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8"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29"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0"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1"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2"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3"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4"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5"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6"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7"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8"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39"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0"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1"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2"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3"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4"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5"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6"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7"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8"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49"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0"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1"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2"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3"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4"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5"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6"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7"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8"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59"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0"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1"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2"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3"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4"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5"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6"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7"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8"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69"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0"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1"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2"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3"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4"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5"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6"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7"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8"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79"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0"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1"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2"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3"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4"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5"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6"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7"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8"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89"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0"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1"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2"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3"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4"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5"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6"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7"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8"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299"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0"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1"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2"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3"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4"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5"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6"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7"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8"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sz="1400">
                    <a:latin typeface="Calibri" pitchFamily="34" charset="0"/>
                    <a:cs typeface="Calibri" pitchFamily="34" charset="0"/>
                  </a:endParaRPr>
                </a:p>
              </p:txBody>
            </p:sp>
            <p:sp>
              <p:nvSpPr>
                <p:cNvPr id="309" name="Kombinationstegning 183"/>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0" name="Kombinationstegning 184"/>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1" name="Kombinationstegning 185"/>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2" name="Kombinationstegning 186"/>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3" name="Kombinationstegning 187"/>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4" name="Kombinationstegning 188"/>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5" name="Kombinationstegning 190"/>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6" name="Kombinationstegning 191"/>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sp>
              <p:nvSpPr>
                <p:cNvPr id="317" name="Kombinationstegning 192"/>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400">
                    <a:latin typeface="Calibri" pitchFamily="34" charset="0"/>
                    <a:cs typeface="Calibri" pitchFamily="34" charset="0"/>
                  </a:endParaRPr>
                </a:p>
              </p:txBody>
            </p:sp>
          </p:grpSp>
          <p:sp>
            <p:nvSpPr>
              <p:cNvPr id="29754" name="Freeform 231"/>
              <p:cNvSpPr>
                <a:spLocks noEditPoints="1"/>
              </p:cNvSpPr>
              <p:nvPr/>
            </p:nvSpPr>
            <p:spPr bwMode="auto">
              <a:xfrm>
                <a:off x="2643351" y="3852507"/>
                <a:ext cx="152148" cy="219680"/>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sz="1400">
                  <a:latin typeface="Calibri" pitchFamily="34" charset="0"/>
                  <a:cs typeface="Calibri" pitchFamily="34" charset="0"/>
                </a:endParaRPr>
              </a:p>
            </p:txBody>
          </p:sp>
        </p:grpSp>
      </p:grpSp>
      <p:grpSp>
        <p:nvGrpSpPr>
          <p:cNvPr id="321" name="Group 320"/>
          <p:cNvGrpSpPr>
            <a:grpSpLocks/>
          </p:cNvGrpSpPr>
          <p:nvPr/>
        </p:nvGrpSpPr>
        <p:grpSpPr bwMode="auto">
          <a:xfrm>
            <a:off x="1273175" y="1425575"/>
            <a:ext cx="3217863" cy="1838325"/>
            <a:chOff x="550881" y="1358848"/>
            <a:chExt cx="2608051" cy="2222916"/>
          </a:xfrm>
        </p:grpSpPr>
        <p:grpSp>
          <p:nvGrpSpPr>
            <p:cNvPr id="29746" name="Gruppe 196"/>
            <p:cNvGrpSpPr>
              <a:grpSpLocks/>
            </p:cNvGrpSpPr>
            <p:nvPr/>
          </p:nvGrpSpPr>
          <p:grpSpPr bwMode="auto">
            <a:xfrm>
              <a:off x="550881" y="1358848"/>
              <a:ext cx="2608051" cy="2222916"/>
              <a:chOff x="1666849" y="3126406"/>
              <a:chExt cx="3119463" cy="2660051"/>
            </a:xfrm>
          </p:grpSpPr>
          <p:sp>
            <p:nvSpPr>
              <p:cNvPr id="324" name="Kombinationstegning 218"/>
              <p:cNvSpPr/>
              <p:nvPr/>
            </p:nvSpPr>
            <p:spPr bwMode="auto">
              <a:xfrm rot="5400000">
                <a:off x="2425141" y="3425287"/>
                <a:ext cx="2641674" cy="2080668"/>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29749" name="Rektangel 219"/>
              <p:cNvSpPr>
                <a:spLocks noChangeArrowheads="1"/>
              </p:cNvSpPr>
              <p:nvPr/>
            </p:nvSpPr>
            <p:spPr bwMode="auto">
              <a:xfrm rot="5400000">
                <a:off x="1788981" y="3004271"/>
                <a:ext cx="2429059" cy="267332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sz="1400" noProof="1">
                  <a:solidFill>
                    <a:srgbClr val="FFFFFF"/>
                  </a:solidFill>
                  <a:latin typeface="Calibri" pitchFamily="34" charset="0"/>
                  <a:cs typeface="Calibri" pitchFamily="34" charset="0"/>
                </a:endParaRPr>
              </a:p>
            </p:txBody>
          </p:sp>
          <p:sp>
            <p:nvSpPr>
              <p:cNvPr id="326" name="Parallelogram 325"/>
              <p:cNvSpPr/>
              <p:nvPr/>
            </p:nvSpPr>
            <p:spPr>
              <a:xfrm flipH="1">
                <a:off x="1669927" y="5556746"/>
                <a:ext cx="3047132" cy="229711"/>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323" name="5-takket stjerne 151"/>
            <p:cNvSpPr/>
            <p:nvPr/>
          </p:nvSpPr>
          <p:spPr bwMode="auto">
            <a:xfrm>
              <a:off x="1078410" y="1848351"/>
              <a:ext cx="1011311" cy="10097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327" name="TextBox 326"/>
          <p:cNvSpPr txBox="1"/>
          <p:nvPr/>
        </p:nvSpPr>
        <p:spPr>
          <a:xfrm>
            <a:off x="1995488" y="5248275"/>
            <a:ext cx="1125537"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High</a:t>
            </a:r>
          </a:p>
        </p:txBody>
      </p:sp>
      <p:sp>
        <p:nvSpPr>
          <p:cNvPr id="328" name="TextBox 327"/>
          <p:cNvSpPr txBox="1"/>
          <p:nvPr/>
        </p:nvSpPr>
        <p:spPr>
          <a:xfrm>
            <a:off x="5694363" y="5248275"/>
            <a:ext cx="1127125"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Low</a:t>
            </a:r>
          </a:p>
        </p:txBody>
      </p:sp>
      <p:grpSp>
        <p:nvGrpSpPr>
          <p:cNvPr id="329" name="Group 328"/>
          <p:cNvGrpSpPr>
            <a:grpSpLocks/>
          </p:cNvGrpSpPr>
          <p:nvPr/>
        </p:nvGrpSpPr>
        <p:grpSpPr bwMode="auto">
          <a:xfrm>
            <a:off x="1354138" y="5703900"/>
            <a:ext cx="6192837" cy="361752"/>
            <a:chOff x="928928" y="5638800"/>
            <a:chExt cx="3176826" cy="276876"/>
          </a:xfrm>
        </p:grpSpPr>
        <p:cxnSp>
          <p:nvCxnSpPr>
            <p:cNvPr id="330" name="Straight Connector 329"/>
            <p:cNvCxnSpPr/>
            <p:nvPr/>
          </p:nvCxnSpPr>
          <p:spPr>
            <a:xfrm>
              <a:off x="928928" y="5638800"/>
              <a:ext cx="3176826" cy="0"/>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1" name="TextBox 330"/>
            <p:cNvSpPr txBox="1"/>
            <p:nvPr/>
          </p:nvSpPr>
          <p:spPr>
            <a:xfrm>
              <a:off x="1730260" y="5680111"/>
              <a:ext cx="1546473" cy="23556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Relative position (Market Share)</a:t>
              </a:r>
            </a:p>
          </p:txBody>
        </p:sp>
      </p:grpSp>
      <p:sp>
        <p:nvSpPr>
          <p:cNvPr id="332" name="TextBox 331"/>
          <p:cNvSpPr txBox="1"/>
          <p:nvPr/>
        </p:nvSpPr>
        <p:spPr>
          <a:xfrm>
            <a:off x="798513" y="4203700"/>
            <a:ext cx="1127125"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Low</a:t>
            </a:r>
          </a:p>
        </p:txBody>
      </p:sp>
      <p:sp>
        <p:nvSpPr>
          <p:cNvPr id="333" name="TextBox 332"/>
          <p:cNvSpPr txBox="1"/>
          <p:nvPr/>
        </p:nvSpPr>
        <p:spPr>
          <a:xfrm>
            <a:off x="798513" y="2057400"/>
            <a:ext cx="1127125" cy="307777"/>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High</a:t>
            </a:r>
          </a:p>
        </p:txBody>
      </p:sp>
      <p:grpSp>
        <p:nvGrpSpPr>
          <p:cNvPr id="334" name="Group 333"/>
          <p:cNvGrpSpPr>
            <a:grpSpLocks/>
          </p:cNvGrpSpPr>
          <p:nvPr/>
        </p:nvGrpSpPr>
        <p:grpSpPr bwMode="auto">
          <a:xfrm>
            <a:off x="475556" y="1355725"/>
            <a:ext cx="322957" cy="3759200"/>
            <a:chOff x="215271" y="2194829"/>
            <a:chExt cx="165690" cy="2878466"/>
          </a:xfrm>
        </p:grpSpPr>
        <p:cxnSp>
          <p:nvCxnSpPr>
            <p:cNvPr id="335" name="Straight Connector 334"/>
            <p:cNvCxnSpPr/>
            <p:nvPr/>
          </p:nvCxnSpPr>
          <p:spPr>
            <a:xfrm flipV="1">
              <a:off x="380961" y="2194829"/>
              <a:ext cx="0" cy="2878466"/>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rot="16200000">
              <a:off x="-924993" y="3352110"/>
              <a:ext cx="2438430" cy="157902"/>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Business growth rate</a:t>
              </a:r>
            </a:p>
          </p:txBody>
        </p:sp>
      </p:grpSp>
      <p:grpSp>
        <p:nvGrpSpPr>
          <p:cNvPr id="343" name="Group 342"/>
          <p:cNvGrpSpPr>
            <a:grpSpLocks/>
          </p:cNvGrpSpPr>
          <p:nvPr/>
        </p:nvGrpSpPr>
        <p:grpSpPr bwMode="auto">
          <a:xfrm>
            <a:off x="1620838" y="1443038"/>
            <a:ext cx="2406650" cy="935037"/>
            <a:chOff x="1506100" y="2708312"/>
            <a:chExt cx="2438400" cy="973477"/>
          </a:xfrm>
        </p:grpSpPr>
        <p:grpSp>
          <p:nvGrpSpPr>
            <p:cNvPr id="29736" name="Group 4"/>
            <p:cNvGrpSpPr>
              <a:grpSpLocks/>
            </p:cNvGrpSpPr>
            <p:nvPr/>
          </p:nvGrpSpPr>
          <p:grpSpPr bwMode="auto">
            <a:xfrm>
              <a:off x="1506100" y="2708312"/>
              <a:ext cx="2438400" cy="973477"/>
              <a:chOff x="2216792" y="2607923"/>
              <a:chExt cx="539023" cy="536574"/>
            </a:xfrm>
          </p:grpSpPr>
          <p:sp>
            <p:nvSpPr>
              <p:cNvPr id="340" name="Afrundet rektangel 173"/>
              <p:cNvSpPr>
                <a:spLocks noChangeArrowheads="1"/>
              </p:cNvSpPr>
              <p:nvPr/>
            </p:nvSpPr>
            <p:spPr bwMode="auto">
              <a:xfrm>
                <a:off x="2223903" y="2614300"/>
                <a:ext cx="531912" cy="530197"/>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339" name="Afrundet rektangel 172"/>
              <p:cNvSpPr/>
              <p:nvPr/>
            </p:nvSpPr>
            <p:spPr bwMode="auto">
              <a:xfrm>
                <a:off x="2216792" y="2607923"/>
                <a:ext cx="532158" cy="531254"/>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29737" name="TextBox 341"/>
            <p:cNvSpPr txBox="1">
              <a:spLocks noChangeArrowheads="1"/>
            </p:cNvSpPr>
            <p:nvPr/>
          </p:nvSpPr>
          <p:spPr bwMode="auto">
            <a:xfrm>
              <a:off x="1925191" y="2939200"/>
              <a:ext cx="1700687" cy="5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latin typeface="Calibri" pitchFamily="34" charset="0"/>
                  <a:cs typeface="Calibri" pitchFamily="34" charset="0"/>
                </a:rPr>
                <a:t>Invest if needed to create cash cow</a:t>
              </a:r>
            </a:p>
          </p:txBody>
        </p:sp>
      </p:grpSp>
      <p:cxnSp>
        <p:nvCxnSpPr>
          <p:cNvPr id="345" name="Straight Connector 344"/>
          <p:cNvCxnSpPr/>
          <p:nvPr/>
        </p:nvCxnSpPr>
        <p:spPr>
          <a:xfrm>
            <a:off x="1524000" y="1530350"/>
            <a:ext cx="0" cy="243205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6" name="Group 345"/>
          <p:cNvGrpSpPr>
            <a:grpSpLocks/>
          </p:cNvGrpSpPr>
          <p:nvPr/>
        </p:nvGrpSpPr>
        <p:grpSpPr bwMode="auto">
          <a:xfrm>
            <a:off x="4038600" y="1752600"/>
            <a:ext cx="1497013" cy="935038"/>
            <a:chOff x="1506100" y="2708312"/>
            <a:chExt cx="2438400" cy="973477"/>
          </a:xfrm>
        </p:grpSpPr>
        <p:grpSp>
          <p:nvGrpSpPr>
            <p:cNvPr id="29730" name="Group 346"/>
            <p:cNvGrpSpPr>
              <a:grpSpLocks/>
            </p:cNvGrpSpPr>
            <p:nvPr/>
          </p:nvGrpSpPr>
          <p:grpSpPr bwMode="auto">
            <a:xfrm>
              <a:off x="1506100" y="2708312"/>
              <a:ext cx="2438400" cy="973477"/>
              <a:chOff x="2216792" y="2607923"/>
              <a:chExt cx="539023" cy="536574"/>
            </a:xfrm>
          </p:grpSpPr>
          <p:sp>
            <p:nvSpPr>
              <p:cNvPr id="349" name="Afrundet rektangel 173"/>
              <p:cNvSpPr>
                <a:spLocks noChangeArrowheads="1"/>
              </p:cNvSpPr>
              <p:nvPr/>
            </p:nvSpPr>
            <p:spPr bwMode="auto">
              <a:xfrm>
                <a:off x="2224223" y="2614300"/>
                <a:ext cx="531592" cy="530197"/>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350" name="Afrundet rektangel 172"/>
              <p:cNvSpPr/>
              <p:nvPr/>
            </p:nvSpPr>
            <p:spPr bwMode="auto">
              <a:xfrm>
                <a:off x="2216792" y="2607923"/>
                <a:ext cx="532158" cy="531254"/>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29731" name="TextBox 347"/>
            <p:cNvSpPr txBox="1">
              <a:spLocks noChangeArrowheads="1"/>
            </p:cNvSpPr>
            <p:nvPr/>
          </p:nvSpPr>
          <p:spPr bwMode="auto">
            <a:xfrm>
              <a:off x="1925191" y="2939200"/>
              <a:ext cx="1700687" cy="5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latin typeface="Calibri" pitchFamily="34" charset="0"/>
                  <a:cs typeface="Calibri" pitchFamily="34" charset="0"/>
                </a:rPr>
                <a:t>Select a few</a:t>
              </a:r>
            </a:p>
          </p:txBody>
        </p:sp>
      </p:grpSp>
      <p:grpSp>
        <p:nvGrpSpPr>
          <p:cNvPr id="351" name="Group 350"/>
          <p:cNvGrpSpPr>
            <a:grpSpLocks/>
          </p:cNvGrpSpPr>
          <p:nvPr/>
        </p:nvGrpSpPr>
        <p:grpSpPr bwMode="auto">
          <a:xfrm>
            <a:off x="6467475" y="1752600"/>
            <a:ext cx="1497013" cy="935038"/>
            <a:chOff x="1506100" y="2708312"/>
            <a:chExt cx="2438400" cy="973477"/>
          </a:xfrm>
        </p:grpSpPr>
        <p:grpSp>
          <p:nvGrpSpPr>
            <p:cNvPr id="29724" name="Group 351"/>
            <p:cNvGrpSpPr>
              <a:grpSpLocks/>
            </p:cNvGrpSpPr>
            <p:nvPr/>
          </p:nvGrpSpPr>
          <p:grpSpPr bwMode="auto">
            <a:xfrm>
              <a:off x="1506100" y="2708312"/>
              <a:ext cx="2438400" cy="973477"/>
              <a:chOff x="2216792" y="2607923"/>
              <a:chExt cx="539023" cy="536574"/>
            </a:xfrm>
          </p:grpSpPr>
          <p:sp>
            <p:nvSpPr>
              <p:cNvPr id="354" name="Afrundet rektangel 173"/>
              <p:cNvSpPr>
                <a:spLocks noChangeArrowheads="1"/>
              </p:cNvSpPr>
              <p:nvPr/>
            </p:nvSpPr>
            <p:spPr bwMode="auto">
              <a:xfrm>
                <a:off x="2224223" y="2614300"/>
                <a:ext cx="531592" cy="530197"/>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355" name="Afrundet rektangel 172"/>
              <p:cNvSpPr/>
              <p:nvPr/>
            </p:nvSpPr>
            <p:spPr bwMode="auto">
              <a:xfrm>
                <a:off x="2216792" y="2607923"/>
                <a:ext cx="532158" cy="531254"/>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29725" name="TextBox 352"/>
            <p:cNvSpPr txBox="1">
              <a:spLocks noChangeArrowheads="1"/>
            </p:cNvSpPr>
            <p:nvPr/>
          </p:nvSpPr>
          <p:spPr bwMode="auto">
            <a:xfrm>
              <a:off x="1925191" y="2939200"/>
              <a:ext cx="1700687" cy="5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latin typeface="Calibri" pitchFamily="34" charset="0"/>
                  <a:cs typeface="Calibri" pitchFamily="34" charset="0"/>
                </a:rPr>
                <a:t>Divest the others</a:t>
              </a:r>
            </a:p>
          </p:txBody>
        </p:sp>
      </p:grpSp>
      <p:cxnSp>
        <p:nvCxnSpPr>
          <p:cNvPr id="356" name="Straight Connector 355"/>
          <p:cNvCxnSpPr/>
          <p:nvPr/>
        </p:nvCxnSpPr>
        <p:spPr>
          <a:xfrm rot="5400000">
            <a:off x="4459288" y="447675"/>
            <a:ext cx="0" cy="243205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16200000" flipH="1">
            <a:off x="7056438" y="447675"/>
            <a:ext cx="0" cy="243205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8" name="Group 357"/>
          <p:cNvGrpSpPr>
            <a:grpSpLocks/>
          </p:cNvGrpSpPr>
          <p:nvPr/>
        </p:nvGrpSpPr>
        <p:grpSpPr bwMode="auto">
          <a:xfrm>
            <a:off x="6467475" y="3760788"/>
            <a:ext cx="1497013" cy="935037"/>
            <a:chOff x="1506100" y="2708312"/>
            <a:chExt cx="2438400" cy="973477"/>
          </a:xfrm>
        </p:grpSpPr>
        <p:grpSp>
          <p:nvGrpSpPr>
            <p:cNvPr id="29718" name="Group 358"/>
            <p:cNvGrpSpPr>
              <a:grpSpLocks/>
            </p:cNvGrpSpPr>
            <p:nvPr/>
          </p:nvGrpSpPr>
          <p:grpSpPr bwMode="auto">
            <a:xfrm>
              <a:off x="1506100" y="2708312"/>
              <a:ext cx="2438400" cy="973477"/>
              <a:chOff x="2216792" y="2607923"/>
              <a:chExt cx="539023" cy="536574"/>
            </a:xfrm>
          </p:grpSpPr>
          <p:sp>
            <p:nvSpPr>
              <p:cNvPr id="361" name="Afrundet rektangel 173"/>
              <p:cNvSpPr>
                <a:spLocks noChangeArrowheads="1"/>
              </p:cNvSpPr>
              <p:nvPr/>
            </p:nvSpPr>
            <p:spPr bwMode="auto">
              <a:xfrm>
                <a:off x="2224223" y="2614300"/>
                <a:ext cx="531592" cy="530197"/>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sp>
            <p:nvSpPr>
              <p:cNvPr id="362" name="Afrundet rektangel 172"/>
              <p:cNvSpPr/>
              <p:nvPr/>
            </p:nvSpPr>
            <p:spPr bwMode="auto">
              <a:xfrm>
                <a:off x="2216792" y="2607923"/>
                <a:ext cx="532158" cy="531254"/>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sz="1400" dirty="0">
                  <a:solidFill>
                    <a:srgbClr val="FFFFFF"/>
                  </a:solidFill>
                  <a:latin typeface="Calibri" pitchFamily="34" charset="0"/>
                  <a:ea typeface="ＭＳ Ｐゴシック" charset="-128"/>
                  <a:cs typeface="Calibri" pitchFamily="34" charset="0"/>
                </a:endParaRPr>
              </a:p>
            </p:txBody>
          </p:sp>
        </p:grpSp>
        <p:sp>
          <p:nvSpPr>
            <p:cNvPr id="29719" name="TextBox 359"/>
            <p:cNvSpPr txBox="1">
              <a:spLocks noChangeArrowheads="1"/>
            </p:cNvSpPr>
            <p:nvPr/>
          </p:nvSpPr>
          <p:spPr bwMode="auto">
            <a:xfrm>
              <a:off x="1925191" y="2939200"/>
              <a:ext cx="1700687" cy="32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latin typeface="Calibri" pitchFamily="34" charset="0"/>
                  <a:cs typeface="Calibri" pitchFamily="34" charset="0"/>
                </a:rPr>
                <a:t>Liquidate</a:t>
              </a:r>
            </a:p>
          </p:txBody>
        </p:sp>
      </p:grpSp>
      <p:cxnSp>
        <p:nvCxnSpPr>
          <p:cNvPr id="363" name="Straight Connector 362"/>
          <p:cNvCxnSpPr/>
          <p:nvPr/>
        </p:nvCxnSpPr>
        <p:spPr>
          <a:xfrm rot="16200000" flipH="1">
            <a:off x="7056438" y="2457450"/>
            <a:ext cx="0" cy="243205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881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fade">
                                      <p:cBhvr>
                                        <p:cTn id="11" dur="500"/>
                                        <p:tgtEl>
                                          <p:spTgt spid="19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fade">
                                      <p:cBhvr>
                                        <p:cTn id="19" dur="500"/>
                                        <p:tgtEl>
                                          <p:spTgt spid="171"/>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2"/>
                                        </p:tgtEl>
                                        <p:attrNameLst>
                                          <p:attrName>style.visibility</p:attrName>
                                        </p:attrNameLst>
                                      </p:cBhvr>
                                      <p:to>
                                        <p:strVal val="visible"/>
                                      </p:to>
                                    </p:set>
                                    <p:animEffect transition="in" filter="fade">
                                      <p:cBhvr>
                                        <p:cTn id="26" dur="500"/>
                                        <p:tgtEl>
                                          <p:spTgt spid="3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3"/>
                                        </p:tgtEl>
                                        <p:attrNameLst>
                                          <p:attrName>style.visibility</p:attrName>
                                        </p:attrNameLst>
                                      </p:cBhvr>
                                      <p:to>
                                        <p:strVal val="visible"/>
                                      </p:to>
                                    </p:set>
                                    <p:animEffect transition="in" filter="fade">
                                      <p:cBhvr>
                                        <p:cTn id="29" dur="500"/>
                                        <p:tgtEl>
                                          <p:spTgt spid="3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500"/>
                                        <p:tgtEl>
                                          <p:spTgt spid="328"/>
                                        </p:tgtEl>
                                      </p:cBhvr>
                                    </p:animEffect>
                                  </p:childTnLst>
                                </p:cTn>
                              </p:par>
                            </p:childTnLst>
                          </p:cTn>
                        </p:par>
                        <p:par>
                          <p:cTn id="33" fill="hold" nodeType="withGroup">
                            <p:stCondLst>
                              <p:cond delay="2500"/>
                            </p:stCondLst>
                            <p:childTnLst>
                              <p:par>
                                <p:cTn id="34" presetID="22" presetClass="entr" presetSubtype="4" fill="hold"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wipe(down)">
                                      <p:cBhvr>
                                        <p:cTn id="36" dur="500"/>
                                        <p:tgtEl>
                                          <p:spTgt spid="334"/>
                                        </p:tgtEl>
                                      </p:cBhvr>
                                    </p:animEffect>
                                  </p:childTnLst>
                                </p:cTn>
                              </p:par>
                              <p:par>
                                <p:cTn id="37" presetID="22" presetClass="entr" presetSubtype="8" fill="hold" nodeType="withEffect">
                                  <p:stCondLst>
                                    <p:cond delay="0"/>
                                  </p:stCondLst>
                                  <p:childTnLst>
                                    <p:set>
                                      <p:cBhvr>
                                        <p:cTn id="38" dur="1" fill="hold">
                                          <p:stCondLst>
                                            <p:cond delay="0"/>
                                          </p:stCondLst>
                                        </p:cTn>
                                        <p:tgtEl>
                                          <p:spTgt spid="329"/>
                                        </p:tgtEl>
                                        <p:attrNameLst>
                                          <p:attrName>style.visibility</p:attrName>
                                        </p:attrNameLst>
                                      </p:cBhvr>
                                      <p:to>
                                        <p:strVal val="visible"/>
                                      </p:to>
                                    </p:set>
                                    <p:animEffect transition="in" filter="wipe(left)">
                                      <p:cBhvr>
                                        <p:cTn id="39" dur="500"/>
                                        <p:tgtEl>
                                          <p:spTgt spid="329"/>
                                        </p:tgtEl>
                                      </p:cBhvr>
                                    </p:animEffect>
                                  </p:childTnLst>
                                </p:cTn>
                              </p:par>
                            </p:childTnLst>
                          </p:cTn>
                        </p:par>
                        <p:par>
                          <p:cTn id="40" fill="hold" nodeType="withGroup">
                            <p:stCondLst>
                              <p:cond delay="3000"/>
                            </p:stCondLst>
                            <p:childTnLst>
                              <p:par>
                                <p:cTn id="41" presetID="22" presetClass="entr" presetSubtype="1" fill="hold" nodeType="afterEffect">
                                  <p:stCondLst>
                                    <p:cond delay="500"/>
                                  </p:stCondLst>
                                  <p:childTnLst>
                                    <p:set>
                                      <p:cBhvr>
                                        <p:cTn id="42" dur="1" fill="hold">
                                          <p:stCondLst>
                                            <p:cond delay="0"/>
                                          </p:stCondLst>
                                        </p:cTn>
                                        <p:tgtEl>
                                          <p:spTgt spid="345"/>
                                        </p:tgtEl>
                                        <p:attrNameLst>
                                          <p:attrName>style.visibility</p:attrName>
                                        </p:attrNameLst>
                                      </p:cBhvr>
                                      <p:to>
                                        <p:strVal val="visible"/>
                                      </p:to>
                                    </p:set>
                                    <p:animEffect transition="in" filter="wipe(up)">
                                      <p:cBhvr>
                                        <p:cTn id="43" dur="500"/>
                                        <p:tgtEl>
                                          <p:spTgt spid="345"/>
                                        </p:tgtEl>
                                      </p:cBhvr>
                                    </p:animEffect>
                                  </p:childTnLst>
                                </p:cTn>
                              </p:par>
                              <p:par>
                                <p:cTn id="44" presetID="1" presetClass="entr" presetSubtype="0" fill="hold" nodeType="withEffect">
                                  <p:stCondLst>
                                    <p:cond delay="0"/>
                                  </p:stCondLst>
                                  <p:childTnLst>
                                    <p:set>
                                      <p:cBhvr>
                                        <p:cTn id="45" dur="1" fill="hold">
                                          <p:stCondLst>
                                            <p:cond delay="0"/>
                                          </p:stCondLst>
                                        </p:cTn>
                                        <p:tgtEl>
                                          <p:spTgt spid="343"/>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4.16667E-6 -2.22222E-6 L -0.00052 0.31042 " pathEditMode="relative" rAng="0" ptsTypes="AA">
                                      <p:cBhvr>
                                        <p:cTn id="47" dur="3000" fill="hold"/>
                                        <p:tgtEl>
                                          <p:spTgt spid="343"/>
                                        </p:tgtEl>
                                        <p:attrNameLst>
                                          <p:attrName>ppt_x</p:attrName>
                                          <p:attrName>ppt_y</p:attrName>
                                        </p:attrNameLst>
                                      </p:cBhvr>
                                      <p:rCtr x="-35" y="15509"/>
                                    </p:animMotion>
                                  </p:childTnLst>
                                  <p:subTnLst>
                                    <p:set>
                                      <p:cBhvr override="childStyle">
                                        <p:cTn dur="1" fill="hold" display="0" masterRel="sameClick" afterEffect="1">
                                          <p:stCondLst>
                                            <p:cond evt="end" delay="0">
                                              <p:tn val="46"/>
                                            </p:cond>
                                          </p:stCondLst>
                                        </p:cTn>
                                        <p:tgtEl>
                                          <p:spTgt spid="343"/>
                                        </p:tgtEl>
                                        <p:attrNameLst>
                                          <p:attrName>style.visibility</p:attrName>
                                        </p:attrNameLst>
                                      </p:cBhvr>
                                      <p:to>
                                        <p:strVal val="hidden"/>
                                      </p:to>
                                    </p:set>
                                  </p:subTnLst>
                                </p:cTn>
                              </p:par>
                            </p:childTnLst>
                          </p:cTn>
                        </p:par>
                        <p:par>
                          <p:cTn id="48" fill="hold" nodeType="withGroup">
                            <p:stCondLst>
                              <p:cond delay="6000"/>
                            </p:stCondLst>
                            <p:childTnLst>
                              <p:par>
                                <p:cTn id="49" presetID="22" presetClass="entr" presetSubtype="2" fill="hold" nodeType="afterEffect">
                                  <p:stCondLst>
                                    <p:cond delay="1000"/>
                                  </p:stCondLst>
                                  <p:childTnLst>
                                    <p:set>
                                      <p:cBhvr>
                                        <p:cTn id="50" dur="1" fill="hold">
                                          <p:stCondLst>
                                            <p:cond delay="0"/>
                                          </p:stCondLst>
                                        </p:cTn>
                                        <p:tgtEl>
                                          <p:spTgt spid="356"/>
                                        </p:tgtEl>
                                        <p:attrNameLst>
                                          <p:attrName>style.visibility</p:attrName>
                                        </p:attrNameLst>
                                      </p:cBhvr>
                                      <p:to>
                                        <p:strVal val="visible"/>
                                      </p:to>
                                    </p:set>
                                    <p:animEffect transition="in" filter="wipe(right)">
                                      <p:cBhvr>
                                        <p:cTn id="51" dur="500"/>
                                        <p:tgtEl>
                                          <p:spTgt spid="356"/>
                                        </p:tgtEl>
                                      </p:cBhvr>
                                    </p:animEffect>
                                  </p:childTnLst>
                                </p:cTn>
                              </p:par>
                              <p:par>
                                <p:cTn id="52" presetID="1" presetClass="entr" presetSubtype="0" fill="hold" nodeType="withEffect">
                                  <p:stCondLst>
                                    <p:cond delay="1000"/>
                                  </p:stCondLst>
                                  <p:childTnLst>
                                    <p:set>
                                      <p:cBhvr>
                                        <p:cTn id="53" dur="1" fill="hold">
                                          <p:stCondLst>
                                            <p:cond delay="0"/>
                                          </p:stCondLst>
                                        </p:cTn>
                                        <p:tgtEl>
                                          <p:spTgt spid="346"/>
                                        </p:tgtEl>
                                        <p:attrNameLst>
                                          <p:attrName>style.visibility</p:attrName>
                                        </p:attrNameLst>
                                      </p:cBhvr>
                                      <p:to>
                                        <p:strVal val="visible"/>
                                      </p:to>
                                    </p:set>
                                  </p:childTnLst>
                                </p:cTn>
                              </p:par>
                              <p:par>
                                <p:cTn id="54" presetID="0" presetClass="path" presetSubtype="0" accel="50000" decel="50000" fill="hold" nodeType="withEffect">
                                  <p:stCondLst>
                                    <p:cond delay="1000"/>
                                  </p:stCondLst>
                                  <p:childTnLst>
                                    <p:animMotion origin="layout" path="M 2.5E-6 -1.11111E-6 L -0.16511 -0.00139 " pathEditMode="relative" rAng="0" ptsTypes="AA">
                                      <p:cBhvr>
                                        <p:cTn id="55" dur="3000" fill="hold"/>
                                        <p:tgtEl>
                                          <p:spTgt spid="346"/>
                                        </p:tgtEl>
                                        <p:attrNameLst>
                                          <p:attrName>ppt_x</p:attrName>
                                          <p:attrName>ppt_y</p:attrName>
                                        </p:attrNameLst>
                                      </p:cBhvr>
                                      <p:rCtr x="-8264" y="-69"/>
                                    </p:animMotion>
                                  </p:childTnLst>
                                  <p:subTnLst>
                                    <p:set>
                                      <p:cBhvr override="childStyle">
                                        <p:cTn dur="1" fill="hold" display="0" masterRel="sameClick" afterEffect="1">
                                          <p:stCondLst>
                                            <p:cond evt="end" delay="0">
                                              <p:tn val="54"/>
                                            </p:cond>
                                          </p:stCondLst>
                                        </p:cTn>
                                        <p:tgtEl>
                                          <p:spTgt spid="346"/>
                                        </p:tgtEl>
                                        <p:attrNameLst>
                                          <p:attrName>style.visibility</p:attrName>
                                        </p:attrNameLst>
                                      </p:cBhvr>
                                      <p:to>
                                        <p:strVal val="hidden"/>
                                      </p:to>
                                    </p:set>
                                  </p:subTnLst>
                                </p:cTn>
                              </p:par>
                            </p:childTnLst>
                          </p:cTn>
                        </p:par>
                        <p:par>
                          <p:cTn id="56" fill="hold" nodeType="withGroup">
                            <p:stCondLst>
                              <p:cond delay="10000"/>
                            </p:stCondLst>
                            <p:childTnLst>
                              <p:par>
                                <p:cTn id="57" presetID="22" presetClass="entr" presetSubtype="8" fill="hold" nodeType="afterEffect">
                                  <p:stCondLst>
                                    <p:cond delay="1000"/>
                                  </p:stCondLst>
                                  <p:childTnLst>
                                    <p:set>
                                      <p:cBhvr>
                                        <p:cTn id="58" dur="1" fill="hold">
                                          <p:stCondLst>
                                            <p:cond delay="0"/>
                                          </p:stCondLst>
                                        </p:cTn>
                                        <p:tgtEl>
                                          <p:spTgt spid="357"/>
                                        </p:tgtEl>
                                        <p:attrNameLst>
                                          <p:attrName>style.visibility</p:attrName>
                                        </p:attrNameLst>
                                      </p:cBhvr>
                                      <p:to>
                                        <p:strVal val="visible"/>
                                      </p:to>
                                    </p:set>
                                    <p:animEffect transition="in" filter="wipe(left)">
                                      <p:cBhvr>
                                        <p:cTn id="59" dur="500"/>
                                        <p:tgtEl>
                                          <p:spTgt spid="357"/>
                                        </p:tgtEl>
                                      </p:cBhvr>
                                    </p:animEffect>
                                  </p:childTnLst>
                                </p:cTn>
                              </p:par>
                              <p:par>
                                <p:cTn id="60" presetID="1" presetClass="entr" presetSubtype="0" fill="hold" nodeType="withEffect">
                                  <p:stCondLst>
                                    <p:cond delay="1000"/>
                                  </p:stCondLst>
                                  <p:childTnLst>
                                    <p:set>
                                      <p:cBhvr>
                                        <p:cTn id="61" dur="1" fill="hold">
                                          <p:stCondLst>
                                            <p:cond delay="0"/>
                                          </p:stCondLst>
                                        </p:cTn>
                                        <p:tgtEl>
                                          <p:spTgt spid="351"/>
                                        </p:tgtEl>
                                        <p:attrNameLst>
                                          <p:attrName>style.visibility</p:attrName>
                                        </p:attrNameLst>
                                      </p:cBhvr>
                                      <p:to>
                                        <p:strVal val="visible"/>
                                      </p:to>
                                    </p:set>
                                  </p:childTnLst>
                                </p:cTn>
                              </p:par>
                              <p:par>
                                <p:cTn id="62" presetID="0" presetClass="path" presetSubtype="0" accel="50000" decel="50000" fill="hold" nodeType="withEffect">
                                  <p:stCondLst>
                                    <p:cond delay="1000"/>
                                  </p:stCondLst>
                                  <p:childTnLst>
                                    <p:animMotion origin="layout" path="M -2.5E-6 -1.11111E-6 L 0.13594 0.00116 " pathEditMode="relative" rAng="0" ptsTypes="AA">
                                      <p:cBhvr>
                                        <p:cTn id="63" dur="3000" fill="hold"/>
                                        <p:tgtEl>
                                          <p:spTgt spid="351"/>
                                        </p:tgtEl>
                                        <p:attrNameLst>
                                          <p:attrName>ppt_x</p:attrName>
                                          <p:attrName>ppt_y</p:attrName>
                                        </p:attrNameLst>
                                      </p:cBhvr>
                                      <p:rCtr x="6788" y="46"/>
                                    </p:animMotion>
                                  </p:childTnLst>
                                  <p:subTnLst>
                                    <p:set>
                                      <p:cBhvr override="childStyle">
                                        <p:cTn dur="1" fill="hold" display="0" masterRel="sameClick" afterEffect="1">
                                          <p:stCondLst>
                                            <p:cond evt="end" delay="0">
                                              <p:tn val="62"/>
                                            </p:cond>
                                          </p:stCondLst>
                                        </p:cTn>
                                        <p:tgtEl>
                                          <p:spTgt spid="351"/>
                                        </p:tgtEl>
                                        <p:attrNameLst>
                                          <p:attrName>style.visibility</p:attrName>
                                        </p:attrNameLst>
                                      </p:cBhvr>
                                      <p:to>
                                        <p:strVal val="hidden"/>
                                      </p:to>
                                    </p:set>
                                  </p:subTnLst>
                                </p:cTn>
                              </p:par>
                            </p:childTnLst>
                          </p:cTn>
                        </p:par>
                        <p:par>
                          <p:cTn id="64" fill="hold" nodeType="withGroup">
                            <p:stCondLst>
                              <p:cond delay="14000"/>
                            </p:stCondLst>
                            <p:childTnLst>
                              <p:par>
                                <p:cTn id="65" presetID="22" presetClass="entr" presetSubtype="8" fill="hold" nodeType="afterEffect">
                                  <p:stCondLst>
                                    <p:cond delay="1000"/>
                                  </p:stCondLst>
                                  <p:childTnLst>
                                    <p:set>
                                      <p:cBhvr>
                                        <p:cTn id="66" dur="1" fill="hold">
                                          <p:stCondLst>
                                            <p:cond delay="0"/>
                                          </p:stCondLst>
                                        </p:cTn>
                                        <p:tgtEl>
                                          <p:spTgt spid="363"/>
                                        </p:tgtEl>
                                        <p:attrNameLst>
                                          <p:attrName>style.visibility</p:attrName>
                                        </p:attrNameLst>
                                      </p:cBhvr>
                                      <p:to>
                                        <p:strVal val="visible"/>
                                      </p:to>
                                    </p:set>
                                    <p:animEffect transition="in" filter="wipe(left)">
                                      <p:cBhvr>
                                        <p:cTn id="67" dur="500"/>
                                        <p:tgtEl>
                                          <p:spTgt spid="363"/>
                                        </p:tgtEl>
                                      </p:cBhvr>
                                    </p:animEffect>
                                  </p:childTnLst>
                                </p:cTn>
                              </p:par>
                              <p:par>
                                <p:cTn id="68" presetID="1" presetClass="entr" presetSubtype="0" fill="hold" nodeType="withEffect">
                                  <p:stCondLst>
                                    <p:cond delay="1000"/>
                                  </p:stCondLst>
                                  <p:childTnLst>
                                    <p:set>
                                      <p:cBhvr>
                                        <p:cTn id="69" dur="1" fill="hold">
                                          <p:stCondLst>
                                            <p:cond delay="0"/>
                                          </p:stCondLst>
                                        </p:cTn>
                                        <p:tgtEl>
                                          <p:spTgt spid="358"/>
                                        </p:tgtEl>
                                        <p:attrNameLst>
                                          <p:attrName>style.visibility</p:attrName>
                                        </p:attrNameLst>
                                      </p:cBhvr>
                                      <p:to>
                                        <p:strVal val="visible"/>
                                      </p:to>
                                    </p:set>
                                  </p:childTnLst>
                                </p:cTn>
                              </p:par>
                              <p:par>
                                <p:cTn id="70" presetID="0" presetClass="path" presetSubtype="0" accel="50000" decel="50000" fill="hold" nodeType="withEffect">
                                  <p:stCondLst>
                                    <p:cond delay="1000"/>
                                  </p:stCondLst>
                                  <p:childTnLst>
                                    <p:animMotion origin="layout" path="M -2.5E-6 -1.11111E-6 L 0.13594 0.00116 " pathEditMode="relative" rAng="0" ptsTypes="AA">
                                      <p:cBhvr>
                                        <p:cTn id="71" dur="3000" fill="hold"/>
                                        <p:tgtEl>
                                          <p:spTgt spid="358"/>
                                        </p:tgtEl>
                                        <p:attrNameLst>
                                          <p:attrName>ppt_x</p:attrName>
                                          <p:attrName>ppt_y</p:attrName>
                                        </p:attrNameLst>
                                      </p:cBhvr>
                                      <p:rCtr x="6788" y="46"/>
                                    </p:animMotion>
                                  </p:childTnLst>
                                  <p:subTnLst>
                                    <p:set>
                                      <p:cBhvr override="childStyle">
                                        <p:cTn dur="1" fill="hold" display="0" masterRel="sameClick" afterEffect="1">
                                          <p:stCondLst>
                                            <p:cond evt="end" delay="0">
                                              <p:tn val="70"/>
                                            </p:cond>
                                          </p:stCondLst>
                                        </p:cTn>
                                        <p:tgtEl>
                                          <p:spTgt spid="3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p:bldP spid="328" grpId="0"/>
      <p:bldP spid="332" grpId="0"/>
      <p:bldP spid="3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latin typeface="Arial" charset="0"/>
                <a:cs typeface="Arial" charset="0"/>
              </a:rPr>
              <a:t>BCG Matrix application</a:t>
            </a:r>
          </a:p>
        </p:txBody>
      </p:sp>
      <p:grpSp>
        <p:nvGrpSpPr>
          <p:cNvPr id="14" name="Group 13"/>
          <p:cNvGrpSpPr>
            <a:grpSpLocks/>
          </p:cNvGrpSpPr>
          <p:nvPr/>
        </p:nvGrpSpPr>
        <p:grpSpPr bwMode="auto">
          <a:xfrm>
            <a:off x="1066800" y="990600"/>
            <a:ext cx="6735763" cy="935038"/>
            <a:chOff x="503666" y="1433361"/>
            <a:chExt cx="7802134" cy="935254"/>
          </a:xfrm>
        </p:grpSpPr>
        <p:sp>
          <p:nvSpPr>
            <p:cNvPr id="7" name="Afrundet rektangel 173"/>
            <p:cNvSpPr>
              <a:spLocks noChangeArrowheads="1"/>
            </p:cNvSpPr>
            <p:nvPr/>
          </p:nvSpPr>
          <p:spPr bwMode="auto">
            <a:xfrm>
              <a:off x="509183" y="1444477"/>
              <a:ext cx="7796617" cy="924138"/>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b="1" dirty="0">
                <a:solidFill>
                  <a:srgbClr val="FFFFFF"/>
                </a:solidFill>
                <a:latin typeface="Calibri" pitchFamily="34" charset="0"/>
                <a:ea typeface="ＭＳ Ｐゴシック" charset="-128"/>
                <a:cs typeface="Calibri" pitchFamily="34" charset="0"/>
              </a:endParaRPr>
            </a:p>
          </p:txBody>
        </p:sp>
        <p:sp>
          <p:nvSpPr>
            <p:cNvPr id="8" name="Afrundet rektangel 172"/>
            <p:cNvSpPr/>
            <p:nvPr/>
          </p:nvSpPr>
          <p:spPr bwMode="auto">
            <a:xfrm>
              <a:off x="503666" y="1433361"/>
              <a:ext cx="7802134" cy="925981"/>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sz="1400" b="1" dirty="0">
                <a:solidFill>
                  <a:srgbClr val="FFFFFF"/>
                </a:solidFill>
                <a:latin typeface="Calibri" pitchFamily="34" charset="0"/>
                <a:ea typeface="ＭＳ Ｐゴシック" charset="-128"/>
                <a:cs typeface="Calibri" pitchFamily="34" charset="0"/>
              </a:endParaRPr>
            </a:p>
          </p:txBody>
        </p:sp>
        <p:sp>
          <p:nvSpPr>
            <p:cNvPr id="30739" name="TextBox 5"/>
            <p:cNvSpPr txBox="1">
              <a:spLocks noChangeArrowheads="1"/>
            </p:cNvSpPr>
            <p:nvPr/>
          </p:nvSpPr>
          <p:spPr bwMode="auto">
            <a:xfrm>
              <a:off x="1761278" y="1655183"/>
              <a:ext cx="5511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dirty="0">
                  <a:solidFill>
                    <a:schemeClr val="bg1"/>
                  </a:solidFill>
                  <a:latin typeface="Calibri" pitchFamily="34" charset="0"/>
                  <a:cs typeface="Calibri" pitchFamily="34" charset="0"/>
                </a:rPr>
                <a:t>Companies that followed these recommendations blindly made important strategic errors</a:t>
              </a:r>
            </a:p>
          </p:txBody>
        </p:sp>
      </p:grpSp>
      <p:grpSp>
        <p:nvGrpSpPr>
          <p:cNvPr id="15" name="Group 14"/>
          <p:cNvGrpSpPr>
            <a:grpSpLocks/>
          </p:cNvGrpSpPr>
          <p:nvPr/>
        </p:nvGrpSpPr>
        <p:grpSpPr bwMode="auto">
          <a:xfrm>
            <a:off x="1066800" y="2251075"/>
            <a:ext cx="6735763" cy="935038"/>
            <a:chOff x="503666" y="1433361"/>
            <a:chExt cx="7802134" cy="935254"/>
          </a:xfrm>
        </p:grpSpPr>
        <p:sp>
          <p:nvSpPr>
            <p:cNvPr id="16" name="Afrundet rektangel 173"/>
            <p:cNvSpPr>
              <a:spLocks noChangeArrowheads="1"/>
            </p:cNvSpPr>
            <p:nvPr/>
          </p:nvSpPr>
          <p:spPr bwMode="auto">
            <a:xfrm>
              <a:off x="509183" y="1444477"/>
              <a:ext cx="7796617" cy="924138"/>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b="1" dirty="0">
                <a:solidFill>
                  <a:srgbClr val="FFFFFF"/>
                </a:solidFill>
                <a:latin typeface="Calibri" pitchFamily="34" charset="0"/>
                <a:ea typeface="ＭＳ Ｐゴシック" charset="-128"/>
                <a:cs typeface="Calibri" pitchFamily="34" charset="0"/>
              </a:endParaRPr>
            </a:p>
          </p:txBody>
        </p:sp>
        <p:sp>
          <p:nvSpPr>
            <p:cNvPr id="17" name="Afrundet rektangel 172"/>
            <p:cNvSpPr/>
            <p:nvPr/>
          </p:nvSpPr>
          <p:spPr bwMode="auto">
            <a:xfrm>
              <a:off x="503666" y="1433361"/>
              <a:ext cx="7802134" cy="925981"/>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sz="1400" b="1" dirty="0">
                <a:solidFill>
                  <a:srgbClr val="FFFFFF"/>
                </a:solidFill>
                <a:latin typeface="Calibri" pitchFamily="34" charset="0"/>
                <a:ea typeface="ＭＳ Ｐゴシック" charset="-128"/>
                <a:cs typeface="Calibri" pitchFamily="34" charset="0"/>
              </a:endParaRPr>
            </a:p>
          </p:txBody>
        </p:sp>
        <p:sp>
          <p:nvSpPr>
            <p:cNvPr id="30734" name="TextBox 17"/>
            <p:cNvSpPr txBox="1">
              <a:spLocks noChangeArrowheads="1"/>
            </p:cNvSpPr>
            <p:nvPr/>
          </p:nvSpPr>
          <p:spPr bwMode="auto">
            <a:xfrm>
              <a:off x="1761278" y="1685992"/>
              <a:ext cx="5511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b="1">
                  <a:solidFill>
                    <a:schemeClr val="bg1"/>
                  </a:solidFill>
                  <a:latin typeface="Calibri" pitchFamily="34" charset="0"/>
                  <a:cs typeface="Calibri" pitchFamily="34" charset="0"/>
                </a:rPr>
                <a:t>Even ‘Cash cows’ may require substantial investment to keep competitive</a:t>
              </a:r>
            </a:p>
          </p:txBody>
        </p:sp>
      </p:grpSp>
      <p:pic>
        <p:nvPicPr>
          <p:cNvPr id="1026" name="Picture 2" descr="http://www.sofiaecho.com/shimg/zx500y290_681308.jpg"/>
          <p:cNvPicPr>
            <a:picLocks noGrp="1" noSelect="1" noRot="1" noMove="1" noResize="1" noEditPoints="1" noAdjustHandles="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071563" y="4038600"/>
            <a:ext cx="30432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114800" y="4038600"/>
            <a:ext cx="3581400" cy="2514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t>  Example</a:t>
            </a:r>
          </a:p>
        </p:txBody>
      </p:sp>
      <p:sp>
        <p:nvSpPr>
          <p:cNvPr id="20" name="Rectangle 19"/>
          <p:cNvSpPr/>
          <p:nvPr/>
        </p:nvSpPr>
        <p:spPr>
          <a:xfrm>
            <a:off x="1071563" y="3546475"/>
            <a:ext cx="6624637" cy="5334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latin typeface="Calibri" pitchFamily="34" charset="0"/>
                <a:cs typeface="Calibri" pitchFamily="34" charset="0"/>
              </a:rPr>
              <a:t>  Example</a:t>
            </a:r>
          </a:p>
        </p:txBody>
      </p:sp>
      <p:sp>
        <p:nvSpPr>
          <p:cNvPr id="23" name="TextBox 22"/>
          <p:cNvSpPr txBox="1">
            <a:spLocks noChangeArrowheads="1"/>
          </p:cNvSpPr>
          <p:nvPr/>
        </p:nvSpPr>
        <p:spPr bwMode="auto">
          <a:xfrm>
            <a:off x="4114800" y="4114800"/>
            <a:ext cx="3581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cs typeface="Calibri" pitchFamily="34" charset="0"/>
              </a:rPr>
              <a:t>The Motor Vehicle industry is indeed low-growth and relatively consolidated, but it is also characterized by cut-throat competition. If the leading competitors reduce  their investment in new vehicle designs, and product or process innovations in general, they are likely to be quickly overtaken by more capable competitors. Lastly, portfolio planning techniques tend to view businesses as free-stranding entities, and this ignore any potential or actual synergies between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3663" y="0"/>
            <a:ext cx="8745537" cy="762000"/>
          </a:xfrm>
        </p:spPr>
        <p:txBody>
          <a:bodyPr/>
          <a:lstStyle/>
          <a:p>
            <a:pPr eaLnBrk="1" hangingPunct="1"/>
            <a:r>
              <a:rPr lang="en-US" smtClean="0">
                <a:latin typeface="Arial" charset="0"/>
                <a:cs typeface="Arial" charset="0"/>
              </a:rPr>
              <a:t>Application of BCG Matrix in Corporate portfolio</a:t>
            </a:r>
          </a:p>
        </p:txBody>
      </p:sp>
      <p:sp>
        <p:nvSpPr>
          <p:cNvPr id="9" name="Nedadbuet pil 49"/>
          <p:cNvSpPr/>
          <p:nvPr/>
        </p:nvSpPr>
        <p:spPr bwMode="auto">
          <a:xfrm rot="11484492" flipH="1" flipV="1">
            <a:off x="2411413" y="1235075"/>
            <a:ext cx="2606675" cy="1301750"/>
          </a:xfrm>
          <a:prstGeom prst="curvedDownArrow">
            <a:avLst>
              <a:gd name="adj1" fmla="val 31291"/>
              <a:gd name="adj2" fmla="val 80790"/>
              <a:gd name="adj3" fmla="val 52658"/>
            </a:avLst>
          </a:prstGeom>
          <a:gradFill flip="none" rotWithShape="1">
            <a:gsLst>
              <a:gs pos="11000">
                <a:srgbClr val="43C5FF"/>
              </a:gs>
              <a:gs pos="44000">
                <a:schemeClr val="tx2">
                  <a:lumMod val="60000"/>
                  <a:lumOff val="40000"/>
                </a:schemeClr>
              </a:gs>
              <a:gs pos="44000">
                <a:srgbClr val="0070C0"/>
              </a:gs>
              <a:gs pos="100000">
                <a:srgbClr val="003192"/>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a:solidFill>
                <a:schemeClr val="bg1"/>
              </a:solidFill>
              <a:latin typeface="+mn-lt"/>
              <a:ea typeface="ＭＳ Ｐゴシック" pitchFamily="-109" charset="-128"/>
              <a:cs typeface="ＭＳ Ｐゴシック" pitchFamily="-109" charset="-128"/>
            </a:endParaRPr>
          </a:p>
        </p:txBody>
      </p:sp>
      <p:sp>
        <p:nvSpPr>
          <p:cNvPr id="10" name="Nedadbuet pil 49"/>
          <p:cNvSpPr/>
          <p:nvPr/>
        </p:nvSpPr>
        <p:spPr bwMode="auto">
          <a:xfrm rot="10297128" flipH="1">
            <a:off x="4330700" y="3973513"/>
            <a:ext cx="2608263" cy="1301750"/>
          </a:xfrm>
          <a:prstGeom prst="curvedDownArrow">
            <a:avLst>
              <a:gd name="adj1" fmla="val 31291"/>
              <a:gd name="adj2" fmla="val 80790"/>
              <a:gd name="adj3" fmla="val 52658"/>
            </a:avLst>
          </a:prstGeom>
          <a:gradFill flip="none" rotWithShape="1">
            <a:gsLst>
              <a:gs pos="11000">
                <a:srgbClr val="43C5FF"/>
              </a:gs>
              <a:gs pos="44000">
                <a:schemeClr val="tx2">
                  <a:lumMod val="60000"/>
                  <a:lumOff val="40000"/>
                </a:schemeClr>
              </a:gs>
              <a:gs pos="44000">
                <a:srgbClr val="0070C0"/>
              </a:gs>
              <a:gs pos="100000">
                <a:srgbClr val="003192"/>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a:solidFill>
                <a:schemeClr val="bg1"/>
              </a:solidFill>
              <a:latin typeface="+mn-lt"/>
              <a:ea typeface="ＭＳ Ｐゴシック" pitchFamily="-109" charset="-128"/>
              <a:cs typeface="ＭＳ Ｐゴシック" pitchFamily="-109" charset="-128"/>
            </a:endParaRPr>
          </a:p>
        </p:txBody>
      </p:sp>
      <p:grpSp>
        <p:nvGrpSpPr>
          <p:cNvPr id="11" name="Group 10"/>
          <p:cNvGrpSpPr>
            <a:grpSpLocks/>
          </p:cNvGrpSpPr>
          <p:nvPr/>
        </p:nvGrpSpPr>
        <p:grpSpPr bwMode="auto">
          <a:xfrm>
            <a:off x="6948487" y="2782889"/>
            <a:ext cx="2195513" cy="2176219"/>
            <a:chOff x="6948263" y="4005065"/>
            <a:chExt cx="2195737" cy="2177285"/>
          </a:xfrm>
        </p:grpSpPr>
        <p:sp>
          <p:nvSpPr>
            <p:cNvPr id="12" name="Line 33"/>
            <p:cNvSpPr>
              <a:spLocks noChangeShapeType="1"/>
            </p:cNvSpPr>
            <p:nvPr/>
          </p:nvSpPr>
          <p:spPr bwMode="auto">
            <a:xfrm rot="5400000" flipH="1">
              <a:off x="7092643" y="3860685"/>
              <a:ext cx="503483" cy="792243"/>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400" kern="0">
                <a:solidFill>
                  <a:sysClr val="windowText" lastClr="000000"/>
                </a:solidFill>
                <a:latin typeface="Calibri" pitchFamily="34" charset="0"/>
                <a:ea typeface="ＭＳ Ｐゴシック" pitchFamily="-65" charset="-128"/>
                <a:cs typeface="Calibri" pitchFamily="34" charset="0"/>
              </a:endParaRPr>
            </a:p>
          </p:txBody>
        </p:sp>
        <p:sp>
          <p:nvSpPr>
            <p:cNvPr id="31798" name="Rektangel 63"/>
            <p:cNvSpPr>
              <a:spLocks noChangeArrowheads="1"/>
            </p:cNvSpPr>
            <p:nvPr/>
          </p:nvSpPr>
          <p:spPr bwMode="auto">
            <a:xfrm>
              <a:off x="7010400" y="4581128"/>
              <a:ext cx="2133600" cy="160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IN" sz="1400" noProof="1">
                  <a:solidFill>
                    <a:srgbClr val="080808"/>
                  </a:solidFill>
                  <a:latin typeface="Calibri" pitchFamily="34" charset="0"/>
                  <a:cs typeface="Calibri" pitchFamily="34" charset="0"/>
                </a:rPr>
                <a:t>Third, the corporate office is able to provide financial resources to the business units on favorable terms that reflect the corporation’s overall ability to raise funds</a:t>
              </a:r>
            </a:p>
          </p:txBody>
        </p:sp>
      </p:grpSp>
      <p:grpSp>
        <p:nvGrpSpPr>
          <p:cNvPr id="18" name="Group 17"/>
          <p:cNvGrpSpPr>
            <a:grpSpLocks/>
          </p:cNvGrpSpPr>
          <p:nvPr/>
        </p:nvGrpSpPr>
        <p:grpSpPr bwMode="auto">
          <a:xfrm>
            <a:off x="179388" y="3357563"/>
            <a:ext cx="2736850" cy="2822871"/>
            <a:chOff x="179512" y="4581128"/>
            <a:chExt cx="2736304" cy="2822687"/>
          </a:xfrm>
        </p:grpSpPr>
        <p:sp>
          <p:nvSpPr>
            <p:cNvPr id="19" name="Line 33"/>
            <p:cNvSpPr>
              <a:spLocks noChangeShapeType="1"/>
            </p:cNvSpPr>
            <p:nvPr/>
          </p:nvSpPr>
          <p:spPr bwMode="auto">
            <a:xfrm rot="5400000" flipH="1" flipV="1">
              <a:off x="1087347" y="4393874"/>
              <a:ext cx="504792" cy="8793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400" kern="0">
                <a:solidFill>
                  <a:sysClr val="windowText" lastClr="000000"/>
                </a:solidFill>
                <a:latin typeface="Calibri" pitchFamily="34" charset="0"/>
                <a:ea typeface="ＭＳ Ｐゴシック" pitchFamily="-65" charset="-128"/>
                <a:cs typeface="Calibri" pitchFamily="34" charset="0"/>
              </a:endParaRPr>
            </a:p>
          </p:txBody>
        </p:sp>
        <p:sp>
          <p:nvSpPr>
            <p:cNvPr id="31796" name="Rektangel 63"/>
            <p:cNvSpPr>
              <a:spLocks noChangeArrowheads="1"/>
            </p:cNvSpPr>
            <p:nvPr/>
          </p:nvSpPr>
          <p:spPr bwMode="auto">
            <a:xfrm>
              <a:off x="179512" y="5157192"/>
              <a:ext cx="2736304" cy="224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IN" sz="1400" noProof="1">
                  <a:solidFill>
                    <a:srgbClr val="080808"/>
                  </a:solidFill>
                  <a:latin typeface="Calibri" pitchFamily="34" charset="0"/>
                  <a:cs typeface="Calibri" pitchFamily="34" charset="0"/>
                </a:rPr>
                <a:t>First, the portfolio analysis provides a snapshot of the business in a corporation’s portfolio.  Therefore the corporations is in a better position to allocate resources among the business units according to prescribed criteria (e.g., use cash flows from the “cash cows” to fund promising “stars”)</a:t>
              </a:r>
            </a:p>
          </p:txBody>
        </p:sp>
      </p:grpSp>
      <p:grpSp>
        <p:nvGrpSpPr>
          <p:cNvPr id="21" name="Group 20"/>
          <p:cNvGrpSpPr>
            <a:grpSpLocks/>
          </p:cNvGrpSpPr>
          <p:nvPr/>
        </p:nvGrpSpPr>
        <p:grpSpPr bwMode="auto">
          <a:xfrm>
            <a:off x="4645025" y="1341437"/>
            <a:ext cx="3736975" cy="1485899"/>
            <a:chOff x="4644702" y="2564904"/>
            <a:chExt cx="2441898" cy="1484648"/>
          </a:xfrm>
        </p:grpSpPr>
        <p:sp>
          <p:nvSpPr>
            <p:cNvPr id="22" name="Line 33"/>
            <p:cNvSpPr>
              <a:spLocks noChangeShapeType="1"/>
            </p:cNvSpPr>
            <p:nvPr/>
          </p:nvSpPr>
          <p:spPr bwMode="auto">
            <a:xfrm rot="5400000">
              <a:off x="4574468" y="3578904"/>
              <a:ext cx="540882" cy="400413"/>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400" kern="0">
                <a:solidFill>
                  <a:sysClr val="windowText" lastClr="000000"/>
                </a:solidFill>
                <a:latin typeface="Calibri" pitchFamily="34" charset="0"/>
                <a:ea typeface="ＭＳ Ｐゴシック" pitchFamily="-65" charset="-128"/>
                <a:cs typeface="Calibri" pitchFamily="34" charset="0"/>
              </a:endParaRPr>
            </a:p>
          </p:txBody>
        </p:sp>
        <p:sp>
          <p:nvSpPr>
            <p:cNvPr id="31794" name="Rektangel 63"/>
            <p:cNvSpPr>
              <a:spLocks noChangeArrowheads="1"/>
            </p:cNvSpPr>
            <p:nvPr/>
          </p:nvSpPr>
          <p:spPr bwMode="auto">
            <a:xfrm>
              <a:off x="4860032" y="2564904"/>
              <a:ext cx="2226568" cy="95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IN" sz="1400" noProof="1">
                  <a:solidFill>
                    <a:srgbClr val="080808"/>
                  </a:solidFill>
                  <a:latin typeface="Calibri" pitchFamily="34" charset="0"/>
                  <a:cs typeface="Calibri" pitchFamily="34" charset="0"/>
                </a:rPr>
                <a:t>Second, the expertise and analytical resources in the corporate office provide guidance in determining what firms may be attractive acquisitions.</a:t>
              </a:r>
            </a:p>
          </p:txBody>
        </p:sp>
      </p:grpSp>
      <p:grpSp>
        <p:nvGrpSpPr>
          <p:cNvPr id="24" name="Group 23"/>
          <p:cNvGrpSpPr>
            <a:grpSpLocks/>
          </p:cNvGrpSpPr>
          <p:nvPr/>
        </p:nvGrpSpPr>
        <p:grpSpPr bwMode="auto">
          <a:xfrm>
            <a:off x="1209675" y="2354263"/>
            <a:ext cx="2282825" cy="1579562"/>
            <a:chOff x="1209055" y="3577630"/>
            <a:chExt cx="2282825" cy="1579562"/>
          </a:xfrm>
        </p:grpSpPr>
        <p:grpSp>
          <p:nvGrpSpPr>
            <p:cNvPr id="31781" name="Group 24"/>
            <p:cNvGrpSpPr>
              <a:grpSpLocks/>
            </p:cNvGrpSpPr>
            <p:nvPr/>
          </p:nvGrpSpPr>
          <p:grpSpPr bwMode="auto">
            <a:xfrm>
              <a:off x="1209055" y="3577630"/>
              <a:ext cx="2282825" cy="1579562"/>
              <a:chOff x="2041140" y="2216424"/>
              <a:chExt cx="1950366" cy="1348700"/>
            </a:xfrm>
          </p:grpSpPr>
          <p:sp>
            <p:nvSpPr>
              <p:cNvPr id="27"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28" name="Ellipse 44"/>
              <p:cNvSpPr/>
              <p:nvPr/>
            </p:nvSpPr>
            <p:spPr bwMode="auto">
              <a:xfrm rot="21052097">
                <a:off x="2398784" y="2216424"/>
                <a:ext cx="1206258" cy="1203845"/>
              </a:xfrm>
              <a:prstGeom prst="ellipse">
                <a:avLst/>
              </a:prstGeom>
              <a:gradFill flip="none" rotWithShape="1">
                <a:gsLst>
                  <a:gs pos="0">
                    <a:srgbClr val="A6F77D"/>
                  </a:gs>
                  <a:gs pos="100000">
                    <a:srgbClr val="72D816"/>
                  </a:gs>
                </a:gsLst>
                <a:path path="shape">
                  <a:fillToRect l="50000" t="50000" r="50000" b="50000"/>
                </a:path>
                <a:tileRect/>
              </a:gradFill>
              <a:ln w="9525" cap="flat" cmpd="sng" algn="ctr">
                <a:solidFill>
                  <a:srgbClr val="4F950F"/>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31789"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da-DK">
                  <a:solidFill>
                    <a:srgbClr val="FFFFFF"/>
                  </a:solidFill>
                </a:endParaRPr>
              </a:p>
            </p:txBody>
          </p:sp>
          <p:sp>
            <p:nvSpPr>
              <p:cNvPr id="30"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sp>
          <p:nvSpPr>
            <p:cNvPr id="31782" name="TextBox 25"/>
            <p:cNvSpPr txBox="1">
              <a:spLocks noChangeArrowheads="1"/>
            </p:cNvSpPr>
            <p:nvPr/>
          </p:nvSpPr>
          <p:spPr bwMode="auto">
            <a:xfrm>
              <a:off x="1979712" y="3933056"/>
              <a:ext cx="720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1</a:t>
              </a:r>
              <a:endParaRPr lang="en-IN" sz="3200"/>
            </a:p>
          </p:txBody>
        </p:sp>
      </p:grpSp>
      <p:grpSp>
        <p:nvGrpSpPr>
          <p:cNvPr id="31" name="Group 30"/>
          <p:cNvGrpSpPr>
            <a:grpSpLocks/>
          </p:cNvGrpSpPr>
          <p:nvPr/>
        </p:nvGrpSpPr>
        <p:grpSpPr bwMode="auto">
          <a:xfrm>
            <a:off x="3079750" y="2714625"/>
            <a:ext cx="2284413" cy="1579563"/>
            <a:chOff x="3079675" y="3937670"/>
            <a:chExt cx="2284413" cy="1579562"/>
          </a:xfrm>
        </p:grpSpPr>
        <p:grpSp>
          <p:nvGrpSpPr>
            <p:cNvPr id="31768" name="Gruppe 199"/>
            <p:cNvGrpSpPr>
              <a:grpSpLocks/>
            </p:cNvGrpSpPr>
            <p:nvPr/>
          </p:nvGrpSpPr>
          <p:grpSpPr bwMode="auto">
            <a:xfrm>
              <a:off x="3079675" y="3937670"/>
              <a:ext cx="2284413" cy="1579562"/>
              <a:chOff x="2636520" y="2831704"/>
              <a:chExt cx="1919605" cy="1330208"/>
            </a:xfrm>
          </p:grpSpPr>
          <p:sp>
            <p:nvSpPr>
              <p:cNvPr id="34"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nvGrpSpPr>
              <p:cNvPr id="31773" name="Gruppe 91"/>
              <p:cNvGrpSpPr>
                <a:grpSpLocks/>
              </p:cNvGrpSpPr>
              <p:nvPr/>
            </p:nvGrpSpPr>
            <p:grpSpPr bwMode="auto">
              <a:xfrm>
                <a:off x="2976833" y="2831704"/>
                <a:ext cx="1198924" cy="1187339"/>
                <a:chOff x="1071835" y="2920232"/>
                <a:chExt cx="1427572" cy="1413777"/>
              </a:xfrm>
            </p:grpSpPr>
            <p:sp>
              <p:nvSpPr>
                <p:cNvPr id="36" name="Ellipse 44"/>
                <p:cNvSpPr/>
                <p:nvPr/>
              </p:nvSpPr>
              <p:spPr bwMode="auto">
                <a:xfrm rot="547903" flipV="1">
                  <a:off x="1085755" y="2920232"/>
                  <a:ext cx="1413652"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31777"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da-DK">
                    <a:solidFill>
                      <a:srgbClr val="FFFFFF"/>
                    </a:solidFill>
                  </a:endParaRPr>
                </a:p>
              </p:txBody>
            </p:sp>
            <p:sp>
              <p:nvSpPr>
                <p:cNvPr id="38"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grpSp>
        <p:sp>
          <p:nvSpPr>
            <p:cNvPr id="31769" name="TextBox 32"/>
            <p:cNvSpPr txBox="1">
              <a:spLocks noChangeArrowheads="1"/>
            </p:cNvSpPr>
            <p:nvPr/>
          </p:nvSpPr>
          <p:spPr bwMode="auto">
            <a:xfrm>
              <a:off x="3851920" y="4365104"/>
              <a:ext cx="720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2</a:t>
              </a:r>
              <a:endParaRPr lang="en-IN" sz="3200"/>
            </a:p>
          </p:txBody>
        </p:sp>
      </p:grpSp>
      <p:grpSp>
        <p:nvGrpSpPr>
          <p:cNvPr id="39" name="Group 38"/>
          <p:cNvGrpSpPr>
            <a:grpSpLocks/>
          </p:cNvGrpSpPr>
          <p:nvPr/>
        </p:nvGrpSpPr>
        <p:grpSpPr bwMode="auto">
          <a:xfrm>
            <a:off x="5110163" y="2354263"/>
            <a:ext cx="2284412" cy="1579562"/>
            <a:chOff x="5109841" y="3577605"/>
            <a:chExt cx="2284412" cy="1579562"/>
          </a:xfrm>
        </p:grpSpPr>
        <p:grpSp>
          <p:nvGrpSpPr>
            <p:cNvPr id="31756" name="Group 42"/>
            <p:cNvGrpSpPr>
              <a:grpSpLocks/>
            </p:cNvGrpSpPr>
            <p:nvPr/>
          </p:nvGrpSpPr>
          <p:grpSpPr bwMode="auto">
            <a:xfrm>
              <a:off x="5109841" y="3577605"/>
              <a:ext cx="2284412" cy="1579562"/>
              <a:chOff x="6984615" y="2243138"/>
              <a:chExt cx="1950366" cy="1348700"/>
            </a:xfrm>
          </p:grpSpPr>
          <p:sp>
            <p:nvSpPr>
              <p:cNvPr id="42" name="Ellipse 59"/>
              <p:cNvSpPr/>
              <p:nvPr/>
            </p:nvSpPr>
            <p:spPr bwMode="auto">
              <a:xfrm>
                <a:off x="6984615" y="3198560"/>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43" name="Ellipse 44"/>
              <p:cNvSpPr/>
              <p:nvPr/>
            </p:nvSpPr>
            <p:spPr bwMode="auto">
              <a:xfrm rot="21052097">
                <a:off x="7399409" y="2243138"/>
                <a:ext cx="1206258" cy="1203845"/>
              </a:xfrm>
              <a:prstGeom prst="ellipse">
                <a:avLst/>
              </a:prstGeom>
              <a:gradFill flip="none" rotWithShape="1">
                <a:gsLst>
                  <a:gs pos="0">
                    <a:srgbClr val="DDDDDD"/>
                  </a:gs>
                  <a:gs pos="100000">
                    <a:srgbClr val="969696"/>
                  </a:gs>
                </a:gsLst>
                <a:path path="shape">
                  <a:fillToRect l="50000" t="50000" r="50000" b="50000"/>
                </a:path>
                <a:tileRect/>
              </a:gradFill>
              <a:ln w="9525" cap="flat" cmpd="sng" algn="ctr">
                <a:solidFill>
                  <a:schemeClr val="tx1">
                    <a:lumMod val="50000"/>
                    <a:lumOff val="50000"/>
                  </a:scheme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31764" name="Ellipse 45"/>
              <p:cNvSpPr>
                <a:spLocks noChangeArrowheads="1"/>
              </p:cNvSpPr>
              <p:nvPr/>
            </p:nvSpPr>
            <p:spPr bwMode="auto">
              <a:xfrm>
                <a:off x="7568238" y="2269385"/>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da-DK">
                  <a:solidFill>
                    <a:srgbClr val="FFFFFF"/>
                  </a:solidFill>
                </a:endParaRPr>
              </a:p>
            </p:txBody>
          </p:sp>
          <p:sp>
            <p:nvSpPr>
              <p:cNvPr id="45" name="Måne 63"/>
              <p:cNvSpPr/>
              <p:nvPr/>
            </p:nvSpPr>
            <p:spPr bwMode="auto">
              <a:xfrm rot="16552097">
                <a:off x="7650888" y="2572504"/>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sp>
          <p:nvSpPr>
            <p:cNvPr id="31757" name="TextBox 40"/>
            <p:cNvSpPr txBox="1">
              <a:spLocks noChangeArrowheads="1"/>
            </p:cNvSpPr>
            <p:nvPr/>
          </p:nvSpPr>
          <p:spPr bwMode="auto">
            <a:xfrm>
              <a:off x="5940152" y="4005064"/>
              <a:ext cx="720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3</a:t>
              </a:r>
              <a:endParaRPr lang="en-IN" sz="32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1274763"/>
            <a:ext cx="5486400" cy="48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39" name="Title 1"/>
          <p:cNvSpPr>
            <a:spLocks noGrp="1"/>
          </p:cNvSpPr>
          <p:nvPr>
            <p:ph type="title"/>
          </p:nvPr>
        </p:nvSpPr>
        <p:spPr/>
        <p:txBody>
          <a:bodyPr/>
          <a:lstStyle/>
          <a:p>
            <a:pPr eaLnBrk="1" hangingPunct="1"/>
            <a:r>
              <a:rPr lang="en-US" smtClean="0">
                <a:latin typeface="Arial" charset="0"/>
                <a:cs typeface="Arial" charset="0"/>
              </a:rPr>
              <a:t>Contents</a:t>
            </a:r>
          </a:p>
        </p:txBody>
      </p:sp>
      <p:sp>
        <p:nvSpPr>
          <p:cNvPr id="5" name="Rectangle 4"/>
          <p:cNvSpPr/>
          <p:nvPr/>
        </p:nvSpPr>
        <p:spPr>
          <a:xfrm>
            <a:off x="2514600" y="153035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Emergence of BCG Matrix</a:t>
            </a:r>
          </a:p>
        </p:txBody>
      </p:sp>
      <p:sp>
        <p:nvSpPr>
          <p:cNvPr id="7" name="Rectangle 6"/>
          <p:cNvSpPr/>
          <p:nvPr/>
        </p:nvSpPr>
        <p:spPr>
          <a:xfrm>
            <a:off x="2514600" y="22764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Approaches of BCG Matrix</a:t>
            </a:r>
          </a:p>
        </p:txBody>
      </p:sp>
      <p:sp>
        <p:nvSpPr>
          <p:cNvPr id="8" name="Rectangle 7"/>
          <p:cNvSpPr/>
          <p:nvPr/>
        </p:nvSpPr>
        <p:spPr>
          <a:xfrm>
            <a:off x="2514600" y="3021013"/>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Components of BCG Matrix</a:t>
            </a:r>
          </a:p>
        </p:txBody>
      </p:sp>
      <p:sp>
        <p:nvSpPr>
          <p:cNvPr id="9" name="Rectangle 8"/>
          <p:cNvSpPr/>
          <p:nvPr/>
        </p:nvSpPr>
        <p:spPr>
          <a:xfrm>
            <a:off x="2514600" y="3767138"/>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Applications of BCG Matrix</a:t>
            </a:r>
          </a:p>
        </p:txBody>
      </p:sp>
      <p:sp>
        <p:nvSpPr>
          <p:cNvPr id="10" name="Rectangle 9"/>
          <p:cNvSpPr/>
          <p:nvPr/>
        </p:nvSpPr>
        <p:spPr>
          <a:xfrm>
            <a:off x="2514600" y="45116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Advantages of BCG Matrix </a:t>
            </a:r>
          </a:p>
        </p:txBody>
      </p:sp>
      <p:sp>
        <p:nvSpPr>
          <p:cNvPr id="11" name="Rectangle 10"/>
          <p:cNvSpPr/>
          <p:nvPr/>
        </p:nvSpPr>
        <p:spPr>
          <a:xfrm>
            <a:off x="2514600" y="525780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Limitations of BCG Matrix </a:t>
            </a:r>
          </a:p>
        </p:txBody>
      </p:sp>
      <p:grpSp>
        <p:nvGrpSpPr>
          <p:cNvPr id="283" name="Group 282"/>
          <p:cNvGrpSpPr>
            <a:grpSpLocks/>
          </p:cNvGrpSpPr>
          <p:nvPr/>
        </p:nvGrpSpPr>
        <p:grpSpPr bwMode="auto">
          <a:xfrm>
            <a:off x="1695450" y="1524000"/>
            <a:ext cx="736600" cy="704850"/>
            <a:chOff x="-3417153" y="2362199"/>
            <a:chExt cx="3435350" cy="3289164"/>
          </a:xfrm>
        </p:grpSpPr>
        <p:grpSp>
          <p:nvGrpSpPr>
            <p:cNvPr id="14348" name="Group 147"/>
            <p:cNvGrpSpPr>
              <a:grpSpLocks/>
            </p:cNvGrpSpPr>
            <p:nvPr/>
          </p:nvGrpSpPr>
          <p:grpSpPr bwMode="auto">
            <a:xfrm>
              <a:off x="-3417153" y="2362199"/>
              <a:ext cx="1686045" cy="1621287"/>
              <a:chOff x="2819398" y="2362201"/>
              <a:chExt cx="1686044" cy="1621288"/>
            </a:xfrm>
          </p:grpSpPr>
          <p:sp>
            <p:nvSpPr>
              <p:cNvPr id="150" name="Rektangel 103"/>
              <p:cNvSpPr/>
              <p:nvPr/>
            </p:nvSpPr>
            <p:spPr bwMode="auto">
              <a:xfrm rot="16200000" flipH="1">
                <a:off x="2851776" y="2329823"/>
                <a:ext cx="1621288"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51" name="5-takket stjerne 171"/>
              <p:cNvSpPr/>
              <p:nvPr/>
            </p:nvSpPr>
            <p:spPr bwMode="auto">
              <a:xfrm>
                <a:off x="3167380" y="2658520"/>
                <a:ext cx="1029121" cy="1029719"/>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14349" name="Group 152"/>
            <p:cNvGrpSpPr>
              <a:grpSpLocks/>
            </p:cNvGrpSpPr>
            <p:nvPr/>
          </p:nvGrpSpPr>
          <p:grpSpPr bwMode="auto">
            <a:xfrm>
              <a:off x="-1667848" y="2367528"/>
              <a:ext cx="1686045" cy="1621287"/>
              <a:chOff x="4568705" y="2367529"/>
              <a:chExt cx="1686043" cy="1621289"/>
            </a:xfrm>
          </p:grpSpPr>
          <p:sp>
            <p:nvSpPr>
              <p:cNvPr id="155" name="Rektangel 199"/>
              <p:cNvSpPr/>
              <p:nvPr/>
            </p:nvSpPr>
            <p:spPr bwMode="auto">
              <a:xfrm rot="16200000" flipH="1">
                <a:off x="4601082" y="2335152"/>
                <a:ext cx="1621289" cy="1686043"/>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4359" name="Rektangel 172"/>
              <p:cNvSpPr>
                <a:spLocks noChangeArrowheads="1"/>
              </p:cNvSpPr>
              <p:nvPr/>
            </p:nvSpPr>
            <p:spPr bwMode="auto">
              <a:xfrm>
                <a:off x="4672374" y="2521941"/>
                <a:ext cx="739355" cy="140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b="1">
                    <a:solidFill>
                      <a:srgbClr val="7030A0"/>
                    </a:solidFill>
                  </a:rPr>
                  <a:t>?</a:t>
                </a:r>
              </a:p>
            </p:txBody>
          </p:sp>
        </p:grpSp>
        <p:grpSp>
          <p:nvGrpSpPr>
            <p:cNvPr id="14350" name="Group 157"/>
            <p:cNvGrpSpPr>
              <a:grpSpLocks/>
            </p:cNvGrpSpPr>
            <p:nvPr/>
          </p:nvGrpSpPr>
          <p:grpSpPr bwMode="auto">
            <a:xfrm>
              <a:off x="-3417153" y="4024747"/>
              <a:ext cx="1686045" cy="1621287"/>
              <a:chOff x="2819400" y="4024749"/>
              <a:chExt cx="1686044" cy="1621289"/>
            </a:xfrm>
          </p:grpSpPr>
          <p:sp>
            <p:nvSpPr>
              <p:cNvPr id="160" name="Rektangel 106"/>
              <p:cNvSpPr/>
              <p:nvPr/>
            </p:nvSpPr>
            <p:spPr bwMode="auto">
              <a:xfrm rot="16200000" flipH="1">
                <a:off x="2851777" y="3992372"/>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4355" name="Gruppe 149"/>
              <p:cNvGrpSpPr>
                <a:grpSpLocks/>
              </p:cNvGrpSpPr>
              <p:nvPr/>
            </p:nvGrpSpPr>
            <p:grpSpPr bwMode="auto">
              <a:xfrm>
                <a:off x="3097713" y="4417226"/>
                <a:ext cx="1322693" cy="920687"/>
                <a:chOff x="4386525" y="4034895"/>
                <a:chExt cx="1493314" cy="1040031"/>
              </a:xfrm>
            </p:grpSpPr>
            <p:grpSp>
              <p:nvGrpSpPr>
                <p:cNvPr id="162" name="Gruppe 368"/>
                <p:cNvGrpSpPr/>
                <p:nvPr/>
              </p:nvGrpSpPr>
              <p:grpSpPr bwMode="auto">
                <a:xfrm flipH="1">
                  <a:off x="4386525" y="4034895"/>
                  <a:ext cx="1493314" cy="1040031"/>
                  <a:chOff x="3071804" y="2714619"/>
                  <a:chExt cx="2814634" cy="1960564"/>
                </a:xfrm>
                <a:solidFill>
                  <a:schemeClr val="bg1">
                    <a:lumMod val="75000"/>
                  </a:schemeClr>
                </a:solidFill>
              </p:grpSpPr>
              <p:sp>
                <p:nvSpPr>
                  <p:cNvPr id="164" name="Freeform 243"/>
                  <p:cNvSpPr>
                    <a:spLocks/>
                  </p:cNvSpPr>
                  <p:nvPr/>
                </p:nvSpPr>
                <p:spPr bwMode="auto">
                  <a:xfrm>
                    <a:off x="4173526" y="4583106"/>
                    <a:ext cx="171453" cy="92077"/>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5" name="Freeform 244"/>
                  <p:cNvSpPr>
                    <a:spLocks/>
                  </p:cNvSpPr>
                  <p:nvPr/>
                </p:nvSpPr>
                <p:spPr bwMode="auto">
                  <a:xfrm>
                    <a:off x="5675298" y="3844921"/>
                    <a:ext cx="114299" cy="500063"/>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6" name="Freeform 245"/>
                  <p:cNvSpPr>
                    <a:spLocks/>
                  </p:cNvSpPr>
                  <p:nvPr/>
                </p:nvSpPr>
                <p:spPr bwMode="auto">
                  <a:xfrm>
                    <a:off x="5649901" y="3846511"/>
                    <a:ext cx="146047" cy="530222"/>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7" name="Freeform 246"/>
                  <p:cNvSpPr>
                    <a:spLocks/>
                  </p:cNvSpPr>
                  <p:nvPr/>
                </p:nvSpPr>
                <p:spPr bwMode="auto">
                  <a:xfrm>
                    <a:off x="3424237" y="2719379"/>
                    <a:ext cx="58732" cy="46038"/>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8" name="Freeform 247"/>
                  <p:cNvSpPr>
                    <a:spLocks/>
                  </p:cNvSpPr>
                  <p:nvPr/>
                </p:nvSpPr>
                <p:spPr bwMode="auto">
                  <a:xfrm>
                    <a:off x="5213339" y="3806822"/>
                    <a:ext cx="201613" cy="582610"/>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69" name="Freeform 248"/>
                  <p:cNvSpPr>
                    <a:spLocks/>
                  </p:cNvSpPr>
                  <p:nvPr/>
                </p:nvSpPr>
                <p:spPr bwMode="auto">
                  <a:xfrm>
                    <a:off x="3584565" y="3001959"/>
                    <a:ext cx="95254" cy="263521"/>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0" name="Freeform 249"/>
                  <p:cNvSpPr>
                    <a:spLocks/>
                  </p:cNvSpPr>
                  <p:nvPr/>
                </p:nvSpPr>
                <p:spPr bwMode="auto">
                  <a:xfrm>
                    <a:off x="3975098" y="3686166"/>
                    <a:ext cx="576257"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1" name="Freeform 250"/>
                  <p:cNvSpPr>
                    <a:spLocks/>
                  </p:cNvSpPr>
                  <p:nvPr/>
                </p:nvSpPr>
                <p:spPr bwMode="auto">
                  <a:xfrm>
                    <a:off x="4065578" y="3767133"/>
                    <a:ext cx="223834" cy="190504"/>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2" name="Freeform 251"/>
                  <p:cNvSpPr>
                    <a:spLocks/>
                  </p:cNvSpPr>
                  <p:nvPr/>
                </p:nvSpPr>
                <p:spPr bwMode="auto">
                  <a:xfrm>
                    <a:off x="4387842" y="4097332"/>
                    <a:ext cx="114299" cy="422276"/>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3" name="Freeform 252"/>
                  <p:cNvSpPr>
                    <a:spLocks/>
                  </p:cNvSpPr>
                  <p:nvPr/>
                </p:nvSpPr>
                <p:spPr bwMode="auto">
                  <a:xfrm>
                    <a:off x="3074980" y="3249611"/>
                    <a:ext cx="60320" cy="69848"/>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4" name="Freeform 253"/>
                  <p:cNvSpPr>
                    <a:spLocks/>
                  </p:cNvSpPr>
                  <p:nvPr/>
                </p:nvSpPr>
                <p:spPr bwMode="auto">
                  <a:xfrm>
                    <a:off x="5680071" y="2849554"/>
                    <a:ext cx="139695" cy="53978"/>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5" name="Freeform 254"/>
                  <p:cNvSpPr>
                    <a:spLocks/>
                  </p:cNvSpPr>
                  <p:nvPr/>
                </p:nvSpPr>
                <p:spPr bwMode="auto">
                  <a:xfrm>
                    <a:off x="3079743" y="3265480"/>
                    <a:ext cx="25396" cy="31749"/>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6" name="Freeform 255"/>
                  <p:cNvSpPr>
                    <a:spLocks/>
                  </p:cNvSpPr>
                  <p:nvPr/>
                </p:nvSpPr>
                <p:spPr bwMode="auto">
                  <a:xfrm>
                    <a:off x="5180003" y="3733794"/>
                    <a:ext cx="273049" cy="671507"/>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7" name="Freeform 256"/>
                  <p:cNvSpPr>
                    <a:spLocks/>
                  </p:cNvSpPr>
                  <p:nvPr/>
                </p:nvSpPr>
                <p:spPr bwMode="auto">
                  <a:xfrm>
                    <a:off x="3281357" y="2722559"/>
                    <a:ext cx="203201" cy="123826"/>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8" name="Freeform 257"/>
                  <p:cNvSpPr>
                    <a:spLocks/>
                  </p:cNvSpPr>
                  <p:nvPr/>
                </p:nvSpPr>
                <p:spPr bwMode="auto">
                  <a:xfrm>
                    <a:off x="5172064" y="4337044"/>
                    <a:ext cx="90490" cy="57148"/>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79" name="Freeform 258"/>
                  <p:cNvSpPr>
                    <a:spLocks/>
                  </p:cNvSpPr>
                  <p:nvPr/>
                </p:nvSpPr>
                <p:spPr bwMode="auto">
                  <a:xfrm>
                    <a:off x="3284532" y="2733668"/>
                    <a:ext cx="61908" cy="60328"/>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0" name="Freeform 259"/>
                  <p:cNvSpPr>
                    <a:spLocks/>
                  </p:cNvSpPr>
                  <p:nvPr/>
                </p:nvSpPr>
                <p:spPr bwMode="auto">
                  <a:xfrm>
                    <a:off x="3360722" y="2795586"/>
                    <a:ext cx="90490" cy="49208"/>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1" name="Freeform 260"/>
                  <p:cNvSpPr>
                    <a:spLocks/>
                  </p:cNvSpPr>
                  <p:nvPr/>
                </p:nvSpPr>
                <p:spPr bwMode="auto">
                  <a:xfrm>
                    <a:off x="3409936" y="2760657"/>
                    <a:ext cx="77787" cy="69848"/>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2" name="Freeform 261"/>
                  <p:cNvSpPr>
                    <a:spLocks/>
                  </p:cNvSpPr>
                  <p:nvPr/>
                </p:nvSpPr>
                <p:spPr bwMode="auto">
                  <a:xfrm>
                    <a:off x="5151421" y="4333874"/>
                    <a:ext cx="171453"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3" name="Freeform 262"/>
                  <p:cNvSpPr>
                    <a:spLocks/>
                  </p:cNvSpPr>
                  <p:nvPr/>
                </p:nvSpPr>
                <p:spPr bwMode="auto">
                  <a:xfrm>
                    <a:off x="4386254" y="4454520"/>
                    <a:ext cx="71435" cy="39689"/>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4" name="Freeform 263"/>
                  <p:cNvSpPr>
                    <a:spLocks/>
                  </p:cNvSpPr>
                  <p:nvPr/>
                </p:nvSpPr>
                <p:spPr bwMode="auto">
                  <a:xfrm>
                    <a:off x="4378314" y="4486269"/>
                    <a:ext cx="74611" cy="42859"/>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5" name="Freeform 264"/>
                  <p:cNvSpPr>
                    <a:spLocks/>
                  </p:cNvSpPr>
                  <p:nvPr/>
                </p:nvSpPr>
                <p:spPr bwMode="auto">
                  <a:xfrm>
                    <a:off x="4184641" y="4606915"/>
                    <a:ext cx="28572" cy="50798"/>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6" name="Freeform 267"/>
                  <p:cNvSpPr>
                    <a:spLocks/>
                  </p:cNvSpPr>
                  <p:nvPr/>
                </p:nvSpPr>
                <p:spPr bwMode="auto">
                  <a:xfrm>
                    <a:off x="3600444" y="3021009"/>
                    <a:ext cx="65084" cy="214313"/>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7" name="Freeform 268"/>
                  <p:cNvSpPr>
                    <a:spLocks/>
                  </p:cNvSpPr>
                  <p:nvPr/>
                </p:nvSpPr>
                <p:spPr bwMode="auto">
                  <a:xfrm>
                    <a:off x="3570284" y="3213092"/>
                    <a:ext cx="60320" cy="122236"/>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8" name="Freeform 270"/>
                  <p:cNvSpPr>
                    <a:spLocks/>
                  </p:cNvSpPr>
                  <p:nvPr/>
                </p:nvSpPr>
                <p:spPr bwMode="auto">
                  <a:xfrm>
                    <a:off x="3630604" y="2874954"/>
                    <a:ext cx="90490" cy="161924"/>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89" name="Freeform 271"/>
                  <p:cNvSpPr>
                    <a:spLocks/>
                  </p:cNvSpPr>
                  <p:nvPr/>
                </p:nvSpPr>
                <p:spPr bwMode="auto">
                  <a:xfrm>
                    <a:off x="3095613" y="2835265"/>
                    <a:ext cx="492128" cy="566741"/>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0" name="Freeform 272"/>
                  <p:cNvSpPr>
                    <a:spLocks/>
                  </p:cNvSpPr>
                  <p:nvPr/>
                </p:nvSpPr>
                <p:spPr bwMode="auto">
                  <a:xfrm>
                    <a:off x="3390892" y="3008309"/>
                    <a:ext cx="155574" cy="211133"/>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1" name="Freeform 273"/>
                  <p:cNvSpPr>
                    <a:spLocks/>
                  </p:cNvSpPr>
                  <p:nvPr/>
                </p:nvSpPr>
                <p:spPr bwMode="auto">
                  <a:xfrm>
                    <a:off x="3321044" y="2835265"/>
                    <a:ext cx="282576" cy="520702"/>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2" name="Freeform 274"/>
                  <p:cNvSpPr>
                    <a:spLocks/>
                  </p:cNvSpPr>
                  <p:nvPr/>
                </p:nvSpPr>
                <p:spPr bwMode="auto">
                  <a:xfrm>
                    <a:off x="4578340" y="2828915"/>
                    <a:ext cx="942972" cy="163514"/>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3" name="Freeform 275"/>
                  <p:cNvSpPr>
                    <a:spLocks/>
                  </p:cNvSpPr>
                  <p:nvPr/>
                </p:nvSpPr>
                <p:spPr bwMode="auto">
                  <a:xfrm>
                    <a:off x="5722924" y="2867024"/>
                    <a:ext cx="53979" cy="22229"/>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4" name="Freeform 276"/>
                  <p:cNvSpPr>
                    <a:spLocks/>
                  </p:cNvSpPr>
                  <p:nvPr/>
                </p:nvSpPr>
                <p:spPr bwMode="auto">
                  <a:xfrm>
                    <a:off x="5021253" y="2828915"/>
                    <a:ext cx="482601" cy="139695"/>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5" name="Freeform 277"/>
                  <p:cNvSpPr>
                    <a:spLocks/>
                  </p:cNvSpPr>
                  <p:nvPr/>
                </p:nvSpPr>
                <p:spPr bwMode="auto">
                  <a:xfrm>
                    <a:off x="4321170" y="3657597"/>
                    <a:ext cx="463546" cy="968377"/>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6" name="Freeform 278"/>
                  <p:cNvSpPr>
                    <a:spLocks/>
                  </p:cNvSpPr>
                  <p:nvPr/>
                </p:nvSpPr>
                <p:spPr bwMode="auto">
                  <a:xfrm>
                    <a:off x="4521195" y="3436935"/>
                    <a:ext cx="1300159" cy="968377"/>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7" name="Freeform 279"/>
                  <p:cNvSpPr>
                    <a:spLocks/>
                  </p:cNvSpPr>
                  <p:nvPr/>
                </p:nvSpPr>
                <p:spPr bwMode="auto">
                  <a:xfrm>
                    <a:off x="3608374" y="3036878"/>
                    <a:ext cx="915987" cy="809623"/>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8" name="Freeform 280"/>
                  <p:cNvSpPr>
                    <a:spLocks/>
                  </p:cNvSpPr>
                  <p:nvPr/>
                </p:nvSpPr>
                <p:spPr bwMode="auto">
                  <a:xfrm>
                    <a:off x="4270367" y="4144961"/>
                    <a:ext cx="104771" cy="125416"/>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99" name="Freeform 281"/>
                  <p:cNvSpPr>
                    <a:spLocks/>
                  </p:cNvSpPr>
                  <p:nvPr/>
                </p:nvSpPr>
                <p:spPr bwMode="auto">
                  <a:xfrm>
                    <a:off x="5311759" y="3706806"/>
                    <a:ext cx="206377" cy="157165"/>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0" name="Freeform 282"/>
                  <p:cNvSpPr>
                    <a:spLocks/>
                  </p:cNvSpPr>
                  <p:nvPr/>
                </p:nvSpPr>
                <p:spPr bwMode="auto">
                  <a:xfrm>
                    <a:off x="5424480" y="3713155"/>
                    <a:ext cx="109535" cy="268291"/>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1" name="Freeform 283"/>
                  <p:cNvSpPr>
                    <a:spLocks/>
                  </p:cNvSpPr>
                  <p:nvPr/>
                </p:nvSpPr>
                <p:spPr bwMode="auto">
                  <a:xfrm>
                    <a:off x="3630604" y="3136895"/>
                    <a:ext cx="95254"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2" name="Freeform 284"/>
                  <p:cNvSpPr>
                    <a:spLocks/>
                  </p:cNvSpPr>
                  <p:nvPr/>
                </p:nvSpPr>
                <p:spPr bwMode="auto">
                  <a:xfrm>
                    <a:off x="5630846" y="4346574"/>
                    <a:ext cx="128590" cy="58738"/>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3" name="Freeform 285"/>
                  <p:cNvSpPr>
                    <a:spLocks/>
                  </p:cNvSpPr>
                  <p:nvPr/>
                </p:nvSpPr>
                <p:spPr bwMode="auto">
                  <a:xfrm>
                    <a:off x="3862377" y="3557581"/>
                    <a:ext cx="144459" cy="123826"/>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4" name="Freeform 286"/>
                  <p:cNvSpPr>
                    <a:spLocks/>
                  </p:cNvSpPr>
                  <p:nvPr/>
                </p:nvSpPr>
                <p:spPr bwMode="auto">
                  <a:xfrm>
                    <a:off x="3617911" y="3268660"/>
                    <a:ext cx="138107" cy="179384"/>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5" name="Freeform 287"/>
                  <p:cNvSpPr>
                    <a:spLocks/>
                  </p:cNvSpPr>
                  <p:nvPr/>
                </p:nvSpPr>
                <p:spPr bwMode="auto">
                  <a:xfrm>
                    <a:off x="5635610" y="4337044"/>
                    <a:ext cx="33336" cy="57148"/>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6" name="Freeform 288"/>
                  <p:cNvSpPr>
                    <a:spLocks/>
                  </p:cNvSpPr>
                  <p:nvPr/>
                </p:nvSpPr>
                <p:spPr bwMode="auto">
                  <a:xfrm>
                    <a:off x="4130662" y="3809992"/>
                    <a:ext cx="168277"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7" name="Freeform 289"/>
                  <p:cNvSpPr>
                    <a:spLocks/>
                  </p:cNvSpPr>
                  <p:nvPr/>
                </p:nvSpPr>
                <p:spPr bwMode="auto">
                  <a:xfrm>
                    <a:off x="3092447" y="2727319"/>
                    <a:ext cx="584197" cy="665158"/>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8" name="Freeform 290"/>
                  <p:cNvSpPr>
                    <a:spLocks/>
                  </p:cNvSpPr>
                  <p:nvPr/>
                </p:nvSpPr>
                <p:spPr bwMode="auto">
                  <a:xfrm>
                    <a:off x="3675055" y="2811456"/>
                    <a:ext cx="2211383" cy="1042985"/>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9" name="Freeform 291"/>
                  <p:cNvSpPr>
                    <a:spLocks/>
                  </p:cNvSpPr>
                  <p:nvPr/>
                </p:nvSpPr>
                <p:spPr bwMode="auto">
                  <a:xfrm>
                    <a:off x="3389304" y="2836855"/>
                    <a:ext cx="141283" cy="57148"/>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0" name="Freeform 292"/>
                  <p:cNvSpPr>
                    <a:spLocks/>
                  </p:cNvSpPr>
                  <p:nvPr/>
                </p:nvSpPr>
                <p:spPr bwMode="auto">
                  <a:xfrm>
                    <a:off x="3248011" y="3268660"/>
                    <a:ext cx="44451" cy="39689"/>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1" name="Freeform 293"/>
                  <p:cNvSpPr>
                    <a:spLocks/>
                  </p:cNvSpPr>
                  <p:nvPr/>
                </p:nvSpPr>
                <p:spPr bwMode="auto">
                  <a:xfrm>
                    <a:off x="3682995" y="2895593"/>
                    <a:ext cx="1068386" cy="860421"/>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2" name="Freeform 294"/>
                  <p:cNvSpPr>
                    <a:spLocks/>
                  </p:cNvSpPr>
                  <p:nvPr/>
                </p:nvSpPr>
                <p:spPr bwMode="auto">
                  <a:xfrm>
                    <a:off x="3194042" y="3000369"/>
                    <a:ext cx="150810" cy="288920"/>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3" name="Freeform 295"/>
                  <p:cNvSpPr>
                    <a:spLocks/>
                  </p:cNvSpPr>
                  <p:nvPr/>
                </p:nvSpPr>
                <p:spPr bwMode="auto">
                  <a:xfrm>
                    <a:off x="3246433" y="2990840"/>
                    <a:ext cx="100008" cy="130176"/>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4" name="Freeform 296"/>
                  <p:cNvSpPr>
                    <a:spLocks/>
                  </p:cNvSpPr>
                  <p:nvPr/>
                </p:nvSpPr>
                <p:spPr bwMode="auto">
                  <a:xfrm>
                    <a:off x="3276583" y="2714619"/>
                    <a:ext cx="214316" cy="131766"/>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5" name="Freeform 297"/>
                  <p:cNvSpPr>
                    <a:spLocks/>
                  </p:cNvSpPr>
                  <p:nvPr/>
                </p:nvSpPr>
                <p:spPr bwMode="auto">
                  <a:xfrm>
                    <a:off x="3416298" y="2714619"/>
                    <a:ext cx="266697" cy="160335"/>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6" name="Freeform 298"/>
                  <p:cNvSpPr>
                    <a:spLocks/>
                  </p:cNvSpPr>
                  <p:nvPr/>
                </p:nvSpPr>
                <p:spPr bwMode="auto">
                  <a:xfrm>
                    <a:off x="3071804" y="2827336"/>
                    <a:ext cx="339720" cy="555621"/>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7" name="Freeform 299"/>
                  <p:cNvSpPr>
                    <a:spLocks/>
                  </p:cNvSpPr>
                  <p:nvPr/>
                </p:nvSpPr>
                <p:spPr bwMode="auto">
                  <a:xfrm>
                    <a:off x="3087673" y="3284530"/>
                    <a:ext cx="17467" cy="23809"/>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8" name="Freeform 300"/>
                  <p:cNvSpPr>
                    <a:spLocks/>
                  </p:cNvSpPr>
                  <p:nvPr/>
                </p:nvSpPr>
                <p:spPr bwMode="auto">
                  <a:xfrm>
                    <a:off x="3100386" y="3205153"/>
                    <a:ext cx="142871"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19" name="Freeform 301"/>
                  <p:cNvSpPr>
                    <a:spLocks/>
                  </p:cNvSpPr>
                  <p:nvPr/>
                </p:nvSpPr>
                <p:spPr bwMode="auto">
                  <a:xfrm>
                    <a:off x="3168646" y="3016249"/>
                    <a:ext cx="460371" cy="385767"/>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0" name="Freeform 302"/>
                  <p:cNvSpPr>
                    <a:spLocks/>
                  </p:cNvSpPr>
                  <p:nvPr/>
                </p:nvSpPr>
                <p:spPr bwMode="auto">
                  <a:xfrm>
                    <a:off x="3133722" y="3371847"/>
                    <a:ext cx="69848" cy="33339"/>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1" name="Freeform 303"/>
                  <p:cNvSpPr>
                    <a:spLocks/>
                  </p:cNvSpPr>
                  <p:nvPr/>
                </p:nvSpPr>
                <p:spPr bwMode="auto">
                  <a:xfrm>
                    <a:off x="3275005" y="3036878"/>
                    <a:ext cx="28572" cy="73028"/>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2" name="Freeform 304"/>
                  <p:cNvSpPr>
                    <a:spLocks/>
                  </p:cNvSpPr>
                  <p:nvPr/>
                </p:nvSpPr>
                <p:spPr bwMode="auto">
                  <a:xfrm>
                    <a:off x="3629016" y="2871784"/>
                    <a:ext cx="71435" cy="150815"/>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3" name="Freeform 306"/>
                  <p:cNvSpPr>
                    <a:spLocks/>
                  </p:cNvSpPr>
                  <p:nvPr/>
                </p:nvSpPr>
                <p:spPr bwMode="auto">
                  <a:xfrm>
                    <a:off x="3286120" y="3017829"/>
                    <a:ext cx="41275" cy="19049"/>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4" name="Freeform 307"/>
                  <p:cNvSpPr>
                    <a:spLocks/>
                  </p:cNvSpPr>
                  <p:nvPr/>
                </p:nvSpPr>
                <p:spPr bwMode="auto">
                  <a:xfrm>
                    <a:off x="3286120" y="2857495"/>
                    <a:ext cx="100008"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5" name="Freeform 308"/>
                  <p:cNvSpPr>
                    <a:spLocks/>
                  </p:cNvSpPr>
                  <p:nvPr/>
                </p:nvSpPr>
                <p:spPr bwMode="auto">
                  <a:xfrm>
                    <a:off x="3322622" y="3232142"/>
                    <a:ext cx="87314" cy="76197"/>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6" name="Freeform 309"/>
                  <p:cNvSpPr>
                    <a:spLocks/>
                  </p:cNvSpPr>
                  <p:nvPr/>
                </p:nvSpPr>
                <p:spPr bwMode="auto">
                  <a:xfrm>
                    <a:off x="3330571" y="3324219"/>
                    <a:ext cx="30160" cy="36509"/>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7" name="Freeform 310"/>
                  <p:cNvSpPr>
                    <a:spLocks/>
                  </p:cNvSpPr>
                  <p:nvPr/>
                </p:nvSpPr>
                <p:spPr bwMode="auto">
                  <a:xfrm>
                    <a:off x="3479794" y="3303579"/>
                    <a:ext cx="42863" cy="44449"/>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8" name="Freeform 311"/>
                  <p:cNvSpPr>
                    <a:spLocks/>
                  </p:cNvSpPr>
                  <p:nvPr/>
                </p:nvSpPr>
                <p:spPr bwMode="auto">
                  <a:xfrm>
                    <a:off x="3457563" y="3008309"/>
                    <a:ext cx="87314" cy="211133"/>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29" name="Freeform 312"/>
                  <p:cNvSpPr>
                    <a:spLocks/>
                  </p:cNvSpPr>
                  <p:nvPr/>
                </p:nvSpPr>
                <p:spPr bwMode="auto">
                  <a:xfrm>
                    <a:off x="3378198" y="2955921"/>
                    <a:ext cx="66672" cy="73028"/>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0" name="Freeform 314"/>
                  <p:cNvSpPr>
                    <a:spLocks/>
                  </p:cNvSpPr>
                  <p:nvPr/>
                </p:nvSpPr>
                <p:spPr bwMode="auto">
                  <a:xfrm>
                    <a:off x="4079859" y="3462334"/>
                    <a:ext cx="176217" cy="319089"/>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1" name="Freeform 315"/>
                  <p:cNvSpPr>
                    <a:spLocks/>
                  </p:cNvSpPr>
                  <p:nvPr/>
                </p:nvSpPr>
                <p:spPr bwMode="auto">
                  <a:xfrm>
                    <a:off x="4351330" y="3097206"/>
                    <a:ext cx="101596" cy="152405"/>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2" name="Freeform 316"/>
                  <p:cNvSpPr>
                    <a:spLocks/>
                  </p:cNvSpPr>
                  <p:nvPr/>
                </p:nvSpPr>
                <p:spPr bwMode="auto">
                  <a:xfrm>
                    <a:off x="4106854" y="3132135"/>
                    <a:ext cx="101596" cy="307980"/>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3" name="Freeform 317"/>
                  <p:cNvSpPr>
                    <a:spLocks/>
                  </p:cNvSpPr>
                  <p:nvPr/>
                </p:nvSpPr>
                <p:spPr bwMode="auto">
                  <a:xfrm>
                    <a:off x="4094151" y="3490903"/>
                    <a:ext cx="133353" cy="223832"/>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4" name="Freeform 319"/>
                  <p:cNvSpPr>
                    <a:spLocks/>
                  </p:cNvSpPr>
                  <p:nvPr/>
                </p:nvSpPr>
                <p:spPr bwMode="auto">
                  <a:xfrm>
                    <a:off x="4729150" y="3106736"/>
                    <a:ext cx="517525" cy="588960"/>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5" name="Freeform 320"/>
                  <p:cNvSpPr>
                    <a:spLocks/>
                  </p:cNvSpPr>
                  <p:nvPr/>
                </p:nvSpPr>
                <p:spPr bwMode="auto">
                  <a:xfrm>
                    <a:off x="3357555" y="2744778"/>
                    <a:ext cx="119062" cy="55558"/>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6" name="Freeform 321"/>
                  <p:cNvSpPr>
                    <a:spLocks/>
                  </p:cNvSpPr>
                  <p:nvPr/>
                </p:nvSpPr>
                <p:spPr bwMode="auto">
                  <a:xfrm>
                    <a:off x="3290874" y="2733669"/>
                    <a:ext cx="41275" cy="33339"/>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7" name="Freeform 322"/>
                  <p:cNvSpPr>
                    <a:spLocks/>
                  </p:cNvSpPr>
                  <p:nvPr/>
                </p:nvSpPr>
                <p:spPr bwMode="auto">
                  <a:xfrm>
                    <a:off x="3629016" y="3040058"/>
                    <a:ext cx="36512" cy="60328"/>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8" name="Freeform 323"/>
                  <p:cNvSpPr>
                    <a:spLocks/>
                  </p:cNvSpPr>
                  <p:nvPr/>
                </p:nvSpPr>
                <p:spPr bwMode="auto">
                  <a:xfrm>
                    <a:off x="5467343" y="3568690"/>
                    <a:ext cx="103183"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9" name="Freeform 324"/>
                  <p:cNvSpPr>
                    <a:spLocks/>
                  </p:cNvSpPr>
                  <p:nvPr/>
                </p:nvSpPr>
                <p:spPr bwMode="auto">
                  <a:xfrm>
                    <a:off x="4743431" y="3119436"/>
                    <a:ext cx="328615" cy="309560"/>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0" name="Freeform 325"/>
                  <p:cNvSpPr>
                    <a:spLocks/>
                  </p:cNvSpPr>
                  <p:nvPr/>
                </p:nvSpPr>
                <p:spPr bwMode="auto">
                  <a:xfrm>
                    <a:off x="3082919" y="3268661"/>
                    <a:ext cx="22221" cy="23809"/>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1" name="Freeform 326"/>
                  <p:cNvSpPr>
                    <a:spLocks/>
                  </p:cNvSpPr>
                  <p:nvPr/>
                </p:nvSpPr>
                <p:spPr bwMode="auto">
                  <a:xfrm>
                    <a:off x="3859201" y="3557581"/>
                    <a:ext cx="122238" cy="133346"/>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2" name="Freeform 327"/>
                  <p:cNvSpPr>
                    <a:spLocks/>
                  </p:cNvSpPr>
                  <p:nvPr/>
                </p:nvSpPr>
                <p:spPr bwMode="auto">
                  <a:xfrm>
                    <a:off x="3925883" y="3581390"/>
                    <a:ext cx="188910"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3" name="Freeform 328"/>
                  <p:cNvSpPr>
                    <a:spLocks/>
                  </p:cNvSpPr>
                  <p:nvPr/>
                </p:nvSpPr>
                <p:spPr bwMode="auto">
                  <a:xfrm>
                    <a:off x="4346566" y="2865434"/>
                    <a:ext cx="1239839" cy="301630"/>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4" name="Freeform 329"/>
                  <p:cNvSpPr>
                    <a:spLocks/>
                  </p:cNvSpPr>
                  <p:nvPr/>
                </p:nvSpPr>
                <p:spPr bwMode="auto">
                  <a:xfrm>
                    <a:off x="5557833" y="2905123"/>
                    <a:ext cx="268285" cy="731835"/>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5" name="Freeform 330"/>
                  <p:cNvSpPr>
                    <a:spLocks/>
                  </p:cNvSpPr>
                  <p:nvPr/>
                </p:nvSpPr>
                <p:spPr bwMode="auto">
                  <a:xfrm>
                    <a:off x="5068880" y="3144835"/>
                    <a:ext cx="514349" cy="685797"/>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6" name="Freeform 331"/>
                  <p:cNvSpPr>
                    <a:spLocks/>
                  </p:cNvSpPr>
                  <p:nvPr/>
                </p:nvSpPr>
                <p:spPr bwMode="auto">
                  <a:xfrm>
                    <a:off x="5145079" y="2847965"/>
                    <a:ext cx="350836" cy="104776"/>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7" name="Freeform 332"/>
                  <p:cNvSpPr>
                    <a:spLocks/>
                  </p:cNvSpPr>
                  <p:nvPr/>
                </p:nvSpPr>
                <p:spPr bwMode="auto">
                  <a:xfrm>
                    <a:off x="4121144" y="3165474"/>
                    <a:ext cx="65084"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8" name="Freeform 333"/>
                  <p:cNvSpPr>
                    <a:spLocks/>
                  </p:cNvSpPr>
                  <p:nvPr/>
                </p:nvSpPr>
                <p:spPr bwMode="auto">
                  <a:xfrm>
                    <a:off x="3432166" y="2725729"/>
                    <a:ext cx="34924" cy="23809"/>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9" name="Freeform 334"/>
                  <p:cNvSpPr>
                    <a:spLocks/>
                  </p:cNvSpPr>
                  <p:nvPr/>
                </p:nvSpPr>
                <p:spPr bwMode="auto">
                  <a:xfrm>
                    <a:off x="3436930" y="2728909"/>
                    <a:ext cx="26984" cy="15879"/>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0" name="Freeform 335"/>
                  <p:cNvSpPr>
                    <a:spLocks/>
                  </p:cNvSpPr>
                  <p:nvPr/>
                </p:nvSpPr>
                <p:spPr bwMode="auto">
                  <a:xfrm>
                    <a:off x="5162536" y="4344984"/>
                    <a:ext cx="33336" cy="44448"/>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1" name="Freeform 336"/>
                  <p:cNvSpPr>
                    <a:spLocks/>
                  </p:cNvSpPr>
                  <p:nvPr/>
                </p:nvSpPr>
                <p:spPr bwMode="auto">
                  <a:xfrm>
                    <a:off x="5143491" y="3706806"/>
                    <a:ext cx="400051"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2" name="Freeform 338"/>
                  <p:cNvSpPr>
                    <a:spLocks/>
                  </p:cNvSpPr>
                  <p:nvPr/>
                </p:nvSpPr>
                <p:spPr bwMode="auto">
                  <a:xfrm>
                    <a:off x="5557823" y="3497253"/>
                    <a:ext cx="112711" cy="185734"/>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3" name="Freeform 339"/>
                  <p:cNvSpPr>
                    <a:spLocks/>
                  </p:cNvSpPr>
                  <p:nvPr/>
                </p:nvSpPr>
                <p:spPr bwMode="auto">
                  <a:xfrm>
                    <a:off x="5508608" y="3581390"/>
                    <a:ext cx="52391" cy="95247"/>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4" name="Freeform 340"/>
                  <p:cNvSpPr>
                    <a:spLocks/>
                  </p:cNvSpPr>
                  <p:nvPr/>
                </p:nvSpPr>
                <p:spPr bwMode="auto">
                  <a:xfrm>
                    <a:off x="4319582" y="3848091"/>
                    <a:ext cx="58732" cy="306389"/>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5" name="Freeform 341"/>
                  <p:cNvSpPr>
                    <a:spLocks/>
                  </p:cNvSpPr>
                  <p:nvPr/>
                </p:nvSpPr>
                <p:spPr bwMode="auto">
                  <a:xfrm>
                    <a:off x="4276719" y="4156070"/>
                    <a:ext cx="61908"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6" name="Freeform 342"/>
                  <p:cNvSpPr>
                    <a:spLocks/>
                  </p:cNvSpPr>
                  <p:nvPr/>
                </p:nvSpPr>
                <p:spPr bwMode="auto">
                  <a:xfrm>
                    <a:off x="4322758" y="4184649"/>
                    <a:ext cx="25396" cy="68258"/>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7" name="Freeform 343"/>
                  <p:cNvSpPr>
                    <a:spLocks/>
                  </p:cNvSpPr>
                  <p:nvPr/>
                </p:nvSpPr>
                <p:spPr bwMode="auto">
                  <a:xfrm>
                    <a:off x="4337039" y="4187819"/>
                    <a:ext cx="34924" cy="65088"/>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8" name="Freeform 344"/>
                  <p:cNvSpPr>
                    <a:spLocks/>
                  </p:cNvSpPr>
                  <p:nvPr/>
                </p:nvSpPr>
                <p:spPr bwMode="auto">
                  <a:xfrm>
                    <a:off x="4414826" y="3816342"/>
                    <a:ext cx="79375" cy="315909"/>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9" name="Freeform 345"/>
                  <p:cNvSpPr>
                    <a:spLocks/>
                  </p:cNvSpPr>
                  <p:nvPr/>
                </p:nvSpPr>
                <p:spPr bwMode="auto">
                  <a:xfrm>
                    <a:off x="5797536" y="3470274"/>
                    <a:ext cx="50803" cy="334959"/>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0" name="Freeform 346"/>
                  <p:cNvSpPr>
                    <a:spLocks/>
                  </p:cNvSpPr>
                  <p:nvPr/>
                </p:nvSpPr>
                <p:spPr bwMode="auto">
                  <a:xfrm>
                    <a:off x="3492487" y="2922583"/>
                    <a:ext cx="71435" cy="60328"/>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1" name="Freeform 347"/>
                  <p:cNvSpPr>
                    <a:spLocks/>
                  </p:cNvSpPr>
                  <p:nvPr/>
                </p:nvSpPr>
                <p:spPr bwMode="auto">
                  <a:xfrm>
                    <a:off x="3513129" y="2946392"/>
                    <a:ext cx="53979" cy="65088"/>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2" name="Freeform 348"/>
                  <p:cNvSpPr>
                    <a:spLocks/>
                  </p:cNvSpPr>
                  <p:nvPr/>
                </p:nvSpPr>
                <p:spPr bwMode="auto">
                  <a:xfrm>
                    <a:off x="3389303" y="2833686"/>
                    <a:ext cx="127002" cy="158755"/>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3" name="Freeform 349"/>
                  <p:cNvSpPr>
                    <a:spLocks/>
                  </p:cNvSpPr>
                  <p:nvPr/>
                </p:nvSpPr>
                <p:spPr bwMode="auto">
                  <a:xfrm>
                    <a:off x="3409936" y="2824156"/>
                    <a:ext cx="123826" cy="63498"/>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4" name="Freeform 350"/>
                  <p:cNvSpPr>
                    <a:spLocks/>
                  </p:cNvSpPr>
                  <p:nvPr/>
                </p:nvSpPr>
                <p:spPr bwMode="auto">
                  <a:xfrm>
                    <a:off x="3281346" y="2965441"/>
                    <a:ext cx="53979" cy="57148"/>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5" name="Freeform 351"/>
                  <p:cNvSpPr>
                    <a:spLocks/>
                  </p:cNvSpPr>
                  <p:nvPr/>
                </p:nvSpPr>
                <p:spPr bwMode="auto">
                  <a:xfrm>
                    <a:off x="3321043" y="2941632"/>
                    <a:ext cx="66672" cy="147635"/>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6" name="Freeform 353"/>
                  <p:cNvSpPr>
                    <a:spLocks/>
                  </p:cNvSpPr>
                  <p:nvPr/>
                </p:nvSpPr>
                <p:spPr bwMode="auto">
                  <a:xfrm>
                    <a:off x="3603619" y="3308349"/>
                    <a:ext cx="698496" cy="657227"/>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7" name="Kombinationstegning 449"/>
                  <p:cNvSpPr/>
                  <p:nvPr/>
                </p:nvSpPr>
                <p:spPr>
                  <a:xfrm>
                    <a:off x="5169572" y="3834060"/>
                    <a:ext cx="232607" cy="537406"/>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68" name="Kombinationstegning 450"/>
                  <p:cNvSpPr/>
                  <p:nvPr/>
                </p:nvSpPr>
                <p:spPr>
                  <a:xfrm>
                    <a:off x="5670881" y="3894020"/>
                    <a:ext cx="128342" cy="453508"/>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69" name="Kombinationstegning 451"/>
                  <p:cNvSpPr/>
                  <p:nvPr/>
                </p:nvSpPr>
                <p:spPr>
                  <a:xfrm>
                    <a:off x="5647023" y="3477130"/>
                    <a:ext cx="188295" cy="328867"/>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70" name="Kombinationstegning 452"/>
                  <p:cNvSpPr/>
                  <p:nvPr/>
                </p:nvSpPr>
                <p:spPr>
                  <a:xfrm>
                    <a:off x="3541274" y="2880489"/>
                    <a:ext cx="316855" cy="464289"/>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71" name="Kombinationstegning 453"/>
                  <p:cNvSpPr/>
                  <p:nvPr/>
                </p:nvSpPr>
                <p:spPr>
                  <a:xfrm>
                    <a:off x="3621314" y="2899230"/>
                    <a:ext cx="170540" cy="97970"/>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72" name="Kombinationstegning 454"/>
                  <p:cNvSpPr/>
                  <p:nvPr/>
                </p:nvSpPr>
                <p:spPr>
                  <a:xfrm>
                    <a:off x="4057648" y="3530602"/>
                    <a:ext cx="554265" cy="386582"/>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73" name="Kombinationstegning 455"/>
                  <p:cNvSpPr/>
                  <p:nvPr/>
                </p:nvSpPr>
                <p:spPr>
                  <a:xfrm>
                    <a:off x="3926111" y="3574146"/>
                    <a:ext cx="206833" cy="293918"/>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74" name="Kombinationstegning 456"/>
                  <p:cNvSpPr/>
                  <p:nvPr/>
                </p:nvSpPr>
                <p:spPr>
                  <a:xfrm>
                    <a:off x="4234540" y="3839028"/>
                    <a:ext cx="168764" cy="355598"/>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75" name="Kombinationstegning 457"/>
                  <p:cNvSpPr/>
                  <p:nvPr/>
                </p:nvSpPr>
                <p:spPr>
                  <a:xfrm>
                    <a:off x="5257800" y="2808515"/>
                    <a:ext cx="616858" cy="342749"/>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14357" name="Freeform 231"/>
                <p:cNvSpPr>
                  <a:spLocks noEditPoints="1"/>
                </p:cNvSpPr>
                <p:nvPr/>
              </p:nvSpPr>
              <p:spPr bwMode="auto">
                <a:xfrm>
                  <a:off x="4761047" y="4195261"/>
                  <a:ext cx="265018" cy="382670"/>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14351" name="Group 276"/>
            <p:cNvGrpSpPr>
              <a:grpSpLocks/>
            </p:cNvGrpSpPr>
            <p:nvPr/>
          </p:nvGrpSpPr>
          <p:grpSpPr bwMode="auto">
            <a:xfrm>
              <a:off x="-1667848" y="4030076"/>
              <a:ext cx="1686045" cy="1621287"/>
              <a:chOff x="4568705" y="4030076"/>
              <a:chExt cx="1686044" cy="1621289"/>
            </a:xfrm>
          </p:grpSpPr>
          <p:sp>
            <p:nvSpPr>
              <p:cNvPr id="279" name="Rektangel 97"/>
              <p:cNvSpPr/>
              <p:nvPr/>
            </p:nvSpPr>
            <p:spPr bwMode="auto">
              <a:xfrm rot="16200000" flipH="1">
                <a:off x="4601082" y="3997699"/>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280" name="Gruppe 464"/>
              <p:cNvGrpSpPr>
                <a:grpSpLocks/>
              </p:cNvGrpSpPr>
              <p:nvPr/>
            </p:nvGrpSpPr>
            <p:grpSpPr bwMode="auto">
              <a:xfrm>
                <a:off x="4756448" y="4399944"/>
                <a:ext cx="1137055" cy="945732"/>
                <a:chOff x="3563968" y="3756832"/>
                <a:chExt cx="722331" cy="600865"/>
              </a:xfrm>
              <a:solidFill>
                <a:schemeClr val="accent6">
                  <a:lumMod val="75000"/>
                </a:schemeClr>
              </a:solidFill>
            </p:grpSpPr>
            <p:sp>
              <p:nvSpPr>
                <p:cNvPr id="281" name="Freeform 358"/>
                <p:cNvSpPr>
                  <a:spLocks/>
                </p:cNvSpPr>
                <p:nvPr/>
              </p:nvSpPr>
              <p:spPr bwMode="auto">
                <a:xfrm flipH="1">
                  <a:off x="3563968" y="3756832"/>
                  <a:ext cx="722331" cy="600865"/>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2" name="Freeform 359"/>
                <p:cNvSpPr>
                  <a:spLocks/>
                </p:cNvSpPr>
                <p:nvPr/>
              </p:nvSpPr>
              <p:spPr bwMode="auto">
                <a:xfrm flipH="1">
                  <a:off x="3745086" y="4100514"/>
                  <a:ext cx="41271" cy="187326"/>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11111E-6 -3.38575E-6 L 0.50435 0.00023 " pathEditMode="relative" ptsTypes="AA">
                                      <p:cBhvr>
                                        <p:cTn id="9" dur="3000" fill="hold"/>
                                        <p:tgtEl>
                                          <p:spTgt spid="283"/>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283"/>
                                        </p:tgtEl>
                                        <p:attrNameLst>
                                          <p:attrName>style.visibility</p:attrName>
                                        </p:attrNameLst>
                                      </p:cBhvr>
                                      <p:to>
                                        <p:strVal val="hidden"/>
                                      </p:to>
                                    </p:set>
                                  </p:subTnLst>
                                </p:cTn>
                              </p:par>
                            </p:childTnLst>
                          </p:cTn>
                        </p:par>
                        <p:par>
                          <p:cTn id="10" fill="hold" nodeType="afterGroup">
                            <p:stCondLst>
                              <p:cond delay="3000"/>
                            </p:stCondLst>
                            <p:childTnLst>
                              <p:par>
                                <p:cTn id="11" presetID="24" presetClass="emph" presetSubtype="0" fill="hold" grpId="0" nodeType="afterEffect">
                                  <p:stCondLst>
                                    <p:cond delay="0"/>
                                  </p:stCondLst>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3663" y="0"/>
            <a:ext cx="8745537" cy="762000"/>
          </a:xfrm>
        </p:spPr>
        <p:txBody>
          <a:bodyPr/>
          <a:lstStyle/>
          <a:p>
            <a:pPr eaLnBrk="1" hangingPunct="1"/>
            <a:r>
              <a:rPr lang="en-US" smtClean="0">
                <a:latin typeface="Arial" charset="0"/>
                <a:cs typeface="Arial" charset="0"/>
              </a:rPr>
              <a:t>Application of BCG Matrix in Corporate portfolio</a:t>
            </a:r>
          </a:p>
        </p:txBody>
      </p:sp>
      <p:sp>
        <p:nvSpPr>
          <p:cNvPr id="9" name="Nedadbuet pil 49"/>
          <p:cNvSpPr/>
          <p:nvPr/>
        </p:nvSpPr>
        <p:spPr bwMode="auto">
          <a:xfrm rot="11484492" flipH="1" flipV="1">
            <a:off x="3021013" y="1223963"/>
            <a:ext cx="2606675" cy="1301750"/>
          </a:xfrm>
          <a:prstGeom prst="curvedDownArrow">
            <a:avLst>
              <a:gd name="adj1" fmla="val 31291"/>
              <a:gd name="adj2" fmla="val 80790"/>
              <a:gd name="adj3" fmla="val 52658"/>
            </a:avLst>
          </a:prstGeom>
          <a:gradFill flip="none" rotWithShape="1">
            <a:gsLst>
              <a:gs pos="11000">
                <a:srgbClr val="43C5FF"/>
              </a:gs>
              <a:gs pos="44000">
                <a:schemeClr val="tx2">
                  <a:lumMod val="60000"/>
                  <a:lumOff val="40000"/>
                </a:schemeClr>
              </a:gs>
              <a:gs pos="44000">
                <a:srgbClr val="0070C0"/>
              </a:gs>
              <a:gs pos="100000">
                <a:srgbClr val="003192"/>
              </a:gs>
            </a:gsLst>
            <a:lin ang="10800000" scaled="1"/>
            <a:tileRect/>
          </a:gradFill>
          <a:ln w="76200" cap="flat" cmpd="sng" algn="ctr">
            <a:noFill/>
            <a:prstDash val="solid"/>
          </a:ln>
          <a:effectLst/>
        </p:spPr>
        <p:txBody>
          <a:bodyPr anchor="ctr"/>
          <a:lstStyle/>
          <a:p>
            <a:pPr algn="ctr" fontAlgn="auto">
              <a:spcBef>
                <a:spcPts val="0"/>
              </a:spcBef>
              <a:spcAft>
                <a:spcPts val="0"/>
              </a:spcAft>
              <a:defRPr/>
            </a:pPr>
            <a:endParaRPr lang="da-DK" sz="4000">
              <a:solidFill>
                <a:schemeClr val="bg1"/>
              </a:solidFill>
              <a:latin typeface="+mn-lt"/>
              <a:ea typeface="ＭＳ Ｐゴシック" pitchFamily="-109" charset="-128"/>
              <a:cs typeface="ＭＳ Ｐゴシック" pitchFamily="-109" charset="-128"/>
            </a:endParaRPr>
          </a:p>
        </p:txBody>
      </p:sp>
      <p:grpSp>
        <p:nvGrpSpPr>
          <p:cNvPr id="18" name="Group 17"/>
          <p:cNvGrpSpPr>
            <a:grpSpLocks/>
          </p:cNvGrpSpPr>
          <p:nvPr/>
        </p:nvGrpSpPr>
        <p:grpSpPr bwMode="auto">
          <a:xfrm>
            <a:off x="788988" y="3346450"/>
            <a:ext cx="2736850" cy="1530350"/>
            <a:chOff x="179512" y="4581128"/>
            <a:chExt cx="2736304" cy="1530171"/>
          </a:xfrm>
        </p:grpSpPr>
        <p:sp>
          <p:nvSpPr>
            <p:cNvPr id="19" name="Line 33"/>
            <p:cNvSpPr>
              <a:spLocks noChangeShapeType="1"/>
            </p:cNvSpPr>
            <p:nvPr/>
          </p:nvSpPr>
          <p:spPr bwMode="auto">
            <a:xfrm rot="5400000" flipH="1" flipV="1">
              <a:off x="1087360" y="4393861"/>
              <a:ext cx="504766" cy="8793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400" kern="0">
                <a:solidFill>
                  <a:sysClr val="windowText" lastClr="000000"/>
                </a:solidFill>
                <a:latin typeface="Calibri" pitchFamily="34" charset="0"/>
                <a:ea typeface="ＭＳ Ｐゴシック" pitchFamily="-65" charset="-128"/>
                <a:cs typeface="Calibri" pitchFamily="34" charset="0"/>
              </a:endParaRPr>
            </a:p>
          </p:txBody>
        </p:sp>
        <p:sp>
          <p:nvSpPr>
            <p:cNvPr id="32810" name="Rektangel 63"/>
            <p:cNvSpPr>
              <a:spLocks noChangeArrowheads="1"/>
            </p:cNvSpPr>
            <p:nvPr/>
          </p:nvSpPr>
          <p:spPr bwMode="auto">
            <a:xfrm>
              <a:off x="179512" y="5157192"/>
              <a:ext cx="27363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400" dirty="0">
                  <a:latin typeface="Calibri" pitchFamily="34" charset="0"/>
                  <a:cs typeface="Calibri" pitchFamily="34" charset="0"/>
                </a:rPr>
                <a:t>Fourth, the corporate office can provide high-quality review and coaching for the individual businesses</a:t>
              </a:r>
              <a:endParaRPr lang="en-US" sz="1400" noProof="1">
                <a:solidFill>
                  <a:srgbClr val="080808"/>
                </a:solidFill>
                <a:latin typeface="Calibri" pitchFamily="34" charset="0"/>
                <a:cs typeface="Calibri" pitchFamily="34" charset="0"/>
              </a:endParaRPr>
            </a:p>
          </p:txBody>
        </p:sp>
      </p:grpSp>
      <p:grpSp>
        <p:nvGrpSpPr>
          <p:cNvPr id="21" name="Group 20"/>
          <p:cNvGrpSpPr>
            <a:grpSpLocks/>
          </p:cNvGrpSpPr>
          <p:nvPr/>
        </p:nvGrpSpPr>
        <p:grpSpPr bwMode="auto">
          <a:xfrm>
            <a:off x="5254625" y="1330325"/>
            <a:ext cx="3736975" cy="1484313"/>
            <a:chOff x="4644702" y="2564904"/>
            <a:chExt cx="2441898" cy="1484190"/>
          </a:xfrm>
        </p:grpSpPr>
        <p:sp>
          <p:nvSpPr>
            <p:cNvPr id="22" name="Line 33"/>
            <p:cNvSpPr>
              <a:spLocks noChangeShapeType="1"/>
            </p:cNvSpPr>
            <p:nvPr/>
          </p:nvSpPr>
          <p:spPr bwMode="auto">
            <a:xfrm rot="5400000">
              <a:off x="4575056" y="3579034"/>
              <a:ext cx="539705" cy="400413"/>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sz="1400" kern="0">
                <a:solidFill>
                  <a:sysClr val="windowText" lastClr="000000"/>
                </a:solidFill>
                <a:latin typeface="Calibri" pitchFamily="34" charset="0"/>
                <a:ea typeface="ＭＳ Ｐゴシック" pitchFamily="-65" charset="-128"/>
                <a:cs typeface="Calibri" pitchFamily="34" charset="0"/>
              </a:endParaRPr>
            </a:p>
          </p:txBody>
        </p:sp>
        <p:sp>
          <p:nvSpPr>
            <p:cNvPr id="32808" name="Rektangel 63"/>
            <p:cNvSpPr>
              <a:spLocks noChangeArrowheads="1"/>
            </p:cNvSpPr>
            <p:nvPr/>
          </p:nvSpPr>
          <p:spPr bwMode="auto">
            <a:xfrm>
              <a:off x="4860032" y="2564904"/>
              <a:ext cx="2226568"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01688">
                <a:spcBef>
                  <a:spcPct val="20000"/>
                </a:spcBef>
              </a:pPr>
              <a:r>
                <a:rPr lang="en-US" sz="1400">
                  <a:latin typeface="Calibri" pitchFamily="34" charset="0"/>
                  <a:cs typeface="Calibri" pitchFamily="34" charset="0"/>
                </a:rPr>
                <a:t>Fifth, portfolio analysis provides a basis for developing strategic goals and reward/evaluation system for business managers.</a:t>
              </a:r>
            </a:p>
            <a:p>
              <a:pPr defTabSz="801688">
                <a:spcBef>
                  <a:spcPct val="20000"/>
                </a:spcBef>
              </a:pPr>
              <a:r>
                <a:rPr lang="en-US" sz="1400" noProof="1">
                  <a:solidFill>
                    <a:srgbClr val="080808"/>
                  </a:solidFill>
                  <a:latin typeface="Calibri" pitchFamily="34" charset="0"/>
                  <a:cs typeface="Calibri" pitchFamily="34" charset="0"/>
                </a:rPr>
                <a:t>.</a:t>
              </a:r>
            </a:p>
          </p:txBody>
        </p:sp>
      </p:grpSp>
      <p:grpSp>
        <p:nvGrpSpPr>
          <p:cNvPr id="24" name="Group 23"/>
          <p:cNvGrpSpPr>
            <a:grpSpLocks/>
          </p:cNvGrpSpPr>
          <p:nvPr/>
        </p:nvGrpSpPr>
        <p:grpSpPr bwMode="auto">
          <a:xfrm>
            <a:off x="1819275" y="2343150"/>
            <a:ext cx="2282825" cy="1579563"/>
            <a:chOff x="1209055" y="3577630"/>
            <a:chExt cx="2282825" cy="1579562"/>
          </a:xfrm>
        </p:grpSpPr>
        <p:grpSp>
          <p:nvGrpSpPr>
            <p:cNvPr id="32795" name="Group 24"/>
            <p:cNvGrpSpPr>
              <a:grpSpLocks/>
            </p:cNvGrpSpPr>
            <p:nvPr/>
          </p:nvGrpSpPr>
          <p:grpSpPr bwMode="auto">
            <a:xfrm>
              <a:off x="1209055" y="3577630"/>
              <a:ext cx="2282825" cy="1579562"/>
              <a:chOff x="2041140" y="2216424"/>
              <a:chExt cx="1950366" cy="1348700"/>
            </a:xfrm>
          </p:grpSpPr>
          <p:sp>
            <p:nvSpPr>
              <p:cNvPr id="27"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28" name="Ellipse 44"/>
              <p:cNvSpPr/>
              <p:nvPr/>
            </p:nvSpPr>
            <p:spPr bwMode="auto">
              <a:xfrm rot="21052097">
                <a:off x="2398784" y="2216424"/>
                <a:ext cx="1206258" cy="1203845"/>
              </a:xfrm>
              <a:prstGeom prst="ellipse">
                <a:avLst/>
              </a:prstGeom>
              <a:gradFill flip="none" rotWithShape="1">
                <a:gsLst>
                  <a:gs pos="0">
                    <a:srgbClr val="A6F77D"/>
                  </a:gs>
                  <a:gs pos="100000">
                    <a:srgbClr val="72D816"/>
                  </a:gs>
                </a:gsLst>
                <a:path path="shape">
                  <a:fillToRect l="50000" t="50000" r="50000" b="50000"/>
                </a:path>
                <a:tileRect/>
              </a:gradFill>
              <a:ln w="9525" cap="flat" cmpd="sng" algn="ctr">
                <a:solidFill>
                  <a:srgbClr val="4F950F"/>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32803"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da-DK">
                  <a:solidFill>
                    <a:srgbClr val="FFFFFF"/>
                  </a:solidFill>
                </a:endParaRPr>
              </a:p>
            </p:txBody>
          </p:sp>
          <p:sp>
            <p:nvSpPr>
              <p:cNvPr id="30"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sp>
          <p:nvSpPr>
            <p:cNvPr id="32796" name="TextBox 25"/>
            <p:cNvSpPr txBox="1">
              <a:spLocks noChangeArrowheads="1"/>
            </p:cNvSpPr>
            <p:nvPr/>
          </p:nvSpPr>
          <p:spPr bwMode="auto">
            <a:xfrm>
              <a:off x="1979712" y="3933056"/>
              <a:ext cx="720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4</a:t>
              </a:r>
              <a:endParaRPr lang="en-IN" sz="3200"/>
            </a:p>
          </p:txBody>
        </p:sp>
      </p:grpSp>
      <p:grpSp>
        <p:nvGrpSpPr>
          <p:cNvPr id="31" name="Group 30"/>
          <p:cNvGrpSpPr>
            <a:grpSpLocks/>
          </p:cNvGrpSpPr>
          <p:nvPr/>
        </p:nvGrpSpPr>
        <p:grpSpPr bwMode="auto">
          <a:xfrm>
            <a:off x="3689350" y="2703513"/>
            <a:ext cx="2284413" cy="1579562"/>
            <a:chOff x="3079675" y="3937670"/>
            <a:chExt cx="2284413" cy="1579562"/>
          </a:xfrm>
        </p:grpSpPr>
        <p:grpSp>
          <p:nvGrpSpPr>
            <p:cNvPr id="32782" name="Gruppe 199"/>
            <p:cNvGrpSpPr>
              <a:grpSpLocks/>
            </p:cNvGrpSpPr>
            <p:nvPr/>
          </p:nvGrpSpPr>
          <p:grpSpPr bwMode="auto">
            <a:xfrm>
              <a:off x="3079675" y="3937670"/>
              <a:ext cx="2284413" cy="1579562"/>
              <a:chOff x="2636520" y="2831704"/>
              <a:chExt cx="1919605" cy="1330208"/>
            </a:xfrm>
          </p:grpSpPr>
          <p:sp>
            <p:nvSpPr>
              <p:cNvPr id="34"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nvGrpSpPr>
              <p:cNvPr id="32787" name="Gruppe 91"/>
              <p:cNvGrpSpPr>
                <a:grpSpLocks/>
              </p:cNvGrpSpPr>
              <p:nvPr/>
            </p:nvGrpSpPr>
            <p:grpSpPr bwMode="auto">
              <a:xfrm>
                <a:off x="2976833" y="2831704"/>
                <a:ext cx="1198924" cy="1187339"/>
                <a:chOff x="1071835" y="2920232"/>
                <a:chExt cx="1427572" cy="1413777"/>
              </a:xfrm>
            </p:grpSpPr>
            <p:sp>
              <p:nvSpPr>
                <p:cNvPr id="36" name="Ellipse 44"/>
                <p:cNvSpPr/>
                <p:nvPr/>
              </p:nvSpPr>
              <p:spPr bwMode="auto">
                <a:xfrm rot="547903" flipV="1">
                  <a:off x="1085755" y="2920232"/>
                  <a:ext cx="1413652" cy="1413777"/>
                </a:xfrm>
                <a:prstGeom prst="ellipse">
                  <a:avLst/>
                </a:prstGeom>
                <a:gradFill flip="none" rotWithShape="1">
                  <a:gsLst>
                    <a:gs pos="0">
                      <a:srgbClr val="74F4FF"/>
                    </a:gs>
                    <a:gs pos="100000">
                      <a:srgbClr val="208E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sp>
              <p:nvSpPr>
                <p:cNvPr id="32791"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da-DK">
                    <a:solidFill>
                      <a:srgbClr val="FFFFFF"/>
                    </a:solidFill>
                  </a:endParaRPr>
                </a:p>
              </p:txBody>
            </p:sp>
            <p:sp>
              <p:nvSpPr>
                <p:cNvPr id="38"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mn-lt"/>
                    <a:ea typeface="ＭＳ Ｐゴシック" pitchFamily="-109" charset="-128"/>
                    <a:cs typeface="ＭＳ Ｐゴシック" pitchFamily="-109" charset="-128"/>
                  </a:endParaRPr>
                </a:p>
              </p:txBody>
            </p:sp>
          </p:grpSp>
        </p:grpSp>
        <p:sp>
          <p:nvSpPr>
            <p:cNvPr id="32783" name="TextBox 32"/>
            <p:cNvSpPr txBox="1">
              <a:spLocks noChangeArrowheads="1"/>
            </p:cNvSpPr>
            <p:nvPr/>
          </p:nvSpPr>
          <p:spPr bwMode="auto">
            <a:xfrm>
              <a:off x="3851920" y="4365104"/>
              <a:ext cx="7200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5</a:t>
              </a:r>
              <a:endParaRPr lang="en-IN" sz="3200"/>
            </a:p>
          </p:txBody>
        </p:sp>
      </p:grpSp>
      <p:grpSp>
        <p:nvGrpSpPr>
          <p:cNvPr id="4" name="Group 3"/>
          <p:cNvGrpSpPr>
            <a:grpSpLocks/>
          </p:cNvGrpSpPr>
          <p:nvPr/>
        </p:nvGrpSpPr>
        <p:grpSpPr bwMode="auto">
          <a:xfrm>
            <a:off x="2971800" y="4876800"/>
            <a:ext cx="5715000" cy="1447800"/>
            <a:chOff x="3352800" y="4800600"/>
            <a:chExt cx="5715000" cy="1447800"/>
          </a:xfrm>
        </p:grpSpPr>
        <p:grpSp>
          <p:nvGrpSpPr>
            <p:cNvPr id="32778" name="Gruppe 33"/>
            <p:cNvGrpSpPr>
              <a:grpSpLocks/>
            </p:cNvGrpSpPr>
            <p:nvPr/>
          </p:nvGrpSpPr>
          <p:grpSpPr bwMode="auto">
            <a:xfrm>
              <a:off x="3352800" y="4800600"/>
              <a:ext cx="5715000" cy="1447800"/>
              <a:chOff x="2220686" y="2809504"/>
              <a:chExt cx="2177143" cy="1483805"/>
            </a:xfrm>
          </p:grpSpPr>
          <p:sp>
            <p:nvSpPr>
              <p:cNvPr id="49" name="Rektangel 51"/>
              <p:cNvSpPr>
                <a:spLocks noChangeArrowheads="1"/>
              </p:cNvSpPr>
              <p:nvPr/>
            </p:nvSpPr>
            <p:spPr bwMode="auto">
              <a:xfrm>
                <a:off x="2221896" y="2809504"/>
                <a:ext cx="2175933" cy="141548"/>
              </a:xfrm>
              <a:prstGeom prst="rect">
                <a:avLst/>
              </a:prstGeom>
              <a:gradFill rotWithShape="1">
                <a:gsLst>
                  <a:gs pos="0">
                    <a:srgbClr val="C4E44B"/>
                  </a:gs>
                  <a:gs pos="100000">
                    <a:srgbClr val="879335"/>
                  </a:gs>
                </a:gsLst>
                <a:lin ang="5400000" scaled="1"/>
              </a:gradFill>
              <a:ln w="9525">
                <a:solidFill>
                  <a:schemeClr val="bg1">
                    <a:lumMod val="75000"/>
                  </a:schemeClr>
                </a:solidFill>
                <a:miter lim="800000"/>
                <a:headEnd/>
                <a:tailEnd/>
              </a:ln>
            </p:spPr>
            <p:txBody>
              <a:bodyPr anchor="ctr"/>
              <a:lstStyle/>
              <a:p>
                <a:pPr algn="ctr" fontAlgn="auto">
                  <a:spcBef>
                    <a:spcPts val="0"/>
                  </a:spcBef>
                  <a:spcAft>
                    <a:spcPts val="0"/>
                  </a:spcAft>
                  <a:defRPr/>
                </a:pPr>
                <a:endParaRPr lang="da-DK">
                  <a:solidFill>
                    <a:srgbClr val="FFFFFF"/>
                  </a:solidFill>
                  <a:latin typeface="Calibri" pitchFamily="34" charset="0"/>
                  <a:ea typeface="ＭＳ Ｐゴシック" pitchFamily="-112" charset="-128"/>
                  <a:cs typeface="Calibri" pitchFamily="34" charset="0"/>
                </a:endParaRPr>
              </a:p>
            </p:txBody>
          </p:sp>
          <p:sp>
            <p:nvSpPr>
              <p:cNvPr id="50" name="Rektangel 52"/>
              <p:cNvSpPr>
                <a:spLocks noChangeArrowheads="1"/>
              </p:cNvSpPr>
              <p:nvPr/>
            </p:nvSpPr>
            <p:spPr bwMode="auto">
              <a:xfrm>
                <a:off x="2220686" y="2928274"/>
                <a:ext cx="2177143" cy="1365035"/>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a:solidFill>
                    <a:srgbClr val="FFFFFF"/>
                  </a:solidFill>
                  <a:latin typeface="Calibri" pitchFamily="34" charset="0"/>
                  <a:ea typeface="ＭＳ Ｐゴシック" pitchFamily="-112" charset="-128"/>
                  <a:cs typeface="Calibri" pitchFamily="34" charset="0"/>
                </a:endParaRPr>
              </a:p>
            </p:txBody>
          </p:sp>
        </p:grpSp>
        <p:sp>
          <p:nvSpPr>
            <p:cNvPr id="32779" name="TextBox 45"/>
            <p:cNvSpPr txBox="1">
              <a:spLocks noChangeArrowheads="1"/>
            </p:cNvSpPr>
            <p:nvPr/>
          </p:nvSpPr>
          <p:spPr bwMode="auto">
            <a:xfrm>
              <a:off x="3429000" y="4955738"/>
              <a:ext cx="5486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Calibri" pitchFamily="34" charset="0"/>
                  <a:cs typeface="Calibri" pitchFamily="34" charset="0"/>
                </a:rPr>
                <a:t>For example, managers of “cash cows” would have lower targets for revenue growth than managers of “stars”, but the former would have higher threshold levels of profit targets on proposed projects than the managers of “star” businesses.  “Cash cows” understandably would be rewarded more on the basis of cash that their businesses generate than would managers of “star” businesses</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00600" y="2438400"/>
            <a:ext cx="3996680" cy="3733799"/>
          </a:xfrm>
          <a:prstGeom prst="roundRect">
            <a:avLst>
              <a:gd name="adj" fmla="val 10000"/>
            </a:avLst>
          </a:prstGeom>
          <a:solidFill>
            <a:schemeClr val="tx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153123"/>
              <a:satOff val="-2196"/>
              <a:lumOff val="12807"/>
              <a:alphaOff val="0"/>
            </a:schemeClr>
          </a:effectRef>
          <a:fontRef idx="minor">
            <a:schemeClr val="lt1"/>
          </a:fontRef>
        </p:style>
        <p:txBody>
          <a:bodyPr/>
          <a:lstStyle/>
          <a:p>
            <a:endParaRPr lang="en-US"/>
          </a:p>
        </p:txBody>
      </p:sp>
      <p:sp>
        <p:nvSpPr>
          <p:cNvPr id="13" name="Rounded Rectangle 12"/>
          <p:cNvSpPr/>
          <p:nvPr/>
        </p:nvSpPr>
        <p:spPr>
          <a:xfrm>
            <a:off x="533400" y="2438400"/>
            <a:ext cx="3996680" cy="3733799"/>
          </a:xfrm>
          <a:prstGeom prst="roundRect">
            <a:avLst>
              <a:gd name="adj" fmla="val 10000"/>
            </a:avLst>
          </a:prstGeom>
          <a:solidFill>
            <a:schemeClr val="tx1">
              <a:lumMod val="85000"/>
              <a:lumOff val="1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shade val="80000"/>
              <a:hueOff val="0"/>
              <a:satOff val="0"/>
              <a:lumOff val="0"/>
              <a:alphaOff val="0"/>
            </a:schemeClr>
          </a:effectRef>
          <a:fontRef idx="minor">
            <a:schemeClr val="lt1"/>
          </a:fontRef>
        </p:style>
        <p:txBody>
          <a:bodyPr/>
          <a:lstStyle/>
          <a:p>
            <a:endParaRPr lang="en-US"/>
          </a:p>
        </p:txBody>
      </p:sp>
      <p:sp>
        <p:nvSpPr>
          <p:cNvPr id="4" name="TextBox 3"/>
          <p:cNvSpPr txBox="1">
            <a:spLocks noChangeArrowheads="1"/>
          </p:cNvSpPr>
          <p:nvPr/>
        </p:nvSpPr>
        <p:spPr bwMode="auto">
          <a:xfrm>
            <a:off x="762000" y="2695575"/>
            <a:ext cx="3581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dirty="0">
                <a:solidFill>
                  <a:schemeClr val="bg1"/>
                </a:solidFill>
                <a:latin typeface="Calibri" pitchFamily="34" charset="0"/>
                <a:cs typeface="Calibri" pitchFamily="34" charset="0"/>
              </a:rPr>
              <a:t>Even though, this BCG Matrix is widely used and theoretically useful, several academic studies have questioned about the success of various business units  which has used this method. A study was conducted and analyzed that the firms which followed portfolio planning like BCG Matrix model had lower shareholder returns.</a:t>
            </a:r>
          </a:p>
        </p:txBody>
      </p:sp>
      <p:sp>
        <p:nvSpPr>
          <p:cNvPr id="33802" name="Title 1"/>
          <p:cNvSpPr>
            <a:spLocks noGrp="1"/>
          </p:cNvSpPr>
          <p:nvPr>
            <p:ph type="title"/>
          </p:nvPr>
        </p:nvSpPr>
        <p:spPr>
          <a:xfrm>
            <a:off x="93663" y="0"/>
            <a:ext cx="8745537" cy="762000"/>
          </a:xfrm>
        </p:spPr>
        <p:txBody>
          <a:bodyPr/>
          <a:lstStyle/>
          <a:p>
            <a:pPr eaLnBrk="1" hangingPunct="1"/>
            <a:r>
              <a:rPr lang="en-US" smtClean="0">
                <a:latin typeface="Arial" charset="0"/>
                <a:cs typeface="Arial" charset="0"/>
              </a:rPr>
              <a:t>Critical evaluation of BCG Matrix</a:t>
            </a:r>
          </a:p>
        </p:txBody>
      </p:sp>
      <p:sp>
        <p:nvSpPr>
          <p:cNvPr id="5" name="TextBox 4"/>
          <p:cNvSpPr txBox="1">
            <a:spLocks noChangeArrowheads="1"/>
          </p:cNvSpPr>
          <p:nvPr/>
        </p:nvSpPr>
        <p:spPr bwMode="auto">
          <a:xfrm>
            <a:off x="762000" y="4713238"/>
            <a:ext cx="35814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dirty="0">
                <a:solidFill>
                  <a:schemeClr val="bg1"/>
                </a:solidFill>
                <a:latin typeface="Calibri" pitchFamily="34" charset="0"/>
                <a:cs typeface="Calibri" pitchFamily="34" charset="0"/>
              </a:rPr>
              <a:t>The matrix emphasizes only on market share and industry growth rate and overlooks other elements of the industry.  The BCG Matrix was useful tool in some areas where cash flows were graphically depicted.</a:t>
            </a:r>
          </a:p>
        </p:txBody>
      </p:sp>
      <p:sp>
        <p:nvSpPr>
          <p:cNvPr id="6" name="TextBox 5"/>
          <p:cNvSpPr txBox="1">
            <a:spLocks noChangeArrowheads="1"/>
          </p:cNvSpPr>
          <p:nvPr/>
        </p:nvSpPr>
        <p:spPr bwMode="auto">
          <a:xfrm>
            <a:off x="5029200" y="2695575"/>
            <a:ext cx="3505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a:solidFill>
                  <a:schemeClr val="bg1"/>
                </a:solidFill>
                <a:latin typeface="Calibri" pitchFamily="34" charset="0"/>
                <a:cs typeface="Calibri" pitchFamily="34" charset="0"/>
              </a:rPr>
              <a:t>Perhaps the most important danger is, however, that the apparent implication of its four-quadrant form is that there should be balance of products or services across all four quadrants; and that is, indeed, the main message that it is intended to convey.</a:t>
            </a:r>
          </a:p>
        </p:txBody>
      </p:sp>
      <p:sp>
        <p:nvSpPr>
          <p:cNvPr id="7" name="TextBox 6"/>
          <p:cNvSpPr txBox="1">
            <a:spLocks noChangeArrowheads="1"/>
          </p:cNvSpPr>
          <p:nvPr/>
        </p:nvSpPr>
        <p:spPr bwMode="auto">
          <a:xfrm>
            <a:off x="5029200" y="4173141"/>
            <a:ext cx="3505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dirty="0">
                <a:solidFill>
                  <a:schemeClr val="bg1"/>
                </a:solidFill>
                <a:latin typeface="Calibri" pitchFamily="34" charset="0"/>
                <a:cs typeface="Calibri" pitchFamily="34" charset="0"/>
              </a:rPr>
              <a:t>Thus, money must be diverted from `cash cows' to fund the `stars' of the future, since `cash cows' will inevitably decline to become `dogs'. There is an almost mesmeric inevitability about the whole process. It focuses attention, and funding, on to the `stars'. It presumes, and almost demands, that `cash cows' will turn into `dogs'.</a:t>
            </a:r>
          </a:p>
        </p:txBody>
      </p:sp>
      <p:pic>
        <p:nvPicPr>
          <p:cNvPr id="33810" name="Picture 40" descr="blue.png"/>
          <p:cNvPicPr>
            <a:picLocks noGrp="1" noSelect="1" noRot="1" noMove="1" noResize="1" noEditPoints="1" noAdjustHandles="1" noChangeArrowheads="1" noChangeShapeType="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rot="1549086" flipH="1">
            <a:off x="338224" y="1059509"/>
            <a:ext cx="7500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41" descr="layer1.png"/>
          <p:cNvPicPr>
            <a:picLocks noGrp="1" noSelect="1" noRot="1" noMove="1" noResize="1" noEditPoints="1" noAdjustHandles="1" noChangeArrowheads="1" noChangeShapeType="1"/>
          </p:cNvPicPr>
          <p:nvPr>
            <p:custDataLst>
              <p:tags r:id="rId2"/>
            </p:custDataLst>
          </p:nvPr>
        </p:nvPicPr>
        <p:blipFill>
          <a:blip r:embed="rId7" cstate="print">
            <a:extLst>
              <a:ext uri="{28A0092B-C50C-407E-A947-70E740481C1C}">
                <a14:useLocalDpi xmlns:a14="http://schemas.microsoft.com/office/drawing/2010/main" val="0"/>
              </a:ext>
            </a:extLst>
          </a:blip>
          <a:srcRect r="1991"/>
          <a:stretch>
            <a:fillRect/>
          </a:stretch>
        </p:blipFill>
        <p:spPr bwMode="auto">
          <a:xfrm rot="2286083">
            <a:off x="816036" y="1292061"/>
            <a:ext cx="694362" cy="8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40" descr="blue.png"/>
          <p:cNvPicPr>
            <a:picLocks noGrp="1" noSelect="1" noRot="1" noMove="1" noResize="1" noEditPoints="1" noAdjustHandles="1"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rot="20050914">
            <a:off x="8154140" y="1059509"/>
            <a:ext cx="7500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41" descr="layer1.png"/>
          <p:cNvPicPr>
            <a:picLocks noGrp="1" noSelect="1" noRot="1" noMove="1" noResize="1" noEditPoints="1" noAdjustHandles="1" noChangeArrowheads="1" noChangeShapeType="1"/>
          </p:cNvPicPr>
          <p:nvPr>
            <p:custDataLst>
              <p:tags r:id="rId4"/>
            </p:custDataLst>
          </p:nvPr>
        </p:nvPicPr>
        <p:blipFill>
          <a:blip r:embed="rId7" cstate="print">
            <a:extLst>
              <a:ext uri="{28A0092B-C50C-407E-A947-70E740481C1C}">
                <a14:useLocalDpi xmlns:a14="http://schemas.microsoft.com/office/drawing/2010/main" val="0"/>
              </a:ext>
            </a:extLst>
          </a:blip>
          <a:srcRect r="1991"/>
          <a:stretch>
            <a:fillRect/>
          </a:stretch>
        </p:blipFill>
        <p:spPr bwMode="auto">
          <a:xfrm rot="19313917" flipH="1">
            <a:off x="7732029" y="1292061"/>
            <a:ext cx="694362" cy="8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latin typeface="Arial" charset="0"/>
                <a:cs typeface="Arial" charset="0"/>
              </a:rPr>
              <a:t>BCG Matrix with cash flow</a:t>
            </a:r>
          </a:p>
        </p:txBody>
      </p:sp>
      <p:grpSp>
        <p:nvGrpSpPr>
          <p:cNvPr id="171" name="Group 170"/>
          <p:cNvGrpSpPr>
            <a:grpSpLocks/>
          </p:cNvGrpSpPr>
          <p:nvPr/>
        </p:nvGrpSpPr>
        <p:grpSpPr bwMode="auto">
          <a:xfrm>
            <a:off x="4462463" y="3268663"/>
            <a:ext cx="3092450" cy="1887537"/>
            <a:chOff x="3177908" y="3586326"/>
            <a:chExt cx="2505561" cy="2284023"/>
          </a:xfrm>
        </p:grpSpPr>
        <p:grpSp>
          <p:nvGrpSpPr>
            <p:cNvPr id="175" name="Gruppe 201"/>
            <p:cNvGrpSpPr/>
            <p:nvPr/>
          </p:nvGrpSpPr>
          <p:grpSpPr bwMode="auto">
            <a:xfrm rot="10800000">
              <a:off x="3177908" y="3586326"/>
              <a:ext cx="2505561" cy="2284023"/>
              <a:chOff x="1785918" y="3286127"/>
              <a:chExt cx="3000396" cy="2500328"/>
            </a:xfrm>
            <a:effectLst>
              <a:outerShdw blurRad="50800" dist="177800" dir="5400000" algn="ctr" rotWithShape="0">
                <a:srgbClr val="000000">
                  <a:alpha val="24000"/>
                </a:srgbClr>
              </a:outerShdw>
            </a:effectLst>
          </p:grpSpPr>
          <p:sp>
            <p:nvSpPr>
              <p:cNvPr id="184" name="Kombinationstegning 212"/>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186" name="Rektangel 213"/>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pitchFamily="34" charset="0"/>
                  <a:cs typeface="Calibri" pitchFamily="34" charset="0"/>
                </a:endParaRPr>
              </a:p>
            </p:txBody>
          </p:sp>
          <p:sp>
            <p:nvSpPr>
              <p:cNvPr id="187" name="Parallelogram 186"/>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grpSp>
        <p:sp>
          <p:nvSpPr>
            <p:cNvPr id="34882" name="Freeform 358"/>
            <p:cNvSpPr>
              <a:spLocks/>
            </p:cNvSpPr>
            <p:nvPr/>
          </p:nvSpPr>
          <p:spPr bwMode="auto">
            <a:xfrm flipH="1">
              <a:off x="3978293" y="4174899"/>
              <a:ext cx="1301750" cy="1084262"/>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grpSp>
      <p:grpSp>
        <p:nvGrpSpPr>
          <p:cNvPr id="195" name="Group 194"/>
          <p:cNvGrpSpPr>
            <a:grpSpLocks/>
          </p:cNvGrpSpPr>
          <p:nvPr/>
        </p:nvGrpSpPr>
        <p:grpSpPr bwMode="auto">
          <a:xfrm>
            <a:off x="4449763" y="1379538"/>
            <a:ext cx="3114675" cy="1882775"/>
            <a:chOff x="3168147" y="1303111"/>
            <a:chExt cx="2523059" cy="2276423"/>
          </a:xfrm>
        </p:grpSpPr>
        <p:grpSp>
          <p:nvGrpSpPr>
            <p:cNvPr id="34876" name="Gruppe 197"/>
            <p:cNvGrpSpPr>
              <a:grpSpLocks/>
            </p:cNvGrpSpPr>
            <p:nvPr/>
          </p:nvGrpSpPr>
          <p:grpSpPr bwMode="auto">
            <a:xfrm flipH="1">
              <a:off x="3168147" y="1303111"/>
              <a:ext cx="2523059" cy="2276423"/>
              <a:chOff x="1769081" y="3278552"/>
              <a:chExt cx="3017233" cy="2507904"/>
            </a:xfrm>
          </p:grpSpPr>
          <p:sp>
            <p:nvSpPr>
              <p:cNvPr id="198" name="Kombinationstegning 215"/>
              <p:cNvSpPr/>
              <p:nvPr/>
            </p:nvSpPr>
            <p:spPr bwMode="auto">
              <a:xfrm rot="5400000">
                <a:off x="2535460" y="3535602"/>
                <a:ext cx="2499446" cy="200226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4879" name="Rektangel 216"/>
              <p:cNvSpPr>
                <a:spLocks noChangeArrowheads="1"/>
              </p:cNvSpPr>
              <p:nvPr/>
            </p:nvSpPr>
            <p:spPr bwMode="auto">
              <a:xfrm rot="5400000">
                <a:off x="1915475" y="3132158"/>
                <a:ext cx="2278306" cy="2571094"/>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cs typeface="Calibri" pitchFamily="34" charset="0"/>
                </a:endParaRPr>
              </a:p>
            </p:txBody>
          </p:sp>
          <p:sp>
            <p:nvSpPr>
              <p:cNvPr id="200" name="Parallelogram 199"/>
              <p:cNvSpPr/>
              <p:nvPr/>
            </p:nvSpPr>
            <p:spPr>
              <a:xfrm flipH="1">
                <a:off x="1785998" y="5572882"/>
                <a:ext cx="2929576" cy="21357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sp>
          <p:nvSpPr>
            <p:cNvPr id="197" name="Freeform 12"/>
            <p:cNvSpPr>
              <a:spLocks noEditPoints="1"/>
            </p:cNvSpPr>
            <p:nvPr/>
          </p:nvSpPr>
          <p:spPr bwMode="auto">
            <a:xfrm>
              <a:off x="4140335" y="1794481"/>
              <a:ext cx="662270" cy="936673"/>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grpSp>
        <p:nvGrpSpPr>
          <p:cNvPr id="201" name="Group 200"/>
          <p:cNvGrpSpPr>
            <a:grpSpLocks/>
          </p:cNvGrpSpPr>
          <p:nvPr/>
        </p:nvGrpSpPr>
        <p:grpSpPr bwMode="auto">
          <a:xfrm>
            <a:off x="1354138" y="3251200"/>
            <a:ext cx="3144837" cy="1870075"/>
            <a:chOff x="616342" y="3604559"/>
            <a:chExt cx="2548213" cy="2261252"/>
          </a:xfrm>
        </p:grpSpPr>
        <p:grpSp>
          <p:nvGrpSpPr>
            <p:cNvPr id="202" name="Gruppe 205"/>
            <p:cNvGrpSpPr/>
            <p:nvPr/>
          </p:nvGrpSpPr>
          <p:grpSpPr bwMode="auto">
            <a:xfrm rot="10800000" flipH="1">
              <a:off x="616342" y="3604559"/>
              <a:ext cx="2548213" cy="2261252"/>
              <a:chOff x="1785918" y="3286127"/>
              <a:chExt cx="3000396" cy="2500328"/>
            </a:xfrm>
            <a:effectLst>
              <a:outerShdw blurRad="50800" dist="177800" dir="5400000" algn="ctr" rotWithShape="0">
                <a:srgbClr val="000000">
                  <a:alpha val="24000"/>
                </a:srgbClr>
              </a:outerShdw>
            </a:effectLst>
          </p:grpSpPr>
          <p:sp>
            <p:nvSpPr>
              <p:cNvPr id="318" name="Kombinationstegning 209"/>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319" name="Rektangel 210"/>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pitchFamily="34" charset="0"/>
                  <a:cs typeface="Calibri" pitchFamily="34" charset="0"/>
                </a:endParaRPr>
              </a:p>
            </p:txBody>
          </p:sp>
          <p:sp>
            <p:nvSpPr>
              <p:cNvPr id="320" name="Parallelogram 319"/>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grpSp>
        <p:grpSp>
          <p:nvGrpSpPr>
            <p:cNvPr id="34873" name="Gruppe 63"/>
            <p:cNvGrpSpPr>
              <a:grpSpLocks/>
            </p:cNvGrpSpPr>
            <p:nvPr/>
          </p:nvGrpSpPr>
          <p:grpSpPr bwMode="auto">
            <a:xfrm>
              <a:off x="1123968" y="4501924"/>
              <a:ext cx="1333500" cy="928687"/>
              <a:chOff x="2428856" y="3760570"/>
              <a:chExt cx="857260" cy="597124"/>
            </a:xfrm>
          </p:grpSpPr>
          <p:grpSp>
            <p:nvGrpSpPr>
              <p:cNvPr id="204" name="Gruppe 368"/>
              <p:cNvGrpSpPr/>
              <p:nvPr/>
            </p:nvGrpSpPr>
            <p:grpSpPr>
              <a:xfrm flipH="1">
                <a:off x="2428856" y="3760570"/>
                <a:ext cx="857260" cy="597124"/>
                <a:chOff x="3071802" y="2714620"/>
                <a:chExt cx="2814637" cy="1960563"/>
              </a:xfrm>
              <a:solidFill>
                <a:schemeClr val="bg1"/>
              </a:solidFill>
            </p:grpSpPr>
            <p:sp>
              <p:nvSpPr>
                <p:cNvPr id="206"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7"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8"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9"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0"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1"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2"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3"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4"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5"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6"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7"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8"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9"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0"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1"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2"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3"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4"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5"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6"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7"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8"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9"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0"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1"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2"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3"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4"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5"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6"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7"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8"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9"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0"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1"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2"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3"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4"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5"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6"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7"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8"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9"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0"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1"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2"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3"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4"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5"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6"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7"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8"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9"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0"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1"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2"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3"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4"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5"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6"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7"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8"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9"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0"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1"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2"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3"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4"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5"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6"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7"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8"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9"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0"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1"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2"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3"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4"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5"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6"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7"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8"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9"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0"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1"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2"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3"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4"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5"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6"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7"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8"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9"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0"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1"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2"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3"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4"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5"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6"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7"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8"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9" name="Kombinationstegning 183"/>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0" name="Kombinationstegning 184"/>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1" name="Kombinationstegning 185"/>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2" name="Kombinationstegning 186"/>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3" name="Kombinationstegning 187"/>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4" name="Kombinationstegning 188"/>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5" name="Kombinationstegning 190"/>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6" name="Kombinationstegning 191"/>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17" name="Kombinationstegning 192"/>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grpSp>
          <p:sp>
            <p:nvSpPr>
              <p:cNvPr id="34875" name="Freeform 231"/>
              <p:cNvSpPr>
                <a:spLocks noEditPoints="1"/>
              </p:cNvSpPr>
              <p:nvPr/>
            </p:nvSpPr>
            <p:spPr bwMode="auto">
              <a:xfrm>
                <a:off x="2643351" y="3852507"/>
                <a:ext cx="152148" cy="219680"/>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grpSp>
      </p:grpSp>
      <p:grpSp>
        <p:nvGrpSpPr>
          <p:cNvPr id="321" name="Group 320"/>
          <p:cNvGrpSpPr>
            <a:grpSpLocks/>
          </p:cNvGrpSpPr>
          <p:nvPr/>
        </p:nvGrpSpPr>
        <p:grpSpPr bwMode="auto">
          <a:xfrm>
            <a:off x="1273175" y="1425575"/>
            <a:ext cx="3217863" cy="1838325"/>
            <a:chOff x="550881" y="1358848"/>
            <a:chExt cx="2608051" cy="2222916"/>
          </a:xfrm>
        </p:grpSpPr>
        <p:grpSp>
          <p:nvGrpSpPr>
            <p:cNvPr id="34867" name="Gruppe 196"/>
            <p:cNvGrpSpPr>
              <a:grpSpLocks/>
            </p:cNvGrpSpPr>
            <p:nvPr/>
          </p:nvGrpSpPr>
          <p:grpSpPr bwMode="auto">
            <a:xfrm>
              <a:off x="550881" y="1358848"/>
              <a:ext cx="2608051" cy="2222916"/>
              <a:chOff x="1666849" y="3126406"/>
              <a:chExt cx="3119463" cy="2660051"/>
            </a:xfrm>
          </p:grpSpPr>
          <p:sp>
            <p:nvSpPr>
              <p:cNvPr id="324" name="Kombinationstegning 218"/>
              <p:cNvSpPr/>
              <p:nvPr/>
            </p:nvSpPr>
            <p:spPr bwMode="auto">
              <a:xfrm rot="5400000">
                <a:off x="2425141" y="3425287"/>
                <a:ext cx="2641674" cy="2080668"/>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4870" name="Rektangel 219"/>
              <p:cNvSpPr>
                <a:spLocks noChangeArrowheads="1"/>
              </p:cNvSpPr>
              <p:nvPr/>
            </p:nvSpPr>
            <p:spPr bwMode="auto">
              <a:xfrm rot="5400000">
                <a:off x="1788981" y="3004271"/>
                <a:ext cx="2429059" cy="267332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cs typeface="Calibri" pitchFamily="34" charset="0"/>
                </a:endParaRPr>
              </a:p>
            </p:txBody>
          </p:sp>
          <p:sp>
            <p:nvSpPr>
              <p:cNvPr id="326" name="Parallelogram 325"/>
              <p:cNvSpPr/>
              <p:nvPr/>
            </p:nvSpPr>
            <p:spPr>
              <a:xfrm flipH="1">
                <a:off x="1669927" y="5556746"/>
                <a:ext cx="3047132" cy="229711"/>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sp>
          <p:nvSpPr>
            <p:cNvPr id="323" name="5-takket stjerne 151"/>
            <p:cNvSpPr/>
            <p:nvPr/>
          </p:nvSpPr>
          <p:spPr bwMode="auto">
            <a:xfrm>
              <a:off x="1078410" y="1848351"/>
              <a:ext cx="1011311" cy="100971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sp>
        <p:nvSpPr>
          <p:cNvPr id="327" name="TextBox 326"/>
          <p:cNvSpPr txBox="1"/>
          <p:nvPr/>
        </p:nvSpPr>
        <p:spPr>
          <a:xfrm>
            <a:off x="1995488" y="5248275"/>
            <a:ext cx="1125537"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a:t>
            </a:r>
          </a:p>
        </p:txBody>
      </p:sp>
      <p:sp>
        <p:nvSpPr>
          <p:cNvPr id="328" name="TextBox 327"/>
          <p:cNvSpPr txBox="1"/>
          <p:nvPr/>
        </p:nvSpPr>
        <p:spPr>
          <a:xfrm>
            <a:off x="5694363" y="5248275"/>
            <a:ext cx="1127125"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a:t>
            </a:r>
          </a:p>
        </p:txBody>
      </p:sp>
      <p:grpSp>
        <p:nvGrpSpPr>
          <p:cNvPr id="329" name="Group 328"/>
          <p:cNvGrpSpPr>
            <a:grpSpLocks/>
          </p:cNvGrpSpPr>
          <p:nvPr/>
        </p:nvGrpSpPr>
        <p:grpSpPr bwMode="auto">
          <a:xfrm>
            <a:off x="1354138" y="5703890"/>
            <a:ext cx="6192837" cy="346363"/>
            <a:chOff x="928928" y="5638800"/>
            <a:chExt cx="3176826" cy="265098"/>
          </a:xfrm>
        </p:grpSpPr>
        <p:cxnSp>
          <p:nvCxnSpPr>
            <p:cNvPr id="330" name="Straight Connector 329"/>
            <p:cNvCxnSpPr/>
            <p:nvPr/>
          </p:nvCxnSpPr>
          <p:spPr>
            <a:xfrm>
              <a:off x="928928" y="5638800"/>
              <a:ext cx="3176826" cy="0"/>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1" name="TextBox 330"/>
            <p:cNvSpPr txBox="1"/>
            <p:nvPr/>
          </p:nvSpPr>
          <p:spPr>
            <a:xfrm>
              <a:off x="1730260" y="5680111"/>
              <a:ext cx="1546473" cy="223787"/>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Relative position (Market Share)</a:t>
              </a:r>
            </a:p>
          </p:txBody>
        </p:sp>
      </p:grpSp>
      <p:sp>
        <p:nvSpPr>
          <p:cNvPr id="332" name="TextBox 331"/>
          <p:cNvSpPr txBox="1"/>
          <p:nvPr/>
        </p:nvSpPr>
        <p:spPr>
          <a:xfrm>
            <a:off x="798513" y="4203700"/>
            <a:ext cx="1127125"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a:t>
            </a:r>
          </a:p>
        </p:txBody>
      </p:sp>
      <p:sp>
        <p:nvSpPr>
          <p:cNvPr id="333" name="TextBox 332"/>
          <p:cNvSpPr txBox="1"/>
          <p:nvPr/>
        </p:nvSpPr>
        <p:spPr>
          <a:xfrm>
            <a:off x="798513" y="2057400"/>
            <a:ext cx="1127125"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a:t>
            </a:r>
          </a:p>
        </p:txBody>
      </p:sp>
      <p:grpSp>
        <p:nvGrpSpPr>
          <p:cNvPr id="334" name="Group 333"/>
          <p:cNvGrpSpPr>
            <a:grpSpLocks/>
          </p:cNvGrpSpPr>
          <p:nvPr/>
        </p:nvGrpSpPr>
        <p:grpSpPr bwMode="auto">
          <a:xfrm>
            <a:off x="475556" y="1355725"/>
            <a:ext cx="322957" cy="3759200"/>
            <a:chOff x="215271" y="2194829"/>
            <a:chExt cx="165690" cy="2878466"/>
          </a:xfrm>
        </p:grpSpPr>
        <p:cxnSp>
          <p:nvCxnSpPr>
            <p:cNvPr id="335" name="Straight Connector 334"/>
            <p:cNvCxnSpPr/>
            <p:nvPr/>
          </p:nvCxnSpPr>
          <p:spPr>
            <a:xfrm flipV="1">
              <a:off x="380961" y="2194829"/>
              <a:ext cx="0" cy="2878466"/>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rot="16200000">
              <a:off x="-924993" y="3352110"/>
              <a:ext cx="2438430" cy="157902"/>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Calibri" pitchFamily="34" charset="0"/>
                  <a:cs typeface="Calibri" pitchFamily="34" charset="0"/>
                </a:rPr>
                <a:t>Business growth rate</a:t>
              </a:r>
            </a:p>
          </p:txBody>
        </p:sp>
      </p:grpSp>
      <p:sp>
        <p:nvSpPr>
          <p:cNvPr id="177" name="TextBox 176"/>
          <p:cNvSpPr txBox="1">
            <a:spLocks noChangeArrowheads="1"/>
          </p:cNvSpPr>
          <p:nvPr/>
        </p:nvSpPr>
        <p:spPr bwMode="auto">
          <a:xfrm>
            <a:off x="1358900" y="1471613"/>
            <a:ext cx="1127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Stars</a:t>
            </a:r>
          </a:p>
        </p:txBody>
      </p:sp>
      <p:sp>
        <p:nvSpPr>
          <p:cNvPr id="178" name="TextBox 177"/>
          <p:cNvSpPr txBox="1">
            <a:spLocks noChangeArrowheads="1"/>
          </p:cNvSpPr>
          <p:nvPr/>
        </p:nvSpPr>
        <p:spPr bwMode="auto">
          <a:xfrm>
            <a:off x="5086350" y="1471613"/>
            <a:ext cx="2305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solidFill>
                  <a:schemeClr val="bg1"/>
                </a:solidFill>
                <a:latin typeface="Calibri" pitchFamily="34" charset="0"/>
                <a:cs typeface="Calibri" pitchFamily="34" charset="0"/>
              </a:rPr>
              <a:t>Question marks</a:t>
            </a:r>
          </a:p>
        </p:txBody>
      </p:sp>
      <p:sp>
        <p:nvSpPr>
          <p:cNvPr id="182" name="TextBox 181"/>
          <p:cNvSpPr txBox="1">
            <a:spLocks noChangeArrowheads="1"/>
          </p:cNvSpPr>
          <p:nvPr/>
        </p:nvSpPr>
        <p:spPr bwMode="auto">
          <a:xfrm>
            <a:off x="1358900" y="4773613"/>
            <a:ext cx="1127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Cash flows</a:t>
            </a:r>
          </a:p>
        </p:txBody>
      </p:sp>
      <p:sp>
        <p:nvSpPr>
          <p:cNvPr id="183" name="TextBox 182"/>
          <p:cNvSpPr txBox="1">
            <a:spLocks noChangeArrowheads="1"/>
          </p:cNvSpPr>
          <p:nvPr/>
        </p:nvSpPr>
        <p:spPr bwMode="auto">
          <a:xfrm>
            <a:off x="5086350" y="4773613"/>
            <a:ext cx="23050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Dogs</a:t>
            </a:r>
          </a:p>
        </p:txBody>
      </p:sp>
      <p:grpSp>
        <p:nvGrpSpPr>
          <p:cNvPr id="344" name="Group 23"/>
          <p:cNvGrpSpPr>
            <a:grpSpLocks/>
          </p:cNvGrpSpPr>
          <p:nvPr/>
        </p:nvGrpSpPr>
        <p:grpSpPr bwMode="auto">
          <a:xfrm>
            <a:off x="3160713" y="1563688"/>
            <a:ext cx="201612" cy="346286"/>
            <a:chOff x="452438" y="4337050"/>
            <a:chExt cx="1739900" cy="3012138"/>
          </a:xfrm>
        </p:grpSpPr>
        <p:grpSp>
          <p:nvGrpSpPr>
            <p:cNvPr id="34858" name="Group 22"/>
            <p:cNvGrpSpPr>
              <a:grpSpLocks/>
            </p:cNvGrpSpPr>
            <p:nvPr/>
          </p:nvGrpSpPr>
          <p:grpSpPr bwMode="auto">
            <a:xfrm>
              <a:off x="452438" y="4337050"/>
              <a:ext cx="1739900" cy="1739900"/>
              <a:chOff x="2362200" y="1320800"/>
              <a:chExt cx="2819400" cy="2819400"/>
            </a:xfrm>
          </p:grpSpPr>
          <p:sp>
            <p:nvSpPr>
              <p:cNvPr id="34860" name="Oval 365"/>
              <p:cNvSpPr>
                <a:spLocks noChangeArrowheads="1"/>
              </p:cNvSpPr>
              <p:nvPr/>
            </p:nvSpPr>
            <p:spPr bwMode="auto">
              <a:xfrm>
                <a:off x="2362200" y="1320800"/>
                <a:ext cx="2819400" cy="2819400"/>
              </a:xfrm>
              <a:prstGeom prst="ellipse">
                <a:avLst/>
              </a:prstGeom>
              <a:gradFill rotWithShape="1">
                <a:gsLst>
                  <a:gs pos="0">
                    <a:srgbClr val="008AD7"/>
                  </a:gs>
                  <a:gs pos="100000">
                    <a:srgbClr val="001B57"/>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4861" name="Oval 366"/>
              <p:cNvSpPr>
                <a:spLocks noChangeArrowheads="1"/>
              </p:cNvSpPr>
              <p:nvPr/>
            </p:nvSpPr>
            <p:spPr bwMode="auto">
              <a:xfrm>
                <a:off x="2452236" y="1421126"/>
                <a:ext cx="2629039" cy="2629039"/>
              </a:xfrm>
              <a:prstGeom prst="ellipse">
                <a:avLst/>
              </a:prstGeom>
              <a:gradFill rotWithShape="1">
                <a:gsLst>
                  <a:gs pos="0">
                    <a:schemeClr val="bg1">
                      <a:alpha val="70000"/>
                    </a:schemeClr>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68" name="Oval 367"/>
              <p:cNvSpPr/>
              <p:nvPr/>
            </p:nvSpPr>
            <p:spPr>
              <a:xfrm>
                <a:off x="2561994" y="1522179"/>
                <a:ext cx="2419813" cy="2416629"/>
              </a:xfrm>
              <a:prstGeom prst="ellipse">
                <a:avLst/>
              </a:prstGeom>
              <a:gradFill>
                <a:gsLst>
                  <a:gs pos="100000">
                    <a:srgbClr val="001B57"/>
                  </a:gs>
                  <a:gs pos="0">
                    <a:srgbClr val="00B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grpSp>
        <p:sp>
          <p:nvSpPr>
            <p:cNvPr id="34859" name="Rektangel 133"/>
            <p:cNvSpPr>
              <a:spLocks noChangeArrowheads="1"/>
            </p:cNvSpPr>
            <p:nvPr/>
          </p:nvSpPr>
          <p:spPr bwMode="auto">
            <a:xfrm>
              <a:off x="546099" y="4672017"/>
              <a:ext cx="1552578" cy="26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spcBef>
                  <a:spcPct val="20000"/>
                </a:spcBef>
              </a:pPr>
              <a:endParaRPr lang="da-DK" sz="1400">
                <a:solidFill>
                  <a:srgbClr val="FFFFFF"/>
                </a:solidFill>
                <a:latin typeface="Calibri" pitchFamily="34" charset="0"/>
                <a:cs typeface="Calibri" pitchFamily="34" charset="0"/>
              </a:endParaRPr>
            </a:p>
          </p:txBody>
        </p:sp>
      </p:grpSp>
      <p:grpSp>
        <p:nvGrpSpPr>
          <p:cNvPr id="369" name="Group 23"/>
          <p:cNvGrpSpPr>
            <a:grpSpLocks/>
          </p:cNvGrpSpPr>
          <p:nvPr/>
        </p:nvGrpSpPr>
        <p:grpSpPr bwMode="auto">
          <a:xfrm>
            <a:off x="3324225" y="2314575"/>
            <a:ext cx="525463" cy="525463"/>
            <a:chOff x="452438" y="4337050"/>
            <a:chExt cx="1739900" cy="1739900"/>
          </a:xfrm>
        </p:grpSpPr>
        <p:grpSp>
          <p:nvGrpSpPr>
            <p:cNvPr id="34853" name="Group 22"/>
            <p:cNvGrpSpPr>
              <a:grpSpLocks/>
            </p:cNvGrpSpPr>
            <p:nvPr/>
          </p:nvGrpSpPr>
          <p:grpSpPr bwMode="auto">
            <a:xfrm>
              <a:off x="452438" y="4337050"/>
              <a:ext cx="1739900" cy="1739900"/>
              <a:chOff x="2362200" y="1320800"/>
              <a:chExt cx="2819400" cy="2819400"/>
            </a:xfrm>
          </p:grpSpPr>
          <p:sp>
            <p:nvSpPr>
              <p:cNvPr id="34855" name="Oval 371"/>
              <p:cNvSpPr>
                <a:spLocks noChangeArrowheads="1"/>
              </p:cNvSpPr>
              <p:nvPr/>
            </p:nvSpPr>
            <p:spPr bwMode="auto">
              <a:xfrm>
                <a:off x="2362200" y="1320800"/>
                <a:ext cx="2819400" cy="2819400"/>
              </a:xfrm>
              <a:prstGeom prst="ellipse">
                <a:avLst/>
              </a:prstGeom>
              <a:gradFill rotWithShape="1">
                <a:gsLst>
                  <a:gs pos="0">
                    <a:srgbClr val="008AD7"/>
                  </a:gs>
                  <a:gs pos="100000">
                    <a:srgbClr val="001B57"/>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4856" name="Oval 372"/>
              <p:cNvSpPr>
                <a:spLocks noChangeArrowheads="1"/>
              </p:cNvSpPr>
              <p:nvPr/>
            </p:nvSpPr>
            <p:spPr bwMode="auto">
              <a:xfrm>
                <a:off x="2452236" y="1421126"/>
                <a:ext cx="2629039" cy="2629039"/>
              </a:xfrm>
              <a:prstGeom prst="ellipse">
                <a:avLst/>
              </a:prstGeom>
              <a:gradFill rotWithShape="1">
                <a:gsLst>
                  <a:gs pos="0">
                    <a:schemeClr val="bg1">
                      <a:alpha val="70000"/>
                    </a:schemeClr>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74" name="Oval 373"/>
              <p:cNvSpPr/>
              <p:nvPr/>
            </p:nvSpPr>
            <p:spPr>
              <a:xfrm>
                <a:off x="2549592" y="1508192"/>
                <a:ext cx="2444616" cy="2444616"/>
              </a:xfrm>
              <a:prstGeom prst="ellipse">
                <a:avLst/>
              </a:prstGeom>
              <a:gradFill>
                <a:gsLst>
                  <a:gs pos="100000">
                    <a:srgbClr val="001B57"/>
                  </a:gs>
                  <a:gs pos="0">
                    <a:srgbClr val="00B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grpSp>
        <p:sp>
          <p:nvSpPr>
            <p:cNvPr id="34854" name="Rektangel 133"/>
            <p:cNvSpPr>
              <a:spLocks noChangeArrowheads="1"/>
            </p:cNvSpPr>
            <p:nvPr/>
          </p:nvSpPr>
          <p:spPr bwMode="auto">
            <a:xfrm>
              <a:off x="546101" y="4672012"/>
              <a:ext cx="1552574" cy="101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spcBef>
                  <a:spcPct val="20000"/>
                </a:spcBef>
              </a:pPr>
              <a:endParaRPr lang="da-DK" sz="1400">
                <a:solidFill>
                  <a:srgbClr val="FFFFFF"/>
                </a:solidFill>
                <a:latin typeface="Calibri" pitchFamily="34" charset="0"/>
                <a:cs typeface="Calibri" pitchFamily="34" charset="0"/>
              </a:endParaRPr>
            </a:p>
          </p:txBody>
        </p:sp>
      </p:grpSp>
      <p:grpSp>
        <p:nvGrpSpPr>
          <p:cNvPr id="375" name="Group 23"/>
          <p:cNvGrpSpPr>
            <a:grpSpLocks/>
          </p:cNvGrpSpPr>
          <p:nvPr/>
        </p:nvGrpSpPr>
        <p:grpSpPr bwMode="auto">
          <a:xfrm>
            <a:off x="5133975" y="2325688"/>
            <a:ext cx="525463" cy="525462"/>
            <a:chOff x="452438" y="4337050"/>
            <a:chExt cx="1739900" cy="1739900"/>
          </a:xfrm>
        </p:grpSpPr>
        <p:grpSp>
          <p:nvGrpSpPr>
            <p:cNvPr id="34848" name="Group 22"/>
            <p:cNvGrpSpPr>
              <a:grpSpLocks/>
            </p:cNvGrpSpPr>
            <p:nvPr/>
          </p:nvGrpSpPr>
          <p:grpSpPr bwMode="auto">
            <a:xfrm>
              <a:off x="452438" y="4337050"/>
              <a:ext cx="1739900" cy="1739900"/>
              <a:chOff x="2362200" y="1320800"/>
              <a:chExt cx="2819400" cy="2819400"/>
            </a:xfrm>
          </p:grpSpPr>
          <p:sp>
            <p:nvSpPr>
              <p:cNvPr id="34850" name="Oval 377"/>
              <p:cNvSpPr>
                <a:spLocks noChangeArrowheads="1"/>
              </p:cNvSpPr>
              <p:nvPr/>
            </p:nvSpPr>
            <p:spPr bwMode="auto">
              <a:xfrm>
                <a:off x="2362200" y="1320800"/>
                <a:ext cx="2819400" cy="2819400"/>
              </a:xfrm>
              <a:prstGeom prst="ellipse">
                <a:avLst/>
              </a:prstGeom>
              <a:gradFill rotWithShape="1">
                <a:gsLst>
                  <a:gs pos="0">
                    <a:srgbClr val="008AD7"/>
                  </a:gs>
                  <a:gs pos="100000">
                    <a:srgbClr val="001B57"/>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4851" name="Oval 378"/>
              <p:cNvSpPr>
                <a:spLocks noChangeArrowheads="1"/>
              </p:cNvSpPr>
              <p:nvPr/>
            </p:nvSpPr>
            <p:spPr bwMode="auto">
              <a:xfrm>
                <a:off x="2452236" y="1421126"/>
                <a:ext cx="2629039" cy="2629039"/>
              </a:xfrm>
              <a:prstGeom prst="ellipse">
                <a:avLst/>
              </a:prstGeom>
              <a:gradFill rotWithShape="1">
                <a:gsLst>
                  <a:gs pos="0">
                    <a:schemeClr val="bg1">
                      <a:alpha val="70000"/>
                    </a:schemeClr>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80" name="Oval 379"/>
              <p:cNvSpPr/>
              <p:nvPr/>
            </p:nvSpPr>
            <p:spPr>
              <a:xfrm>
                <a:off x="2549592" y="1508192"/>
                <a:ext cx="2444616" cy="2444615"/>
              </a:xfrm>
              <a:prstGeom prst="ellipse">
                <a:avLst/>
              </a:prstGeom>
              <a:gradFill>
                <a:gsLst>
                  <a:gs pos="100000">
                    <a:srgbClr val="001B57"/>
                  </a:gs>
                  <a:gs pos="0">
                    <a:srgbClr val="00B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grpSp>
        <p:sp>
          <p:nvSpPr>
            <p:cNvPr id="34849" name="Rektangel 133"/>
            <p:cNvSpPr>
              <a:spLocks noChangeArrowheads="1"/>
            </p:cNvSpPr>
            <p:nvPr/>
          </p:nvSpPr>
          <p:spPr bwMode="auto">
            <a:xfrm>
              <a:off x="546101" y="4672012"/>
              <a:ext cx="1552574" cy="101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spcBef>
                  <a:spcPct val="20000"/>
                </a:spcBef>
              </a:pPr>
              <a:endParaRPr lang="da-DK" sz="1400">
                <a:solidFill>
                  <a:srgbClr val="FFFFFF"/>
                </a:solidFill>
                <a:latin typeface="Calibri" pitchFamily="34" charset="0"/>
                <a:cs typeface="Calibri" pitchFamily="34" charset="0"/>
              </a:endParaRPr>
            </a:p>
          </p:txBody>
        </p:sp>
      </p:grpSp>
      <p:sp>
        <p:nvSpPr>
          <p:cNvPr id="381" name=" 3"/>
          <p:cNvSpPr>
            <a:spLocks noChangeArrowheads="1"/>
          </p:cNvSpPr>
          <p:nvPr/>
        </p:nvSpPr>
        <p:spPr bwMode="auto">
          <a:xfrm rot="-3152600">
            <a:off x="2316163" y="2201863"/>
            <a:ext cx="1436687" cy="896937"/>
          </a:xfrm>
          <a:custGeom>
            <a:avLst/>
            <a:gdLst>
              <a:gd name="T0" fmla="*/ 0 w 5510213"/>
              <a:gd name="T1" fmla="*/ 233876 h 3444875"/>
              <a:gd name="T2" fmla="*/ 312766 w 5510213"/>
              <a:gd name="T3" fmla="*/ 0 h 3444875"/>
              <a:gd name="T4" fmla="*/ 374615 w 5510213"/>
              <a:gd name="T5" fmla="*/ 46775 h 3444875"/>
              <a:gd name="T6" fmla="*/ 325960 w 5510213"/>
              <a:gd name="T7" fmla="*/ 116938 h 3444875"/>
              <a:gd name="T8" fmla="*/ 0 60000 65536"/>
              <a:gd name="T9" fmla="*/ 0 60000 65536"/>
              <a:gd name="T10" fmla="*/ 0 60000 65536"/>
              <a:gd name="T11" fmla="*/ 0 60000 65536"/>
              <a:gd name="T12" fmla="*/ 0 w 5510213"/>
              <a:gd name="T13" fmla="*/ 0 h 3444875"/>
              <a:gd name="T14" fmla="*/ 5510213 w 5510213"/>
              <a:gd name="T15" fmla="*/ 3444875 h 3444875"/>
            </a:gdLst>
            <a:ahLst/>
            <a:cxnLst>
              <a:cxn ang="T8">
                <a:pos x="T0" y="T1"/>
              </a:cxn>
              <a:cxn ang="T9">
                <a:pos x="T2" y="T3"/>
              </a:cxn>
              <a:cxn ang="T10">
                <a:pos x="T4" y="T5"/>
              </a:cxn>
              <a:cxn ang="T11">
                <a:pos x="T6" y="T7"/>
              </a:cxn>
            </a:cxnLst>
            <a:rect l="T12" t="T13" r="T14" b="T15"/>
            <a:pathLst>
              <a:path w="5510213" h="3444875">
                <a:moveTo>
                  <a:pt x="0" y="3444875"/>
                </a:moveTo>
                <a:cubicBezTo>
                  <a:pt x="612246" y="1913820"/>
                  <a:pt x="2161911" y="909064"/>
                  <a:pt x="4648994" y="430609"/>
                </a:cubicBezTo>
                <a:lnTo>
                  <a:pt x="4600476" y="0"/>
                </a:lnTo>
                <a:lnTo>
                  <a:pt x="5510213" y="688975"/>
                </a:lnTo>
                <a:lnTo>
                  <a:pt x="4794548" y="1722438"/>
                </a:lnTo>
                <a:lnTo>
                  <a:pt x="4746030" y="1291828"/>
                </a:lnTo>
                <a:cubicBezTo>
                  <a:pt x="2500379" y="1483210"/>
                  <a:pt x="918369" y="2200892"/>
                  <a:pt x="0" y="3444875"/>
                </a:cubicBezTo>
                <a:close/>
              </a:path>
            </a:pathLst>
          </a:custGeom>
          <a:gradFill rotWithShape="1">
            <a:gsLst>
              <a:gs pos="0">
                <a:srgbClr val="001B57"/>
              </a:gs>
              <a:gs pos="50000">
                <a:srgbClr val="008AD7"/>
              </a:gs>
              <a:gs pos="100000">
                <a:srgbClr val="0031A0"/>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Calibri" pitchFamily="34" charset="0"/>
              <a:cs typeface="Calibri" pitchFamily="34" charset="0"/>
            </a:endParaRPr>
          </a:p>
        </p:txBody>
      </p:sp>
      <p:sp>
        <p:nvSpPr>
          <p:cNvPr id="383" name=" 3"/>
          <p:cNvSpPr>
            <a:spLocks noChangeArrowheads="1"/>
          </p:cNvSpPr>
          <p:nvPr/>
        </p:nvSpPr>
        <p:spPr bwMode="auto">
          <a:xfrm rot="-3152600">
            <a:off x="2824163" y="2962275"/>
            <a:ext cx="795338" cy="401637"/>
          </a:xfrm>
          <a:custGeom>
            <a:avLst/>
            <a:gdLst>
              <a:gd name="T0" fmla="*/ 0 w 5510213"/>
              <a:gd name="T1" fmla="*/ 46777 h 3444875"/>
              <a:gd name="T2" fmla="*/ 95857 w 5510213"/>
              <a:gd name="T3" fmla="*/ 0 h 3444875"/>
              <a:gd name="T4" fmla="*/ 114813 w 5510213"/>
              <a:gd name="T5" fmla="*/ 9355 h 3444875"/>
              <a:gd name="T6" fmla="*/ 99901 w 5510213"/>
              <a:gd name="T7" fmla="*/ 23388 h 3444875"/>
              <a:gd name="T8" fmla="*/ 0 60000 65536"/>
              <a:gd name="T9" fmla="*/ 0 60000 65536"/>
              <a:gd name="T10" fmla="*/ 0 60000 65536"/>
              <a:gd name="T11" fmla="*/ 0 60000 65536"/>
              <a:gd name="T12" fmla="*/ 0 w 5510213"/>
              <a:gd name="T13" fmla="*/ 0 h 3444875"/>
              <a:gd name="T14" fmla="*/ 5510213 w 5510213"/>
              <a:gd name="T15" fmla="*/ 3444875 h 3444875"/>
            </a:gdLst>
            <a:ahLst/>
            <a:cxnLst>
              <a:cxn ang="T8">
                <a:pos x="T0" y="T1"/>
              </a:cxn>
              <a:cxn ang="T9">
                <a:pos x="T2" y="T3"/>
              </a:cxn>
              <a:cxn ang="T10">
                <a:pos x="T4" y="T5"/>
              </a:cxn>
              <a:cxn ang="T11">
                <a:pos x="T6" y="T7"/>
              </a:cxn>
            </a:cxnLst>
            <a:rect l="T12" t="T13" r="T14" b="T15"/>
            <a:pathLst>
              <a:path w="5510213" h="3444875">
                <a:moveTo>
                  <a:pt x="0" y="3444875"/>
                </a:moveTo>
                <a:cubicBezTo>
                  <a:pt x="612246" y="1913820"/>
                  <a:pt x="2161911" y="909064"/>
                  <a:pt x="4648994" y="430609"/>
                </a:cubicBezTo>
                <a:lnTo>
                  <a:pt x="4600476" y="0"/>
                </a:lnTo>
                <a:lnTo>
                  <a:pt x="5510213" y="688975"/>
                </a:lnTo>
                <a:lnTo>
                  <a:pt x="4794548" y="1722438"/>
                </a:lnTo>
                <a:lnTo>
                  <a:pt x="4746030" y="1291828"/>
                </a:lnTo>
                <a:cubicBezTo>
                  <a:pt x="2500379" y="1483210"/>
                  <a:pt x="918369" y="2200892"/>
                  <a:pt x="0" y="3444875"/>
                </a:cubicBezTo>
                <a:close/>
              </a:path>
            </a:pathLst>
          </a:custGeom>
          <a:gradFill rotWithShape="1">
            <a:gsLst>
              <a:gs pos="0">
                <a:srgbClr val="001B57"/>
              </a:gs>
              <a:gs pos="50000">
                <a:srgbClr val="008AD7"/>
              </a:gs>
              <a:gs pos="100000">
                <a:srgbClr val="0031A0"/>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Calibri" pitchFamily="34" charset="0"/>
              <a:cs typeface="Calibri" pitchFamily="34" charset="0"/>
            </a:endParaRPr>
          </a:p>
        </p:txBody>
      </p:sp>
      <p:sp>
        <p:nvSpPr>
          <p:cNvPr id="384" name=" 3"/>
          <p:cNvSpPr>
            <a:spLocks noChangeArrowheads="1"/>
          </p:cNvSpPr>
          <p:nvPr/>
        </p:nvSpPr>
        <p:spPr bwMode="auto">
          <a:xfrm>
            <a:off x="3222625" y="2473325"/>
            <a:ext cx="1863725" cy="1211263"/>
          </a:xfrm>
          <a:custGeom>
            <a:avLst/>
            <a:gdLst>
              <a:gd name="T0" fmla="*/ 0 w 5510213"/>
              <a:gd name="T1" fmla="*/ 425789 h 3444875"/>
              <a:gd name="T2" fmla="*/ 526267 w 5510213"/>
              <a:gd name="T3" fmla="*/ 0 h 3444875"/>
              <a:gd name="T4" fmla="*/ 630336 w 5510213"/>
              <a:gd name="T5" fmla="*/ 85158 h 3444875"/>
              <a:gd name="T6" fmla="*/ 548468 w 5510213"/>
              <a:gd name="T7" fmla="*/ 212895 h 3444875"/>
              <a:gd name="T8" fmla="*/ 0 60000 65536"/>
              <a:gd name="T9" fmla="*/ 0 60000 65536"/>
              <a:gd name="T10" fmla="*/ 0 60000 65536"/>
              <a:gd name="T11" fmla="*/ 0 60000 65536"/>
              <a:gd name="T12" fmla="*/ 0 w 5510213"/>
              <a:gd name="T13" fmla="*/ 0 h 3444875"/>
              <a:gd name="T14" fmla="*/ 5510213 w 5510213"/>
              <a:gd name="T15" fmla="*/ 3444875 h 3444875"/>
            </a:gdLst>
            <a:ahLst/>
            <a:cxnLst>
              <a:cxn ang="T8">
                <a:pos x="T0" y="T1"/>
              </a:cxn>
              <a:cxn ang="T9">
                <a:pos x="T2" y="T3"/>
              </a:cxn>
              <a:cxn ang="T10">
                <a:pos x="T4" y="T5"/>
              </a:cxn>
              <a:cxn ang="T11">
                <a:pos x="T6" y="T7"/>
              </a:cxn>
            </a:cxnLst>
            <a:rect l="T12" t="T13" r="T14" b="T15"/>
            <a:pathLst>
              <a:path w="5510213" h="3444875">
                <a:moveTo>
                  <a:pt x="0" y="3444875"/>
                </a:moveTo>
                <a:cubicBezTo>
                  <a:pt x="612246" y="1913820"/>
                  <a:pt x="2161911" y="909064"/>
                  <a:pt x="4648994" y="430609"/>
                </a:cubicBezTo>
                <a:lnTo>
                  <a:pt x="4600476" y="0"/>
                </a:lnTo>
                <a:lnTo>
                  <a:pt x="5510213" y="688975"/>
                </a:lnTo>
                <a:lnTo>
                  <a:pt x="4794548" y="1722438"/>
                </a:lnTo>
                <a:lnTo>
                  <a:pt x="4746030" y="1291828"/>
                </a:lnTo>
                <a:cubicBezTo>
                  <a:pt x="2500379" y="1483210"/>
                  <a:pt x="918369" y="2200892"/>
                  <a:pt x="0" y="3444875"/>
                </a:cubicBezTo>
                <a:close/>
              </a:path>
            </a:pathLst>
          </a:custGeom>
          <a:gradFill rotWithShape="1">
            <a:gsLst>
              <a:gs pos="0">
                <a:srgbClr val="001B57"/>
              </a:gs>
              <a:gs pos="50000">
                <a:srgbClr val="008AD7"/>
              </a:gs>
              <a:gs pos="100000">
                <a:srgbClr val="0031A0"/>
              </a:gs>
            </a:gsLst>
            <a:lin ang="0" scaled="1"/>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IN">
              <a:latin typeface="Calibri" pitchFamily="34" charset="0"/>
              <a:cs typeface="Calibri" pitchFamily="34" charset="0"/>
            </a:endParaRPr>
          </a:p>
        </p:txBody>
      </p:sp>
      <p:grpSp>
        <p:nvGrpSpPr>
          <p:cNvPr id="192" name="Group 23"/>
          <p:cNvGrpSpPr>
            <a:grpSpLocks/>
          </p:cNvGrpSpPr>
          <p:nvPr/>
        </p:nvGrpSpPr>
        <p:grpSpPr bwMode="auto">
          <a:xfrm>
            <a:off x="2727325" y="3446463"/>
            <a:ext cx="546100" cy="546100"/>
            <a:chOff x="452438" y="4337050"/>
            <a:chExt cx="1739900" cy="1739900"/>
          </a:xfrm>
        </p:grpSpPr>
        <p:grpSp>
          <p:nvGrpSpPr>
            <p:cNvPr id="34843" name="Group 22"/>
            <p:cNvGrpSpPr>
              <a:grpSpLocks/>
            </p:cNvGrpSpPr>
            <p:nvPr/>
          </p:nvGrpSpPr>
          <p:grpSpPr bwMode="auto">
            <a:xfrm>
              <a:off x="452438" y="4337050"/>
              <a:ext cx="1739900" cy="1739900"/>
              <a:chOff x="2362200" y="1320800"/>
              <a:chExt cx="2819400" cy="2819400"/>
            </a:xfrm>
          </p:grpSpPr>
          <p:sp>
            <p:nvSpPr>
              <p:cNvPr id="34845" name="Oval 336"/>
              <p:cNvSpPr>
                <a:spLocks noChangeArrowheads="1"/>
              </p:cNvSpPr>
              <p:nvPr/>
            </p:nvSpPr>
            <p:spPr bwMode="auto">
              <a:xfrm>
                <a:off x="2362200" y="1320800"/>
                <a:ext cx="2819400" cy="2819400"/>
              </a:xfrm>
              <a:prstGeom prst="ellipse">
                <a:avLst/>
              </a:prstGeom>
              <a:gradFill rotWithShape="1">
                <a:gsLst>
                  <a:gs pos="0">
                    <a:srgbClr val="008AD7"/>
                  </a:gs>
                  <a:gs pos="100000">
                    <a:srgbClr val="001B57"/>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4846" name="Oval 337"/>
              <p:cNvSpPr>
                <a:spLocks noChangeArrowheads="1"/>
              </p:cNvSpPr>
              <p:nvPr/>
            </p:nvSpPr>
            <p:spPr bwMode="auto">
              <a:xfrm>
                <a:off x="2452236" y="1421126"/>
                <a:ext cx="2629039" cy="2629039"/>
              </a:xfrm>
              <a:prstGeom prst="ellipse">
                <a:avLst/>
              </a:prstGeom>
              <a:gradFill rotWithShape="1">
                <a:gsLst>
                  <a:gs pos="0">
                    <a:schemeClr val="bg1">
                      <a:alpha val="70000"/>
                    </a:schemeClr>
                  </a:gs>
                  <a:gs pos="100000">
                    <a:schemeClr val="bg1">
                      <a:alpha val="0"/>
                    </a:schemeClr>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solidFill>
                    <a:srgbClr val="FFFFFF"/>
                  </a:solidFill>
                  <a:latin typeface="Calibri" pitchFamily="34" charset="0"/>
                  <a:cs typeface="Calibri" pitchFamily="34" charset="0"/>
                </a:endParaRPr>
              </a:p>
            </p:txBody>
          </p:sp>
          <p:sp>
            <p:nvSpPr>
              <p:cNvPr id="341" name="Oval 340"/>
              <p:cNvSpPr/>
              <p:nvPr/>
            </p:nvSpPr>
            <p:spPr>
              <a:xfrm>
                <a:off x="2550709" y="1509304"/>
                <a:ext cx="2442387" cy="2442387"/>
              </a:xfrm>
              <a:prstGeom prst="ellipse">
                <a:avLst/>
              </a:prstGeom>
              <a:gradFill>
                <a:gsLst>
                  <a:gs pos="100000">
                    <a:srgbClr val="001B57"/>
                  </a:gs>
                  <a:gs pos="0">
                    <a:srgbClr val="00BFFF"/>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Calibri" pitchFamily="34" charset="0"/>
                  <a:cs typeface="Calibri" pitchFamily="34" charset="0"/>
                </a:endParaRPr>
              </a:p>
            </p:txBody>
          </p:sp>
        </p:grpSp>
        <p:sp>
          <p:nvSpPr>
            <p:cNvPr id="34844" name="Rektangel 133"/>
            <p:cNvSpPr>
              <a:spLocks noChangeArrowheads="1"/>
            </p:cNvSpPr>
            <p:nvPr/>
          </p:nvSpPr>
          <p:spPr bwMode="auto">
            <a:xfrm>
              <a:off x="546101" y="4672012"/>
              <a:ext cx="1552576" cy="98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spcBef>
                  <a:spcPct val="20000"/>
                </a:spcBef>
              </a:pPr>
              <a:endParaRPr lang="da-DK" sz="1400">
                <a:solidFill>
                  <a:srgbClr val="FFFFFF"/>
                </a:solidFill>
                <a:latin typeface="Calibri" pitchFamily="34" charset="0"/>
                <a:cs typeface="Calibri" pitchFamily="34" charset="0"/>
              </a:endParaRPr>
            </a:p>
          </p:txBody>
        </p:sp>
      </p:grpSp>
      <p:sp>
        <p:nvSpPr>
          <p:cNvPr id="385" name="TextBox 384"/>
          <p:cNvSpPr txBox="1">
            <a:spLocks noChangeArrowheads="1"/>
          </p:cNvSpPr>
          <p:nvPr/>
        </p:nvSpPr>
        <p:spPr bwMode="auto">
          <a:xfrm>
            <a:off x="1892300" y="2809875"/>
            <a:ext cx="1127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Cash flow</a:t>
            </a:r>
          </a:p>
        </p:txBody>
      </p:sp>
      <p:sp>
        <p:nvSpPr>
          <p:cNvPr id="386" name="TextBox 385"/>
          <p:cNvSpPr txBox="1">
            <a:spLocks noChangeArrowheads="1"/>
          </p:cNvSpPr>
          <p:nvPr/>
        </p:nvSpPr>
        <p:spPr bwMode="auto">
          <a:xfrm>
            <a:off x="3657600" y="3124200"/>
            <a:ext cx="1127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Cash flow</a:t>
            </a:r>
          </a:p>
        </p:txBody>
      </p:sp>
    </p:spTree>
    <p:extLst>
      <p:ext uri="{BB962C8B-B14F-4D97-AF65-F5344CB8AC3E}">
        <p14:creationId xmlns:p14="http://schemas.microsoft.com/office/powerpoint/2010/main" val="41523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fade">
                                      <p:cBhvr>
                                        <p:cTn id="11" dur="500"/>
                                        <p:tgtEl>
                                          <p:spTgt spid="19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fade">
                                      <p:cBhvr>
                                        <p:cTn id="19" dur="500"/>
                                        <p:tgtEl>
                                          <p:spTgt spid="171"/>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2"/>
                                        </p:tgtEl>
                                        <p:attrNameLst>
                                          <p:attrName>style.visibility</p:attrName>
                                        </p:attrNameLst>
                                      </p:cBhvr>
                                      <p:to>
                                        <p:strVal val="visible"/>
                                      </p:to>
                                    </p:set>
                                    <p:animEffect transition="in" filter="fade">
                                      <p:cBhvr>
                                        <p:cTn id="26" dur="500"/>
                                        <p:tgtEl>
                                          <p:spTgt spid="3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3"/>
                                        </p:tgtEl>
                                        <p:attrNameLst>
                                          <p:attrName>style.visibility</p:attrName>
                                        </p:attrNameLst>
                                      </p:cBhvr>
                                      <p:to>
                                        <p:strVal val="visible"/>
                                      </p:to>
                                    </p:set>
                                    <p:animEffect transition="in" filter="fade">
                                      <p:cBhvr>
                                        <p:cTn id="29" dur="500"/>
                                        <p:tgtEl>
                                          <p:spTgt spid="3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500"/>
                                        <p:tgtEl>
                                          <p:spTgt spid="328"/>
                                        </p:tgtEl>
                                      </p:cBhvr>
                                    </p:animEffect>
                                  </p:childTnLst>
                                </p:cTn>
                              </p:par>
                            </p:childTnLst>
                          </p:cTn>
                        </p:par>
                        <p:par>
                          <p:cTn id="33" fill="hold" nodeType="withGroup">
                            <p:stCondLst>
                              <p:cond delay="2500"/>
                            </p:stCondLst>
                            <p:childTnLst>
                              <p:par>
                                <p:cTn id="34" presetID="22" presetClass="entr" presetSubtype="4" fill="hold"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wipe(down)">
                                      <p:cBhvr>
                                        <p:cTn id="36" dur="500"/>
                                        <p:tgtEl>
                                          <p:spTgt spid="334"/>
                                        </p:tgtEl>
                                      </p:cBhvr>
                                    </p:animEffect>
                                  </p:childTnLst>
                                </p:cTn>
                              </p:par>
                              <p:par>
                                <p:cTn id="37" presetID="22" presetClass="entr" presetSubtype="8" fill="hold" nodeType="withEffect">
                                  <p:stCondLst>
                                    <p:cond delay="0"/>
                                  </p:stCondLst>
                                  <p:childTnLst>
                                    <p:set>
                                      <p:cBhvr>
                                        <p:cTn id="38" dur="1" fill="hold">
                                          <p:stCondLst>
                                            <p:cond delay="0"/>
                                          </p:stCondLst>
                                        </p:cTn>
                                        <p:tgtEl>
                                          <p:spTgt spid="329"/>
                                        </p:tgtEl>
                                        <p:attrNameLst>
                                          <p:attrName>style.visibility</p:attrName>
                                        </p:attrNameLst>
                                      </p:cBhvr>
                                      <p:to>
                                        <p:strVal val="visible"/>
                                      </p:to>
                                    </p:set>
                                    <p:animEffect transition="in" filter="wipe(left)">
                                      <p:cBhvr>
                                        <p:cTn id="39" dur="500"/>
                                        <p:tgtEl>
                                          <p:spTgt spid="3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fade">
                                      <p:cBhvr>
                                        <p:cTn id="42" dur="500"/>
                                        <p:tgtEl>
                                          <p:spTgt spid="17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8"/>
                                        </p:tgtEl>
                                        <p:attrNameLst>
                                          <p:attrName>style.visibility</p:attrName>
                                        </p:attrNameLst>
                                      </p:cBhvr>
                                      <p:to>
                                        <p:strVal val="visible"/>
                                      </p:to>
                                    </p:set>
                                    <p:animEffect transition="in" filter="fade">
                                      <p:cBhvr>
                                        <p:cTn id="45" dur="500"/>
                                        <p:tgtEl>
                                          <p:spTgt spid="17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3"/>
                                        </p:tgtEl>
                                        <p:attrNameLst>
                                          <p:attrName>style.visibility</p:attrName>
                                        </p:attrNameLst>
                                      </p:cBhvr>
                                      <p:to>
                                        <p:strVal val="visible"/>
                                      </p:to>
                                    </p:set>
                                    <p:animEffect transition="in" filter="fade">
                                      <p:cBhvr>
                                        <p:cTn id="51" dur="500"/>
                                        <p:tgtEl>
                                          <p:spTgt spid="183"/>
                                        </p:tgtEl>
                                      </p:cBhvr>
                                    </p:animEffect>
                                  </p:childTnLst>
                                </p:cTn>
                              </p:par>
                            </p:childTnLst>
                          </p:cTn>
                        </p:par>
                        <p:par>
                          <p:cTn id="52" fill="hold" nodeType="afterGroup">
                            <p:stCondLst>
                              <p:cond delay="3000"/>
                            </p:stCondLst>
                            <p:childTnLst>
                              <p:par>
                                <p:cTn id="53" presetID="10" presetClass="entr" presetSubtype="0" fill="hold" nodeType="afterEffect">
                                  <p:stCondLst>
                                    <p:cond delay="0"/>
                                  </p:stCondLst>
                                  <p:childTnLst>
                                    <p:set>
                                      <p:cBhvr>
                                        <p:cTn id="54" dur="1" fill="hold">
                                          <p:stCondLst>
                                            <p:cond delay="0"/>
                                          </p:stCondLst>
                                        </p:cTn>
                                        <p:tgtEl>
                                          <p:spTgt spid="344"/>
                                        </p:tgtEl>
                                        <p:attrNameLst>
                                          <p:attrName>style.visibility</p:attrName>
                                        </p:attrNameLst>
                                      </p:cBhvr>
                                      <p:to>
                                        <p:strVal val="visible"/>
                                      </p:to>
                                    </p:set>
                                    <p:animEffect transition="in" filter="fade">
                                      <p:cBhvr>
                                        <p:cTn id="55" dur="500"/>
                                        <p:tgtEl>
                                          <p:spTgt spid="344"/>
                                        </p:tgtEl>
                                      </p:cBhvr>
                                    </p:animEffect>
                                  </p:childTnLst>
                                </p:cTn>
                              </p:par>
                            </p:childTnLst>
                          </p:cTn>
                        </p:par>
                        <p:par>
                          <p:cTn id="56" fill="hold" nodeType="afterGroup">
                            <p:stCondLst>
                              <p:cond delay="3500"/>
                            </p:stCondLst>
                            <p:childTnLst>
                              <p:par>
                                <p:cTn id="57" presetID="10" presetClass="entr" presetSubtype="0" fill="hold" nodeType="afterEffect">
                                  <p:stCondLst>
                                    <p:cond delay="0"/>
                                  </p:stCondLst>
                                  <p:childTnLst>
                                    <p:set>
                                      <p:cBhvr>
                                        <p:cTn id="58" dur="1" fill="hold">
                                          <p:stCondLst>
                                            <p:cond delay="0"/>
                                          </p:stCondLst>
                                        </p:cTn>
                                        <p:tgtEl>
                                          <p:spTgt spid="369"/>
                                        </p:tgtEl>
                                        <p:attrNameLst>
                                          <p:attrName>style.visibility</p:attrName>
                                        </p:attrNameLst>
                                      </p:cBhvr>
                                      <p:to>
                                        <p:strVal val="visible"/>
                                      </p:to>
                                    </p:set>
                                    <p:animEffect transition="in" filter="fade">
                                      <p:cBhvr>
                                        <p:cTn id="59" dur="500"/>
                                        <p:tgtEl>
                                          <p:spTgt spid="369"/>
                                        </p:tgtEl>
                                      </p:cBhvr>
                                    </p:animEffect>
                                  </p:childTnLst>
                                </p:cTn>
                              </p:par>
                            </p:childTnLst>
                          </p:cTn>
                        </p:par>
                        <p:par>
                          <p:cTn id="60" fill="hold" nodeType="afterGroup">
                            <p:stCondLst>
                              <p:cond delay="4000"/>
                            </p:stCondLst>
                            <p:childTnLst>
                              <p:par>
                                <p:cTn id="61" presetID="10" presetClass="entr" presetSubtype="0" fill="hold" nodeType="afterEffect">
                                  <p:stCondLst>
                                    <p:cond delay="0"/>
                                  </p:stCondLst>
                                  <p:childTnLst>
                                    <p:set>
                                      <p:cBhvr>
                                        <p:cTn id="62" dur="1" fill="hold">
                                          <p:stCondLst>
                                            <p:cond delay="0"/>
                                          </p:stCondLst>
                                        </p:cTn>
                                        <p:tgtEl>
                                          <p:spTgt spid="375"/>
                                        </p:tgtEl>
                                        <p:attrNameLst>
                                          <p:attrName>style.visibility</p:attrName>
                                        </p:attrNameLst>
                                      </p:cBhvr>
                                      <p:to>
                                        <p:strVal val="visible"/>
                                      </p:to>
                                    </p:set>
                                    <p:animEffect transition="in" filter="fade">
                                      <p:cBhvr>
                                        <p:cTn id="63" dur="500"/>
                                        <p:tgtEl>
                                          <p:spTgt spid="375"/>
                                        </p:tgtEl>
                                      </p:cBhvr>
                                    </p:animEffect>
                                  </p:childTnLst>
                                </p:cTn>
                              </p:par>
                              <p:par>
                                <p:cTn id="64" presetID="10" presetClass="entr" presetSubtype="0" fill="hold" nodeType="withEffect">
                                  <p:stCondLst>
                                    <p:cond delay="0"/>
                                  </p:stCondLst>
                                  <p:childTnLst>
                                    <p:set>
                                      <p:cBhvr>
                                        <p:cTn id="65" dur="1" fill="hold">
                                          <p:stCondLst>
                                            <p:cond delay="0"/>
                                          </p:stCondLst>
                                        </p:cTn>
                                        <p:tgtEl>
                                          <p:spTgt spid="192"/>
                                        </p:tgtEl>
                                        <p:attrNameLst>
                                          <p:attrName>style.visibility</p:attrName>
                                        </p:attrNameLst>
                                      </p:cBhvr>
                                      <p:to>
                                        <p:strVal val="visible"/>
                                      </p:to>
                                    </p:set>
                                    <p:animEffect transition="in" filter="fade">
                                      <p:cBhvr>
                                        <p:cTn id="66" dur="500"/>
                                        <p:tgtEl>
                                          <p:spTgt spid="192"/>
                                        </p:tgtEl>
                                      </p:cBhvr>
                                    </p:animEffect>
                                  </p:childTnLst>
                                </p:cTn>
                              </p:par>
                            </p:childTnLst>
                          </p:cTn>
                        </p:par>
                        <p:par>
                          <p:cTn id="67" fill="hold" nodeType="afterGroup">
                            <p:stCondLst>
                              <p:cond delay="4500"/>
                            </p:stCondLst>
                            <p:childTnLst>
                              <p:par>
                                <p:cTn id="68" presetID="22" presetClass="entr" presetSubtype="4" fill="hold" grpId="0" nodeType="afterEffect">
                                  <p:stCondLst>
                                    <p:cond delay="0"/>
                                  </p:stCondLst>
                                  <p:childTnLst>
                                    <p:set>
                                      <p:cBhvr>
                                        <p:cTn id="69" dur="1" fill="hold">
                                          <p:stCondLst>
                                            <p:cond delay="0"/>
                                          </p:stCondLst>
                                        </p:cTn>
                                        <p:tgtEl>
                                          <p:spTgt spid="383"/>
                                        </p:tgtEl>
                                        <p:attrNameLst>
                                          <p:attrName>style.visibility</p:attrName>
                                        </p:attrNameLst>
                                      </p:cBhvr>
                                      <p:to>
                                        <p:strVal val="visible"/>
                                      </p:to>
                                    </p:set>
                                    <p:animEffect transition="in" filter="wipe(down)">
                                      <p:cBhvr>
                                        <p:cTn id="70" dur="500"/>
                                        <p:tgtEl>
                                          <p:spTgt spid="383"/>
                                        </p:tgtEl>
                                      </p:cBhvr>
                                    </p:animEffect>
                                  </p:childTnLst>
                                </p:cTn>
                              </p:par>
                            </p:childTnLst>
                          </p:cTn>
                        </p:par>
                        <p:par>
                          <p:cTn id="71" fill="hold" nodeType="afterGroup">
                            <p:stCondLst>
                              <p:cond delay="5000"/>
                            </p:stCondLst>
                            <p:childTnLst>
                              <p:par>
                                <p:cTn id="72" presetID="22" presetClass="entr" presetSubtype="4" fill="hold" grpId="0" nodeType="afterEffect">
                                  <p:stCondLst>
                                    <p:cond delay="0"/>
                                  </p:stCondLst>
                                  <p:childTnLst>
                                    <p:set>
                                      <p:cBhvr>
                                        <p:cTn id="73" dur="1" fill="hold">
                                          <p:stCondLst>
                                            <p:cond delay="0"/>
                                          </p:stCondLst>
                                        </p:cTn>
                                        <p:tgtEl>
                                          <p:spTgt spid="381"/>
                                        </p:tgtEl>
                                        <p:attrNameLst>
                                          <p:attrName>style.visibility</p:attrName>
                                        </p:attrNameLst>
                                      </p:cBhvr>
                                      <p:to>
                                        <p:strVal val="visible"/>
                                      </p:to>
                                    </p:set>
                                    <p:animEffect transition="in" filter="wipe(down)">
                                      <p:cBhvr>
                                        <p:cTn id="74" dur="500"/>
                                        <p:tgtEl>
                                          <p:spTgt spid="381"/>
                                        </p:tgtEl>
                                      </p:cBhvr>
                                    </p:animEffect>
                                  </p:childTnLst>
                                </p:cTn>
                              </p:par>
                            </p:childTnLst>
                          </p:cTn>
                        </p:par>
                        <p:par>
                          <p:cTn id="75" fill="hold" nodeType="afterGroup">
                            <p:stCondLst>
                              <p:cond delay="5500"/>
                            </p:stCondLst>
                            <p:childTnLst>
                              <p:par>
                                <p:cTn id="76" presetID="22" presetClass="entr" presetSubtype="4" fill="hold" grpId="0" nodeType="afterEffect">
                                  <p:stCondLst>
                                    <p:cond delay="0"/>
                                  </p:stCondLst>
                                  <p:childTnLst>
                                    <p:set>
                                      <p:cBhvr>
                                        <p:cTn id="77" dur="1" fill="hold">
                                          <p:stCondLst>
                                            <p:cond delay="0"/>
                                          </p:stCondLst>
                                        </p:cTn>
                                        <p:tgtEl>
                                          <p:spTgt spid="384"/>
                                        </p:tgtEl>
                                        <p:attrNameLst>
                                          <p:attrName>style.visibility</p:attrName>
                                        </p:attrNameLst>
                                      </p:cBhvr>
                                      <p:to>
                                        <p:strVal val="visible"/>
                                      </p:to>
                                    </p:set>
                                    <p:animEffect transition="in" filter="wipe(down)">
                                      <p:cBhvr>
                                        <p:cTn id="78" dur="500"/>
                                        <p:tgtEl>
                                          <p:spTgt spid="384"/>
                                        </p:tgtEl>
                                      </p:cBhvr>
                                    </p:animEffect>
                                  </p:child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85"/>
                                        </p:tgtEl>
                                        <p:attrNameLst>
                                          <p:attrName>style.visibility</p:attrName>
                                        </p:attrNameLst>
                                      </p:cBhvr>
                                      <p:to>
                                        <p:strVal val="visible"/>
                                      </p:to>
                                    </p:set>
                                    <p:animEffect transition="in" filter="fade">
                                      <p:cBhvr>
                                        <p:cTn id="82" dur="500"/>
                                        <p:tgtEl>
                                          <p:spTgt spid="385"/>
                                        </p:tgtEl>
                                      </p:cBhvr>
                                    </p:animEffect>
                                  </p:childTnLst>
                                </p:cTn>
                              </p:par>
                            </p:childTnLst>
                          </p:cTn>
                        </p:par>
                        <p:par>
                          <p:cTn id="83" fill="hold" nodeType="afterGroup">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86"/>
                                        </p:tgtEl>
                                        <p:attrNameLst>
                                          <p:attrName>style.visibility</p:attrName>
                                        </p:attrNameLst>
                                      </p:cBhvr>
                                      <p:to>
                                        <p:strVal val="visible"/>
                                      </p:to>
                                    </p:set>
                                    <p:animEffect transition="in" filter="fade">
                                      <p:cBhvr>
                                        <p:cTn id="86"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p:bldP spid="328" grpId="0"/>
      <p:bldP spid="332" grpId="0"/>
      <p:bldP spid="333" grpId="0"/>
      <p:bldP spid="177" grpId="0"/>
      <p:bldP spid="178" grpId="0"/>
      <p:bldP spid="182" grpId="0"/>
      <p:bldP spid="183" grpId="0"/>
      <p:bldP spid="381" grpId="0" animBg="1"/>
      <p:bldP spid="383" grpId="0" animBg="1"/>
      <p:bldP spid="384" grpId="0" animBg="1"/>
      <p:bldP spid="385" grpId="0"/>
      <p:bldP spid="3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latin typeface="Arial" charset="0"/>
                <a:cs typeface="Arial" charset="0"/>
              </a:rPr>
              <a:t>Contents</a:t>
            </a:r>
          </a:p>
        </p:txBody>
      </p:sp>
      <p:sp>
        <p:nvSpPr>
          <p:cNvPr id="5" name="Rectangle 4"/>
          <p:cNvSpPr/>
          <p:nvPr/>
        </p:nvSpPr>
        <p:spPr>
          <a:xfrm>
            <a:off x="1600200" y="1274763"/>
            <a:ext cx="5486400" cy="48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514600" y="153035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Emergence of BCG Matrix</a:t>
            </a:r>
          </a:p>
        </p:txBody>
      </p:sp>
      <p:sp>
        <p:nvSpPr>
          <p:cNvPr id="7" name="Rectangle 6"/>
          <p:cNvSpPr/>
          <p:nvPr/>
        </p:nvSpPr>
        <p:spPr>
          <a:xfrm>
            <a:off x="2514600" y="22764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Approaches of BCG Matrix</a:t>
            </a:r>
          </a:p>
        </p:txBody>
      </p:sp>
      <p:sp>
        <p:nvSpPr>
          <p:cNvPr id="8" name="Rectangle 7"/>
          <p:cNvSpPr/>
          <p:nvPr/>
        </p:nvSpPr>
        <p:spPr>
          <a:xfrm>
            <a:off x="2514600" y="3021013"/>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Components of BCG Matrix</a:t>
            </a:r>
          </a:p>
        </p:txBody>
      </p:sp>
      <p:sp>
        <p:nvSpPr>
          <p:cNvPr id="9" name="Rectangle 8"/>
          <p:cNvSpPr/>
          <p:nvPr/>
        </p:nvSpPr>
        <p:spPr>
          <a:xfrm>
            <a:off x="2514600" y="3767138"/>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Applications of BCG Matrix</a:t>
            </a:r>
          </a:p>
        </p:txBody>
      </p:sp>
      <p:sp>
        <p:nvSpPr>
          <p:cNvPr id="10" name="Rectangle 9"/>
          <p:cNvSpPr/>
          <p:nvPr/>
        </p:nvSpPr>
        <p:spPr>
          <a:xfrm>
            <a:off x="2514600" y="45116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Advantages of BCG Matrix </a:t>
            </a:r>
          </a:p>
        </p:txBody>
      </p:sp>
      <p:sp>
        <p:nvSpPr>
          <p:cNvPr id="11" name="Rectangle 10"/>
          <p:cNvSpPr/>
          <p:nvPr/>
        </p:nvSpPr>
        <p:spPr>
          <a:xfrm>
            <a:off x="2514600" y="525780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Limitations of BCG Matrix </a:t>
            </a:r>
          </a:p>
        </p:txBody>
      </p:sp>
      <p:grpSp>
        <p:nvGrpSpPr>
          <p:cNvPr id="12" name="Group 11"/>
          <p:cNvGrpSpPr>
            <a:grpSpLocks/>
          </p:cNvGrpSpPr>
          <p:nvPr/>
        </p:nvGrpSpPr>
        <p:grpSpPr bwMode="auto">
          <a:xfrm>
            <a:off x="1695450" y="4464050"/>
            <a:ext cx="736600" cy="706438"/>
            <a:chOff x="-3417153" y="2362199"/>
            <a:chExt cx="3435350" cy="3289164"/>
          </a:xfrm>
        </p:grpSpPr>
        <p:grpSp>
          <p:nvGrpSpPr>
            <p:cNvPr id="35852" name="Group 12"/>
            <p:cNvGrpSpPr>
              <a:grpSpLocks/>
            </p:cNvGrpSpPr>
            <p:nvPr/>
          </p:nvGrpSpPr>
          <p:grpSpPr bwMode="auto">
            <a:xfrm>
              <a:off x="-3417153" y="2362199"/>
              <a:ext cx="1686044" cy="1621289"/>
              <a:chOff x="2819401" y="2362199"/>
              <a:chExt cx="1686044" cy="1621289"/>
            </a:xfrm>
          </p:grpSpPr>
          <p:sp>
            <p:nvSpPr>
              <p:cNvPr id="139" name="Rektangel 103"/>
              <p:cNvSpPr/>
              <p:nvPr/>
            </p:nvSpPr>
            <p:spPr bwMode="auto">
              <a:xfrm rot="16200000" flipH="1">
                <a:off x="2851778" y="2329822"/>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40" name="5-takket stjerne 171"/>
              <p:cNvSpPr/>
              <p:nvPr/>
            </p:nvSpPr>
            <p:spPr bwMode="auto">
              <a:xfrm>
                <a:off x="3167380" y="2657854"/>
                <a:ext cx="1029121" cy="1027404"/>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35853" name="Group 13"/>
            <p:cNvGrpSpPr>
              <a:grpSpLocks/>
            </p:cNvGrpSpPr>
            <p:nvPr/>
          </p:nvGrpSpPr>
          <p:grpSpPr bwMode="auto">
            <a:xfrm>
              <a:off x="-1667847" y="2367527"/>
              <a:ext cx="1686044" cy="1621289"/>
              <a:chOff x="4568707" y="2367527"/>
              <a:chExt cx="1686044" cy="1621289"/>
            </a:xfrm>
          </p:grpSpPr>
          <p:sp>
            <p:nvSpPr>
              <p:cNvPr id="137" name="Rektangel 199"/>
              <p:cNvSpPr/>
              <p:nvPr/>
            </p:nvSpPr>
            <p:spPr bwMode="auto">
              <a:xfrm rot="16200000" flipH="1">
                <a:off x="4601084" y="233515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35863" name="Rektangel 172"/>
              <p:cNvSpPr>
                <a:spLocks noChangeArrowheads="1"/>
              </p:cNvSpPr>
              <p:nvPr/>
            </p:nvSpPr>
            <p:spPr bwMode="auto">
              <a:xfrm>
                <a:off x="4672373" y="2521940"/>
                <a:ext cx="739357" cy="140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b="1">
                    <a:solidFill>
                      <a:srgbClr val="7030A0"/>
                    </a:solidFill>
                  </a:rPr>
                  <a:t>?</a:t>
                </a:r>
              </a:p>
            </p:txBody>
          </p:sp>
        </p:grpSp>
        <p:grpSp>
          <p:nvGrpSpPr>
            <p:cNvPr id="35854" name="Group 14"/>
            <p:cNvGrpSpPr>
              <a:grpSpLocks/>
            </p:cNvGrpSpPr>
            <p:nvPr/>
          </p:nvGrpSpPr>
          <p:grpSpPr bwMode="auto">
            <a:xfrm>
              <a:off x="-3417153" y="4024747"/>
              <a:ext cx="1686044" cy="1621289"/>
              <a:chOff x="2819401" y="4024747"/>
              <a:chExt cx="1686044" cy="1621289"/>
            </a:xfrm>
          </p:grpSpPr>
          <p:sp>
            <p:nvSpPr>
              <p:cNvPr id="21" name="Rektangel 106"/>
              <p:cNvSpPr/>
              <p:nvPr/>
            </p:nvSpPr>
            <p:spPr bwMode="auto">
              <a:xfrm rot="16200000" flipH="1">
                <a:off x="2851778" y="399237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35859" name="Gruppe 149"/>
              <p:cNvGrpSpPr>
                <a:grpSpLocks/>
              </p:cNvGrpSpPr>
              <p:nvPr/>
            </p:nvGrpSpPr>
            <p:grpSpPr bwMode="auto">
              <a:xfrm>
                <a:off x="3097714" y="4417225"/>
                <a:ext cx="1322694" cy="920685"/>
                <a:chOff x="4386529" y="4034890"/>
                <a:chExt cx="1493316" cy="1040030"/>
              </a:xfrm>
            </p:grpSpPr>
            <p:grpSp>
              <p:nvGrpSpPr>
                <p:cNvPr id="23" name="Gruppe 368"/>
                <p:cNvGrpSpPr/>
                <p:nvPr/>
              </p:nvGrpSpPr>
              <p:grpSpPr bwMode="auto">
                <a:xfrm flipH="1">
                  <a:off x="4386529" y="4034890"/>
                  <a:ext cx="1493316" cy="1040030"/>
                  <a:chOff x="3071802" y="2714620"/>
                  <a:chExt cx="2814637" cy="1960563"/>
                </a:xfrm>
                <a:solidFill>
                  <a:schemeClr val="bg1">
                    <a:lumMod val="75000"/>
                  </a:schemeClr>
                </a:solidFill>
              </p:grpSpPr>
              <p:sp>
                <p:nvSpPr>
                  <p:cNvPr id="25"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Kombinationstegning 449"/>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9" name="Kombinationstegning 450"/>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451"/>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452"/>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453"/>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454"/>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455"/>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456"/>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457"/>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35861" name="Freeform 231"/>
                <p:cNvSpPr>
                  <a:spLocks noEditPoints="1"/>
                </p:cNvSpPr>
                <p:nvPr/>
              </p:nvSpPr>
              <p:spPr bwMode="auto">
                <a:xfrm>
                  <a:off x="4761048" y="4195261"/>
                  <a:ext cx="265020" cy="382667"/>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35855" name="Group 15"/>
            <p:cNvGrpSpPr>
              <a:grpSpLocks/>
            </p:cNvGrpSpPr>
            <p:nvPr/>
          </p:nvGrpSpPr>
          <p:grpSpPr bwMode="auto">
            <a:xfrm>
              <a:off x="-1667847" y="4030074"/>
              <a:ext cx="1686044" cy="1621289"/>
              <a:chOff x="4568707" y="4030074"/>
              <a:chExt cx="1686044" cy="1621289"/>
            </a:xfrm>
          </p:grpSpPr>
          <p:sp>
            <p:nvSpPr>
              <p:cNvPr id="17" name="Rektangel 97"/>
              <p:cNvSpPr/>
              <p:nvPr/>
            </p:nvSpPr>
            <p:spPr bwMode="auto">
              <a:xfrm rot="16200000" flipH="1">
                <a:off x="4601084" y="3997697"/>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8" name="Gruppe 464"/>
              <p:cNvGrpSpPr>
                <a:grpSpLocks/>
              </p:cNvGrpSpPr>
              <p:nvPr/>
            </p:nvGrpSpPr>
            <p:grpSpPr bwMode="auto">
              <a:xfrm>
                <a:off x="4756447" y="4399945"/>
                <a:ext cx="1137057" cy="945734"/>
                <a:chOff x="3563925" y="3756830"/>
                <a:chExt cx="722323" cy="600864"/>
              </a:xfrm>
              <a:solidFill>
                <a:schemeClr val="accent6">
                  <a:lumMod val="75000"/>
                </a:schemeClr>
              </a:solidFill>
            </p:grpSpPr>
            <p:sp>
              <p:nvSpPr>
                <p:cNvPr id="19" name="Freeform 358"/>
                <p:cNvSpPr>
                  <a:spLocks/>
                </p:cNvSpPr>
                <p:nvPr/>
              </p:nvSpPr>
              <p:spPr bwMode="auto">
                <a:xfrm flipH="1">
                  <a:off x="3563925" y="3756830"/>
                  <a:ext cx="722323" cy="600864"/>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359"/>
                <p:cNvSpPr>
                  <a:spLocks/>
                </p:cNvSpPr>
                <p:nvPr/>
              </p:nvSpPr>
              <p:spPr bwMode="auto">
                <a:xfrm flipH="1">
                  <a:off x="3745087" y="4100513"/>
                  <a:ext cx="41270" cy="187325"/>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11111E-6 -3.38575E-6 L 0.50435 0.00023 " pathEditMode="relative" ptsTypes="AA">
                                      <p:cBhvr>
                                        <p:cTn id="9" dur="300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12"/>
                                        </p:tgtEl>
                                        <p:attrNameLst>
                                          <p:attrName>style.visibility</p:attrName>
                                        </p:attrNameLst>
                                      </p:cBhvr>
                                      <p:to>
                                        <p:strVal val="hidden"/>
                                      </p:to>
                                    </p:set>
                                  </p:subTnLst>
                                </p:cTn>
                              </p:par>
                            </p:childTnLst>
                          </p:cTn>
                        </p:par>
                        <p:par>
                          <p:cTn id="10" fill="hold" nodeType="afterGroup">
                            <p:stCondLst>
                              <p:cond delay="3000"/>
                            </p:stCondLst>
                            <p:childTnLst>
                              <p:par>
                                <p:cTn id="11" presetID="24" presetClass="emph" presetSubtype="0" fill="hold" grpId="0" nodeType="afterEffect">
                                  <p:stCondLst>
                                    <p:cond delay="0"/>
                                  </p:stCondLst>
                                  <p:childTnLst>
                                    <p:animClr clrSpc="hsl" dir="cw">
                                      <p:cBhvr override="childStyle">
                                        <p:cTn id="12" dur="500" fill="hold"/>
                                        <p:tgtEl>
                                          <p:spTgt spid="10"/>
                                        </p:tgtEl>
                                        <p:attrNameLst>
                                          <p:attrName>style.color</p:attrName>
                                        </p:attrNameLst>
                                      </p:cBhvr>
                                      <p:by>
                                        <p:hsl h="0" s="-12549" l="-25098"/>
                                      </p:by>
                                    </p:animClr>
                                    <p:animClr clrSpc="hsl" dir="cw">
                                      <p:cBhvr>
                                        <p:cTn id="13" dur="500" fill="hold"/>
                                        <p:tgtEl>
                                          <p:spTgt spid="10"/>
                                        </p:tgtEl>
                                        <p:attrNameLst>
                                          <p:attrName>fillcolor</p:attrName>
                                        </p:attrNameLst>
                                      </p:cBhvr>
                                      <p:by>
                                        <p:hsl h="0" s="-12549" l="-25098"/>
                                      </p:by>
                                    </p:animClr>
                                    <p:animClr clrSpc="hsl" dir="cw">
                                      <p:cBhvr>
                                        <p:cTn id="14" dur="500" fill="hold"/>
                                        <p:tgtEl>
                                          <p:spTgt spid="10"/>
                                        </p:tgtEl>
                                        <p:attrNameLst>
                                          <p:attrName>stroke.color</p:attrName>
                                        </p:attrNameLst>
                                      </p:cBhvr>
                                      <p:by>
                                        <p:hsl h="0" s="-12549" l="-25098"/>
                                      </p:by>
                                    </p:animClr>
                                    <p:set>
                                      <p:cBhvr>
                                        <p:cTn id="15"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latin typeface="Arial" charset="0"/>
                <a:cs typeface="Arial" charset="0"/>
              </a:rPr>
              <a:t>Advantages of BCG Matrix</a:t>
            </a:r>
          </a:p>
        </p:txBody>
      </p:sp>
      <p:pic>
        <p:nvPicPr>
          <p:cNvPr id="1026" name="Picture 2" descr="http://www.wanlishipin.com/wp-content/uploads/2011/09/www.wanlishipin.jpg"/>
          <p:cNvPicPr>
            <a:picLocks noGrp="1" noSelect="1" noRot="1" noMove="1" noResize="1" noEditPoints="1" noAdjustHandles="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69900" y="2743200"/>
            <a:ext cx="37973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4114800" y="1065213"/>
            <a:ext cx="4667250" cy="5411787"/>
          </a:xfrm>
          <a:custGeom>
            <a:avLst/>
            <a:gdLst>
              <a:gd name="connsiteX0" fmla="*/ 0 w 4708477"/>
              <a:gd name="connsiteY0" fmla="*/ 1746913 h 4640238"/>
              <a:gd name="connsiteX1" fmla="*/ 1009934 w 4708477"/>
              <a:gd name="connsiteY1" fmla="*/ 0 h 4640238"/>
              <a:gd name="connsiteX2" fmla="*/ 4353636 w 4708477"/>
              <a:gd name="connsiteY2" fmla="*/ 0 h 4640238"/>
              <a:gd name="connsiteX3" fmla="*/ 4708477 w 4708477"/>
              <a:gd name="connsiteY3" fmla="*/ 0 h 4640238"/>
              <a:gd name="connsiteX4" fmla="*/ 4708477 w 4708477"/>
              <a:gd name="connsiteY4" fmla="*/ 4640238 h 4640238"/>
              <a:gd name="connsiteX5" fmla="*/ 4544704 w 4708477"/>
              <a:gd name="connsiteY5" fmla="*/ 4640238 h 4640238"/>
              <a:gd name="connsiteX6" fmla="*/ 791570 w 4708477"/>
              <a:gd name="connsiteY6" fmla="*/ 4640238 h 4640238"/>
              <a:gd name="connsiteX7" fmla="*/ 0 w 4708477"/>
              <a:gd name="connsiteY7" fmla="*/ 1746913 h 4640238"/>
              <a:gd name="connsiteX0" fmla="*/ 0 w 4708477"/>
              <a:gd name="connsiteY0" fmla="*/ 1746913 h 4640238"/>
              <a:gd name="connsiteX1" fmla="*/ 1009934 w 4708477"/>
              <a:gd name="connsiteY1" fmla="*/ 0 h 4640238"/>
              <a:gd name="connsiteX2" fmla="*/ 4708477 w 4708477"/>
              <a:gd name="connsiteY2" fmla="*/ 0 h 4640238"/>
              <a:gd name="connsiteX3" fmla="*/ 4708477 w 4708477"/>
              <a:gd name="connsiteY3" fmla="*/ 4640238 h 4640238"/>
              <a:gd name="connsiteX4" fmla="*/ 4544704 w 4708477"/>
              <a:gd name="connsiteY4" fmla="*/ 4640238 h 4640238"/>
              <a:gd name="connsiteX5" fmla="*/ 791570 w 4708477"/>
              <a:gd name="connsiteY5" fmla="*/ 4640238 h 4640238"/>
              <a:gd name="connsiteX6" fmla="*/ 0 w 4708477"/>
              <a:gd name="connsiteY6" fmla="*/ 1746913 h 4640238"/>
              <a:gd name="connsiteX0" fmla="*/ 0 w 4735772"/>
              <a:gd name="connsiteY0" fmla="*/ 2129050 h 5022375"/>
              <a:gd name="connsiteX1" fmla="*/ 1009934 w 4735772"/>
              <a:gd name="connsiteY1" fmla="*/ 382137 h 5022375"/>
              <a:gd name="connsiteX2" fmla="*/ 4735772 w 4735772"/>
              <a:gd name="connsiteY2" fmla="*/ 0 h 5022375"/>
              <a:gd name="connsiteX3" fmla="*/ 4708477 w 4735772"/>
              <a:gd name="connsiteY3" fmla="*/ 5022375 h 5022375"/>
              <a:gd name="connsiteX4" fmla="*/ 4544704 w 4735772"/>
              <a:gd name="connsiteY4" fmla="*/ 5022375 h 5022375"/>
              <a:gd name="connsiteX5" fmla="*/ 791570 w 4735772"/>
              <a:gd name="connsiteY5" fmla="*/ 5022375 h 5022375"/>
              <a:gd name="connsiteX6" fmla="*/ 0 w 4735772"/>
              <a:gd name="connsiteY6" fmla="*/ 2129050 h 5022375"/>
              <a:gd name="connsiteX0" fmla="*/ 0 w 4735772"/>
              <a:gd name="connsiteY0" fmla="*/ 2129050 h 5022375"/>
              <a:gd name="connsiteX1" fmla="*/ 859809 w 4735772"/>
              <a:gd name="connsiteY1" fmla="*/ 40943 h 5022375"/>
              <a:gd name="connsiteX2" fmla="*/ 4735772 w 4735772"/>
              <a:gd name="connsiteY2" fmla="*/ 0 h 5022375"/>
              <a:gd name="connsiteX3" fmla="*/ 4708477 w 4735772"/>
              <a:gd name="connsiteY3" fmla="*/ 5022375 h 5022375"/>
              <a:gd name="connsiteX4" fmla="*/ 4544704 w 4735772"/>
              <a:gd name="connsiteY4" fmla="*/ 5022375 h 5022375"/>
              <a:gd name="connsiteX5" fmla="*/ 791570 w 4735772"/>
              <a:gd name="connsiteY5" fmla="*/ 5022375 h 5022375"/>
              <a:gd name="connsiteX6" fmla="*/ 0 w 4735772"/>
              <a:gd name="connsiteY6" fmla="*/ 2129050 h 5022375"/>
              <a:gd name="connsiteX0" fmla="*/ 0 w 4735772"/>
              <a:gd name="connsiteY0" fmla="*/ 2129050 h 5022375"/>
              <a:gd name="connsiteX1" fmla="*/ 914400 w 4735772"/>
              <a:gd name="connsiteY1" fmla="*/ 0 h 5022375"/>
              <a:gd name="connsiteX2" fmla="*/ 4735772 w 4735772"/>
              <a:gd name="connsiteY2" fmla="*/ 0 h 5022375"/>
              <a:gd name="connsiteX3" fmla="*/ 4708477 w 4735772"/>
              <a:gd name="connsiteY3" fmla="*/ 5022375 h 5022375"/>
              <a:gd name="connsiteX4" fmla="*/ 4544704 w 4735772"/>
              <a:gd name="connsiteY4" fmla="*/ 5022375 h 5022375"/>
              <a:gd name="connsiteX5" fmla="*/ 791570 w 4735772"/>
              <a:gd name="connsiteY5" fmla="*/ 5022375 h 5022375"/>
              <a:gd name="connsiteX6" fmla="*/ 0 w 4735772"/>
              <a:gd name="connsiteY6" fmla="*/ 2129050 h 5022375"/>
              <a:gd name="connsiteX0" fmla="*/ 0 w 4667533"/>
              <a:gd name="connsiteY0" fmla="*/ 2445652 h 5022375"/>
              <a:gd name="connsiteX1" fmla="*/ 846161 w 4667533"/>
              <a:gd name="connsiteY1" fmla="*/ 0 h 5022375"/>
              <a:gd name="connsiteX2" fmla="*/ 4667533 w 4667533"/>
              <a:gd name="connsiteY2" fmla="*/ 0 h 5022375"/>
              <a:gd name="connsiteX3" fmla="*/ 4640238 w 4667533"/>
              <a:gd name="connsiteY3" fmla="*/ 5022375 h 5022375"/>
              <a:gd name="connsiteX4" fmla="*/ 4476465 w 4667533"/>
              <a:gd name="connsiteY4" fmla="*/ 5022375 h 5022375"/>
              <a:gd name="connsiteX5" fmla="*/ 723331 w 4667533"/>
              <a:gd name="connsiteY5" fmla="*/ 5022375 h 5022375"/>
              <a:gd name="connsiteX6" fmla="*/ 0 w 4667533"/>
              <a:gd name="connsiteY6" fmla="*/ 2445652 h 502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533" h="5022375">
                <a:moveTo>
                  <a:pt x="0" y="2445652"/>
                </a:moveTo>
                <a:lnTo>
                  <a:pt x="846161" y="0"/>
                </a:lnTo>
                <a:lnTo>
                  <a:pt x="4667533" y="0"/>
                </a:lnTo>
                <a:lnTo>
                  <a:pt x="4640238" y="5022375"/>
                </a:lnTo>
                <a:lnTo>
                  <a:pt x="4476465" y="5022375"/>
                </a:lnTo>
                <a:lnTo>
                  <a:pt x="723331" y="5022375"/>
                </a:lnTo>
                <a:lnTo>
                  <a:pt x="0" y="2445652"/>
                </a:lnTo>
                <a:close/>
              </a:path>
            </a:pathLst>
          </a:cu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4800600" y="1289050"/>
            <a:ext cx="405765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buFont typeface="Arial" charset="0"/>
              <a:buChar char="•"/>
            </a:pPr>
            <a:r>
              <a:rPr lang="en-US" sz="1600" dirty="0">
                <a:latin typeface="Calibri" pitchFamily="34" charset="0"/>
                <a:cs typeface="Calibri" pitchFamily="34" charset="0"/>
              </a:rPr>
              <a:t>BCG Matrix is simple and easy to </a:t>
            </a:r>
            <a:r>
              <a:rPr lang="en-US" sz="1600" dirty="0" smtClean="0">
                <a:latin typeface="Calibri" pitchFamily="34" charset="0"/>
                <a:cs typeface="Calibri" pitchFamily="34" charset="0"/>
              </a:rPr>
              <a:t>understand</a:t>
            </a:r>
          </a:p>
          <a:p>
            <a:pPr eaLnBrk="1" hangingPunct="1">
              <a:spcAft>
                <a:spcPts val="600"/>
              </a:spcAft>
              <a:buFont typeface="Arial" charset="0"/>
              <a:buChar char="•"/>
            </a:pPr>
            <a:r>
              <a:rPr lang="en-US" sz="1600" dirty="0" smtClean="0">
                <a:latin typeface="Calibri" pitchFamily="34" charset="0"/>
                <a:cs typeface="Calibri" pitchFamily="34" charset="0"/>
              </a:rPr>
              <a:t>It helps you to quickly and simply screen the opportunities open to you, and helps you think about how you can make the most out of them</a:t>
            </a:r>
          </a:p>
          <a:p>
            <a:pPr eaLnBrk="1" hangingPunct="1">
              <a:spcAft>
                <a:spcPts val="600"/>
              </a:spcAft>
              <a:buFont typeface="Arial" charset="0"/>
              <a:buChar char="•"/>
            </a:pPr>
            <a:r>
              <a:rPr lang="en-US" sz="1600" dirty="0" smtClean="0">
                <a:latin typeface="Calibri" pitchFamily="34" charset="0"/>
                <a:cs typeface="Calibri" pitchFamily="34" charset="0"/>
              </a:rPr>
              <a:t>It </a:t>
            </a:r>
            <a:r>
              <a:rPr lang="en-US" sz="1600" dirty="0">
                <a:latin typeface="Calibri" pitchFamily="34" charset="0"/>
                <a:cs typeface="Calibri" pitchFamily="34" charset="0"/>
              </a:rPr>
              <a:t>is used to identify how corporate cash resources can best be used to maximize a company’s future growth and profitability</a:t>
            </a:r>
          </a:p>
          <a:p>
            <a:pPr eaLnBrk="1" hangingPunct="1">
              <a:spcAft>
                <a:spcPts val="600"/>
              </a:spcAft>
              <a:buFont typeface="Arial" charset="0"/>
              <a:buChar char="•"/>
            </a:pPr>
            <a:r>
              <a:rPr lang="en-US" sz="1600" dirty="0">
                <a:latin typeface="Calibri" pitchFamily="34" charset="0"/>
                <a:cs typeface="Calibri" pitchFamily="34" charset="0"/>
              </a:rPr>
              <a:t>If a company is able to use the experience curve to its advantage, it should be able to manufacture and sell new products at a price that is low enough to get early market share leadership. Once it becomes a star, it is destined to be profitable</a:t>
            </a:r>
          </a:p>
          <a:p>
            <a:pPr eaLnBrk="1" hangingPunct="1">
              <a:spcAft>
                <a:spcPts val="600"/>
              </a:spcAft>
              <a:buFont typeface="Arial" charset="0"/>
              <a:buChar char="•"/>
            </a:pPr>
            <a:r>
              <a:rPr lang="en-US" sz="1600" dirty="0">
                <a:latin typeface="Calibri" pitchFamily="34" charset="0"/>
                <a:cs typeface="Calibri" pitchFamily="34" charset="0"/>
              </a:rPr>
              <a:t>BCG method is applicable to large companies that seek volume and experience effects</a:t>
            </a:r>
          </a:p>
          <a:p>
            <a:pPr eaLnBrk="1" hangingPunct="1">
              <a:spcAft>
                <a:spcPts val="600"/>
              </a:spcAft>
              <a:buFont typeface="Arial" charset="0"/>
              <a:buChar char="•"/>
            </a:pPr>
            <a:r>
              <a:rPr lang="en-US" sz="1600" dirty="0">
                <a:latin typeface="Calibri" pitchFamily="34" charset="0"/>
                <a:cs typeface="Calibri" pitchFamily="34" charset="0"/>
              </a:rPr>
              <a:t>It provides a base for management to decide and prepare for future actions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latin typeface="Arial" charset="0"/>
                <a:cs typeface="Arial" charset="0"/>
              </a:rPr>
              <a:t>Contents</a:t>
            </a:r>
          </a:p>
        </p:txBody>
      </p:sp>
      <p:sp>
        <p:nvSpPr>
          <p:cNvPr id="5" name="Rectangle 4"/>
          <p:cNvSpPr/>
          <p:nvPr/>
        </p:nvSpPr>
        <p:spPr>
          <a:xfrm>
            <a:off x="1600200" y="1274763"/>
            <a:ext cx="5486400" cy="48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514600" y="153035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Emergence of BCG Matrix</a:t>
            </a:r>
          </a:p>
        </p:txBody>
      </p:sp>
      <p:sp>
        <p:nvSpPr>
          <p:cNvPr id="7" name="Rectangle 6"/>
          <p:cNvSpPr/>
          <p:nvPr/>
        </p:nvSpPr>
        <p:spPr>
          <a:xfrm>
            <a:off x="2514600" y="22764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Approaches of BCG Matrix</a:t>
            </a:r>
          </a:p>
        </p:txBody>
      </p:sp>
      <p:sp>
        <p:nvSpPr>
          <p:cNvPr id="8" name="Rectangle 7"/>
          <p:cNvSpPr/>
          <p:nvPr/>
        </p:nvSpPr>
        <p:spPr>
          <a:xfrm>
            <a:off x="2514600" y="3021013"/>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Components of BCG Matrix</a:t>
            </a:r>
          </a:p>
        </p:txBody>
      </p:sp>
      <p:sp>
        <p:nvSpPr>
          <p:cNvPr id="9" name="Rectangle 8"/>
          <p:cNvSpPr/>
          <p:nvPr/>
        </p:nvSpPr>
        <p:spPr>
          <a:xfrm>
            <a:off x="2514600" y="3767138"/>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Applications of BCG Matrix</a:t>
            </a:r>
          </a:p>
        </p:txBody>
      </p:sp>
      <p:sp>
        <p:nvSpPr>
          <p:cNvPr id="10" name="Rectangle 9"/>
          <p:cNvSpPr/>
          <p:nvPr/>
        </p:nvSpPr>
        <p:spPr>
          <a:xfrm>
            <a:off x="2514600" y="45116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Advantages of BCG Matrix </a:t>
            </a:r>
          </a:p>
        </p:txBody>
      </p:sp>
      <p:sp>
        <p:nvSpPr>
          <p:cNvPr id="11" name="Rectangle 10"/>
          <p:cNvSpPr/>
          <p:nvPr/>
        </p:nvSpPr>
        <p:spPr>
          <a:xfrm>
            <a:off x="2514600" y="525780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Limitations of BCG Matrix </a:t>
            </a:r>
          </a:p>
        </p:txBody>
      </p:sp>
      <p:grpSp>
        <p:nvGrpSpPr>
          <p:cNvPr id="12" name="Group 11"/>
          <p:cNvGrpSpPr>
            <a:grpSpLocks/>
          </p:cNvGrpSpPr>
          <p:nvPr/>
        </p:nvGrpSpPr>
        <p:grpSpPr bwMode="auto">
          <a:xfrm>
            <a:off x="1695450" y="5238750"/>
            <a:ext cx="736600" cy="704850"/>
            <a:chOff x="-3417153" y="2362199"/>
            <a:chExt cx="3435350" cy="3289164"/>
          </a:xfrm>
        </p:grpSpPr>
        <p:grpSp>
          <p:nvGrpSpPr>
            <p:cNvPr id="37900" name="Group 12"/>
            <p:cNvGrpSpPr>
              <a:grpSpLocks/>
            </p:cNvGrpSpPr>
            <p:nvPr/>
          </p:nvGrpSpPr>
          <p:grpSpPr bwMode="auto">
            <a:xfrm>
              <a:off x="-3417153" y="2362199"/>
              <a:ext cx="1686044" cy="1621289"/>
              <a:chOff x="2819401" y="2362199"/>
              <a:chExt cx="1686044" cy="1621289"/>
            </a:xfrm>
          </p:grpSpPr>
          <p:sp>
            <p:nvSpPr>
              <p:cNvPr id="139" name="Rektangel 103"/>
              <p:cNvSpPr/>
              <p:nvPr/>
            </p:nvSpPr>
            <p:spPr bwMode="auto">
              <a:xfrm rot="16200000" flipH="1">
                <a:off x="2851778" y="2329822"/>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40" name="5-takket stjerne 171"/>
              <p:cNvSpPr/>
              <p:nvPr/>
            </p:nvSpPr>
            <p:spPr bwMode="auto">
              <a:xfrm>
                <a:off x="3167380" y="2658520"/>
                <a:ext cx="1029121" cy="1029719"/>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37901" name="Group 13"/>
            <p:cNvGrpSpPr>
              <a:grpSpLocks/>
            </p:cNvGrpSpPr>
            <p:nvPr/>
          </p:nvGrpSpPr>
          <p:grpSpPr bwMode="auto">
            <a:xfrm>
              <a:off x="-1667847" y="2367527"/>
              <a:ext cx="1686044" cy="1621289"/>
              <a:chOff x="4568707" y="2367527"/>
              <a:chExt cx="1686044" cy="1621289"/>
            </a:xfrm>
          </p:grpSpPr>
          <p:sp>
            <p:nvSpPr>
              <p:cNvPr id="137" name="Rektangel 199"/>
              <p:cNvSpPr/>
              <p:nvPr/>
            </p:nvSpPr>
            <p:spPr bwMode="auto">
              <a:xfrm rot="16200000" flipH="1">
                <a:off x="4601084" y="233515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37911" name="Rektangel 172"/>
              <p:cNvSpPr>
                <a:spLocks noChangeArrowheads="1"/>
              </p:cNvSpPr>
              <p:nvPr/>
            </p:nvSpPr>
            <p:spPr bwMode="auto">
              <a:xfrm>
                <a:off x="4672373" y="2521940"/>
                <a:ext cx="739357" cy="140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b="1">
                    <a:solidFill>
                      <a:srgbClr val="7030A0"/>
                    </a:solidFill>
                  </a:rPr>
                  <a:t>?</a:t>
                </a:r>
              </a:p>
            </p:txBody>
          </p:sp>
        </p:grpSp>
        <p:grpSp>
          <p:nvGrpSpPr>
            <p:cNvPr id="37902" name="Group 14"/>
            <p:cNvGrpSpPr>
              <a:grpSpLocks/>
            </p:cNvGrpSpPr>
            <p:nvPr/>
          </p:nvGrpSpPr>
          <p:grpSpPr bwMode="auto">
            <a:xfrm>
              <a:off x="-3417153" y="4024747"/>
              <a:ext cx="1686044" cy="1621289"/>
              <a:chOff x="2819401" y="4024747"/>
              <a:chExt cx="1686044" cy="1621289"/>
            </a:xfrm>
          </p:grpSpPr>
          <p:sp>
            <p:nvSpPr>
              <p:cNvPr id="21" name="Rektangel 106"/>
              <p:cNvSpPr/>
              <p:nvPr/>
            </p:nvSpPr>
            <p:spPr bwMode="auto">
              <a:xfrm rot="16200000" flipH="1">
                <a:off x="2851778" y="399237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37907" name="Gruppe 149"/>
              <p:cNvGrpSpPr>
                <a:grpSpLocks/>
              </p:cNvGrpSpPr>
              <p:nvPr/>
            </p:nvGrpSpPr>
            <p:grpSpPr bwMode="auto">
              <a:xfrm>
                <a:off x="3097714" y="4417225"/>
                <a:ext cx="1322694" cy="920685"/>
                <a:chOff x="4386529" y="4034890"/>
                <a:chExt cx="1493316" cy="1040030"/>
              </a:xfrm>
            </p:grpSpPr>
            <p:grpSp>
              <p:nvGrpSpPr>
                <p:cNvPr id="23" name="Gruppe 368"/>
                <p:cNvGrpSpPr/>
                <p:nvPr/>
              </p:nvGrpSpPr>
              <p:grpSpPr bwMode="auto">
                <a:xfrm flipH="1">
                  <a:off x="4386529" y="4034890"/>
                  <a:ext cx="1493316" cy="1040030"/>
                  <a:chOff x="3071802" y="2714620"/>
                  <a:chExt cx="2814637" cy="1960563"/>
                </a:xfrm>
                <a:solidFill>
                  <a:schemeClr val="bg1">
                    <a:lumMod val="75000"/>
                  </a:schemeClr>
                </a:solidFill>
              </p:grpSpPr>
              <p:sp>
                <p:nvSpPr>
                  <p:cNvPr id="25"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Kombinationstegning 449"/>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9" name="Kombinationstegning 450"/>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451"/>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452"/>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453"/>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454"/>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455"/>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456"/>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457"/>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37909" name="Freeform 231"/>
                <p:cNvSpPr>
                  <a:spLocks noEditPoints="1"/>
                </p:cNvSpPr>
                <p:nvPr/>
              </p:nvSpPr>
              <p:spPr bwMode="auto">
                <a:xfrm>
                  <a:off x="4761048" y="4195261"/>
                  <a:ext cx="265020" cy="382667"/>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37903" name="Group 15"/>
            <p:cNvGrpSpPr>
              <a:grpSpLocks/>
            </p:cNvGrpSpPr>
            <p:nvPr/>
          </p:nvGrpSpPr>
          <p:grpSpPr bwMode="auto">
            <a:xfrm>
              <a:off x="-1667847" y="4030074"/>
              <a:ext cx="1686044" cy="1621289"/>
              <a:chOff x="4568707" y="4030074"/>
              <a:chExt cx="1686044" cy="1621289"/>
            </a:xfrm>
          </p:grpSpPr>
          <p:sp>
            <p:nvSpPr>
              <p:cNvPr id="17" name="Rektangel 97"/>
              <p:cNvSpPr/>
              <p:nvPr/>
            </p:nvSpPr>
            <p:spPr bwMode="auto">
              <a:xfrm rot="16200000" flipH="1">
                <a:off x="4601084" y="3997697"/>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8" name="Gruppe 464"/>
              <p:cNvGrpSpPr>
                <a:grpSpLocks/>
              </p:cNvGrpSpPr>
              <p:nvPr/>
            </p:nvGrpSpPr>
            <p:grpSpPr bwMode="auto">
              <a:xfrm>
                <a:off x="4756447" y="4399945"/>
                <a:ext cx="1137057" cy="945734"/>
                <a:chOff x="3563925" y="3756830"/>
                <a:chExt cx="722323" cy="600864"/>
              </a:xfrm>
              <a:solidFill>
                <a:schemeClr val="accent6">
                  <a:lumMod val="75000"/>
                </a:schemeClr>
              </a:solidFill>
            </p:grpSpPr>
            <p:sp>
              <p:nvSpPr>
                <p:cNvPr id="19" name="Freeform 358"/>
                <p:cNvSpPr>
                  <a:spLocks/>
                </p:cNvSpPr>
                <p:nvPr/>
              </p:nvSpPr>
              <p:spPr bwMode="auto">
                <a:xfrm flipH="1">
                  <a:off x="3563925" y="3756830"/>
                  <a:ext cx="722323" cy="600864"/>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359"/>
                <p:cNvSpPr>
                  <a:spLocks/>
                </p:cNvSpPr>
                <p:nvPr/>
              </p:nvSpPr>
              <p:spPr bwMode="auto">
                <a:xfrm flipH="1">
                  <a:off x="3745087" y="4100513"/>
                  <a:ext cx="41270" cy="187325"/>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11111E-6 -3.38575E-6 L 0.50435 0.00023 " pathEditMode="relative" ptsTypes="AA">
                                      <p:cBhvr>
                                        <p:cTn id="9" dur="300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12"/>
                                        </p:tgtEl>
                                        <p:attrNameLst>
                                          <p:attrName>style.visibility</p:attrName>
                                        </p:attrNameLst>
                                      </p:cBhvr>
                                      <p:to>
                                        <p:strVal val="hidden"/>
                                      </p:to>
                                    </p:set>
                                  </p:subTnLst>
                                </p:cTn>
                              </p:par>
                            </p:childTnLst>
                          </p:cTn>
                        </p:par>
                        <p:par>
                          <p:cTn id="10" fill="hold" nodeType="afterGroup">
                            <p:stCondLst>
                              <p:cond delay="3000"/>
                            </p:stCondLst>
                            <p:childTnLst>
                              <p:par>
                                <p:cTn id="11" presetID="24" presetClass="emph" presetSubtype="0" fill="hold" grpId="0" nodeType="afterEffect">
                                  <p:stCondLst>
                                    <p:cond delay="0"/>
                                  </p:stCondLst>
                                  <p:childTnLst>
                                    <p:animClr clrSpc="hsl" dir="cw">
                                      <p:cBhvr override="childStyle">
                                        <p:cTn id="12" dur="500" fill="hold"/>
                                        <p:tgtEl>
                                          <p:spTgt spid="11"/>
                                        </p:tgtEl>
                                        <p:attrNameLst>
                                          <p:attrName>style.color</p:attrName>
                                        </p:attrNameLst>
                                      </p:cBhvr>
                                      <p:by>
                                        <p:hsl h="0" s="-12549" l="-25098"/>
                                      </p:by>
                                    </p:animClr>
                                    <p:animClr clrSpc="hsl" dir="cw">
                                      <p:cBhvr>
                                        <p:cTn id="13" dur="500" fill="hold"/>
                                        <p:tgtEl>
                                          <p:spTgt spid="11"/>
                                        </p:tgtEl>
                                        <p:attrNameLst>
                                          <p:attrName>fillcolor</p:attrName>
                                        </p:attrNameLst>
                                      </p:cBhvr>
                                      <p:by>
                                        <p:hsl h="0" s="-12549" l="-25098"/>
                                      </p:by>
                                    </p:animClr>
                                    <p:animClr clrSpc="hsl" dir="cw">
                                      <p:cBhvr>
                                        <p:cTn id="14" dur="500" fill="hold"/>
                                        <p:tgtEl>
                                          <p:spTgt spid="11"/>
                                        </p:tgtEl>
                                        <p:attrNameLst>
                                          <p:attrName>stroke.color</p:attrName>
                                        </p:attrNameLst>
                                      </p:cBhvr>
                                      <p:by>
                                        <p:hsl h="0" s="-12549" l="-25098"/>
                                      </p:by>
                                    </p:animClr>
                                    <p:set>
                                      <p:cBhvr>
                                        <p:cTn id="15"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a:grpSpLocks/>
          </p:cNvGrpSpPr>
          <p:nvPr/>
        </p:nvGrpSpPr>
        <p:grpSpPr bwMode="auto">
          <a:xfrm>
            <a:off x="4648200" y="1222375"/>
            <a:ext cx="3646488" cy="4873625"/>
            <a:chOff x="4648200" y="1221907"/>
            <a:chExt cx="3646488" cy="4874093"/>
          </a:xfrm>
        </p:grpSpPr>
        <p:grpSp>
          <p:nvGrpSpPr>
            <p:cNvPr id="38983" name="Group 221"/>
            <p:cNvGrpSpPr>
              <a:grpSpLocks/>
            </p:cNvGrpSpPr>
            <p:nvPr/>
          </p:nvGrpSpPr>
          <p:grpSpPr bwMode="auto">
            <a:xfrm>
              <a:off x="4648200" y="1221907"/>
              <a:ext cx="3646488" cy="4874093"/>
              <a:chOff x="4648200" y="1221907"/>
              <a:chExt cx="3646488" cy="4874093"/>
            </a:xfrm>
          </p:grpSpPr>
          <p:sp>
            <p:nvSpPr>
              <p:cNvPr id="38985" name="Rounded Rectangle 30"/>
              <p:cNvSpPr>
                <a:spLocks noChangeArrowheads="1"/>
              </p:cNvSpPr>
              <p:nvPr/>
            </p:nvSpPr>
            <p:spPr bwMode="auto">
              <a:xfrm rot="16200000" flipH="1">
                <a:off x="4022589" y="1847518"/>
                <a:ext cx="4874093" cy="3622871"/>
              </a:xfrm>
              <a:prstGeom prst="roundRect">
                <a:avLst>
                  <a:gd name="adj" fmla="val 4903"/>
                </a:avLst>
              </a:prstGeom>
              <a:solidFill>
                <a:srgbClr val="FFFFFF"/>
              </a:solidFill>
              <a:ln w="6350">
                <a:solidFill>
                  <a:srgbClr val="D9D9D9"/>
                </a:solidFill>
                <a:round/>
                <a:headEnd/>
                <a:tailEnd/>
              </a:ln>
              <a:effectLst>
                <a:outerShdw dist="12700" dir="2700000" rotWithShape="0">
                  <a:srgbClr val="7F7F7F">
                    <a:alpha val="34998"/>
                  </a:srgbClr>
                </a:outerShdw>
              </a:effectLst>
            </p:spPr>
            <p:txBody>
              <a:bodyPr anchor="ctr"/>
              <a:lstStyle/>
              <a:p>
                <a:pPr algn="ctr"/>
                <a:endParaRPr lang="en-US" sz="1400">
                  <a:solidFill>
                    <a:srgbClr val="FFFFFF"/>
                  </a:solidFill>
                  <a:latin typeface="Calibri" pitchFamily="34" charset="0"/>
                  <a:cs typeface="Calibri" pitchFamily="34" charset="0"/>
                </a:endParaRPr>
              </a:p>
            </p:txBody>
          </p:sp>
          <p:sp>
            <p:nvSpPr>
              <p:cNvPr id="220" name="Round Same Side Corner Rectangle 219"/>
              <p:cNvSpPr/>
              <p:nvPr/>
            </p:nvSpPr>
            <p:spPr bwMode="auto">
              <a:xfrm>
                <a:off x="4648200" y="1221907"/>
                <a:ext cx="3646488" cy="306417"/>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fontAlgn="auto">
                  <a:spcBef>
                    <a:spcPts val="0"/>
                  </a:spcBef>
                  <a:spcAft>
                    <a:spcPts val="0"/>
                  </a:spcAft>
                  <a:defRPr/>
                </a:pPr>
                <a:endParaRPr lang="en-US" sz="1400" dirty="0">
                  <a:solidFill>
                    <a:srgbClr val="FFFFFF"/>
                  </a:solidFill>
                  <a:latin typeface="Calibri" pitchFamily="34" charset="0"/>
                  <a:cs typeface="Calibri" pitchFamily="34" charset="0"/>
                </a:endParaRPr>
              </a:p>
            </p:txBody>
          </p:sp>
        </p:grpSp>
        <p:sp>
          <p:nvSpPr>
            <p:cNvPr id="38984" name="Rektangel 76"/>
            <p:cNvSpPr>
              <a:spLocks noChangeArrowheads="1"/>
            </p:cNvSpPr>
            <p:nvPr/>
          </p:nvSpPr>
          <p:spPr bwMode="auto">
            <a:xfrm>
              <a:off x="4648200" y="1221907"/>
              <a:ext cx="36228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600"/>
                </a:spcAft>
              </a:pPr>
              <a:r>
                <a:rPr lang="en-IN" sz="1400" b="1" noProof="1">
                  <a:solidFill>
                    <a:srgbClr val="FFFFFF"/>
                  </a:solidFill>
                  <a:latin typeface="Calibri" pitchFamily="34" charset="0"/>
                  <a:cs typeface="Calibri" pitchFamily="34" charset="0"/>
                </a:rPr>
                <a:t>Limitations</a:t>
              </a:r>
            </a:p>
          </p:txBody>
        </p:sp>
      </p:grpSp>
      <p:cxnSp>
        <p:nvCxnSpPr>
          <p:cNvPr id="174" name="Straight Connector 173"/>
          <p:cNvCxnSpPr/>
          <p:nvPr/>
        </p:nvCxnSpPr>
        <p:spPr bwMode="auto">
          <a:xfrm>
            <a:off x="180975" y="2949575"/>
            <a:ext cx="3595688" cy="1588"/>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bwMode="auto">
          <a:xfrm>
            <a:off x="180975" y="3455988"/>
            <a:ext cx="3595688" cy="1587"/>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bwMode="auto">
          <a:xfrm>
            <a:off x="180975" y="3962400"/>
            <a:ext cx="3595688" cy="1588"/>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bwMode="auto">
          <a:xfrm>
            <a:off x="180975" y="4468813"/>
            <a:ext cx="3595688" cy="1587"/>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bwMode="auto">
          <a:xfrm>
            <a:off x="180975" y="4973638"/>
            <a:ext cx="3595688" cy="1587"/>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bwMode="auto">
          <a:xfrm>
            <a:off x="180975" y="5480050"/>
            <a:ext cx="3595688" cy="1588"/>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bwMode="auto">
          <a:xfrm>
            <a:off x="180975" y="2443163"/>
            <a:ext cx="3595688" cy="1587"/>
          </a:xfrm>
          <a:prstGeom prst="line">
            <a:avLst/>
          </a:prstGeom>
          <a:ln w="1587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bwMode="auto">
          <a:xfrm rot="5400000">
            <a:off x="219076" y="3959225"/>
            <a:ext cx="3509962" cy="1587"/>
          </a:xfrm>
          <a:prstGeom prst="line">
            <a:avLst/>
          </a:prstGeom>
          <a:ln w="38100" cap="flat" cmpd="sng" algn="ctr">
            <a:solidFill>
              <a:schemeClr val="bg1">
                <a:lumMod val="50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82" name="Group 106"/>
          <p:cNvGrpSpPr>
            <a:grpSpLocks/>
          </p:cNvGrpSpPr>
          <p:nvPr/>
        </p:nvGrpSpPr>
        <p:grpSpPr bwMode="auto">
          <a:xfrm>
            <a:off x="1409700" y="2767013"/>
            <a:ext cx="309563" cy="344487"/>
            <a:chOff x="2281938" y="2036865"/>
            <a:chExt cx="308862" cy="344385"/>
          </a:xfrm>
        </p:grpSpPr>
        <p:sp>
          <p:nvSpPr>
            <p:cNvPr id="183" name="Oval 182"/>
            <p:cNvSpPr/>
            <p:nvPr/>
          </p:nvSpPr>
          <p:spPr bwMode="auto">
            <a:xfrm>
              <a:off x="2291441" y="2081302"/>
              <a:ext cx="299359" cy="299948"/>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184" name="Oval 183"/>
            <p:cNvSpPr/>
            <p:nvPr/>
          </p:nvSpPr>
          <p:spPr>
            <a:xfrm>
              <a:off x="2353214" y="2108281"/>
              <a:ext cx="180565" cy="138072"/>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38982" name="TextBox 74"/>
            <p:cNvSpPr txBox="1">
              <a:spLocks noChangeArrowheads="1"/>
            </p:cNvSpPr>
            <p:nvPr/>
          </p:nvSpPr>
          <p:spPr bwMode="auto">
            <a:xfrm>
              <a:off x="2281938" y="2036865"/>
              <a:ext cx="300643" cy="3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grpSp>
        <p:nvGrpSpPr>
          <p:cNvPr id="186" name="Group 109"/>
          <p:cNvGrpSpPr>
            <a:grpSpLocks/>
          </p:cNvGrpSpPr>
          <p:nvPr/>
        </p:nvGrpSpPr>
        <p:grpSpPr bwMode="auto">
          <a:xfrm>
            <a:off x="647700" y="3276600"/>
            <a:ext cx="309563" cy="344488"/>
            <a:chOff x="1518984" y="2546463"/>
            <a:chExt cx="309816" cy="344375"/>
          </a:xfrm>
        </p:grpSpPr>
        <p:sp>
          <p:nvSpPr>
            <p:cNvPr id="187" name="Oval 186"/>
            <p:cNvSpPr/>
            <p:nvPr/>
          </p:nvSpPr>
          <p:spPr bwMode="auto">
            <a:xfrm>
              <a:off x="1526928" y="2590898"/>
              <a:ext cx="301872" cy="29994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188" name="Oval 187"/>
            <p:cNvSpPr/>
            <p:nvPr/>
          </p:nvSpPr>
          <p:spPr>
            <a:xfrm>
              <a:off x="1590480" y="2614704"/>
              <a:ext cx="181123" cy="138067"/>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38979" name="TextBox 77"/>
            <p:cNvSpPr txBox="1">
              <a:spLocks noChangeArrowheads="1"/>
            </p:cNvSpPr>
            <p:nvPr/>
          </p:nvSpPr>
          <p:spPr bwMode="auto">
            <a:xfrm>
              <a:off x="1518984" y="2546463"/>
              <a:ext cx="300643" cy="3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grpSp>
        <p:nvGrpSpPr>
          <p:cNvPr id="190" name="Group 109"/>
          <p:cNvGrpSpPr>
            <a:grpSpLocks/>
          </p:cNvGrpSpPr>
          <p:nvPr/>
        </p:nvGrpSpPr>
        <p:grpSpPr bwMode="auto">
          <a:xfrm>
            <a:off x="393700" y="3784600"/>
            <a:ext cx="307975" cy="344488"/>
            <a:chOff x="1265238" y="3054350"/>
            <a:chExt cx="307975" cy="344488"/>
          </a:xfrm>
        </p:grpSpPr>
        <p:grpSp>
          <p:nvGrpSpPr>
            <p:cNvPr id="38973" name="Group 110"/>
            <p:cNvGrpSpPr>
              <a:grpSpLocks/>
            </p:cNvGrpSpPr>
            <p:nvPr/>
          </p:nvGrpSpPr>
          <p:grpSpPr bwMode="auto">
            <a:xfrm>
              <a:off x="1273175" y="3098800"/>
              <a:ext cx="300038" cy="300038"/>
              <a:chOff x="1273175" y="3098800"/>
              <a:chExt cx="300038" cy="300038"/>
            </a:xfrm>
          </p:grpSpPr>
          <p:sp>
            <p:nvSpPr>
              <p:cNvPr id="193" name="Oval 192"/>
              <p:cNvSpPr/>
              <p:nvPr/>
            </p:nvSpPr>
            <p:spPr bwMode="auto">
              <a:xfrm>
                <a:off x="1273176" y="3098800"/>
                <a:ext cx="300037" cy="300038"/>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194" name="Oval 193"/>
              <p:cNvSpPr/>
              <p:nvPr/>
            </p:nvSpPr>
            <p:spPr>
              <a:xfrm>
                <a:off x="1338263" y="3127375"/>
                <a:ext cx="180975" cy="138113"/>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grpSp>
        <p:sp>
          <p:nvSpPr>
            <p:cNvPr id="38974" name="TextBox 80"/>
            <p:cNvSpPr txBox="1">
              <a:spLocks noChangeArrowheads="1"/>
            </p:cNvSpPr>
            <p:nvPr/>
          </p:nvSpPr>
          <p:spPr bwMode="auto">
            <a:xfrm>
              <a:off x="1265238" y="3054350"/>
              <a:ext cx="300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grpSp>
        <p:nvGrpSpPr>
          <p:cNvPr id="195" name="Group 112"/>
          <p:cNvGrpSpPr>
            <a:grpSpLocks/>
          </p:cNvGrpSpPr>
          <p:nvPr/>
        </p:nvGrpSpPr>
        <p:grpSpPr bwMode="auto">
          <a:xfrm>
            <a:off x="1155700" y="4270375"/>
            <a:ext cx="309563" cy="344488"/>
            <a:chOff x="2027620" y="3539956"/>
            <a:chExt cx="309180" cy="344657"/>
          </a:xfrm>
        </p:grpSpPr>
        <p:sp>
          <p:nvSpPr>
            <p:cNvPr id="196" name="Oval 195"/>
            <p:cNvSpPr/>
            <p:nvPr/>
          </p:nvSpPr>
          <p:spPr bwMode="auto">
            <a:xfrm>
              <a:off x="2037133" y="3584428"/>
              <a:ext cx="299667" cy="300185"/>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197" name="Oval 196"/>
            <p:cNvSpPr/>
            <p:nvPr/>
          </p:nvSpPr>
          <p:spPr>
            <a:xfrm>
              <a:off x="2100555" y="3619370"/>
              <a:ext cx="180751" cy="138181"/>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38972" name="TextBox 83"/>
            <p:cNvSpPr txBox="1">
              <a:spLocks noChangeArrowheads="1"/>
            </p:cNvSpPr>
            <p:nvPr/>
          </p:nvSpPr>
          <p:spPr bwMode="auto">
            <a:xfrm>
              <a:off x="2027620" y="3539956"/>
              <a:ext cx="300643" cy="3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grpSp>
        <p:nvGrpSpPr>
          <p:cNvPr id="199" name="Group 113"/>
          <p:cNvGrpSpPr>
            <a:grpSpLocks/>
          </p:cNvGrpSpPr>
          <p:nvPr/>
        </p:nvGrpSpPr>
        <p:grpSpPr bwMode="auto">
          <a:xfrm>
            <a:off x="909638" y="4783138"/>
            <a:ext cx="309562" cy="344487"/>
            <a:chOff x="1781521" y="4052581"/>
            <a:chExt cx="309217" cy="344794"/>
          </a:xfrm>
        </p:grpSpPr>
        <p:sp>
          <p:nvSpPr>
            <p:cNvPr id="200" name="Oval 199"/>
            <p:cNvSpPr/>
            <p:nvPr/>
          </p:nvSpPr>
          <p:spPr bwMode="auto">
            <a:xfrm>
              <a:off x="1791035" y="4097071"/>
              <a:ext cx="299703" cy="300304"/>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201" name="Oval 200"/>
            <p:cNvSpPr/>
            <p:nvPr/>
          </p:nvSpPr>
          <p:spPr>
            <a:xfrm>
              <a:off x="1848122" y="4124082"/>
              <a:ext cx="180773" cy="138236"/>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38969" name="TextBox 86"/>
            <p:cNvSpPr txBox="1">
              <a:spLocks noChangeArrowheads="1"/>
            </p:cNvSpPr>
            <p:nvPr/>
          </p:nvSpPr>
          <p:spPr bwMode="auto">
            <a:xfrm>
              <a:off x="1781521" y="4052581"/>
              <a:ext cx="300643" cy="3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grpSp>
        <p:nvGrpSpPr>
          <p:cNvPr id="203" name="Group 110"/>
          <p:cNvGrpSpPr>
            <a:grpSpLocks/>
          </p:cNvGrpSpPr>
          <p:nvPr/>
        </p:nvGrpSpPr>
        <p:grpSpPr bwMode="auto">
          <a:xfrm>
            <a:off x="1419225" y="5284788"/>
            <a:ext cx="307975" cy="344487"/>
            <a:chOff x="2290763" y="4554538"/>
            <a:chExt cx="307975" cy="344487"/>
          </a:xfrm>
        </p:grpSpPr>
        <p:grpSp>
          <p:nvGrpSpPr>
            <p:cNvPr id="38963" name="Group 114"/>
            <p:cNvGrpSpPr>
              <a:grpSpLocks/>
            </p:cNvGrpSpPr>
            <p:nvPr/>
          </p:nvGrpSpPr>
          <p:grpSpPr bwMode="auto">
            <a:xfrm>
              <a:off x="2298700" y="4598988"/>
              <a:ext cx="300038" cy="300037"/>
              <a:chOff x="2298700" y="4598988"/>
              <a:chExt cx="300038" cy="300037"/>
            </a:xfrm>
          </p:grpSpPr>
          <p:sp>
            <p:nvSpPr>
              <p:cNvPr id="206" name="Oval 205"/>
              <p:cNvSpPr/>
              <p:nvPr/>
            </p:nvSpPr>
            <p:spPr bwMode="auto">
              <a:xfrm>
                <a:off x="2298701" y="4598988"/>
                <a:ext cx="300037" cy="30003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207" name="Oval 206"/>
              <p:cNvSpPr/>
              <p:nvPr/>
            </p:nvSpPr>
            <p:spPr>
              <a:xfrm>
                <a:off x="2362201" y="4630738"/>
                <a:ext cx="180975" cy="138112"/>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grpSp>
        <p:sp>
          <p:nvSpPr>
            <p:cNvPr id="38964" name="TextBox 89"/>
            <p:cNvSpPr txBox="1">
              <a:spLocks noChangeArrowheads="1"/>
            </p:cNvSpPr>
            <p:nvPr/>
          </p:nvSpPr>
          <p:spPr bwMode="auto">
            <a:xfrm>
              <a:off x="2290763" y="4554538"/>
              <a:ext cx="300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grpSp>
        <p:nvGrpSpPr>
          <p:cNvPr id="208" name="Group 106"/>
          <p:cNvGrpSpPr>
            <a:grpSpLocks/>
          </p:cNvGrpSpPr>
          <p:nvPr/>
        </p:nvGrpSpPr>
        <p:grpSpPr bwMode="auto">
          <a:xfrm>
            <a:off x="384175" y="2271713"/>
            <a:ext cx="309563" cy="344487"/>
            <a:chOff x="2281938" y="2036865"/>
            <a:chExt cx="308862" cy="344385"/>
          </a:xfrm>
        </p:grpSpPr>
        <p:sp>
          <p:nvSpPr>
            <p:cNvPr id="209" name="Oval 208"/>
            <p:cNvSpPr/>
            <p:nvPr/>
          </p:nvSpPr>
          <p:spPr bwMode="auto">
            <a:xfrm>
              <a:off x="2291441" y="2081302"/>
              <a:ext cx="299359" cy="299948"/>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210" name="Oval 209"/>
            <p:cNvSpPr/>
            <p:nvPr/>
          </p:nvSpPr>
          <p:spPr>
            <a:xfrm>
              <a:off x="2353214" y="2108281"/>
              <a:ext cx="180565" cy="138072"/>
            </a:xfrm>
            <a:prstGeom prst="ellipse">
              <a:avLst/>
            </a:prstGeom>
            <a:gradFill>
              <a:gsLst>
                <a:gs pos="0">
                  <a:schemeClr val="bg1">
                    <a:lumMod val="50000"/>
                  </a:schemeClr>
                </a:gs>
                <a:gs pos="54000">
                  <a:schemeClr val="tx1">
                    <a:lumMod val="75000"/>
                    <a:lumOff val="2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105" charset="-128"/>
                <a:cs typeface="Calibri" pitchFamily="34" charset="0"/>
              </a:endParaRPr>
            </a:p>
          </p:txBody>
        </p:sp>
        <p:sp>
          <p:nvSpPr>
            <p:cNvPr id="38962" name="TextBox 74"/>
            <p:cNvSpPr txBox="1">
              <a:spLocks noChangeArrowheads="1"/>
            </p:cNvSpPr>
            <p:nvPr/>
          </p:nvSpPr>
          <p:spPr bwMode="auto">
            <a:xfrm>
              <a:off x="2281938" y="2036865"/>
              <a:ext cx="300643" cy="33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nb-NO" sz="1600" b="1">
                <a:solidFill>
                  <a:srgbClr val="FFFFFF"/>
                </a:solidFill>
                <a:latin typeface="Calibri" pitchFamily="34" charset="0"/>
                <a:ea typeface="ＭＳ Ｐゴシック" pitchFamily="34" charset="-128"/>
                <a:cs typeface="Calibri" pitchFamily="34" charset="0"/>
              </a:endParaRPr>
            </a:p>
          </p:txBody>
        </p:sp>
      </p:grpSp>
      <p:sp>
        <p:nvSpPr>
          <p:cNvPr id="38930" name="Title 1"/>
          <p:cNvSpPr>
            <a:spLocks noGrp="1"/>
          </p:cNvSpPr>
          <p:nvPr>
            <p:ph type="title"/>
          </p:nvPr>
        </p:nvSpPr>
        <p:spPr/>
        <p:txBody>
          <a:bodyPr/>
          <a:lstStyle/>
          <a:p>
            <a:pPr eaLnBrk="1" hangingPunct="1"/>
            <a:r>
              <a:rPr lang="en-US" smtClean="0">
                <a:latin typeface="Arial" charset="0"/>
                <a:cs typeface="Arial" charset="0"/>
              </a:rPr>
              <a:t>Limitations of BCG Matrix</a:t>
            </a:r>
          </a:p>
        </p:txBody>
      </p:sp>
      <p:grpSp>
        <p:nvGrpSpPr>
          <p:cNvPr id="4" name="Group 3"/>
          <p:cNvGrpSpPr>
            <a:grpSpLocks/>
          </p:cNvGrpSpPr>
          <p:nvPr/>
        </p:nvGrpSpPr>
        <p:grpSpPr bwMode="auto">
          <a:xfrm>
            <a:off x="1936750" y="3963988"/>
            <a:ext cx="1585913" cy="1446212"/>
            <a:chOff x="3177908" y="3586326"/>
            <a:chExt cx="2505561" cy="2284023"/>
          </a:xfrm>
        </p:grpSpPr>
        <p:grpSp>
          <p:nvGrpSpPr>
            <p:cNvPr id="5" name="Gruppe 201"/>
            <p:cNvGrpSpPr/>
            <p:nvPr/>
          </p:nvGrpSpPr>
          <p:grpSpPr bwMode="auto">
            <a:xfrm rot="10800000">
              <a:off x="3177908" y="3586326"/>
              <a:ext cx="2505561" cy="2284023"/>
              <a:chOff x="1785918" y="3286127"/>
              <a:chExt cx="3000396" cy="2500328"/>
            </a:xfrm>
            <a:effectLst>
              <a:outerShdw blurRad="50800" dist="177800" dir="5400000" algn="ctr" rotWithShape="0">
                <a:srgbClr val="000000">
                  <a:alpha val="24000"/>
                </a:srgbClr>
              </a:outerShdw>
            </a:effectLst>
          </p:grpSpPr>
          <p:sp>
            <p:nvSpPr>
              <p:cNvPr id="7" name="Kombinationstegning 212"/>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8" name="Rektangel 213"/>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pitchFamily="34" charset="0"/>
                  <a:cs typeface="Calibri" pitchFamily="34" charset="0"/>
                </a:endParaRPr>
              </a:p>
            </p:txBody>
          </p:sp>
          <p:sp>
            <p:nvSpPr>
              <p:cNvPr id="9" name="Parallelogram 8"/>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grpSp>
        <p:sp>
          <p:nvSpPr>
            <p:cNvPr id="38959" name="Freeform 358"/>
            <p:cNvSpPr>
              <a:spLocks/>
            </p:cNvSpPr>
            <p:nvPr/>
          </p:nvSpPr>
          <p:spPr bwMode="auto">
            <a:xfrm flipH="1">
              <a:off x="3978293" y="4174899"/>
              <a:ext cx="1301750" cy="1084262"/>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grpSp>
      <p:grpSp>
        <p:nvGrpSpPr>
          <p:cNvPr id="10" name="Group 9"/>
          <p:cNvGrpSpPr>
            <a:grpSpLocks/>
          </p:cNvGrpSpPr>
          <p:nvPr/>
        </p:nvGrpSpPr>
        <p:grpSpPr bwMode="auto">
          <a:xfrm>
            <a:off x="1930400" y="2517775"/>
            <a:ext cx="1597025" cy="1441450"/>
            <a:chOff x="3168147" y="1303111"/>
            <a:chExt cx="2523059" cy="2276423"/>
          </a:xfrm>
        </p:grpSpPr>
        <p:grpSp>
          <p:nvGrpSpPr>
            <p:cNvPr id="38953" name="Gruppe 197"/>
            <p:cNvGrpSpPr>
              <a:grpSpLocks/>
            </p:cNvGrpSpPr>
            <p:nvPr/>
          </p:nvGrpSpPr>
          <p:grpSpPr bwMode="auto">
            <a:xfrm flipH="1">
              <a:off x="3168147" y="1303111"/>
              <a:ext cx="2523059" cy="2276423"/>
              <a:chOff x="1769081" y="3278552"/>
              <a:chExt cx="3017233" cy="2507904"/>
            </a:xfrm>
          </p:grpSpPr>
          <p:sp>
            <p:nvSpPr>
              <p:cNvPr id="13" name="Kombinationstegning 215"/>
              <p:cNvSpPr/>
              <p:nvPr/>
            </p:nvSpPr>
            <p:spPr bwMode="auto">
              <a:xfrm rot="5400000">
                <a:off x="2536259" y="3536401"/>
                <a:ext cx="2499617" cy="200049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8956" name="Rektangel 216"/>
              <p:cNvSpPr>
                <a:spLocks noChangeArrowheads="1"/>
              </p:cNvSpPr>
              <p:nvPr/>
            </p:nvSpPr>
            <p:spPr bwMode="auto">
              <a:xfrm rot="5400000">
                <a:off x="1915475" y="3132158"/>
                <a:ext cx="2278306" cy="2571094"/>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cs typeface="Calibri" pitchFamily="34" charset="0"/>
                </a:endParaRPr>
              </a:p>
            </p:txBody>
          </p:sp>
          <p:sp>
            <p:nvSpPr>
              <p:cNvPr id="15" name="Parallelogram 14"/>
              <p:cNvSpPr/>
              <p:nvPr/>
            </p:nvSpPr>
            <p:spPr>
              <a:xfrm flipH="1">
                <a:off x="1787076" y="5573782"/>
                <a:ext cx="2927256" cy="21267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sp>
          <p:nvSpPr>
            <p:cNvPr id="12" name="Freeform 12"/>
            <p:cNvSpPr>
              <a:spLocks noEditPoints="1"/>
            </p:cNvSpPr>
            <p:nvPr/>
          </p:nvSpPr>
          <p:spPr bwMode="auto">
            <a:xfrm>
              <a:off x="4141255" y="1794497"/>
              <a:ext cx="662115" cy="93764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grpSp>
        <p:nvGrpSpPr>
          <p:cNvPr id="16" name="Group 15"/>
          <p:cNvGrpSpPr>
            <a:grpSpLocks/>
          </p:cNvGrpSpPr>
          <p:nvPr/>
        </p:nvGrpSpPr>
        <p:grpSpPr bwMode="auto">
          <a:xfrm>
            <a:off x="341313" y="3951288"/>
            <a:ext cx="1612900" cy="1431925"/>
            <a:chOff x="616342" y="3604559"/>
            <a:chExt cx="2548213" cy="2261252"/>
          </a:xfrm>
        </p:grpSpPr>
        <p:grpSp>
          <p:nvGrpSpPr>
            <p:cNvPr id="17" name="Gruppe 205"/>
            <p:cNvGrpSpPr/>
            <p:nvPr/>
          </p:nvGrpSpPr>
          <p:grpSpPr bwMode="auto">
            <a:xfrm rot="10800000" flipH="1">
              <a:off x="616342" y="3604559"/>
              <a:ext cx="2548213" cy="2261252"/>
              <a:chOff x="1785918" y="3286127"/>
              <a:chExt cx="3000396" cy="2500328"/>
            </a:xfrm>
            <a:effectLst>
              <a:outerShdw blurRad="50800" dist="177800" dir="5400000" algn="ctr" rotWithShape="0">
                <a:srgbClr val="000000">
                  <a:alpha val="24000"/>
                </a:srgbClr>
              </a:outerShdw>
            </a:effectLst>
          </p:grpSpPr>
          <p:sp>
            <p:nvSpPr>
              <p:cNvPr id="133" name="Kombinationstegning 209"/>
              <p:cNvSpPr/>
              <p:nvPr/>
            </p:nvSpPr>
            <p:spPr bwMode="auto">
              <a:xfrm rot="5400000">
                <a:off x="2536018" y="3536159"/>
                <a:ext cx="2500328" cy="200026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134" name="Rektangel 210"/>
              <p:cNvSpPr/>
              <p:nvPr/>
            </p:nvSpPr>
            <p:spPr bwMode="auto">
              <a:xfrm rot="5400000">
                <a:off x="1932763" y="3147217"/>
                <a:ext cx="2278078" cy="2571768"/>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pitchFamily="34" charset="0"/>
                  <a:cs typeface="Calibri" pitchFamily="34" charset="0"/>
                </a:endParaRPr>
              </a:p>
            </p:txBody>
          </p:sp>
          <p:sp>
            <p:nvSpPr>
              <p:cNvPr id="135" name="Parallelogram 134"/>
              <p:cNvSpPr/>
              <p:nvPr/>
            </p:nvSpPr>
            <p:spPr>
              <a:xfrm flipH="1">
                <a:off x="1785918" y="5572140"/>
                <a:ext cx="2928958" cy="214314"/>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grpSp>
        <p:grpSp>
          <p:nvGrpSpPr>
            <p:cNvPr id="38950" name="Gruppe 63"/>
            <p:cNvGrpSpPr>
              <a:grpSpLocks/>
            </p:cNvGrpSpPr>
            <p:nvPr/>
          </p:nvGrpSpPr>
          <p:grpSpPr bwMode="auto">
            <a:xfrm>
              <a:off x="1123968" y="4501924"/>
              <a:ext cx="1333500" cy="928687"/>
              <a:chOff x="2428856" y="3760570"/>
              <a:chExt cx="857260" cy="597124"/>
            </a:xfrm>
          </p:grpSpPr>
          <p:grpSp>
            <p:nvGrpSpPr>
              <p:cNvPr id="19" name="Gruppe 368"/>
              <p:cNvGrpSpPr/>
              <p:nvPr/>
            </p:nvGrpSpPr>
            <p:grpSpPr>
              <a:xfrm flipH="1">
                <a:off x="2428856" y="3760570"/>
                <a:ext cx="857260" cy="597124"/>
                <a:chOff x="3071802" y="2714620"/>
                <a:chExt cx="2814637" cy="1960563"/>
              </a:xfrm>
              <a:solidFill>
                <a:schemeClr val="bg1"/>
              </a:solidFill>
            </p:grpSpPr>
            <p:sp>
              <p:nvSpPr>
                <p:cNvPr id="21"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0"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1"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2"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3"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4"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5"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6"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7"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8"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39"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0"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1"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2"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3"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4"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5"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6"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7"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8"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49"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0"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1"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2"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3"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4"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5"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6"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7"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8"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59"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0"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1"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2"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3"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4"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5"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6"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7"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8"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69"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0"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1"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2"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3"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4"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5"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6"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7"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8"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79"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0"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1"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2"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3"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4"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5"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6"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7"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8"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89"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0"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1"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2"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3"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4"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5"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6"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7"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8"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99"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0"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1"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2"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3"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4"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5"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6"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7"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8"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09"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0"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1"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2"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3"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4"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5"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6"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7"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8"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19"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0"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1"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2"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3"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24" name="Kombinationstegning 183"/>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5" name="Kombinationstegning 184"/>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6" name="Kombinationstegning 185"/>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7" name="Kombinationstegning 186"/>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8" name="Kombinationstegning 187"/>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29" name="Kombinationstegning 188"/>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0" name="Kombinationstegning 190"/>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1" name="Kombinationstegning 191"/>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32" name="Kombinationstegning 192"/>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grpSp>
          <p:sp>
            <p:nvSpPr>
              <p:cNvPr id="38952" name="Freeform 231"/>
              <p:cNvSpPr>
                <a:spLocks noEditPoints="1"/>
              </p:cNvSpPr>
              <p:nvPr/>
            </p:nvSpPr>
            <p:spPr bwMode="auto">
              <a:xfrm>
                <a:off x="2643351" y="3852507"/>
                <a:ext cx="152148" cy="219680"/>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grpSp>
      </p:grpSp>
      <p:grpSp>
        <p:nvGrpSpPr>
          <p:cNvPr id="136" name="Group 135"/>
          <p:cNvGrpSpPr>
            <a:grpSpLocks/>
          </p:cNvGrpSpPr>
          <p:nvPr/>
        </p:nvGrpSpPr>
        <p:grpSpPr bwMode="auto">
          <a:xfrm>
            <a:off x="300038" y="2554288"/>
            <a:ext cx="1651000" cy="1406525"/>
            <a:chOff x="550881" y="1358848"/>
            <a:chExt cx="2608051" cy="2222916"/>
          </a:xfrm>
        </p:grpSpPr>
        <p:grpSp>
          <p:nvGrpSpPr>
            <p:cNvPr id="38944" name="Gruppe 196"/>
            <p:cNvGrpSpPr>
              <a:grpSpLocks/>
            </p:cNvGrpSpPr>
            <p:nvPr/>
          </p:nvGrpSpPr>
          <p:grpSpPr bwMode="auto">
            <a:xfrm>
              <a:off x="550881" y="1358848"/>
              <a:ext cx="2608051" cy="2222916"/>
              <a:chOff x="1666849" y="3126406"/>
              <a:chExt cx="3119463" cy="2660051"/>
            </a:xfrm>
          </p:grpSpPr>
          <p:sp>
            <p:nvSpPr>
              <p:cNvPr id="139" name="Kombinationstegning 218"/>
              <p:cNvSpPr/>
              <p:nvPr/>
            </p:nvSpPr>
            <p:spPr bwMode="auto">
              <a:xfrm rot="5400000">
                <a:off x="2424474" y="3424617"/>
                <a:ext cx="2642037" cy="2081642"/>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8947" name="Rektangel 219"/>
              <p:cNvSpPr>
                <a:spLocks noChangeArrowheads="1"/>
              </p:cNvSpPr>
              <p:nvPr/>
            </p:nvSpPr>
            <p:spPr bwMode="auto">
              <a:xfrm rot="5400000">
                <a:off x="1788981" y="3004271"/>
                <a:ext cx="2429059" cy="267332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cs typeface="Calibri" pitchFamily="34" charset="0"/>
                </a:endParaRPr>
              </a:p>
            </p:txBody>
          </p:sp>
          <p:sp>
            <p:nvSpPr>
              <p:cNvPr id="141" name="Parallelogram 140"/>
              <p:cNvSpPr/>
              <p:nvPr/>
            </p:nvSpPr>
            <p:spPr>
              <a:xfrm flipH="1">
                <a:off x="1669848" y="5555278"/>
                <a:ext cx="3047475" cy="231179"/>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sp>
          <p:nvSpPr>
            <p:cNvPr id="138" name="5-takket stjerne 151"/>
            <p:cNvSpPr/>
            <p:nvPr/>
          </p:nvSpPr>
          <p:spPr bwMode="auto">
            <a:xfrm>
              <a:off x="1077507" y="1848089"/>
              <a:ext cx="1010619" cy="1011101"/>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grpSp>
        <p:nvGrpSpPr>
          <p:cNvPr id="212" name="Group 211"/>
          <p:cNvGrpSpPr>
            <a:grpSpLocks/>
          </p:cNvGrpSpPr>
          <p:nvPr/>
        </p:nvGrpSpPr>
        <p:grpSpPr bwMode="auto">
          <a:xfrm>
            <a:off x="1744663" y="1195388"/>
            <a:ext cx="1497012" cy="936625"/>
            <a:chOff x="1506100" y="2708312"/>
            <a:chExt cx="2438400" cy="973477"/>
          </a:xfrm>
        </p:grpSpPr>
        <p:grpSp>
          <p:nvGrpSpPr>
            <p:cNvPr id="38938" name="Group 212"/>
            <p:cNvGrpSpPr>
              <a:grpSpLocks/>
            </p:cNvGrpSpPr>
            <p:nvPr/>
          </p:nvGrpSpPr>
          <p:grpSpPr bwMode="auto">
            <a:xfrm>
              <a:off x="1506100" y="2708312"/>
              <a:ext cx="2438400" cy="973477"/>
              <a:chOff x="2216792" y="2607923"/>
              <a:chExt cx="539023" cy="536574"/>
            </a:xfrm>
          </p:grpSpPr>
          <p:sp>
            <p:nvSpPr>
              <p:cNvPr id="215" name="Afrundet rektangel 173"/>
              <p:cNvSpPr>
                <a:spLocks noChangeArrowheads="1"/>
              </p:cNvSpPr>
              <p:nvPr/>
            </p:nvSpPr>
            <p:spPr bwMode="auto">
              <a:xfrm>
                <a:off x="2224223" y="2614289"/>
                <a:ext cx="531592" cy="530208"/>
              </a:xfrm>
              <a:prstGeom prst="roundRect">
                <a:avLst>
                  <a:gd name="adj" fmla="val 10667"/>
                </a:avLst>
              </a:prstGeom>
              <a:solidFill>
                <a:srgbClr val="171717"/>
              </a:solidFill>
              <a:ln w="9525">
                <a:solidFill>
                  <a:srgbClr val="7F7F7F"/>
                </a:solidFill>
                <a:round/>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216" name="Afrundet rektangel 172"/>
              <p:cNvSpPr/>
              <p:nvPr/>
            </p:nvSpPr>
            <p:spPr bwMode="auto">
              <a:xfrm>
                <a:off x="2216792" y="2607923"/>
                <a:ext cx="532158" cy="531254"/>
              </a:xfrm>
              <a:prstGeom prst="roundRect">
                <a:avLst>
                  <a:gd name="adj" fmla="val 10667"/>
                </a:avLst>
              </a:prstGeom>
              <a:gradFill flip="none" rotWithShape="1">
                <a:gsLst>
                  <a:gs pos="73000">
                    <a:srgbClr val="1F497D">
                      <a:lumMod val="40000"/>
                      <a:lumOff val="60000"/>
                      <a:alpha val="0"/>
                    </a:srgbClr>
                  </a:gs>
                  <a:gs pos="54000">
                    <a:srgbClr val="FFFFFF">
                      <a:alpha val="0"/>
                    </a:srgbClr>
                  </a:gs>
                  <a:gs pos="100000">
                    <a:sysClr val="window" lastClr="FFFFFF">
                      <a:alpha val="53000"/>
                    </a:sysClr>
                  </a:gs>
                </a:gsLst>
                <a:path path="shape">
                  <a:fillToRect l="50000" t="50000" r="50000" b="50000"/>
                </a:path>
                <a:tileRect/>
              </a:gradFill>
              <a:ln w="9525" cap="flat" cmpd="sng" algn="ctr">
                <a:solidFill>
                  <a:schemeClr val="bg1">
                    <a:lumMod val="50000"/>
                  </a:schemeClr>
                </a:solidFill>
                <a:prstDash val="solid"/>
              </a:ln>
              <a:effectLst/>
            </p:spPr>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grpSp>
        <p:sp>
          <p:nvSpPr>
            <p:cNvPr id="38939" name="TextBox 213"/>
            <p:cNvSpPr txBox="1">
              <a:spLocks noChangeArrowheads="1"/>
            </p:cNvSpPr>
            <p:nvPr/>
          </p:nvSpPr>
          <p:spPr bwMode="auto">
            <a:xfrm>
              <a:off x="1925191" y="3030046"/>
              <a:ext cx="1700687" cy="32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latin typeface="Calibri" pitchFamily="34" charset="0"/>
                  <a:cs typeface="Calibri" pitchFamily="34" charset="0"/>
                </a:rPr>
                <a:t>Limitations</a:t>
              </a:r>
            </a:p>
          </p:txBody>
        </p:sp>
      </p:grpSp>
      <p:sp>
        <p:nvSpPr>
          <p:cNvPr id="219" name="Rektangel 76"/>
          <p:cNvSpPr>
            <a:spLocks noChangeArrowheads="1"/>
          </p:cNvSpPr>
          <p:nvPr/>
        </p:nvSpPr>
        <p:spPr bwMode="auto">
          <a:xfrm>
            <a:off x="4648200" y="1577975"/>
            <a:ext cx="36226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04788" indent="-204788">
              <a:spcAft>
                <a:spcPts val="600"/>
              </a:spcAft>
              <a:buFont typeface="Arial" charset="0"/>
              <a:buChar char="•"/>
            </a:pPr>
            <a:r>
              <a:rPr lang="en-IN" sz="1400" noProof="1">
                <a:solidFill>
                  <a:srgbClr val="262626"/>
                </a:solidFill>
                <a:latin typeface="Calibri" pitchFamily="34" charset="0"/>
                <a:cs typeface="Calibri" pitchFamily="34" charset="0"/>
              </a:rPr>
              <a:t>BCG matrix uses only two dimensions: </a:t>
            </a:r>
            <a:r>
              <a:rPr lang="en-IN" sz="1400" b="1" noProof="1">
                <a:solidFill>
                  <a:srgbClr val="262626"/>
                </a:solidFill>
                <a:latin typeface="Calibri" pitchFamily="34" charset="0"/>
                <a:cs typeface="Calibri" pitchFamily="34" charset="0"/>
              </a:rPr>
              <a:t>Relative Market Share </a:t>
            </a:r>
            <a:r>
              <a:rPr lang="en-IN" sz="1400" noProof="1">
                <a:solidFill>
                  <a:srgbClr val="262626"/>
                </a:solidFill>
                <a:latin typeface="Calibri" pitchFamily="34" charset="0"/>
                <a:cs typeface="Calibri" pitchFamily="34" charset="0"/>
              </a:rPr>
              <a:t>and </a:t>
            </a:r>
            <a:r>
              <a:rPr lang="en-IN" sz="1400" b="1" noProof="1">
                <a:solidFill>
                  <a:srgbClr val="262626"/>
                </a:solidFill>
                <a:latin typeface="Calibri" pitchFamily="34" charset="0"/>
                <a:cs typeface="Calibri" pitchFamily="34" charset="0"/>
              </a:rPr>
              <a:t>Market Growth Rate</a:t>
            </a:r>
          </a:p>
          <a:p>
            <a:pPr marL="204788" indent="-204788">
              <a:spcAft>
                <a:spcPts val="600"/>
              </a:spcAft>
              <a:buFont typeface="Arial" charset="0"/>
              <a:buChar char="•"/>
            </a:pPr>
            <a:r>
              <a:rPr lang="en-IN" sz="1400" noProof="1">
                <a:solidFill>
                  <a:srgbClr val="262626"/>
                </a:solidFill>
                <a:latin typeface="Calibri" pitchFamily="34" charset="0"/>
                <a:cs typeface="Calibri" pitchFamily="34" charset="0"/>
              </a:rPr>
              <a:t>Problems arise while getting data for market share and market growth</a:t>
            </a:r>
          </a:p>
          <a:p>
            <a:pPr marL="204788" indent="-204788">
              <a:spcAft>
                <a:spcPts val="600"/>
              </a:spcAft>
              <a:buFont typeface="Arial" charset="0"/>
              <a:buChar char="•"/>
            </a:pPr>
            <a:r>
              <a:rPr lang="en-IN" sz="1400" noProof="1">
                <a:solidFill>
                  <a:srgbClr val="262626"/>
                </a:solidFill>
                <a:latin typeface="Calibri" pitchFamily="34" charset="0"/>
                <a:cs typeface="Calibri" pitchFamily="34" charset="0"/>
              </a:rPr>
              <a:t>High market share does not mean profits all the time</a:t>
            </a:r>
          </a:p>
          <a:p>
            <a:pPr marL="204788" indent="-204788">
              <a:spcAft>
                <a:spcPts val="600"/>
              </a:spcAft>
              <a:buFont typeface="Arial" charset="0"/>
              <a:buChar char="•"/>
            </a:pPr>
            <a:r>
              <a:rPr lang="en-IN" sz="1400" noProof="1">
                <a:solidFill>
                  <a:srgbClr val="262626"/>
                </a:solidFill>
                <a:latin typeface="Calibri" pitchFamily="34" charset="0"/>
                <a:cs typeface="Calibri" pitchFamily="34" charset="0"/>
              </a:rPr>
              <a:t>Business with low market share can be profitable too</a:t>
            </a:r>
          </a:p>
          <a:p>
            <a:pPr marL="204788" indent="-204788">
              <a:spcAft>
                <a:spcPts val="600"/>
              </a:spcAft>
              <a:buFont typeface="Arial" charset="0"/>
              <a:buChar char="•"/>
            </a:pPr>
            <a:r>
              <a:rPr lang="en-US" sz="1400" dirty="0">
                <a:latin typeface="Calibri" pitchFamily="34" charset="0"/>
                <a:cs typeface="Calibri" pitchFamily="34" charset="0"/>
              </a:rPr>
              <a:t>It neglects the effects of </a:t>
            </a:r>
            <a:r>
              <a:rPr lang="en-US" sz="1400" b="1" dirty="0">
                <a:latin typeface="Calibri" pitchFamily="34" charset="0"/>
                <a:cs typeface="Calibri" pitchFamily="34" charset="0"/>
              </a:rPr>
              <a:t>synergy</a:t>
            </a:r>
            <a:r>
              <a:rPr lang="en-US" sz="1400" dirty="0">
                <a:latin typeface="Calibri" pitchFamily="34" charset="0"/>
                <a:cs typeface="Calibri" pitchFamily="34" charset="0"/>
              </a:rPr>
              <a:t> between business units</a:t>
            </a:r>
          </a:p>
          <a:p>
            <a:pPr marL="204788" indent="-204788">
              <a:spcAft>
                <a:spcPts val="600"/>
              </a:spcAft>
              <a:buFont typeface="Arial" charset="0"/>
              <a:buChar char="•"/>
            </a:pPr>
            <a:r>
              <a:rPr lang="en-US" sz="1400" dirty="0">
                <a:latin typeface="Calibri" pitchFamily="34" charset="0"/>
                <a:cs typeface="Calibri" pitchFamily="34" charset="0"/>
              </a:rPr>
              <a:t>Market growth is not the only indicator for attractiveness of a market</a:t>
            </a:r>
          </a:p>
          <a:p>
            <a:pPr marL="204788" indent="-204788">
              <a:spcAft>
                <a:spcPts val="600"/>
              </a:spcAft>
              <a:buFont typeface="Arial" charset="0"/>
              <a:buChar char="•"/>
            </a:pPr>
            <a:r>
              <a:rPr lang="en-US" sz="1400" dirty="0">
                <a:latin typeface="Calibri" pitchFamily="34" charset="0"/>
                <a:cs typeface="Calibri" pitchFamily="34" charset="0"/>
              </a:rPr>
              <a:t>There is no clear definition of what constitutes a “market”</a:t>
            </a:r>
          </a:p>
          <a:p>
            <a:pPr marL="204788" indent="-204788">
              <a:spcAft>
                <a:spcPts val="600"/>
              </a:spcAft>
              <a:buFont typeface="Arial" charset="0"/>
              <a:buChar char="•"/>
            </a:pPr>
            <a:r>
              <a:rPr lang="en-US" sz="1400" dirty="0">
                <a:latin typeface="Calibri" pitchFamily="34" charset="0"/>
                <a:cs typeface="Calibri" pitchFamily="34" charset="0"/>
              </a:rPr>
              <a:t>The model neglects small competitors that have fast growing market shares</a:t>
            </a:r>
            <a:endParaRPr lang="da-DK" sz="1400" dirty="0">
              <a:solidFill>
                <a:srgbClr val="1E1C11"/>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3000"/>
                                        <p:tgtEl>
                                          <p:spTgt spid="136"/>
                                        </p:tgtEl>
                                      </p:cBhvr>
                                    </p:animEffect>
                                    <p:set>
                                      <p:cBhvr>
                                        <p:cTn id="7" dur="1" fill="hold">
                                          <p:stCondLst>
                                            <p:cond delay="2999"/>
                                          </p:stCondLst>
                                        </p:cTn>
                                        <p:tgtEl>
                                          <p:spTgt spid="13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10"/>
                                        </p:tgtEl>
                                      </p:cBhvr>
                                    </p:animEffect>
                                    <p:set>
                                      <p:cBhvr>
                                        <p:cTn id="10" dur="1" fill="hold">
                                          <p:stCondLst>
                                            <p:cond delay="29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16"/>
                                        </p:tgtEl>
                                      </p:cBhvr>
                                    </p:animEffect>
                                    <p:set>
                                      <p:cBhvr>
                                        <p:cTn id="13" dur="1" fill="hold">
                                          <p:stCondLst>
                                            <p:cond delay="2999"/>
                                          </p:stCondLst>
                                        </p:cTn>
                                        <p:tgtEl>
                                          <p:spTgt spid="1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3000"/>
                                        <p:tgtEl>
                                          <p:spTgt spid="4"/>
                                        </p:tgtEl>
                                      </p:cBhvr>
                                    </p:animEffect>
                                    <p:set>
                                      <p:cBhvr>
                                        <p:cTn id="16" dur="1" fill="hold">
                                          <p:stCondLst>
                                            <p:cond delay="2999"/>
                                          </p:stCondLst>
                                        </p:cTn>
                                        <p:tgtEl>
                                          <p:spTgt spid="4"/>
                                        </p:tgtEl>
                                        <p:attrNameLst>
                                          <p:attrName>style.visibility</p:attrName>
                                        </p:attrNameLst>
                                      </p:cBhvr>
                                      <p:to>
                                        <p:strVal val="hidden"/>
                                      </p:to>
                                    </p:set>
                                  </p:childTnLst>
                                </p:cTn>
                              </p:par>
                              <p:par>
                                <p:cTn id="17" presetID="0" presetClass="path" presetSubtype="0" repeatCount="indefinite" accel="50000" decel="50000" autoRev="1" fill="hold" nodeType="withEffect">
                                  <p:stCondLst>
                                    <p:cond delay="0"/>
                                  </p:stCondLst>
                                  <p:endCondLst>
                                    <p:cond evt="onNext" delay="0">
                                      <p:tgtEl>
                                        <p:sldTgt/>
                                      </p:tgtEl>
                                    </p:cond>
                                  </p:endCondLst>
                                  <p:childTnLst>
                                    <p:animMotion origin="layout" path="M 0.01684 0 L 0.15782 0.00023 " pathEditMode="relative" rAng="0" ptsTypes="AA">
                                      <p:cBhvr>
                                        <p:cTn id="18" dur="3000" fill="hold"/>
                                        <p:tgtEl>
                                          <p:spTgt spid="208"/>
                                        </p:tgtEl>
                                        <p:attrNameLst>
                                          <p:attrName>ppt_x</p:attrName>
                                          <p:attrName>ppt_y</p:attrName>
                                        </p:attrNameLst>
                                      </p:cBhvr>
                                      <p:rCtr x="7049" y="0"/>
                                    </p:animMotion>
                                  </p:childTnLst>
                                </p:cTn>
                              </p:par>
                              <p:par>
                                <p:cTn id="19" presetID="0" presetClass="path" presetSubtype="0" repeatCount="indefinite" accel="50000" decel="50000" autoRev="1" fill="hold" nodeType="withEffect">
                                  <p:stCondLst>
                                    <p:cond delay="0"/>
                                  </p:stCondLst>
                                  <p:endCondLst>
                                    <p:cond evt="onNext" delay="0">
                                      <p:tgtEl>
                                        <p:sldTgt/>
                                      </p:tgtEl>
                                    </p:cond>
                                  </p:endCondLst>
                                  <p:childTnLst>
                                    <p:animMotion origin="layout" path="M 1.38889E-6 -7.40741E-7 L 0.04045 -7.40741E-7 " pathEditMode="relative" rAng="0" ptsTypes="AA">
                                      <p:cBhvr>
                                        <p:cTn id="20" dur="3000" fill="hold"/>
                                        <p:tgtEl>
                                          <p:spTgt spid="182"/>
                                        </p:tgtEl>
                                        <p:attrNameLst>
                                          <p:attrName>ppt_x</p:attrName>
                                          <p:attrName>ppt_y</p:attrName>
                                        </p:attrNameLst>
                                      </p:cBhvr>
                                      <p:rCtr x="2014" y="0"/>
                                    </p:animMotion>
                                  </p:childTnLst>
                                </p:cTn>
                              </p:par>
                              <p:par>
                                <p:cTn id="21" presetID="0" presetClass="path" presetSubtype="0" repeatCount="indefinite" accel="50000" decel="50000" autoRev="1" fill="hold" nodeType="withEffect">
                                  <p:stCondLst>
                                    <p:cond delay="0"/>
                                  </p:stCondLst>
                                  <p:endCondLst>
                                    <p:cond evt="onNext" delay="0">
                                      <p:tgtEl>
                                        <p:sldTgt/>
                                      </p:tgtEl>
                                    </p:cond>
                                  </p:endCondLst>
                                  <p:childTnLst>
                                    <p:animMotion origin="layout" path="M 4.72222E-6 3.7037E-6 L 0.12378 0.00023 " pathEditMode="relative" rAng="0" ptsTypes="AA">
                                      <p:cBhvr>
                                        <p:cTn id="22" dur="3000" fill="hold"/>
                                        <p:tgtEl>
                                          <p:spTgt spid="186"/>
                                        </p:tgtEl>
                                        <p:attrNameLst>
                                          <p:attrName>ppt_x</p:attrName>
                                          <p:attrName>ppt_y</p:attrName>
                                        </p:attrNameLst>
                                      </p:cBhvr>
                                      <p:rCtr x="6181" y="0"/>
                                    </p:animMotion>
                                  </p:childTnLst>
                                </p:cTn>
                              </p:par>
                              <p:par>
                                <p:cTn id="23" presetID="0" presetClass="path" presetSubtype="0" repeatCount="indefinite" accel="50000" decel="50000" autoRev="1" fill="hold" nodeType="withEffect">
                                  <p:stCondLst>
                                    <p:cond delay="0"/>
                                  </p:stCondLst>
                                  <p:endCondLst>
                                    <p:cond evt="onNext" delay="0">
                                      <p:tgtEl>
                                        <p:sldTgt/>
                                      </p:tgtEl>
                                    </p:cond>
                                  </p:endCondLst>
                                  <p:childTnLst>
                                    <p:animMotion origin="layout" path="M 0.00746 -1.85185E-6 L 0.14843 0.00023 " pathEditMode="relative" rAng="0" ptsTypes="AA">
                                      <p:cBhvr>
                                        <p:cTn id="24" dur="3000" fill="hold"/>
                                        <p:tgtEl>
                                          <p:spTgt spid="190"/>
                                        </p:tgtEl>
                                        <p:attrNameLst>
                                          <p:attrName>ppt_x</p:attrName>
                                          <p:attrName>ppt_y</p:attrName>
                                        </p:attrNameLst>
                                      </p:cBhvr>
                                      <p:rCtr x="7049" y="0"/>
                                    </p:animMotion>
                                  </p:childTnLst>
                                </p:cTn>
                              </p:par>
                              <p:par>
                                <p:cTn id="25" presetID="0" presetClass="path" presetSubtype="0" repeatCount="indefinite" accel="50000" decel="50000" autoRev="1" fill="hold" nodeType="withEffect">
                                  <p:stCondLst>
                                    <p:cond delay="0"/>
                                  </p:stCondLst>
                                  <p:endCondLst>
                                    <p:cond evt="onNext" delay="0">
                                      <p:tgtEl>
                                        <p:sldTgt/>
                                      </p:tgtEl>
                                    </p:cond>
                                  </p:endCondLst>
                                  <p:childTnLst>
                                    <p:animMotion origin="layout" path="M -8.33333E-7 -3.7037E-6 L 0.06823 -3.7037E-6 " pathEditMode="relative" rAng="0" ptsTypes="AA">
                                      <p:cBhvr>
                                        <p:cTn id="26" dur="3000" fill="hold"/>
                                        <p:tgtEl>
                                          <p:spTgt spid="195"/>
                                        </p:tgtEl>
                                        <p:attrNameLst>
                                          <p:attrName>ppt_x</p:attrName>
                                          <p:attrName>ppt_y</p:attrName>
                                        </p:attrNameLst>
                                      </p:cBhvr>
                                      <p:rCtr x="3403" y="0"/>
                                    </p:animMotion>
                                  </p:childTnLst>
                                </p:cTn>
                              </p:par>
                              <p:par>
                                <p:cTn id="27" presetID="0" presetClass="path" presetSubtype="0" repeatCount="indefinite" accel="50000" decel="50000" autoRev="1" fill="hold" nodeType="withEffect">
                                  <p:stCondLst>
                                    <p:cond delay="0"/>
                                  </p:stCondLst>
                                  <p:endCondLst>
                                    <p:cond evt="onNext" delay="0">
                                      <p:tgtEl>
                                        <p:sldTgt/>
                                      </p:tgtEl>
                                    </p:cond>
                                  </p:endCondLst>
                                  <p:childTnLst>
                                    <p:animMotion origin="layout" path="M -1.11111E-6 -2.22222E-6 L 0.09514 0.00023 " pathEditMode="relative" rAng="0" ptsTypes="AA">
                                      <p:cBhvr>
                                        <p:cTn id="28" dur="3000" fill="hold"/>
                                        <p:tgtEl>
                                          <p:spTgt spid="199"/>
                                        </p:tgtEl>
                                        <p:attrNameLst>
                                          <p:attrName>ppt_x</p:attrName>
                                          <p:attrName>ppt_y</p:attrName>
                                        </p:attrNameLst>
                                      </p:cBhvr>
                                      <p:rCtr x="4757" y="0"/>
                                    </p:animMotion>
                                  </p:childTnLst>
                                </p:cTn>
                              </p:par>
                              <p:par>
                                <p:cTn id="29" presetID="0" presetClass="path" presetSubtype="0" repeatCount="indefinite" accel="50000" decel="50000" autoRev="1" fill="hold" nodeType="withEffect">
                                  <p:stCondLst>
                                    <p:cond delay="0"/>
                                  </p:stCondLst>
                                  <p:endCondLst>
                                    <p:cond evt="onNext" delay="0">
                                      <p:tgtEl>
                                        <p:sldTgt/>
                                      </p:tgtEl>
                                    </p:cond>
                                  </p:endCondLst>
                                  <p:childTnLst>
                                    <p:animMotion origin="layout" path="M -2.77778E-7 -3.7037E-7 L 0.03941 -3.7037E-7 " pathEditMode="relative" rAng="0" ptsTypes="AA">
                                      <p:cBhvr>
                                        <p:cTn id="30" dur="3000" fill="hold"/>
                                        <p:tgtEl>
                                          <p:spTgt spid="203"/>
                                        </p:tgtEl>
                                        <p:attrNameLst>
                                          <p:attrName>ppt_x</p:attrName>
                                          <p:attrName>ppt_y</p:attrName>
                                        </p:attrNameLst>
                                      </p:cBhvr>
                                      <p:rCtr x="1962" y="0"/>
                                    </p:animMotion>
                                  </p:childTnLst>
                                </p:cTn>
                              </p:par>
                            </p:childTnLst>
                          </p:cTn>
                        </p:par>
                        <p:par>
                          <p:cTn id="31" fill="hold" nodeType="afterGroup">
                            <p:stCondLst>
                              <p:cond delay="6000"/>
                            </p:stCondLst>
                            <p:childTnLst>
                              <p:par>
                                <p:cTn id="32" presetID="1" presetClass="entr" presetSubtype="0" fill="hold" nodeType="afterEffect">
                                  <p:stCondLst>
                                    <p:cond delay="0"/>
                                  </p:stCondLst>
                                  <p:childTnLst>
                                    <p:set>
                                      <p:cBhvr>
                                        <p:cTn id="33" dur="1" fill="hold">
                                          <p:stCondLst>
                                            <p:cond delay="0"/>
                                          </p:stCondLst>
                                        </p:cTn>
                                        <p:tgtEl>
                                          <p:spTgt spid="212"/>
                                        </p:tgtEl>
                                        <p:attrNameLst>
                                          <p:attrName>style.visibility</p:attrName>
                                        </p:attrNameLst>
                                      </p:cBhvr>
                                      <p:to>
                                        <p:strVal val="visible"/>
                                      </p:to>
                                    </p:set>
                                  </p:childTnLst>
                                </p:cTn>
                              </p:par>
                            </p:childTnLst>
                          </p:cTn>
                        </p:par>
                        <p:par>
                          <p:cTn id="34" fill="hold" nodeType="afterGroup">
                            <p:stCondLst>
                              <p:cond delay="6000"/>
                            </p:stCondLst>
                            <p:childTnLst>
                              <p:par>
                                <p:cTn id="35" presetID="0" presetClass="path" presetSubtype="0" accel="50000" decel="50000" fill="hold" nodeType="afterEffect">
                                  <p:stCondLst>
                                    <p:cond delay="0"/>
                                  </p:stCondLst>
                                  <p:childTnLst>
                                    <p:animMotion origin="layout" path="M -1.66667E-6 -5.3654E-6 L 0.45538 0.00022 " pathEditMode="relative" ptsTypes="AA">
                                      <p:cBhvr>
                                        <p:cTn id="36" dur="2000" fill="hold"/>
                                        <p:tgtEl>
                                          <p:spTgt spid="212"/>
                                        </p:tgtEl>
                                        <p:attrNameLst>
                                          <p:attrName>ppt_x</p:attrName>
                                          <p:attrName>ppt_y</p:attrName>
                                        </p:attrNameLst>
                                      </p:cBhvr>
                                    </p:animMotion>
                                  </p:childTnLst>
                                  <p:subTnLst>
                                    <p:set>
                                      <p:cBhvr override="childStyle">
                                        <p:cTn dur="1" fill="hold" display="0" masterRel="sameClick" afterEffect="1">
                                          <p:stCondLst>
                                            <p:cond evt="end" delay="0">
                                              <p:tn val="35"/>
                                            </p:cond>
                                          </p:stCondLst>
                                        </p:cTn>
                                        <p:tgtEl>
                                          <p:spTgt spid="212"/>
                                        </p:tgtEl>
                                        <p:attrNameLst>
                                          <p:attrName>style.visibility</p:attrName>
                                        </p:attrNameLst>
                                      </p:cBhvr>
                                      <p:to>
                                        <p:strVal val="hidden"/>
                                      </p:to>
                                    </p:set>
                                  </p:subTnLst>
                                </p:cTn>
                              </p:par>
                            </p:childTnLst>
                          </p:cTn>
                        </p:par>
                        <p:par>
                          <p:cTn id="37" fill="hold" nodeType="afterGroup">
                            <p:stCondLst>
                              <p:cond delay="8000"/>
                            </p:stCondLst>
                            <p:childTnLst>
                              <p:par>
                                <p:cTn id="38" presetID="22" presetClass="entr" presetSubtype="1" fill="hold" nodeType="afterEffect">
                                  <p:stCondLst>
                                    <p:cond delay="0"/>
                                  </p:stCondLst>
                                  <p:childTnLst>
                                    <p:set>
                                      <p:cBhvr>
                                        <p:cTn id="39" dur="1" fill="hold">
                                          <p:stCondLst>
                                            <p:cond delay="0"/>
                                          </p:stCondLst>
                                        </p:cTn>
                                        <p:tgtEl>
                                          <p:spTgt spid="223"/>
                                        </p:tgtEl>
                                        <p:attrNameLst>
                                          <p:attrName>style.visibility</p:attrName>
                                        </p:attrNameLst>
                                      </p:cBhvr>
                                      <p:to>
                                        <p:strVal val="visible"/>
                                      </p:to>
                                    </p:set>
                                    <p:animEffect transition="in" filter="wipe(up)">
                                      <p:cBhvr>
                                        <p:cTn id="40" dur="500"/>
                                        <p:tgtEl>
                                          <p:spTgt spid="223"/>
                                        </p:tgtEl>
                                      </p:cBhvr>
                                    </p:animEffect>
                                  </p:childTnLst>
                                </p:cTn>
                              </p:par>
                            </p:childTnLst>
                          </p:cTn>
                        </p:par>
                        <p:par>
                          <p:cTn id="41" fill="hold" nodeType="afterGroup">
                            <p:stCondLst>
                              <p:cond delay="8500"/>
                            </p:stCondLst>
                            <p:childTnLst>
                              <p:par>
                                <p:cTn id="42" presetID="22" presetClass="entr" presetSubtype="1" fill="hold" grpId="0" nodeType="afterEffect">
                                  <p:stCondLst>
                                    <p:cond delay="0"/>
                                  </p:stCondLst>
                                  <p:childTnLst>
                                    <p:set>
                                      <p:cBhvr>
                                        <p:cTn id="43" dur="1" fill="hold">
                                          <p:stCondLst>
                                            <p:cond delay="0"/>
                                          </p:stCondLst>
                                        </p:cTn>
                                        <p:tgtEl>
                                          <p:spTgt spid="219">
                                            <p:txEl>
                                              <p:pRg st="0" end="0"/>
                                            </p:txEl>
                                          </p:spTgt>
                                        </p:tgtEl>
                                        <p:attrNameLst>
                                          <p:attrName>style.visibility</p:attrName>
                                        </p:attrNameLst>
                                      </p:cBhvr>
                                      <p:to>
                                        <p:strVal val="visible"/>
                                      </p:to>
                                    </p:set>
                                    <p:animEffect transition="in" filter="wipe(up)">
                                      <p:cBhvr>
                                        <p:cTn id="44" dur="500"/>
                                        <p:tgtEl>
                                          <p:spTgt spid="219">
                                            <p:txEl>
                                              <p:pRg st="0" end="0"/>
                                            </p:txEl>
                                          </p:spTgt>
                                        </p:tgtEl>
                                      </p:cBhvr>
                                    </p:animEffect>
                                  </p:childTnLst>
                                </p:cTn>
                              </p:par>
                            </p:childTnLst>
                          </p:cTn>
                        </p:par>
                        <p:par>
                          <p:cTn id="45" fill="hold" nodeType="afterGroup">
                            <p:stCondLst>
                              <p:cond delay="9000"/>
                            </p:stCondLst>
                            <p:childTnLst>
                              <p:par>
                                <p:cTn id="46" presetID="22" presetClass="entr" presetSubtype="1" fill="hold" grpId="0" nodeType="afterEffect">
                                  <p:stCondLst>
                                    <p:cond delay="1500"/>
                                  </p:stCondLst>
                                  <p:childTnLst>
                                    <p:set>
                                      <p:cBhvr>
                                        <p:cTn id="47" dur="1" fill="hold">
                                          <p:stCondLst>
                                            <p:cond delay="0"/>
                                          </p:stCondLst>
                                        </p:cTn>
                                        <p:tgtEl>
                                          <p:spTgt spid="219">
                                            <p:txEl>
                                              <p:pRg st="1" end="1"/>
                                            </p:txEl>
                                          </p:spTgt>
                                        </p:tgtEl>
                                        <p:attrNameLst>
                                          <p:attrName>style.visibility</p:attrName>
                                        </p:attrNameLst>
                                      </p:cBhvr>
                                      <p:to>
                                        <p:strVal val="visible"/>
                                      </p:to>
                                    </p:set>
                                    <p:animEffect transition="in" filter="wipe(up)">
                                      <p:cBhvr>
                                        <p:cTn id="48" dur="500"/>
                                        <p:tgtEl>
                                          <p:spTgt spid="219">
                                            <p:txEl>
                                              <p:pRg st="1" end="1"/>
                                            </p:txEl>
                                          </p:spTgt>
                                        </p:tgtEl>
                                      </p:cBhvr>
                                    </p:animEffect>
                                  </p:childTnLst>
                                </p:cTn>
                              </p:par>
                            </p:childTnLst>
                          </p:cTn>
                        </p:par>
                        <p:par>
                          <p:cTn id="49" fill="hold" nodeType="afterGroup">
                            <p:stCondLst>
                              <p:cond delay="11000"/>
                            </p:stCondLst>
                            <p:childTnLst>
                              <p:par>
                                <p:cTn id="50" presetID="22" presetClass="entr" presetSubtype="1" fill="hold" grpId="0" nodeType="afterEffect">
                                  <p:stCondLst>
                                    <p:cond delay="1250"/>
                                  </p:stCondLst>
                                  <p:childTnLst>
                                    <p:set>
                                      <p:cBhvr>
                                        <p:cTn id="51" dur="1" fill="hold">
                                          <p:stCondLst>
                                            <p:cond delay="0"/>
                                          </p:stCondLst>
                                        </p:cTn>
                                        <p:tgtEl>
                                          <p:spTgt spid="219">
                                            <p:txEl>
                                              <p:pRg st="2" end="2"/>
                                            </p:txEl>
                                          </p:spTgt>
                                        </p:tgtEl>
                                        <p:attrNameLst>
                                          <p:attrName>style.visibility</p:attrName>
                                        </p:attrNameLst>
                                      </p:cBhvr>
                                      <p:to>
                                        <p:strVal val="visible"/>
                                      </p:to>
                                    </p:set>
                                    <p:animEffect transition="in" filter="wipe(up)">
                                      <p:cBhvr>
                                        <p:cTn id="52" dur="500"/>
                                        <p:tgtEl>
                                          <p:spTgt spid="219">
                                            <p:txEl>
                                              <p:pRg st="2" end="2"/>
                                            </p:txEl>
                                          </p:spTgt>
                                        </p:tgtEl>
                                      </p:cBhvr>
                                    </p:animEffect>
                                  </p:childTnLst>
                                </p:cTn>
                              </p:par>
                            </p:childTnLst>
                          </p:cTn>
                        </p:par>
                        <p:par>
                          <p:cTn id="53" fill="hold" nodeType="afterGroup">
                            <p:stCondLst>
                              <p:cond delay="12750"/>
                            </p:stCondLst>
                            <p:childTnLst>
                              <p:par>
                                <p:cTn id="54" presetID="22" presetClass="entr" presetSubtype="1" fill="hold" grpId="0" nodeType="afterEffect">
                                  <p:stCondLst>
                                    <p:cond delay="1000"/>
                                  </p:stCondLst>
                                  <p:childTnLst>
                                    <p:set>
                                      <p:cBhvr>
                                        <p:cTn id="55" dur="1" fill="hold">
                                          <p:stCondLst>
                                            <p:cond delay="0"/>
                                          </p:stCondLst>
                                        </p:cTn>
                                        <p:tgtEl>
                                          <p:spTgt spid="219">
                                            <p:txEl>
                                              <p:pRg st="3" end="3"/>
                                            </p:txEl>
                                          </p:spTgt>
                                        </p:tgtEl>
                                        <p:attrNameLst>
                                          <p:attrName>style.visibility</p:attrName>
                                        </p:attrNameLst>
                                      </p:cBhvr>
                                      <p:to>
                                        <p:strVal val="visible"/>
                                      </p:to>
                                    </p:set>
                                    <p:animEffect transition="in" filter="wipe(up)">
                                      <p:cBhvr>
                                        <p:cTn id="56" dur="500"/>
                                        <p:tgtEl>
                                          <p:spTgt spid="219">
                                            <p:txEl>
                                              <p:pRg st="3" end="3"/>
                                            </p:txEl>
                                          </p:spTgt>
                                        </p:tgtEl>
                                      </p:cBhvr>
                                    </p:animEffect>
                                  </p:childTnLst>
                                </p:cTn>
                              </p:par>
                            </p:childTnLst>
                          </p:cTn>
                        </p:par>
                        <p:par>
                          <p:cTn id="57" fill="hold" nodeType="afterGroup">
                            <p:stCondLst>
                              <p:cond delay="14250"/>
                            </p:stCondLst>
                            <p:childTnLst>
                              <p:par>
                                <p:cTn id="58" presetID="22" presetClass="entr" presetSubtype="1" fill="hold" grpId="0" nodeType="afterEffect">
                                  <p:stCondLst>
                                    <p:cond delay="1250"/>
                                  </p:stCondLst>
                                  <p:childTnLst>
                                    <p:set>
                                      <p:cBhvr>
                                        <p:cTn id="59" dur="1" fill="hold">
                                          <p:stCondLst>
                                            <p:cond delay="0"/>
                                          </p:stCondLst>
                                        </p:cTn>
                                        <p:tgtEl>
                                          <p:spTgt spid="219">
                                            <p:txEl>
                                              <p:pRg st="4" end="4"/>
                                            </p:txEl>
                                          </p:spTgt>
                                        </p:tgtEl>
                                        <p:attrNameLst>
                                          <p:attrName>style.visibility</p:attrName>
                                        </p:attrNameLst>
                                      </p:cBhvr>
                                      <p:to>
                                        <p:strVal val="visible"/>
                                      </p:to>
                                    </p:set>
                                    <p:animEffect transition="in" filter="wipe(up)">
                                      <p:cBhvr>
                                        <p:cTn id="60" dur="500"/>
                                        <p:tgtEl>
                                          <p:spTgt spid="219">
                                            <p:txEl>
                                              <p:pRg st="4" end="4"/>
                                            </p:txEl>
                                          </p:spTgt>
                                        </p:tgtEl>
                                      </p:cBhvr>
                                    </p:animEffect>
                                  </p:childTnLst>
                                </p:cTn>
                              </p:par>
                            </p:childTnLst>
                          </p:cTn>
                        </p:par>
                        <p:par>
                          <p:cTn id="61" fill="hold" nodeType="afterGroup">
                            <p:stCondLst>
                              <p:cond delay="16000"/>
                            </p:stCondLst>
                            <p:childTnLst>
                              <p:par>
                                <p:cTn id="62" presetID="22" presetClass="entr" presetSubtype="1" fill="hold" grpId="0" nodeType="afterEffect">
                                  <p:stCondLst>
                                    <p:cond delay="1500"/>
                                  </p:stCondLst>
                                  <p:childTnLst>
                                    <p:set>
                                      <p:cBhvr>
                                        <p:cTn id="63" dur="1" fill="hold">
                                          <p:stCondLst>
                                            <p:cond delay="0"/>
                                          </p:stCondLst>
                                        </p:cTn>
                                        <p:tgtEl>
                                          <p:spTgt spid="219">
                                            <p:txEl>
                                              <p:pRg st="5" end="5"/>
                                            </p:txEl>
                                          </p:spTgt>
                                        </p:tgtEl>
                                        <p:attrNameLst>
                                          <p:attrName>style.visibility</p:attrName>
                                        </p:attrNameLst>
                                      </p:cBhvr>
                                      <p:to>
                                        <p:strVal val="visible"/>
                                      </p:to>
                                    </p:set>
                                    <p:animEffect transition="in" filter="wipe(up)">
                                      <p:cBhvr>
                                        <p:cTn id="64" dur="500"/>
                                        <p:tgtEl>
                                          <p:spTgt spid="219">
                                            <p:txEl>
                                              <p:pRg st="5" end="5"/>
                                            </p:txEl>
                                          </p:spTgt>
                                        </p:tgtEl>
                                      </p:cBhvr>
                                    </p:animEffect>
                                  </p:childTnLst>
                                </p:cTn>
                              </p:par>
                            </p:childTnLst>
                          </p:cTn>
                        </p:par>
                        <p:par>
                          <p:cTn id="65" fill="hold" nodeType="afterGroup">
                            <p:stCondLst>
                              <p:cond delay="18000"/>
                            </p:stCondLst>
                            <p:childTnLst>
                              <p:par>
                                <p:cTn id="66" presetID="22" presetClass="entr" presetSubtype="1" fill="hold" grpId="0" nodeType="afterEffect">
                                  <p:stCondLst>
                                    <p:cond delay="1500"/>
                                  </p:stCondLst>
                                  <p:childTnLst>
                                    <p:set>
                                      <p:cBhvr>
                                        <p:cTn id="67" dur="1" fill="hold">
                                          <p:stCondLst>
                                            <p:cond delay="0"/>
                                          </p:stCondLst>
                                        </p:cTn>
                                        <p:tgtEl>
                                          <p:spTgt spid="219">
                                            <p:txEl>
                                              <p:pRg st="6" end="6"/>
                                            </p:txEl>
                                          </p:spTgt>
                                        </p:tgtEl>
                                        <p:attrNameLst>
                                          <p:attrName>style.visibility</p:attrName>
                                        </p:attrNameLst>
                                      </p:cBhvr>
                                      <p:to>
                                        <p:strVal val="visible"/>
                                      </p:to>
                                    </p:set>
                                    <p:animEffect transition="in" filter="wipe(up)">
                                      <p:cBhvr>
                                        <p:cTn id="68" dur="500"/>
                                        <p:tgtEl>
                                          <p:spTgt spid="219">
                                            <p:txEl>
                                              <p:pRg st="6" end="6"/>
                                            </p:txEl>
                                          </p:spTgt>
                                        </p:tgtEl>
                                      </p:cBhvr>
                                    </p:animEffect>
                                  </p:childTnLst>
                                </p:cTn>
                              </p:par>
                            </p:childTnLst>
                          </p:cTn>
                        </p:par>
                        <p:par>
                          <p:cTn id="69" fill="hold" nodeType="afterGroup">
                            <p:stCondLst>
                              <p:cond delay="20000"/>
                            </p:stCondLst>
                            <p:childTnLst>
                              <p:par>
                                <p:cTn id="70" presetID="22" presetClass="entr" presetSubtype="1" fill="hold" grpId="0" nodeType="afterEffect">
                                  <p:stCondLst>
                                    <p:cond delay="1750"/>
                                  </p:stCondLst>
                                  <p:childTnLst>
                                    <p:set>
                                      <p:cBhvr>
                                        <p:cTn id="71" dur="1" fill="hold">
                                          <p:stCondLst>
                                            <p:cond delay="0"/>
                                          </p:stCondLst>
                                        </p:cTn>
                                        <p:tgtEl>
                                          <p:spTgt spid="219">
                                            <p:txEl>
                                              <p:pRg st="7" end="7"/>
                                            </p:txEl>
                                          </p:spTgt>
                                        </p:tgtEl>
                                        <p:attrNameLst>
                                          <p:attrName>style.visibility</p:attrName>
                                        </p:attrNameLst>
                                      </p:cBhvr>
                                      <p:to>
                                        <p:strVal val="visible"/>
                                      </p:to>
                                    </p:set>
                                    <p:animEffect transition="in" filter="wipe(up)">
                                      <p:cBhvr>
                                        <p:cTn id="72" dur="500"/>
                                        <p:tgtEl>
                                          <p:spTgt spid="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latin typeface="Arial" charset="0"/>
                <a:cs typeface="Arial" charset="0"/>
              </a:rPr>
              <a:t>Emergence of Portfolio Matrices</a:t>
            </a:r>
          </a:p>
        </p:txBody>
      </p:sp>
      <p:sp>
        <p:nvSpPr>
          <p:cNvPr id="5" name="Oval 4"/>
          <p:cNvSpPr/>
          <p:nvPr/>
        </p:nvSpPr>
        <p:spPr bwMode="auto">
          <a:xfrm>
            <a:off x="2263775" y="6230938"/>
            <a:ext cx="4365625" cy="703262"/>
          </a:xfrm>
          <a:prstGeom prst="ellipse">
            <a:avLst/>
          </a:prstGeom>
          <a:gradFill flip="none" rotWithShape="1">
            <a:gsLst>
              <a:gs pos="0">
                <a:schemeClr val="tx1">
                  <a:lumMod val="50000"/>
                  <a:lumOff val="50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105" charset="-128"/>
            </a:endParaRPr>
          </a:p>
        </p:txBody>
      </p:sp>
      <p:sp>
        <p:nvSpPr>
          <p:cNvPr id="6" name="Oval 5"/>
          <p:cNvSpPr>
            <a:spLocks noGrp="1" noSelect="1" noRot="1" noMove="1" noResize="1" noEditPoints="1" noAdjustHandles="1" noChangeArrowheads="1" noChangeShapeType="1" noTextEdit="1"/>
          </p:cNvSpPr>
          <p:nvPr>
            <p:custDataLst>
              <p:tags r:id="rId1"/>
            </p:custDataLst>
          </p:nvPr>
        </p:nvSpPr>
        <p:spPr bwMode="auto">
          <a:xfrm>
            <a:off x="3065463" y="4237038"/>
            <a:ext cx="509587" cy="509587"/>
          </a:xfrm>
          <a:prstGeom prst="ellipse">
            <a:avLst/>
          </a:prstGeom>
          <a:solidFill>
            <a:srgbClr val="558ED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105" charset="0"/>
              <a:ea typeface="ＭＳ Ｐゴシック" pitchFamily="-105" charset="-128"/>
              <a:cs typeface="+mn-cs"/>
            </a:endParaRPr>
          </a:p>
        </p:txBody>
      </p:sp>
      <p:sp>
        <p:nvSpPr>
          <p:cNvPr id="7" name="Oval 6"/>
          <p:cNvSpPr>
            <a:spLocks noGrp="1" noSelect="1" noRot="1" noMove="1" noResize="1" noEditPoints="1" noAdjustHandles="1" noChangeArrowheads="1" noChangeShapeType="1" noTextEdit="1"/>
          </p:cNvSpPr>
          <p:nvPr>
            <p:custDataLst>
              <p:tags r:id="rId2"/>
            </p:custDataLst>
          </p:nvPr>
        </p:nvSpPr>
        <p:spPr bwMode="auto">
          <a:xfrm>
            <a:off x="5437188" y="4237038"/>
            <a:ext cx="509587" cy="509587"/>
          </a:xfrm>
          <a:prstGeom prst="ellipse">
            <a:avLst/>
          </a:prstGeom>
          <a:solidFill>
            <a:srgbClr val="558ED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105" charset="0"/>
              <a:ea typeface="ＭＳ Ｐゴシック" pitchFamily="-105" charset="-128"/>
              <a:cs typeface="+mn-cs"/>
            </a:endParaRPr>
          </a:p>
        </p:txBody>
      </p:sp>
      <p:sp>
        <p:nvSpPr>
          <p:cNvPr id="9" name="Trapezoid 31"/>
          <p:cNvSpPr>
            <a:spLocks noGrp="1" noSelect="1" noRot="1" noMove="1" noResize="1" noEditPoints="1" noAdjustHandles="1" noChangeArrowheads="1" noChangeShapeType="1" noTextEdit="1"/>
          </p:cNvSpPr>
          <p:nvPr>
            <p:custDataLst>
              <p:tags r:id="rId3"/>
            </p:custDataLst>
          </p:nvPr>
        </p:nvSpPr>
        <p:spPr bwMode="auto">
          <a:xfrm>
            <a:off x="3617912" y="2262188"/>
            <a:ext cx="1570037" cy="1989137"/>
          </a:xfrm>
          <a:custGeom>
            <a:avLst/>
            <a:gdLst>
              <a:gd name="T0" fmla="*/ 450013 w 900025"/>
              <a:gd name="T1" fmla="*/ 0 h 1139190"/>
              <a:gd name="T2" fmla="*/ 112503 w 900025"/>
              <a:gd name="T3" fmla="*/ 569595 h 1139190"/>
              <a:gd name="T4" fmla="*/ 450013 w 900025"/>
              <a:gd name="T5" fmla="*/ 1139190 h 1139190"/>
              <a:gd name="T6" fmla="*/ 787522 w 900025"/>
              <a:gd name="T7" fmla="*/ 569595 h 1139190"/>
              <a:gd name="T8" fmla="*/ 3 60000 65536"/>
              <a:gd name="T9" fmla="*/ 2 60000 65536"/>
              <a:gd name="T10" fmla="*/ 1 60000 65536"/>
              <a:gd name="T11" fmla="*/ 0 60000 65536"/>
              <a:gd name="T12" fmla="*/ 150004 w 900025"/>
              <a:gd name="T13" fmla="*/ 189865 h 1139190"/>
              <a:gd name="T14" fmla="*/ 750021 w 900025"/>
              <a:gd name="T15" fmla="*/ 1139190 h 1139190"/>
            </a:gdLst>
            <a:ahLst/>
            <a:cxnLst>
              <a:cxn ang="T8">
                <a:pos x="T0" y="T1"/>
              </a:cxn>
              <a:cxn ang="T9">
                <a:pos x="T2" y="T3"/>
              </a:cxn>
              <a:cxn ang="T10">
                <a:pos x="T4" y="T5"/>
              </a:cxn>
              <a:cxn ang="T11">
                <a:pos x="T6" y="T7"/>
              </a:cxn>
            </a:cxnLst>
            <a:rect l="T12" t="T13" r="T14" b="T15"/>
            <a:pathLst>
              <a:path w="900025" h="1139190">
                <a:moveTo>
                  <a:pt x="0" y="1139190"/>
                </a:moveTo>
                <a:lnTo>
                  <a:pt x="225006" y="0"/>
                </a:lnTo>
                <a:lnTo>
                  <a:pt x="675019" y="0"/>
                </a:lnTo>
                <a:lnTo>
                  <a:pt x="900025" y="1139190"/>
                </a:lnTo>
                <a:close/>
              </a:path>
            </a:pathLst>
          </a:custGeom>
          <a:gradFill rotWithShape="1">
            <a:gsLst>
              <a:gs pos="0">
                <a:srgbClr val="10253F"/>
              </a:gs>
              <a:gs pos="47000">
                <a:srgbClr val="558ED5"/>
              </a:gs>
              <a:gs pos="100000">
                <a:srgbClr val="10253F"/>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105" charset="0"/>
              <a:ea typeface="ＭＳ Ｐゴシック" pitchFamily="-105" charset="-128"/>
              <a:cs typeface="+mn-cs"/>
            </a:endParaRPr>
          </a:p>
        </p:txBody>
      </p:sp>
      <p:sp>
        <p:nvSpPr>
          <p:cNvPr id="10" name="Trapezoid 32"/>
          <p:cNvSpPr>
            <a:spLocks noGrp="1" noSelect="1" noRot="1" noMove="1" noResize="1" noEditPoints="1" noAdjustHandles="1" noChangeArrowheads="1" noChangeShapeType="1" noTextEdit="1"/>
          </p:cNvSpPr>
          <p:nvPr>
            <p:custDataLst>
              <p:tags r:id="rId4"/>
            </p:custDataLst>
          </p:nvPr>
        </p:nvSpPr>
        <p:spPr bwMode="auto">
          <a:xfrm rot="10800000">
            <a:off x="3765550" y="4164013"/>
            <a:ext cx="1274763" cy="2401886"/>
          </a:xfrm>
          <a:custGeom>
            <a:avLst/>
            <a:gdLst>
              <a:gd name="T0" fmla="*/ 365235 w 730469"/>
              <a:gd name="T1" fmla="*/ 0 h 1375700"/>
              <a:gd name="T2" fmla="*/ 95366 w 730469"/>
              <a:gd name="T3" fmla="*/ 687850 h 1375700"/>
              <a:gd name="T4" fmla="*/ 365235 w 730469"/>
              <a:gd name="T5" fmla="*/ 1375700 h 1375700"/>
              <a:gd name="T6" fmla="*/ 635103 w 730469"/>
              <a:gd name="T7" fmla="*/ 687850 h 1375700"/>
              <a:gd name="T8" fmla="*/ 3 60000 65536"/>
              <a:gd name="T9" fmla="*/ 2 60000 65536"/>
              <a:gd name="T10" fmla="*/ 1 60000 65536"/>
              <a:gd name="T11" fmla="*/ 0 60000 65536"/>
              <a:gd name="T12" fmla="*/ 127155 w 730469"/>
              <a:gd name="T13" fmla="*/ 239473 h 1375700"/>
              <a:gd name="T14" fmla="*/ 603314 w 730469"/>
              <a:gd name="T15" fmla="*/ 1375700 h 1375700"/>
            </a:gdLst>
            <a:ahLst/>
            <a:cxnLst>
              <a:cxn ang="T8">
                <a:pos x="T0" y="T1"/>
              </a:cxn>
              <a:cxn ang="T9">
                <a:pos x="T2" y="T3"/>
              </a:cxn>
              <a:cxn ang="T10">
                <a:pos x="T4" y="T5"/>
              </a:cxn>
              <a:cxn ang="T11">
                <a:pos x="T6" y="T7"/>
              </a:cxn>
            </a:cxnLst>
            <a:rect l="T12" t="T13" r="T14" b="T15"/>
            <a:pathLst>
              <a:path w="730469" h="1375700">
                <a:moveTo>
                  <a:pt x="0" y="1375700"/>
                </a:moveTo>
                <a:lnTo>
                  <a:pt x="190733" y="0"/>
                </a:lnTo>
                <a:lnTo>
                  <a:pt x="539736" y="0"/>
                </a:lnTo>
                <a:lnTo>
                  <a:pt x="730469" y="1375700"/>
                </a:lnTo>
                <a:close/>
              </a:path>
            </a:pathLst>
          </a:custGeom>
          <a:gradFill rotWithShape="1">
            <a:gsLst>
              <a:gs pos="0">
                <a:srgbClr val="10253F"/>
              </a:gs>
              <a:gs pos="49000">
                <a:srgbClr val="558ED5"/>
              </a:gs>
              <a:gs pos="100000">
                <a:srgbClr val="10253F"/>
              </a:gs>
            </a:gsLst>
            <a:lin ang="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105" charset="0"/>
              <a:ea typeface="ＭＳ Ｐゴシック" pitchFamily="-105" charset="-128"/>
              <a:cs typeface="+mn-cs"/>
            </a:endParaRPr>
          </a:p>
        </p:txBody>
      </p:sp>
      <p:sp>
        <p:nvSpPr>
          <p:cNvPr id="11" name="Oval 10"/>
          <p:cNvSpPr>
            <a:spLocks noGrp="1" noSelect="1" noRot="1" noMove="1" noResize="1" noEditPoints="1" noAdjustHandles="1" noChangeArrowheads="1" noChangeShapeType="1" noTextEdit="1"/>
          </p:cNvSpPr>
          <p:nvPr>
            <p:custDataLst>
              <p:tags r:id="rId5"/>
            </p:custDataLst>
          </p:nvPr>
        </p:nvSpPr>
        <p:spPr bwMode="auto">
          <a:xfrm>
            <a:off x="3774542" y="900113"/>
            <a:ext cx="1256365" cy="1256777"/>
          </a:xfrm>
          <a:prstGeom prst="ellipse">
            <a:avLst/>
          </a:prstGeom>
          <a:gradFill flip="none" rotWithShape="1">
            <a:gsLst>
              <a:gs pos="100000">
                <a:schemeClr val="tx2">
                  <a:lumMod val="75000"/>
                </a:schemeClr>
              </a:gs>
              <a:gs pos="10000">
                <a:schemeClr val="tx2">
                  <a:lumMod val="60000"/>
                  <a:lumOff val="4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fontAlgn="auto" hangingPunct="1">
              <a:spcBef>
                <a:spcPts val="0"/>
              </a:spcBef>
              <a:spcAft>
                <a:spcPts val="0"/>
              </a:spcAft>
              <a:defRPr/>
            </a:pPr>
            <a:endParaRPr lang="en-US" sz="1800" dirty="0" smtClean="0">
              <a:solidFill>
                <a:srgbClr val="FFFFFF"/>
              </a:solidFill>
              <a:latin typeface="Calibri" pitchFamily="-105" charset="0"/>
            </a:endParaRPr>
          </a:p>
        </p:txBody>
      </p:sp>
      <p:sp>
        <p:nvSpPr>
          <p:cNvPr id="12" name="Rounded Rectangle 11"/>
          <p:cNvSpPr>
            <a:spLocks noChangeArrowheads="1"/>
          </p:cNvSpPr>
          <p:nvPr/>
        </p:nvSpPr>
        <p:spPr bwMode="auto">
          <a:xfrm>
            <a:off x="2362200" y="2514600"/>
            <a:ext cx="4191000" cy="1752600"/>
          </a:xfrm>
          <a:prstGeom prst="roundRect">
            <a:avLst>
              <a:gd name="adj" fmla="val 5324"/>
            </a:avLst>
          </a:prstGeom>
          <a:gradFill rotWithShape="1">
            <a:gsLst>
              <a:gs pos="0">
                <a:schemeClr val="bg1"/>
              </a:gs>
              <a:gs pos="100000">
                <a:srgbClr val="D9D9D9"/>
              </a:gs>
            </a:gsLst>
            <a:lin ang="5400000"/>
          </a:gradFill>
          <a:ln w="5397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05" charset="0"/>
              <a:ea typeface="ＭＳ Ｐゴシック" pitchFamily="-105" charset="-128"/>
              <a:cs typeface="+mn-cs"/>
            </a:endParaRPr>
          </a:p>
        </p:txBody>
      </p:sp>
      <p:sp>
        <p:nvSpPr>
          <p:cNvPr id="13" name="Oval 12"/>
          <p:cNvSpPr>
            <a:spLocks noGrp="1" noSelect="1" noRot="1" noMove="1" noResize="1" noEditPoints="1" noAdjustHandles="1" noChangeArrowheads="1" noChangeShapeType="1" noTextEdit="1"/>
          </p:cNvSpPr>
          <p:nvPr>
            <p:custDataLst>
              <p:tags r:id="rId6"/>
            </p:custDataLst>
          </p:nvPr>
        </p:nvSpPr>
        <p:spPr bwMode="auto">
          <a:xfrm>
            <a:off x="3997325" y="985838"/>
            <a:ext cx="812800" cy="487362"/>
          </a:xfrm>
          <a:prstGeom prst="ellipse">
            <a:avLst/>
          </a:prstGeom>
          <a:gradFill rotWithShape="1">
            <a:gsLst>
              <a:gs pos="0">
                <a:srgbClr val="558ED5"/>
              </a:gs>
              <a:gs pos="999">
                <a:srgbClr val="558ED5">
                  <a:alpha val="99001"/>
                </a:srgbClr>
              </a:gs>
              <a:gs pos="100000">
                <a:srgbClr val="9BC1FF">
                  <a:alpha val="0"/>
                </a:srgbClr>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105" charset="0"/>
              <a:ea typeface="ＭＳ Ｐゴシック" pitchFamily="-105" charset="-128"/>
              <a:cs typeface="+mn-cs"/>
            </a:endParaRPr>
          </a:p>
        </p:txBody>
      </p:sp>
      <p:sp>
        <p:nvSpPr>
          <p:cNvPr id="4" name="TextBox 3"/>
          <p:cNvSpPr txBox="1">
            <a:spLocks noChangeArrowheads="1"/>
          </p:cNvSpPr>
          <p:nvPr/>
        </p:nvSpPr>
        <p:spPr bwMode="auto">
          <a:xfrm>
            <a:off x="2438400" y="2590800"/>
            <a:ext cx="4038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500" dirty="0">
                <a:latin typeface="Calibri" pitchFamily="34" charset="0"/>
                <a:cs typeface="Calibri" pitchFamily="34" charset="0"/>
              </a:rPr>
              <a:t>During the 1979’s and early 1980’s, several leading consulting firms developed the concept of portfolio matrices to achieve a better understanding of the competitive position of an overall portfolio of businesses, to suggest alternatives for each of the businesses, and to identify priorities for the allocation of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Arial" charset="0"/>
                <a:cs typeface="Arial" charset="0"/>
              </a:rPr>
              <a:t>Purpose of Portfolio Matrices</a:t>
            </a:r>
          </a:p>
        </p:txBody>
      </p:sp>
      <p:sp>
        <p:nvSpPr>
          <p:cNvPr id="26" name="Down Arrow 25"/>
          <p:cNvSpPr>
            <a:spLocks noChangeArrowheads="1"/>
          </p:cNvSpPr>
          <p:nvPr/>
        </p:nvSpPr>
        <p:spPr bwMode="auto">
          <a:xfrm>
            <a:off x="1066800" y="2160588"/>
            <a:ext cx="1574800" cy="3706812"/>
          </a:xfrm>
          <a:prstGeom prst="downArrow">
            <a:avLst>
              <a:gd name="adj1" fmla="val 100000"/>
              <a:gd name="adj2" fmla="val 50004"/>
            </a:avLst>
          </a:prstGeom>
          <a:gradFill rotWithShape="1">
            <a:gsLst>
              <a:gs pos="0">
                <a:srgbClr val="9BC1FF">
                  <a:alpha val="0"/>
                </a:srgbClr>
              </a:gs>
              <a:gs pos="100000">
                <a:srgbClr val="C6D9F1"/>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34" charset="-128"/>
              <a:cs typeface="+mn-cs"/>
            </a:endParaRPr>
          </a:p>
        </p:txBody>
      </p:sp>
      <p:grpSp>
        <p:nvGrpSpPr>
          <p:cNvPr id="27" name="Group 38"/>
          <p:cNvGrpSpPr>
            <a:grpSpLocks/>
          </p:cNvGrpSpPr>
          <p:nvPr/>
        </p:nvGrpSpPr>
        <p:grpSpPr bwMode="auto">
          <a:xfrm>
            <a:off x="1187450" y="2020888"/>
            <a:ext cx="1338263" cy="1292225"/>
            <a:chOff x="1600200" y="482600"/>
            <a:chExt cx="1574800" cy="1574813"/>
          </a:xfrm>
        </p:grpSpPr>
        <p:sp>
          <p:nvSpPr>
            <p:cNvPr id="28" name="Oval 27"/>
            <p:cNvSpPr/>
            <p:nvPr/>
          </p:nvSpPr>
          <p:spPr bwMode="auto">
            <a:xfrm>
              <a:off x="1600200" y="482600"/>
              <a:ext cx="1574800" cy="1574813"/>
            </a:xfrm>
            <a:prstGeom prst="ellipse">
              <a:avLst/>
            </a:prstGeom>
            <a:gradFill flip="none" rotWithShape="1">
              <a:gsLst>
                <a:gs pos="0">
                  <a:schemeClr val="tx2">
                    <a:lumMod val="50000"/>
                  </a:schemeClr>
                </a:gs>
                <a:gs pos="100000">
                  <a:schemeClr val="tx2">
                    <a:lumMod val="75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en-US" sz="1800" dirty="0" smtClean="0">
                <a:solidFill>
                  <a:srgbClr val="FFFFFF"/>
                </a:solidFill>
                <a:latin typeface="Calibri" pitchFamily="34" charset="0"/>
              </a:endParaRPr>
            </a:p>
          </p:txBody>
        </p:sp>
        <p:sp>
          <p:nvSpPr>
            <p:cNvPr id="29" name="Oval 28"/>
            <p:cNvSpPr/>
            <p:nvPr/>
          </p:nvSpPr>
          <p:spPr bwMode="auto">
            <a:xfrm>
              <a:off x="1879600" y="530761"/>
              <a:ext cx="1016000" cy="713845"/>
            </a:xfrm>
            <a:prstGeom prst="ellipse">
              <a:avLst/>
            </a:prstGeom>
            <a:gradFill>
              <a:gsLst>
                <a:gs pos="35000">
                  <a:schemeClr val="accent1">
                    <a:tint val="100000"/>
                    <a:shade val="100000"/>
                    <a:satMod val="130000"/>
                    <a:alpha val="0"/>
                  </a:schemeClr>
                </a:gs>
                <a:gs pos="100000">
                  <a:schemeClr val="accent1">
                    <a:lumMod val="60000"/>
                    <a:lumOff val="4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en-US" sz="1800" dirty="0" smtClean="0">
                <a:solidFill>
                  <a:srgbClr val="FFFFFF"/>
                </a:solidFill>
                <a:latin typeface="Calibri" pitchFamily="34" charset="0"/>
              </a:endParaRPr>
            </a:p>
          </p:txBody>
        </p:sp>
      </p:grpSp>
      <p:grpSp>
        <p:nvGrpSpPr>
          <p:cNvPr id="30" name="Group 39"/>
          <p:cNvGrpSpPr>
            <a:grpSpLocks/>
          </p:cNvGrpSpPr>
          <p:nvPr/>
        </p:nvGrpSpPr>
        <p:grpSpPr bwMode="auto">
          <a:xfrm>
            <a:off x="2895600" y="2160588"/>
            <a:ext cx="5548313" cy="865187"/>
            <a:chOff x="3467100" y="877441"/>
            <a:chExt cx="4114800" cy="864096"/>
          </a:xfrm>
        </p:grpSpPr>
        <p:sp>
          <p:nvSpPr>
            <p:cNvPr id="31" name="Rectangle 30"/>
            <p:cNvSpPr>
              <a:spLocks noChangeArrowheads="1"/>
            </p:cNvSpPr>
            <p:nvPr/>
          </p:nvSpPr>
          <p:spPr bwMode="auto">
            <a:xfrm>
              <a:off x="3467100" y="877441"/>
              <a:ext cx="4114800" cy="864096"/>
            </a:xfrm>
            <a:prstGeom prst="rect">
              <a:avLst/>
            </a:prstGeom>
            <a:solidFill>
              <a:srgbClr val="10253F"/>
            </a:solidFill>
            <a:ln w="9525">
              <a:solidFill>
                <a:srgbClr val="10253F"/>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sz="1600" dirty="0">
                <a:solidFill>
                  <a:srgbClr val="FFFFFF"/>
                </a:solidFill>
                <a:latin typeface="Calibri" pitchFamily="34" charset="0"/>
                <a:ea typeface="ＭＳ Ｐゴシック" pitchFamily="34" charset="-128"/>
                <a:cs typeface="Calibri" pitchFamily="34" charset="0"/>
              </a:endParaRPr>
            </a:p>
          </p:txBody>
        </p:sp>
        <p:sp>
          <p:nvSpPr>
            <p:cNvPr id="16408" name="Rektangel 76"/>
            <p:cNvSpPr>
              <a:spLocks noChangeArrowheads="1"/>
            </p:cNvSpPr>
            <p:nvPr/>
          </p:nvSpPr>
          <p:spPr bwMode="auto">
            <a:xfrm>
              <a:off x="3467100" y="1004444"/>
              <a:ext cx="3825789" cy="58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600" noProof="1">
                  <a:solidFill>
                    <a:schemeClr val="bg1"/>
                  </a:solidFill>
                  <a:latin typeface="Calibri" pitchFamily="34" charset="0"/>
                  <a:cs typeface="Calibri" pitchFamily="34" charset="0"/>
                </a:rPr>
                <a:t>The key purpose of portfolio models was to assist a firm in achieving a balanced portfolio of business. </a:t>
              </a:r>
              <a:endParaRPr lang="da-DK" sz="1600" dirty="0">
                <a:solidFill>
                  <a:schemeClr val="bg1"/>
                </a:solidFill>
                <a:latin typeface="Calibri" pitchFamily="34" charset="0"/>
                <a:cs typeface="Calibri" pitchFamily="34" charset="0"/>
              </a:endParaRPr>
            </a:p>
          </p:txBody>
        </p:sp>
      </p:grpSp>
      <p:grpSp>
        <p:nvGrpSpPr>
          <p:cNvPr id="33" name="Group 37"/>
          <p:cNvGrpSpPr>
            <a:grpSpLocks/>
          </p:cNvGrpSpPr>
          <p:nvPr/>
        </p:nvGrpSpPr>
        <p:grpSpPr bwMode="auto">
          <a:xfrm>
            <a:off x="1346200" y="3449638"/>
            <a:ext cx="1016000" cy="1016000"/>
            <a:chOff x="1879600" y="2154238"/>
            <a:chExt cx="1016000" cy="1016000"/>
          </a:xfrm>
        </p:grpSpPr>
        <p:sp>
          <p:nvSpPr>
            <p:cNvPr id="34" name="Oval 33"/>
            <p:cNvSpPr>
              <a:spLocks noChangeArrowheads="1"/>
            </p:cNvSpPr>
            <p:nvPr/>
          </p:nvSpPr>
          <p:spPr bwMode="auto">
            <a:xfrm>
              <a:off x="1879600" y="2154238"/>
              <a:ext cx="1016000" cy="1016000"/>
            </a:xfrm>
            <a:prstGeom prst="ellipse">
              <a:avLst/>
            </a:prstGeom>
            <a:gradFill rotWithShape="1">
              <a:gsLst>
                <a:gs pos="0">
                  <a:srgbClr val="558ED5"/>
                </a:gs>
                <a:gs pos="100000">
                  <a:srgbClr val="17375E"/>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34" charset="-128"/>
                <a:cs typeface="+mn-cs"/>
              </a:endParaRPr>
            </a:p>
          </p:txBody>
        </p:sp>
        <p:sp>
          <p:nvSpPr>
            <p:cNvPr id="35" name="Oval 34"/>
            <p:cNvSpPr/>
            <p:nvPr/>
          </p:nvSpPr>
          <p:spPr bwMode="auto">
            <a:xfrm>
              <a:off x="1978000" y="2206233"/>
              <a:ext cx="819200" cy="713845"/>
            </a:xfrm>
            <a:prstGeom prst="ellipse">
              <a:avLst/>
            </a:prstGeom>
            <a:gradFill>
              <a:gsLst>
                <a:gs pos="35000">
                  <a:schemeClr val="accent1">
                    <a:tint val="100000"/>
                    <a:shade val="100000"/>
                    <a:satMod val="130000"/>
                    <a:alpha val="0"/>
                  </a:schemeClr>
                </a:gs>
                <a:gs pos="100000">
                  <a:schemeClr val="tx2">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en-US" sz="1800" dirty="0" smtClean="0">
                <a:solidFill>
                  <a:srgbClr val="FFFFFF"/>
                </a:solidFill>
                <a:latin typeface="Calibri" pitchFamily="34" charset="0"/>
              </a:endParaRPr>
            </a:p>
          </p:txBody>
        </p:sp>
      </p:grpSp>
      <p:grpSp>
        <p:nvGrpSpPr>
          <p:cNvPr id="36" name="Group 40"/>
          <p:cNvGrpSpPr>
            <a:grpSpLocks/>
          </p:cNvGrpSpPr>
          <p:nvPr/>
        </p:nvGrpSpPr>
        <p:grpSpPr bwMode="auto">
          <a:xfrm>
            <a:off x="2895600" y="3429000"/>
            <a:ext cx="5548313" cy="787400"/>
            <a:chOff x="3467100" y="2028825"/>
            <a:chExt cx="4114800" cy="788070"/>
          </a:xfrm>
        </p:grpSpPr>
        <p:sp>
          <p:nvSpPr>
            <p:cNvPr id="37" name="Rectangle 36"/>
            <p:cNvSpPr>
              <a:spLocks noChangeArrowheads="1"/>
            </p:cNvSpPr>
            <p:nvPr/>
          </p:nvSpPr>
          <p:spPr bwMode="auto">
            <a:xfrm>
              <a:off x="3467100" y="2028825"/>
              <a:ext cx="4114800" cy="788070"/>
            </a:xfrm>
            <a:prstGeom prst="rect">
              <a:avLst/>
            </a:prstGeom>
            <a:solidFill>
              <a:srgbClr val="17375E"/>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600" dirty="0">
                <a:solidFill>
                  <a:srgbClr val="FFFFFF"/>
                </a:solidFill>
                <a:latin typeface="Calibri" pitchFamily="34" charset="0"/>
                <a:ea typeface="ＭＳ Ｐゴシック" pitchFamily="34" charset="-128"/>
                <a:cs typeface="Calibri" pitchFamily="34" charset="0"/>
              </a:endParaRPr>
            </a:p>
          </p:txBody>
        </p:sp>
        <p:sp>
          <p:nvSpPr>
            <p:cNvPr id="16402" name="Rektangel 76"/>
            <p:cNvSpPr>
              <a:spLocks noChangeArrowheads="1"/>
            </p:cNvSpPr>
            <p:nvPr/>
          </p:nvSpPr>
          <p:spPr bwMode="auto">
            <a:xfrm>
              <a:off x="3467100" y="2131095"/>
              <a:ext cx="3825789" cy="58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600" noProof="1">
                  <a:solidFill>
                    <a:srgbClr val="FFFFFF"/>
                  </a:solidFill>
                  <a:latin typeface="Calibri" pitchFamily="34" charset="0"/>
                  <a:cs typeface="Calibri" pitchFamily="34" charset="0"/>
                </a:rPr>
                <a:t>This consisted of businesses whose profitability, growth and cash flow characteristics would complement each other. </a:t>
              </a:r>
              <a:endParaRPr lang="da-DK" sz="1600" dirty="0">
                <a:solidFill>
                  <a:srgbClr val="FFFFFF"/>
                </a:solidFill>
                <a:latin typeface="Calibri" pitchFamily="34" charset="0"/>
                <a:cs typeface="Calibri" pitchFamily="34" charset="0"/>
              </a:endParaRPr>
            </a:p>
          </p:txBody>
        </p:sp>
      </p:grpSp>
      <p:grpSp>
        <p:nvGrpSpPr>
          <p:cNvPr id="39" name="Group 36"/>
          <p:cNvGrpSpPr>
            <a:grpSpLocks/>
          </p:cNvGrpSpPr>
          <p:nvPr/>
        </p:nvGrpSpPr>
        <p:grpSpPr bwMode="auto">
          <a:xfrm>
            <a:off x="1446213" y="4678363"/>
            <a:ext cx="719137" cy="723900"/>
            <a:chOff x="2076450" y="3641725"/>
            <a:chExt cx="622300" cy="622300"/>
          </a:xfrm>
        </p:grpSpPr>
        <p:sp>
          <p:nvSpPr>
            <p:cNvPr id="40" name="Oval 39"/>
            <p:cNvSpPr>
              <a:spLocks noChangeArrowheads="1"/>
            </p:cNvSpPr>
            <p:nvPr/>
          </p:nvSpPr>
          <p:spPr bwMode="auto">
            <a:xfrm>
              <a:off x="2076450" y="3641725"/>
              <a:ext cx="622300" cy="622300"/>
            </a:xfrm>
            <a:prstGeom prst="ellipse">
              <a:avLst/>
            </a:prstGeom>
            <a:gradFill rotWithShape="1">
              <a:gsLst>
                <a:gs pos="0">
                  <a:srgbClr val="8EB4E3"/>
                </a:gs>
                <a:gs pos="100000">
                  <a:srgbClr val="558ED5"/>
                </a:gs>
              </a:gsLst>
              <a:lin ang="5400000"/>
            </a:gra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pitchFamily="34" charset="-128"/>
                <a:cs typeface="+mn-cs"/>
              </a:endParaRPr>
            </a:p>
          </p:txBody>
        </p:sp>
        <p:sp>
          <p:nvSpPr>
            <p:cNvPr id="41" name="Oval 40"/>
            <p:cNvSpPr/>
            <p:nvPr/>
          </p:nvSpPr>
          <p:spPr bwMode="auto">
            <a:xfrm>
              <a:off x="2139900" y="3676638"/>
              <a:ext cx="495400" cy="444355"/>
            </a:xfrm>
            <a:prstGeom prst="ellipse">
              <a:avLst/>
            </a:prstGeom>
            <a:gradFill>
              <a:gsLst>
                <a:gs pos="35000">
                  <a:schemeClr val="accent1">
                    <a:tint val="100000"/>
                    <a:shade val="100000"/>
                    <a:satMod val="130000"/>
                    <a:alpha val="0"/>
                  </a:schemeClr>
                </a:gs>
                <a:gs pos="100000">
                  <a:schemeClr val="tx2">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ts val="0"/>
                </a:spcBef>
                <a:spcAft>
                  <a:spcPts val="0"/>
                </a:spcAft>
                <a:defRPr/>
              </a:pPr>
              <a:endParaRPr lang="en-US" sz="1800" dirty="0" smtClean="0">
                <a:solidFill>
                  <a:srgbClr val="FFFFFF"/>
                </a:solidFill>
                <a:latin typeface="Calibri" pitchFamily="34" charset="0"/>
              </a:endParaRPr>
            </a:p>
          </p:txBody>
        </p:sp>
      </p:grpSp>
      <p:grpSp>
        <p:nvGrpSpPr>
          <p:cNvPr id="42" name="Group 42"/>
          <p:cNvGrpSpPr>
            <a:grpSpLocks/>
          </p:cNvGrpSpPr>
          <p:nvPr/>
        </p:nvGrpSpPr>
        <p:grpSpPr bwMode="auto">
          <a:xfrm>
            <a:off x="2895600" y="4537075"/>
            <a:ext cx="5548313" cy="931863"/>
            <a:chOff x="3467100" y="3324225"/>
            <a:chExt cx="4114800" cy="931168"/>
          </a:xfrm>
        </p:grpSpPr>
        <p:sp>
          <p:nvSpPr>
            <p:cNvPr id="43" name="Rectangle 42"/>
            <p:cNvSpPr>
              <a:spLocks noChangeArrowheads="1"/>
            </p:cNvSpPr>
            <p:nvPr/>
          </p:nvSpPr>
          <p:spPr bwMode="auto">
            <a:xfrm>
              <a:off x="3467100" y="3324225"/>
              <a:ext cx="4114800" cy="931168"/>
            </a:xfrm>
            <a:prstGeom prst="rect">
              <a:avLst/>
            </a:prstGeom>
            <a:solidFill>
              <a:srgbClr val="558ED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600" dirty="0">
                <a:solidFill>
                  <a:schemeClr val="bg1"/>
                </a:solidFill>
                <a:latin typeface="Calibri" pitchFamily="34" charset="0"/>
                <a:ea typeface="ＭＳ Ｐゴシック" pitchFamily="34" charset="-128"/>
                <a:cs typeface="Calibri" pitchFamily="34" charset="0"/>
              </a:endParaRPr>
            </a:p>
          </p:txBody>
        </p:sp>
        <p:sp>
          <p:nvSpPr>
            <p:cNvPr id="16396" name="Rektangel 76"/>
            <p:cNvSpPr>
              <a:spLocks noChangeArrowheads="1"/>
            </p:cNvSpPr>
            <p:nvPr/>
          </p:nvSpPr>
          <p:spPr bwMode="auto">
            <a:xfrm>
              <a:off x="3467100" y="3358679"/>
              <a:ext cx="4058288" cy="83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a:solidFill>
                    <a:schemeClr val="bg1"/>
                  </a:solidFill>
                  <a:latin typeface="Calibri" pitchFamily="34" charset="0"/>
                  <a:cs typeface="Calibri" pitchFamily="34" charset="0"/>
                </a:rPr>
                <a:t>Imbalance, for example, could be caused either by excessive cash generation with too few growth opportunities or by insufficient cash generation to fund the growth requirements.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latin typeface="Arial" charset="0"/>
                <a:cs typeface="Arial" charset="0"/>
              </a:rPr>
              <a:t>The BCG Matrix . . .</a:t>
            </a:r>
          </a:p>
        </p:txBody>
      </p:sp>
      <p:sp>
        <p:nvSpPr>
          <p:cNvPr id="8" name="Kombinationstegning 212"/>
          <p:cNvSpPr>
            <a:spLocks noGrp="1" noSelect="1" noRot="1" noMove="1" noResize="1" noEditPoints="1" noAdjustHandles="1" noChangeArrowheads="1" noChangeShapeType="1" noTextEdit="1"/>
          </p:cNvSpPr>
          <p:nvPr>
            <p:custDataLst>
              <p:tags r:id="rId1"/>
            </p:custDataLst>
          </p:nvPr>
        </p:nvSpPr>
        <p:spPr bwMode="auto">
          <a:xfrm rot="16200000">
            <a:off x="2366699" y="3624527"/>
            <a:ext cx="1446212" cy="1058333"/>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9" name="Rektangel 213"/>
          <p:cNvSpPr>
            <a:spLocks noGrp="1" noSelect="1" noRot="1" noMove="1" noResize="1" noEditPoints="1" noAdjustHandles="1" noChangeArrowheads="1" noChangeShapeType="1" noTextEdit="1"/>
          </p:cNvSpPr>
          <p:nvPr>
            <p:custDataLst>
              <p:tags r:id="rId2"/>
            </p:custDataLst>
          </p:nvPr>
        </p:nvSpPr>
        <p:spPr bwMode="auto">
          <a:xfrm rot="16200000">
            <a:off x="2808951" y="3533023"/>
            <a:ext cx="1317661" cy="1360714"/>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0" name="Parallelogram 9"/>
          <p:cNvSpPr>
            <a:spLocks noGrp="1" noSelect="1" noRot="1" noMove="1" noResize="1" noEditPoints="1" noAdjustHandles="1" noChangeArrowheads="1" noChangeShapeType="1" noTextEdit="1"/>
          </p:cNvSpPr>
          <p:nvPr>
            <p:custDataLst>
              <p:tags r:id="rId3"/>
            </p:custDataLst>
          </p:nvPr>
        </p:nvSpPr>
        <p:spPr bwMode="auto">
          <a:xfrm rot="10800000" flipH="1">
            <a:off x="2598436" y="3430589"/>
            <a:ext cx="1549702" cy="123961"/>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7457" name="Freeform 358"/>
          <p:cNvSpPr>
            <a:spLocks noGrp="1" noSelect="1" noRot="1" noMove="1" noResize="1" noEditPoints="1" noAdjustHandles="1" noChangeArrowheads="1" noChangeShapeType="1" noTextEdit="1"/>
          </p:cNvSpPr>
          <p:nvPr>
            <p:custDataLst>
              <p:tags r:id="rId4"/>
            </p:custDataLst>
          </p:nvPr>
        </p:nvSpPr>
        <p:spPr bwMode="auto">
          <a:xfrm flipH="1">
            <a:off x="3067754" y="3803264"/>
            <a:ext cx="824777" cy="686540"/>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Kombinationstegning 215"/>
          <p:cNvSpPr>
            <a:spLocks noGrp="1" noSelect="1" noRot="1" noMove="1" noResize="1" noEditPoints="1" noAdjustHandles="1" noChangeArrowheads="1" noChangeShapeType="1" noTextEdit="1"/>
          </p:cNvSpPr>
          <p:nvPr>
            <p:custDataLst>
              <p:tags r:id="rId5"/>
            </p:custDataLst>
          </p:nvPr>
        </p:nvSpPr>
        <p:spPr bwMode="auto">
          <a:xfrm rot="16200000" flipH="1">
            <a:off x="2366963" y="2178050"/>
            <a:ext cx="1436687" cy="1058863"/>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7454" name="Rektangel 216"/>
          <p:cNvSpPr>
            <a:spLocks noGrp="1" noSelect="1" noRot="1" noMove="1" noResize="1" noEditPoints="1" noAdjustHandles="1" noChangeArrowheads="1" noChangeShapeType="1" noTextEdit="1"/>
          </p:cNvSpPr>
          <p:nvPr>
            <p:custDataLst>
              <p:tags r:id="rId6"/>
            </p:custDataLst>
          </p:nvPr>
        </p:nvSpPr>
        <p:spPr bwMode="auto">
          <a:xfrm rot="16200000" flipH="1">
            <a:off x="2817716" y="1958676"/>
            <a:ext cx="1309486" cy="136088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16" name="Parallelogram 15"/>
          <p:cNvSpPr>
            <a:spLocks noGrp="1" noSelect="1" noRot="1" noMove="1" noResize="1" noEditPoints="1" noAdjustHandles="1" noChangeArrowheads="1" noChangeShapeType="1" noTextEdit="1"/>
          </p:cNvSpPr>
          <p:nvPr>
            <p:custDataLst>
              <p:tags r:id="rId7"/>
            </p:custDataLst>
          </p:nvPr>
        </p:nvSpPr>
        <p:spPr bwMode="auto">
          <a:xfrm>
            <a:off x="2593975" y="3303588"/>
            <a:ext cx="1549400" cy="122237"/>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3" name="Freeform 12"/>
          <p:cNvSpPr>
            <a:spLocks noGrp="1" noSelect="1" noRot="1" noMove="1" noResize="1" noEditPoints="1" noAdjustHandles="1" noChangeArrowheads="1" noChangeShapeType="1" noTextEdit="1"/>
          </p:cNvSpPr>
          <p:nvPr>
            <p:custDataLst>
              <p:tags r:id="rId8"/>
            </p:custDataLst>
          </p:nvPr>
        </p:nvSpPr>
        <p:spPr bwMode="auto">
          <a:xfrm>
            <a:off x="3171825" y="2295525"/>
            <a:ext cx="419100" cy="593725"/>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ea typeface="ＭＳ Ｐゴシック" charset="-128"/>
            </a:endParaRPr>
          </a:p>
        </p:txBody>
      </p:sp>
      <p:sp>
        <p:nvSpPr>
          <p:cNvPr id="134" name="Kombinationstegning 209"/>
          <p:cNvSpPr>
            <a:spLocks noGrp="1" noSelect="1" noRot="1" noMove="1" noResize="1" noEditPoints="1" noAdjustHandles="1" noChangeArrowheads="1" noChangeShapeType="1" noTextEdit="1"/>
          </p:cNvSpPr>
          <p:nvPr>
            <p:custDataLst>
              <p:tags r:id="rId9"/>
            </p:custDataLst>
          </p:nvPr>
        </p:nvSpPr>
        <p:spPr bwMode="auto">
          <a:xfrm rot="5400000" flipH="1">
            <a:off x="1326092" y="3596217"/>
            <a:ext cx="1431925" cy="1075267"/>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35" name="Rektangel 210"/>
          <p:cNvSpPr>
            <a:spLocks noGrp="1" noSelect="1" noRot="1" noMove="1" noResize="1" noEditPoints="1" noAdjustHandles="1" noChangeArrowheads="1" noChangeShapeType="1" noTextEdit="1"/>
          </p:cNvSpPr>
          <p:nvPr>
            <p:custDataLst>
              <p:tags r:id="rId10"/>
            </p:custDataLst>
          </p:nvPr>
        </p:nvSpPr>
        <p:spPr bwMode="auto">
          <a:xfrm rot="5400000" flipH="1">
            <a:off x="1005709" y="3501704"/>
            <a:ext cx="1304644" cy="1382486"/>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36" name="Parallelogram 135"/>
          <p:cNvSpPr>
            <a:spLocks noGrp="1" noSelect="1" noRot="1" noMove="1" noResize="1" noEditPoints="1" noAdjustHandles="1" noChangeArrowheads="1" noChangeShapeType="1" noTextEdit="1"/>
          </p:cNvSpPr>
          <p:nvPr>
            <p:custDataLst>
              <p:tags r:id="rId11"/>
            </p:custDataLst>
          </p:nvPr>
        </p:nvSpPr>
        <p:spPr bwMode="auto">
          <a:xfrm rot="10800000">
            <a:off x="966788" y="3417889"/>
            <a:ext cx="1574498" cy="122737"/>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22" name="Freeform 243"/>
          <p:cNvSpPr>
            <a:spLocks noGrp="1" noSelect="1" noRot="1" noMove="1" noResize="1" noEditPoints="1" noAdjustHandles="1" noChangeArrowheads="1" noChangeShapeType="1" noTextEdit="1"/>
          </p:cNvSpPr>
          <p:nvPr>
            <p:custDataLst>
              <p:tags r:id="rId12"/>
            </p:custDataLst>
          </p:nvPr>
        </p:nvSpPr>
        <p:spPr bwMode="auto">
          <a:xfrm flipH="1">
            <a:off x="1750340" y="4546606"/>
            <a:ext cx="51414" cy="27619"/>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3" name="Freeform 244"/>
          <p:cNvSpPr>
            <a:spLocks noGrp="1" noSelect="1" noRot="1" noMove="1" noResize="1" noEditPoints="1" noAdjustHandles="1" noChangeArrowheads="1" noChangeShapeType="1" noTextEdit="1"/>
          </p:cNvSpPr>
          <p:nvPr>
            <p:custDataLst>
              <p:tags r:id="rId13"/>
            </p:custDataLst>
          </p:nvPr>
        </p:nvSpPr>
        <p:spPr bwMode="auto">
          <a:xfrm flipH="1">
            <a:off x="1317131" y="4325181"/>
            <a:ext cx="34276" cy="149997"/>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4" name="Freeform 245"/>
          <p:cNvSpPr>
            <a:spLocks noGrp="1" noSelect="1" noRot="1" noMove="1" noResize="1" noEditPoints="1" noAdjustHandles="1" noChangeArrowheads="1" noChangeShapeType="1" noTextEdit="1"/>
          </p:cNvSpPr>
          <p:nvPr>
            <p:custDataLst>
              <p:tags r:id="rId14"/>
            </p:custDataLst>
          </p:nvPr>
        </p:nvSpPr>
        <p:spPr bwMode="auto">
          <a:xfrm flipH="1">
            <a:off x="1315227" y="4325658"/>
            <a:ext cx="43797" cy="15904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5" name="Freeform 246"/>
          <p:cNvSpPr>
            <a:spLocks noGrp="1" noSelect="1" noRot="1" noMove="1" noResize="1" noEditPoints="1" noAdjustHandles="1" noChangeArrowheads="1" noChangeShapeType="1" noTextEdit="1"/>
          </p:cNvSpPr>
          <p:nvPr>
            <p:custDataLst>
              <p:tags r:id="rId15"/>
            </p:custDataLst>
          </p:nvPr>
        </p:nvSpPr>
        <p:spPr bwMode="auto">
          <a:xfrm flipH="1">
            <a:off x="2008837" y="3987568"/>
            <a:ext cx="17614" cy="13809"/>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47"/>
          <p:cNvSpPr>
            <a:spLocks noGrp="1" noSelect="1" noRot="1" noMove="1" noResize="1" noEditPoints="1" noAdjustHandles="1" noChangeArrowheads="1" noChangeShapeType="1" noTextEdit="1"/>
          </p:cNvSpPr>
          <p:nvPr>
            <p:custDataLst>
              <p:tags r:id="rId16"/>
            </p:custDataLst>
          </p:nvPr>
        </p:nvSpPr>
        <p:spPr bwMode="auto">
          <a:xfrm flipH="1">
            <a:off x="1429480" y="4313753"/>
            <a:ext cx="60459" cy="174759"/>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8"/>
          <p:cNvSpPr>
            <a:spLocks noGrp="1" noSelect="1" noRot="1" noMove="1" noResize="1" noEditPoints="1" noAdjustHandles="1" noChangeArrowheads="1" noChangeShapeType="1" noTextEdit="1"/>
          </p:cNvSpPr>
          <p:nvPr>
            <p:custDataLst>
              <p:tags r:id="rId17"/>
            </p:custDataLst>
          </p:nvPr>
        </p:nvSpPr>
        <p:spPr bwMode="auto">
          <a:xfrm flipH="1">
            <a:off x="1949807" y="4072328"/>
            <a:ext cx="28563" cy="79046"/>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9"/>
          <p:cNvSpPr>
            <a:spLocks noGrp="1" noSelect="1" noRot="1" noMove="1" noResize="1" noEditPoints="1" noAdjustHandles="1" noChangeArrowheads="1" noChangeShapeType="1" noTextEdit="1"/>
          </p:cNvSpPr>
          <p:nvPr>
            <p:custDataLst>
              <p:tags r:id="rId18"/>
            </p:custDataLst>
          </p:nvPr>
        </p:nvSpPr>
        <p:spPr bwMode="auto">
          <a:xfrm flipH="1">
            <a:off x="1688453" y="4277563"/>
            <a:ext cx="172807" cy="289995"/>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50"/>
          <p:cNvSpPr>
            <a:spLocks noGrp="1" noSelect="1" noRot="1" noMove="1" noResize="1" noEditPoints="1" noAdjustHandles="1" noChangeArrowheads="1" noChangeShapeType="1" noTextEdit="1"/>
          </p:cNvSpPr>
          <p:nvPr>
            <p:custDataLst>
              <p:tags r:id="rId19"/>
            </p:custDataLst>
          </p:nvPr>
        </p:nvSpPr>
        <p:spPr bwMode="auto">
          <a:xfrm flipH="1">
            <a:off x="1767002" y="4301848"/>
            <a:ext cx="67123" cy="57142"/>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51"/>
          <p:cNvSpPr>
            <a:spLocks noGrp="1" noSelect="1" noRot="1" noMove="1" noResize="1" noEditPoints="1" noAdjustHandles="1" noChangeArrowheads="1" noChangeShapeType="1" noTextEdit="1"/>
          </p:cNvSpPr>
          <p:nvPr>
            <p:custDataLst>
              <p:tags r:id="rId20"/>
            </p:custDataLst>
          </p:nvPr>
        </p:nvSpPr>
        <p:spPr bwMode="auto">
          <a:xfrm flipH="1">
            <a:off x="1703211" y="4400894"/>
            <a:ext cx="34276" cy="12666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52"/>
          <p:cNvSpPr>
            <a:spLocks noGrp="1" noSelect="1" noRot="1" noMove="1" noResize="1" noEditPoints="1" noAdjustHandles="1" noChangeArrowheads="1" noChangeShapeType="1" noTextEdit="1"/>
          </p:cNvSpPr>
          <p:nvPr>
            <p:custDataLst>
              <p:tags r:id="rId21"/>
            </p:custDataLst>
          </p:nvPr>
        </p:nvSpPr>
        <p:spPr bwMode="auto">
          <a:xfrm flipH="1">
            <a:off x="2113093" y="4146613"/>
            <a:ext cx="18090" cy="20952"/>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53"/>
          <p:cNvSpPr>
            <a:spLocks noGrp="1" noSelect="1" noRot="1" noMove="1" noResize="1" noEditPoints="1" noAdjustHandles="1" noChangeArrowheads="1" noChangeShapeType="1" noTextEdit="1"/>
          </p:cNvSpPr>
          <p:nvPr>
            <p:custDataLst>
              <p:tags r:id="rId22"/>
            </p:custDataLst>
          </p:nvPr>
        </p:nvSpPr>
        <p:spPr bwMode="auto">
          <a:xfrm flipH="1">
            <a:off x="1308086" y="4026615"/>
            <a:ext cx="41893" cy="16190"/>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4"/>
          <p:cNvSpPr>
            <a:spLocks noGrp="1" noSelect="1" noRot="1" noMove="1" noResize="1" noEditPoints="1" noAdjustHandles="1" noChangeArrowheads="1" noChangeShapeType="1" noTextEdit="1"/>
          </p:cNvSpPr>
          <p:nvPr>
            <p:custDataLst>
              <p:tags r:id="rId23"/>
            </p:custDataLst>
          </p:nvPr>
        </p:nvSpPr>
        <p:spPr bwMode="auto">
          <a:xfrm flipH="1">
            <a:off x="2122138" y="4151375"/>
            <a:ext cx="7617" cy="9524"/>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5"/>
          <p:cNvSpPr>
            <a:spLocks noGrp="1" noSelect="1" noRot="1" noMove="1" noResize="1" noEditPoints="1" noAdjustHandles="1" noChangeArrowheads="1" noChangeShapeType="1" noTextEdit="1"/>
          </p:cNvSpPr>
          <p:nvPr>
            <p:custDataLst>
              <p:tags r:id="rId24"/>
            </p:custDataLst>
          </p:nvPr>
        </p:nvSpPr>
        <p:spPr bwMode="auto">
          <a:xfrm flipH="1">
            <a:off x="1418055" y="4291848"/>
            <a:ext cx="81881" cy="201425"/>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6"/>
          <p:cNvSpPr>
            <a:spLocks noGrp="1" noSelect="1" noRot="1" noMove="1" noResize="1" noEditPoints="1" noAdjustHandles="1" noChangeArrowheads="1" noChangeShapeType="1" noTextEdit="1"/>
          </p:cNvSpPr>
          <p:nvPr>
            <p:custDataLst>
              <p:tags r:id="rId25"/>
            </p:custDataLst>
          </p:nvPr>
        </p:nvSpPr>
        <p:spPr bwMode="auto">
          <a:xfrm flipH="1">
            <a:off x="2008361" y="3988520"/>
            <a:ext cx="60935" cy="37142"/>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7"/>
          <p:cNvSpPr>
            <a:spLocks noGrp="1" noSelect="1" noRot="1" noMove="1" noResize="1" noEditPoints="1" noAdjustHandles="1" noChangeArrowheads="1" noChangeShapeType="1" noTextEdit="1"/>
          </p:cNvSpPr>
          <p:nvPr>
            <p:custDataLst>
              <p:tags r:id="rId26"/>
            </p:custDataLst>
          </p:nvPr>
        </p:nvSpPr>
        <p:spPr bwMode="auto">
          <a:xfrm flipH="1">
            <a:off x="1475181" y="4472798"/>
            <a:ext cx="27135" cy="17143"/>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8"/>
          <p:cNvSpPr>
            <a:spLocks noGrp="1" noSelect="1" noRot="1" noMove="1" noResize="1" noEditPoints="1" noAdjustHandles="1" noChangeArrowheads="1" noChangeShapeType="1" noTextEdit="1"/>
          </p:cNvSpPr>
          <p:nvPr>
            <p:custDataLst>
              <p:tags r:id="rId27"/>
            </p:custDataLst>
          </p:nvPr>
        </p:nvSpPr>
        <p:spPr bwMode="auto">
          <a:xfrm flipH="1">
            <a:off x="2049778" y="3991853"/>
            <a:ext cx="18566" cy="1809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9"/>
          <p:cNvSpPr>
            <a:spLocks noGrp="1" noSelect="1" noRot="1" noMove="1" noResize="1" noEditPoints="1" noAdjustHandles="1" noChangeArrowheads="1" noChangeShapeType="1" noTextEdit="1"/>
          </p:cNvSpPr>
          <p:nvPr>
            <p:custDataLst>
              <p:tags r:id="rId28"/>
            </p:custDataLst>
          </p:nvPr>
        </p:nvSpPr>
        <p:spPr bwMode="auto">
          <a:xfrm flipH="1">
            <a:off x="2018358" y="4010424"/>
            <a:ext cx="27135" cy="1476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60"/>
          <p:cNvSpPr>
            <a:spLocks noGrp="1" noSelect="1" noRot="1" noMove="1" noResize="1" noEditPoints="1" noAdjustHandles="1" noChangeArrowheads="1" noChangeShapeType="1" noTextEdit="1"/>
          </p:cNvSpPr>
          <p:nvPr>
            <p:custDataLst>
              <p:tags r:id="rId29"/>
            </p:custDataLst>
          </p:nvPr>
        </p:nvSpPr>
        <p:spPr bwMode="auto">
          <a:xfrm flipH="1">
            <a:off x="2007409" y="3999948"/>
            <a:ext cx="23326" cy="20952"/>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61"/>
          <p:cNvSpPr>
            <a:spLocks noGrp="1" noSelect="1" noRot="1" noMove="1" noResize="1" noEditPoints="1" noAdjustHandles="1" noChangeArrowheads="1" noChangeShapeType="1" noTextEdit="1"/>
          </p:cNvSpPr>
          <p:nvPr>
            <p:custDataLst>
              <p:tags r:id="rId30"/>
            </p:custDataLst>
          </p:nvPr>
        </p:nvSpPr>
        <p:spPr bwMode="auto">
          <a:xfrm flipH="1">
            <a:off x="1457091" y="4471846"/>
            <a:ext cx="51414" cy="27142"/>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62"/>
          <p:cNvSpPr>
            <a:spLocks noGrp="1" noSelect="1" noRot="1" noMove="1" noResize="1" noEditPoints="1" noAdjustHandles="1" noChangeArrowheads="1" noChangeShapeType="1" noTextEdit="1"/>
          </p:cNvSpPr>
          <p:nvPr>
            <p:custDataLst>
              <p:tags r:id="rId31"/>
            </p:custDataLst>
          </p:nvPr>
        </p:nvSpPr>
        <p:spPr bwMode="auto">
          <a:xfrm flipH="1">
            <a:off x="1716540" y="4508035"/>
            <a:ext cx="21422" cy="11904"/>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63"/>
          <p:cNvSpPr>
            <a:spLocks noGrp="1" noSelect="1" noRot="1" noMove="1" noResize="1" noEditPoints="1" noAdjustHandles="1" noChangeArrowheads="1" noChangeShapeType="1" noTextEdit="1"/>
          </p:cNvSpPr>
          <p:nvPr>
            <p:custDataLst>
              <p:tags r:id="rId32"/>
            </p:custDataLst>
          </p:nvPr>
        </p:nvSpPr>
        <p:spPr bwMode="auto">
          <a:xfrm flipH="1">
            <a:off x="1717969" y="4517559"/>
            <a:ext cx="22374" cy="12857"/>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4"/>
          <p:cNvSpPr>
            <a:spLocks noGrp="1" noSelect="1" noRot="1" noMove="1" noResize="1" noEditPoints="1" noAdjustHandles="1" noChangeArrowheads="1" noChangeShapeType="1" noTextEdit="1"/>
          </p:cNvSpPr>
          <p:nvPr>
            <p:custDataLst>
              <p:tags r:id="rId33"/>
            </p:custDataLst>
          </p:nvPr>
        </p:nvSpPr>
        <p:spPr bwMode="auto">
          <a:xfrm flipH="1">
            <a:off x="1789853" y="4553749"/>
            <a:ext cx="8569" cy="15238"/>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7"/>
          <p:cNvSpPr>
            <a:spLocks noGrp="1" noSelect="1" noRot="1" noMove="1" noResize="1" noEditPoints="1" noAdjustHandles="1" noChangeArrowheads="1" noChangeShapeType="1" noTextEdit="1"/>
          </p:cNvSpPr>
          <p:nvPr>
            <p:custDataLst>
              <p:tags r:id="rId34"/>
            </p:custDataLst>
          </p:nvPr>
        </p:nvSpPr>
        <p:spPr bwMode="auto">
          <a:xfrm flipH="1">
            <a:off x="1954091" y="4078042"/>
            <a:ext cx="19518" cy="64285"/>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8"/>
          <p:cNvSpPr>
            <a:spLocks noGrp="1" noSelect="1" noRot="1" noMove="1" noResize="1" noEditPoints="1" noAdjustHandles="1" noChangeArrowheads="1" noChangeShapeType="1" noTextEdit="1"/>
          </p:cNvSpPr>
          <p:nvPr>
            <p:custDataLst>
              <p:tags r:id="rId35"/>
            </p:custDataLst>
          </p:nvPr>
        </p:nvSpPr>
        <p:spPr bwMode="auto">
          <a:xfrm flipH="1">
            <a:off x="1964564" y="4135660"/>
            <a:ext cx="18090" cy="36666"/>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70"/>
          <p:cNvSpPr>
            <a:spLocks noGrp="1" noSelect="1" noRot="1" noMove="1" noResize="1" noEditPoints="1" noAdjustHandles="1" noChangeArrowheads="1" noChangeShapeType="1" noTextEdit="1"/>
          </p:cNvSpPr>
          <p:nvPr>
            <p:custDataLst>
              <p:tags r:id="rId36"/>
            </p:custDataLst>
          </p:nvPr>
        </p:nvSpPr>
        <p:spPr bwMode="auto">
          <a:xfrm flipH="1">
            <a:off x="1937429" y="4034234"/>
            <a:ext cx="27135" cy="48571"/>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71"/>
          <p:cNvSpPr>
            <a:spLocks noGrp="1" noSelect="1" noRot="1" noMove="1" noResize="1" noEditPoints="1" noAdjustHandles="1" noChangeArrowheads="1" noChangeShapeType="1" noTextEdit="1"/>
          </p:cNvSpPr>
          <p:nvPr>
            <p:custDataLst>
              <p:tags r:id="rId37"/>
            </p:custDataLst>
          </p:nvPr>
        </p:nvSpPr>
        <p:spPr bwMode="auto">
          <a:xfrm flipH="1">
            <a:off x="1977418" y="4022329"/>
            <a:ext cx="147577" cy="16999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72"/>
          <p:cNvSpPr>
            <a:spLocks noGrp="1" noSelect="1" noRot="1" noMove="1" noResize="1" noEditPoints="1" noAdjustHandles="1" noChangeArrowheads="1" noChangeShapeType="1" noTextEdit="1"/>
          </p:cNvSpPr>
          <p:nvPr>
            <p:custDataLst>
              <p:tags r:id="rId38"/>
            </p:custDataLst>
          </p:nvPr>
        </p:nvSpPr>
        <p:spPr bwMode="auto">
          <a:xfrm flipH="1">
            <a:off x="1989795" y="4074233"/>
            <a:ext cx="46653" cy="63332"/>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73"/>
          <p:cNvSpPr>
            <a:spLocks noGrp="1" noSelect="1" noRot="1" noMove="1" noResize="1" noEditPoints="1" noAdjustHandles="1" noChangeArrowheads="1" noChangeShapeType="1" noTextEdit="1"/>
          </p:cNvSpPr>
          <p:nvPr>
            <p:custDataLst>
              <p:tags r:id="rId39"/>
            </p:custDataLst>
          </p:nvPr>
        </p:nvSpPr>
        <p:spPr bwMode="auto">
          <a:xfrm flipH="1">
            <a:off x="1972657" y="4022329"/>
            <a:ext cx="84738" cy="156188"/>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4"/>
          <p:cNvSpPr>
            <a:spLocks noGrp="1" noSelect="1" noRot="1" noMove="1" noResize="1" noEditPoints="1" noAdjustHandles="1" noChangeArrowheads="1" noChangeShapeType="1" noTextEdit="1"/>
          </p:cNvSpPr>
          <p:nvPr>
            <p:custDataLst>
              <p:tags r:id="rId40"/>
            </p:custDataLst>
          </p:nvPr>
        </p:nvSpPr>
        <p:spPr bwMode="auto">
          <a:xfrm flipH="1">
            <a:off x="1397584" y="4020424"/>
            <a:ext cx="282776" cy="49047"/>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5"/>
          <p:cNvSpPr>
            <a:spLocks noGrp="1" noSelect="1" noRot="1" noMove="1" noResize="1" noEditPoints="1" noAdjustHandles="1" noChangeArrowheads="1" noChangeShapeType="1" noTextEdit="1"/>
          </p:cNvSpPr>
          <p:nvPr>
            <p:custDataLst>
              <p:tags r:id="rId41"/>
            </p:custDataLst>
          </p:nvPr>
        </p:nvSpPr>
        <p:spPr bwMode="auto">
          <a:xfrm flipH="1">
            <a:off x="1320940" y="4031853"/>
            <a:ext cx="16186" cy="6667"/>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6"/>
          <p:cNvSpPr>
            <a:spLocks noGrp="1" noSelect="1" noRot="1" noMove="1" noResize="1" noEditPoints="1" noAdjustHandles="1" noChangeArrowheads="1" noChangeShapeType="1" noTextEdit="1"/>
          </p:cNvSpPr>
          <p:nvPr>
            <p:custDataLst>
              <p:tags r:id="rId42"/>
            </p:custDataLst>
          </p:nvPr>
        </p:nvSpPr>
        <p:spPr bwMode="auto">
          <a:xfrm flipH="1">
            <a:off x="1402821" y="4020424"/>
            <a:ext cx="144720" cy="41904"/>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7"/>
          <p:cNvSpPr>
            <a:spLocks noGrp="1" noSelect="1" noRot="1" noMove="1" noResize="1" noEditPoints="1" noAdjustHandles="1" noChangeArrowheads="1" noChangeShapeType="1" noTextEdit="1"/>
          </p:cNvSpPr>
          <p:nvPr>
            <p:custDataLst>
              <p:tags r:id="rId43"/>
            </p:custDataLst>
          </p:nvPr>
        </p:nvSpPr>
        <p:spPr bwMode="auto">
          <a:xfrm flipH="1">
            <a:off x="1618473" y="4268992"/>
            <a:ext cx="139008" cy="290472"/>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8"/>
          <p:cNvSpPr>
            <a:spLocks noGrp="1" noSelect="1" noRot="1" noMove="1" noResize="1" noEditPoints="1" noAdjustHandles="1" noChangeArrowheads="1" noChangeShapeType="1" noTextEdit="1"/>
          </p:cNvSpPr>
          <p:nvPr>
            <p:custDataLst>
              <p:tags r:id="rId44"/>
            </p:custDataLst>
          </p:nvPr>
        </p:nvSpPr>
        <p:spPr bwMode="auto">
          <a:xfrm flipH="1">
            <a:off x="1307610" y="4202802"/>
            <a:ext cx="389888" cy="290472"/>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9"/>
          <p:cNvSpPr>
            <a:spLocks noGrp="1" noSelect="1" noRot="1" noMove="1" noResize="1" noEditPoints="1" noAdjustHandles="1" noChangeArrowheads="1" noChangeShapeType="1" noTextEdit="1"/>
          </p:cNvSpPr>
          <p:nvPr>
            <p:custDataLst>
              <p:tags r:id="rId45"/>
            </p:custDataLst>
          </p:nvPr>
        </p:nvSpPr>
        <p:spPr bwMode="auto">
          <a:xfrm flipH="1">
            <a:off x="1696546" y="4082804"/>
            <a:ext cx="274683" cy="242853"/>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80"/>
          <p:cNvSpPr>
            <a:spLocks noGrp="1" noSelect="1" noRot="1" noMove="1" noResize="1" noEditPoints="1" noAdjustHandles="1" noChangeArrowheads="1" noChangeShapeType="1" noTextEdit="1"/>
          </p:cNvSpPr>
          <p:nvPr>
            <p:custDataLst>
              <p:tags r:id="rId46"/>
            </p:custDataLst>
          </p:nvPr>
        </p:nvSpPr>
        <p:spPr bwMode="auto">
          <a:xfrm flipH="1">
            <a:off x="1741295" y="4415180"/>
            <a:ext cx="31420" cy="37618"/>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81"/>
          <p:cNvSpPr>
            <a:spLocks noGrp="1" noSelect="1" noRot="1" noMove="1" noResize="1" noEditPoints="1" noAdjustHandles="1" noChangeArrowheads="1" noChangeShapeType="1" noTextEdit="1"/>
          </p:cNvSpPr>
          <p:nvPr>
            <p:custDataLst>
              <p:tags r:id="rId47"/>
            </p:custDataLst>
          </p:nvPr>
        </p:nvSpPr>
        <p:spPr bwMode="auto">
          <a:xfrm flipH="1">
            <a:off x="1398536" y="4283753"/>
            <a:ext cx="61887" cy="4714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82"/>
          <p:cNvSpPr>
            <a:spLocks noGrp="1" noSelect="1" noRot="1" noMove="1" noResize="1" noEditPoints="1" noAdjustHandles="1" noChangeArrowheads="1" noChangeShapeType="1" noTextEdit="1"/>
          </p:cNvSpPr>
          <p:nvPr>
            <p:custDataLst>
              <p:tags r:id="rId48"/>
            </p:custDataLst>
          </p:nvPr>
        </p:nvSpPr>
        <p:spPr bwMode="auto">
          <a:xfrm flipH="1">
            <a:off x="1393776" y="4285658"/>
            <a:ext cx="32848" cy="80475"/>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83"/>
          <p:cNvSpPr>
            <a:spLocks noGrp="1" noSelect="1" noRot="1" noMove="1" noResize="1" noEditPoints="1" noAdjustHandles="1" noChangeArrowheads="1" noChangeShapeType="1" noTextEdit="1"/>
          </p:cNvSpPr>
          <p:nvPr>
            <p:custDataLst>
              <p:tags r:id="rId49"/>
            </p:custDataLst>
          </p:nvPr>
        </p:nvSpPr>
        <p:spPr bwMode="auto">
          <a:xfrm flipH="1">
            <a:off x="1936001" y="4112804"/>
            <a:ext cx="28563" cy="46666"/>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4"/>
          <p:cNvSpPr>
            <a:spLocks noGrp="1" noSelect="1" noRot="1" noMove="1" noResize="1" noEditPoints="1" noAdjustHandles="1" noChangeArrowheads="1" noChangeShapeType="1" noTextEdit="1"/>
          </p:cNvSpPr>
          <p:nvPr>
            <p:custDataLst>
              <p:tags r:id="rId50"/>
            </p:custDataLst>
          </p:nvPr>
        </p:nvSpPr>
        <p:spPr bwMode="auto">
          <a:xfrm flipH="1">
            <a:off x="1326176" y="4475655"/>
            <a:ext cx="38560" cy="17619"/>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5"/>
          <p:cNvSpPr>
            <a:spLocks noGrp="1" noSelect="1" noRot="1" noMove="1" noResize="1" noEditPoints="1" noAdjustHandles="1" noChangeArrowheads="1" noChangeShapeType="1" noTextEdit="1"/>
          </p:cNvSpPr>
          <p:nvPr>
            <p:custDataLst>
              <p:tags r:id="rId51"/>
            </p:custDataLst>
          </p:nvPr>
        </p:nvSpPr>
        <p:spPr bwMode="auto">
          <a:xfrm flipH="1">
            <a:off x="1851740" y="4238992"/>
            <a:ext cx="43321" cy="37142"/>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6"/>
          <p:cNvSpPr>
            <a:spLocks noGrp="1" noSelect="1" noRot="1" noMove="1" noResize="1" noEditPoints="1" noAdjustHandles="1" noChangeArrowheads="1" noChangeShapeType="1" noTextEdit="1"/>
          </p:cNvSpPr>
          <p:nvPr>
            <p:custDataLst>
              <p:tags r:id="rId52"/>
            </p:custDataLst>
          </p:nvPr>
        </p:nvSpPr>
        <p:spPr bwMode="auto">
          <a:xfrm flipH="1">
            <a:off x="1926956" y="4152327"/>
            <a:ext cx="41417" cy="53809"/>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7"/>
          <p:cNvSpPr>
            <a:spLocks noGrp="1" noSelect="1" noRot="1" noMove="1" noResize="1" noEditPoints="1" noAdjustHandles="1" noChangeArrowheads="1" noChangeShapeType="1" noTextEdit="1"/>
          </p:cNvSpPr>
          <p:nvPr>
            <p:custDataLst>
              <p:tags r:id="rId53"/>
            </p:custDataLst>
          </p:nvPr>
        </p:nvSpPr>
        <p:spPr bwMode="auto">
          <a:xfrm flipH="1">
            <a:off x="1353312" y="4472798"/>
            <a:ext cx="9997" cy="17143"/>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8"/>
          <p:cNvSpPr>
            <a:spLocks noGrp="1" noSelect="1" noRot="1" noMove="1" noResize="1" noEditPoints="1" noAdjustHandles="1" noChangeArrowheads="1" noChangeShapeType="1" noTextEdit="1"/>
          </p:cNvSpPr>
          <p:nvPr>
            <p:custDataLst>
              <p:tags r:id="rId54"/>
            </p:custDataLst>
          </p:nvPr>
        </p:nvSpPr>
        <p:spPr bwMode="auto">
          <a:xfrm flipH="1">
            <a:off x="1764146" y="4314705"/>
            <a:ext cx="50462" cy="42856"/>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9"/>
          <p:cNvSpPr>
            <a:spLocks noGrp="1" noSelect="1" noRot="1" noMove="1" noResize="1" noEditPoints="1" noAdjustHandles="1" noChangeArrowheads="1" noChangeShapeType="1" noTextEdit="1"/>
          </p:cNvSpPr>
          <p:nvPr>
            <p:custDataLst>
              <p:tags r:id="rId55"/>
            </p:custDataLst>
          </p:nvPr>
        </p:nvSpPr>
        <p:spPr bwMode="auto">
          <a:xfrm flipH="1">
            <a:off x="1950759" y="3989948"/>
            <a:ext cx="175188" cy="199520"/>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90"/>
          <p:cNvSpPr>
            <a:spLocks noGrp="1" noSelect="1" noRot="1" noMove="1" noResize="1" noEditPoints="1" noAdjustHandles="1" noChangeArrowheads="1" noChangeShapeType="1" noTextEdit="1"/>
          </p:cNvSpPr>
          <p:nvPr>
            <p:custDataLst>
              <p:tags r:id="rId56"/>
            </p:custDataLst>
          </p:nvPr>
        </p:nvSpPr>
        <p:spPr bwMode="auto">
          <a:xfrm flipH="1">
            <a:off x="1288092" y="4015186"/>
            <a:ext cx="663143" cy="312852"/>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91"/>
          <p:cNvSpPr>
            <a:spLocks noGrp="1" noSelect="1" noRot="1" noMove="1" noResize="1" noEditPoints="1" noAdjustHandles="1" noChangeArrowheads="1" noChangeShapeType="1" noTextEdit="1"/>
          </p:cNvSpPr>
          <p:nvPr>
            <p:custDataLst>
              <p:tags r:id="rId57"/>
            </p:custDataLst>
          </p:nvPr>
        </p:nvSpPr>
        <p:spPr bwMode="auto">
          <a:xfrm flipH="1">
            <a:off x="1994556" y="4022805"/>
            <a:ext cx="42369" cy="17143"/>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92"/>
          <p:cNvSpPr>
            <a:spLocks noGrp="1" noSelect="1" noRot="1" noMove="1" noResize="1" noEditPoints="1" noAdjustHandles="1" noChangeArrowheads="1" noChangeShapeType="1" noTextEdit="1"/>
          </p:cNvSpPr>
          <p:nvPr>
            <p:custDataLst>
              <p:tags r:id="rId58"/>
            </p:custDataLst>
          </p:nvPr>
        </p:nvSpPr>
        <p:spPr bwMode="auto">
          <a:xfrm flipH="1">
            <a:off x="2065964" y="4152327"/>
            <a:ext cx="13330" cy="11904"/>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93"/>
          <p:cNvSpPr>
            <a:spLocks noGrp="1" noSelect="1" noRot="1" noMove="1" noResize="1" noEditPoints="1" noAdjustHandles="1" noChangeArrowheads="1" noChangeShapeType="1" noTextEdit="1"/>
          </p:cNvSpPr>
          <p:nvPr>
            <p:custDataLst>
              <p:tags r:id="rId59"/>
            </p:custDataLst>
          </p:nvPr>
        </p:nvSpPr>
        <p:spPr bwMode="auto">
          <a:xfrm flipH="1">
            <a:off x="1628471" y="4040424"/>
            <a:ext cx="320384" cy="258091"/>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4"/>
          <p:cNvSpPr>
            <a:spLocks noGrp="1" noSelect="1" noRot="1" noMove="1" noResize="1" noEditPoints="1" noAdjustHandles="1" noChangeArrowheads="1" noChangeShapeType="1" noTextEdit="1"/>
          </p:cNvSpPr>
          <p:nvPr>
            <p:custDataLst>
              <p:tags r:id="rId60"/>
            </p:custDataLst>
          </p:nvPr>
        </p:nvSpPr>
        <p:spPr bwMode="auto">
          <a:xfrm flipH="1">
            <a:off x="2050254" y="4071852"/>
            <a:ext cx="45225" cy="8666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5"/>
          <p:cNvSpPr>
            <a:spLocks noGrp="1" noSelect="1" noRot="1" noMove="1" noResize="1" noEditPoints="1" noAdjustHandles="1" noChangeArrowheads="1" noChangeShapeType="1" noTextEdit="1"/>
          </p:cNvSpPr>
          <p:nvPr>
            <p:custDataLst>
              <p:tags r:id="rId61"/>
            </p:custDataLst>
          </p:nvPr>
        </p:nvSpPr>
        <p:spPr bwMode="auto">
          <a:xfrm flipH="1">
            <a:off x="2049778" y="4068995"/>
            <a:ext cx="29991" cy="39047"/>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6"/>
          <p:cNvSpPr>
            <a:spLocks noGrp="1" noSelect="1" noRot="1" noMove="1" noResize="1" noEditPoints="1" noAdjustHandles="1" noChangeArrowheads="1" noChangeShapeType="1" noTextEdit="1"/>
          </p:cNvSpPr>
          <p:nvPr>
            <p:custDataLst>
              <p:tags r:id="rId62"/>
            </p:custDataLst>
          </p:nvPr>
        </p:nvSpPr>
        <p:spPr bwMode="auto">
          <a:xfrm flipH="1">
            <a:off x="2006457" y="3986139"/>
            <a:ext cx="64267" cy="39523"/>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7"/>
          <p:cNvSpPr>
            <a:spLocks noGrp="1" noSelect="1" noRot="1" noMove="1" noResize="1" noEditPoints="1" noAdjustHandles="1" noChangeArrowheads="1" noChangeShapeType="1" noTextEdit="1"/>
          </p:cNvSpPr>
          <p:nvPr>
            <p:custDataLst>
              <p:tags r:id="rId63"/>
            </p:custDataLst>
          </p:nvPr>
        </p:nvSpPr>
        <p:spPr bwMode="auto">
          <a:xfrm flipH="1">
            <a:off x="1948854" y="3986139"/>
            <a:ext cx="79977" cy="48094"/>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8"/>
          <p:cNvSpPr>
            <a:spLocks noGrp="1" noSelect="1" noRot="1" noMove="1" noResize="1" noEditPoints="1" noAdjustHandles="1" noChangeArrowheads="1" noChangeShapeType="1" noTextEdit="1"/>
          </p:cNvSpPr>
          <p:nvPr>
            <p:custDataLst>
              <p:tags r:id="rId64"/>
            </p:custDataLst>
          </p:nvPr>
        </p:nvSpPr>
        <p:spPr bwMode="auto">
          <a:xfrm flipH="1">
            <a:off x="2030260" y="4019948"/>
            <a:ext cx="101875" cy="166664"/>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9"/>
          <p:cNvSpPr>
            <a:spLocks noGrp="1" noSelect="1" noRot="1" noMove="1" noResize="1" noEditPoints="1" noAdjustHandles="1" noChangeArrowheads="1" noChangeShapeType="1" noTextEdit="1"/>
          </p:cNvSpPr>
          <p:nvPr>
            <p:custDataLst>
              <p:tags r:id="rId65"/>
            </p:custDataLst>
          </p:nvPr>
        </p:nvSpPr>
        <p:spPr bwMode="auto">
          <a:xfrm flipH="1">
            <a:off x="2122138" y="4157089"/>
            <a:ext cx="5236" cy="7143"/>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300"/>
          <p:cNvSpPr>
            <a:spLocks noGrp="1" noSelect="1" noRot="1" noMove="1" noResize="1" noEditPoints="1" noAdjustHandles="1" noChangeArrowheads="1" noChangeShapeType="1" noTextEdit="1"/>
          </p:cNvSpPr>
          <p:nvPr>
            <p:custDataLst>
              <p:tags r:id="rId66"/>
            </p:custDataLst>
          </p:nvPr>
        </p:nvSpPr>
        <p:spPr bwMode="auto">
          <a:xfrm flipH="1">
            <a:off x="2080721" y="4133280"/>
            <a:ext cx="42845" cy="44761"/>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301"/>
          <p:cNvSpPr>
            <a:spLocks noGrp="1" noSelect="1" noRot="1" noMove="1" noResize="1" noEditPoints="1" noAdjustHandles="1" noChangeArrowheads="1" noChangeShapeType="1" noTextEdit="1"/>
          </p:cNvSpPr>
          <p:nvPr>
            <p:custDataLst>
              <p:tags r:id="rId67"/>
            </p:custDataLst>
          </p:nvPr>
        </p:nvSpPr>
        <p:spPr bwMode="auto">
          <a:xfrm flipH="1">
            <a:off x="1965040" y="4076614"/>
            <a:ext cx="138056" cy="11571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302"/>
          <p:cNvSpPr>
            <a:spLocks noGrp="1" noSelect="1" noRot="1" noMove="1" noResize="1" noEditPoints="1" noAdjustHandles="1" noChangeArrowheads="1" noChangeShapeType="1" noTextEdit="1"/>
          </p:cNvSpPr>
          <p:nvPr>
            <p:custDataLst>
              <p:tags r:id="rId68"/>
            </p:custDataLst>
          </p:nvPr>
        </p:nvSpPr>
        <p:spPr bwMode="auto">
          <a:xfrm flipH="1">
            <a:off x="2092623" y="4183279"/>
            <a:ext cx="20946" cy="10000"/>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03"/>
          <p:cNvSpPr>
            <a:spLocks noGrp="1" noSelect="1" noRot="1" noMove="1" noResize="1" noEditPoints="1" noAdjustHandles="1" noChangeArrowheads="1" noChangeShapeType="1" noTextEdit="1"/>
          </p:cNvSpPr>
          <p:nvPr>
            <p:custDataLst>
              <p:tags r:id="rId69"/>
            </p:custDataLst>
          </p:nvPr>
        </p:nvSpPr>
        <p:spPr bwMode="auto">
          <a:xfrm flipH="1">
            <a:off x="2062631" y="4082804"/>
            <a:ext cx="8569" cy="21904"/>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4"/>
          <p:cNvSpPr>
            <a:spLocks noGrp="1" noSelect="1" noRot="1" noMove="1" noResize="1" noEditPoints="1" noAdjustHandles="1" noChangeArrowheads="1" noChangeShapeType="1" noTextEdit="1"/>
          </p:cNvSpPr>
          <p:nvPr>
            <p:custDataLst>
              <p:tags r:id="rId70"/>
            </p:custDataLst>
          </p:nvPr>
        </p:nvSpPr>
        <p:spPr bwMode="auto">
          <a:xfrm flipH="1">
            <a:off x="1943618" y="4033281"/>
            <a:ext cx="21422" cy="45237"/>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6"/>
          <p:cNvSpPr>
            <a:spLocks noGrp="1" noSelect="1" noRot="1" noMove="1" noResize="1" noEditPoints="1" noAdjustHandles="1" noChangeArrowheads="1" noChangeShapeType="1" noTextEdit="1"/>
          </p:cNvSpPr>
          <p:nvPr>
            <p:custDataLst>
              <p:tags r:id="rId71"/>
            </p:custDataLst>
          </p:nvPr>
        </p:nvSpPr>
        <p:spPr bwMode="auto">
          <a:xfrm flipH="1">
            <a:off x="2055491" y="4077090"/>
            <a:ext cx="12377" cy="5714"/>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7"/>
          <p:cNvSpPr>
            <a:spLocks noGrp="1" noSelect="1" noRot="1" noMove="1" noResize="1" noEditPoints="1" noAdjustHandles="1" noChangeArrowheads="1" noChangeShapeType="1" noTextEdit="1"/>
          </p:cNvSpPr>
          <p:nvPr>
            <p:custDataLst>
              <p:tags r:id="rId72"/>
            </p:custDataLst>
          </p:nvPr>
        </p:nvSpPr>
        <p:spPr bwMode="auto">
          <a:xfrm flipH="1">
            <a:off x="2037877" y="4028995"/>
            <a:ext cx="29991" cy="40952"/>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8"/>
          <p:cNvSpPr>
            <a:spLocks noGrp="1" noSelect="1" noRot="1" noMove="1" noResize="1" noEditPoints="1" noAdjustHandles="1" noChangeArrowheads="1" noChangeShapeType="1" noTextEdit="1"/>
          </p:cNvSpPr>
          <p:nvPr>
            <p:custDataLst>
              <p:tags r:id="rId73"/>
            </p:custDataLst>
          </p:nvPr>
        </p:nvSpPr>
        <p:spPr bwMode="auto">
          <a:xfrm flipH="1">
            <a:off x="2030736" y="4141375"/>
            <a:ext cx="26183" cy="22857"/>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9"/>
          <p:cNvSpPr>
            <a:spLocks noGrp="1" noSelect="1" noRot="1" noMove="1" noResize="1" noEditPoints="1" noAdjustHandles="1" noChangeArrowheads="1" noChangeShapeType="1" noTextEdit="1"/>
          </p:cNvSpPr>
          <p:nvPr>
            <p:custDataLst>
              <p:tags r:id="rId74"/>
            </p:custDataLst>
          </p:nvPr>
        </p:nvSpPr>
        <p:spPr bwMode="auto">
          <a:xfrm flipH="1">
            <a:off x="2045494" y="4168993"/>
            <a:ext cx="9045" cy="1095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10"/>
          <p:cNvSpPr>
            <a:spLocks noGrp="1" noSelect="1" noRot="1" noMove="1" noResize="1" noEditPoints="1" noAdjustHandles="1" noChangeArrowheads="1" noChangeShapeType="1" noTextEdit="1"/>
          </p:cNvSpPr>
          <p:nvPr>
            <p:custDataLst>
              <p:tags r:id="rId75"/>
            </p:custDataLst>
          </p:nvPr>
        </p:nvSpPr>
        <p:spPr bwMode="auto">
          <a:xfrm flipH="1">
            <a:off x="1996936" y="4162803"/>
            <a:ext cx="12853" cy="13333"/>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11"/>
          <p:cNvSpPr>
            <a:spLocks noGrp="1" noSelect="1" noRot="1" noMove="1" noResize="1" noEditPoints="1" noAdjustHandles="1" noChangeArrowheads="1" noChangeShapeType="1" noTextEdit="1"/>
          </p:cNvSpPr>
          <p:nvPr>
            <p:custDataLst>
              <p:tags r:id="rId76"/>
            </p:custDataLst>
          </p:nvPr>
        </p:nvSpPr>
        <p:spPr bwMode="auto">
          <a:xfrm flipH="1">
            <a:off x="1990271" y="4074233"/>
            <a:ext cx="26183" cy="63332"/>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12"/>
          <p:cNvSpPr>
            <a:spLocks noGrp="1" noSelect="1" noRot="1" noMove="1" noResize="1" noEditPoints="1" noAdjustHandles="1" noChangeArrowheads="1" noChangeShapeType="1" noTextEdit="1"/>
          </p:cNvSpPr>
          <p:nvPr>
            <p:custDataLst>
              <p:tags r:id="rId77"/>
            </p:custDataLst>
          </p:nvPr>
        </p:nvSpPr>
        <p:spPr bwMode="auto">
          <a:xfrm flipH="1">
            <a:off x="2020263" y="4058519"/>
            <a:ext cx="19994" cy="21904"/>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14"/>
          <p:cNvSpPr>
            <a:spLocks noGrp="1" noSelect="1" noRot="1" noMove="1" noResize="1" noEditPoints="1" noAdjustHandles="1" noChangeArrowheads="1" noChangeShapeType="1" noTextEdit="1"/>
          </p:cNvSpPr>
          <p:nvPr>
            <p:custDataLst>
              <p:tags r:id="rId78"/>
            </p:custDataLst>
          </p:nvPr>
        </p:nvSpPr>
        <p:spPr bwMode="auto">
          <a:xfrm flipH="1">
            <a:off x="1776999" y="4210421"/>
            <a:ext cx="52842" cy="95713"/>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5"/>
          <p:cNvSpPr>
            <a:spLocks noGrp="1" noSelect="1" noRot="1" noMove="1" noResize="1" noEditPoints="1" noAdjustHandles="1" noChangeArrowheads="1" noChangeShapeType="1" noTextEdit="1"/>
          </p:cNvSpPr>
          <p:nvPr>
            <p:custDataLst>
              <p:tags r:id="rId79"/>
            </p:custDataLst>
          </p:nvPr>
        </p:nvSpPr>
        <p:spPr bwMode="auto">
          <a:xfrm flipH="1">
            <a:off x="1717968" y="4100899"/>
            <a:ext cx="30467" cy="45714"/>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6"/>
          <p:cNvSpPr>
            <a:spLocks noGrp="1" noSelect="1" noRot="1" noMove="1" noResize="1" noEditPoints="1" noAdjustHandles="1" noChangeArrowheads="1" noChangeShapeType="1" noTextEdit="1"/>
          </p:cNvSpPr>
          <p:nvPr>
            <p:custDataLst>
              <p:tags r:id="rId80"/>
            </p:custDataLst>
          </p:nvPr>
        </p:nvSpPr>
        <p:spPr bwMode="auto">
          <a:xfrm flipH="1">
            <a:off x="1791281" y="4111375"/>
            <a:ext cx="30467" cy="92379"/>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7"/>
          <p:cNvSpPr>
            <a:spLocks noGrp="1" noSelect="1" noRot="1" noMove="1" noResize="1" noEditPoints="1" noAdjustHandles="1" noChangeArrowheads="1" noChangeShapeType="1" noTextEdit="1"/>
          </p:cNvSpPr>
          <p:nvPr>
            <p:custDataLst>
              <p:tags r:id="rId81"/>
            </p:custDataLst>
          </p:nvPr>
        </p:nvSpPr>
        <p:spPr bwMode="auto">
          <a:xfrm flipH="1">
            <a:off x="1785568" y="4218993"/>
            <a:ext cx="39989" cy="67142"/>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9"/>
          <p:cNvSpPr>
            <a:spLocks noGrp="1" noSelect="1" noRot="1" noMove="1" noResize="1" noEditPoints="1" noAdjustHandles="1" noChangeArrowheads="1" noChangeShapeType="1" noTextEdit="1"/>
          </p:cNvSpPr>
          <p:nvPr>
            <p:custDataLst>
              <p:tags r:id="rId82"/>
            </p:custDataLst>
          </p:nvPr>
        </p:nvSpPr>
        <p:spPr bwMode="auto">
          <a:xfrm flipH="1">
            <a:off x="1479941" y="4103756"/>
            <a:ext cx="155193" cy="176664"/>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20"/>
          <p:cNvSpPr>
            <a:spLocks noGrp="1" noSelect="1" noRot="1" noMove="1" noResize="1" noEditPoints="1" noAdjustHandles="1" noChangeArrowheads="1" noChangeShapeType="1" noTextEdit="1"/>
          </p:cNvSpPr>
          <p:nvPr>
            <p:custDataLst>
              <p:tags r:id="rId83"/>
            </p:custDataLst>
          </p:nvPr>
        </p:nvSpPr>
        <p:spPr bwMode="auto">
          <a:xfrm flipH="1">
            <a:off x="2010741" y="3995187"/>
            <a:ext cx="35704" cy="16666"/>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21"/>
          <p:cNvSpPr>
            <a:spLocks noGrp="1" noSelect="1" noRot="1" noMove="1" noResize="1" noEditPoints="1" noAdjustHandles="1" noChangeArrowheads="1" noChangeShapeType="1" noTextEdit="1"/>
          </p:cNvSpPr>
          <p:nvPr>
            <p:custDataLst>
              <p:tags r:id="rId84"/>
            </p:custDataLst>
          </p:nvPr>
        </p:nvSpPr>
        <p:spPr bwMode="auto">
          <a:xfrm flipH="1">
            <a:off x="2054062" y="3991853"/>
            <a:ext cx="12377" cy="10000"/>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22"/>
          <p:cNvSpPr>
            <a:spLocks noGrp="1" noSelect="1" noRot="1" noMove="1" noResize="1" noEditPoints="1" noAdjustHandles="1" noChangeArrowheads="1" noChangeShapeType="1" noTextEdit="1"/>
          </p:cNvSpPr>
          <p:nvPr>
            <p:custDataLst>
              <p:tags r:id="rId85"/>
            </p:custDataLst>
          </p:nvPr>
        </p:nvSpPr>
        <p:spPr bwMode="auto">
          <a:xfrm flipH="1">
            <a:off x="1954091" y="4083757"/>
            <a:ext cx="10949" cy="1809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23"/>
          <p:cNvSpPr>
            <a:spLocks noGrp="1" noSelect="1" noRot="1" noMove="1" noResize="1" noEditPoints="1" noAdjustHandles="1" noChangeArrowheads="1" noChangeShapeType="1" noTextEdit="1"/>
          </p:cNvSpPr>
          <p:nvPr>
            <p:custDataLst>
              <p:tags r:id="rId86"/>
            </p:custDataLst>
          </p:nvPr>
        </p:nvSpPr>
        <p:spPr bwMode="auto">
          <a:xfrm flipH="1">
            <a:off x="1382827" y="4242325"/>
            <a:ext cx="30943" cy="40952"/>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4"/>
          <p:cNvSpPr>
            <a:spLocks noGrp="1" noSelect="1" noRot="1" noMove="1" noResize="1" noEditPoints="1" noAdjustHandles="1" noChangeArrowheads="1" noChangeShapeType="1" noTextEdit="1"/>
          </p:cNvSpPr>
          <p:nvPr>
            <p:custDataLst>
              <p:tags r:id="rId87"/>
            </p:custDataLst>
          </p:nvPr>
        </p:nvSpPr>
        <p:spPr bwMode="auto">
          <a:xfrm flipH="1">
            <a:off x="1532308" y="4107566"/>
            <a:ext cx="98543" cy="92856"/>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5"/>
          <p:cNvSpPr>
            <a:spLocks noGrp="1" noSelect="1" noRot="1" noMove="1" noResize="1" noEditPoints="1" noAdjustHandles="1" noChangeArrowheads="1" noChangeShapeType="1" noTextEdit="1"/>
          </p:cNvSpPr>
          <p:nvPr>
            <p:custDataLst>
              <p:tags r:id="rId88"/>
            </p:custDataLst>
          </p:nvPr>
        </p:nvSpPr>
        <p:spPr bwMode="auto">
          <a:xfrm flipH="1">
            <a:off x="2122138" y="4152327"/>
            <a:ext cx="6665" cy="7143"/>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6"/>
          <p:cNvSpPr>
            <a:spLocks noGrp="1" noSelect="1" noRot="1" noMove="1" noResize="1" noEditPoints="1" noAdjustHandles="1" noChangeArrowheads="1" noChangeShapeType="1" noTextEdit="1"/>
          </p:cNvSpPr>
          <p:nvPr>
            <p:custDataLst>
              <p:tags r:id="rId89"/>
            </p:custDataLst>
          </p:nvPr>
        </p:nvSpPr>
        <p:spPr bwMode="auto">
          <a:xfrm flipH="1">
            <a:off x="1859356" y="4238992"/>
            <a:ext cx="36656" cy="39999"/>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7"/>
          <p:cNvSpPr>
            <a:spLocks noGrp="1" noSelect="1" noRot="1" noMove="1" noResize="1" noEditPoints="1" noAdjustHandles="1" noChangeArrowheads="1" noChangeShapeType="1" noTextEdit="1"/>
          </p:cNvSpPr>
          <p:nvPr>
            <p:custDataLst>
              <p:tags r:id="rId90"/>
            </p:custDataLst>
          </p:nvPr>
        </p:nvSpPr>
        <p:spPr bwMode="auto">
          <a:xfrm flipH="1">
            <a:off x="1819368" y="4246135"/>
            <a:ext cx="56650" cy="73808"/>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8"/>
          <p:cNvSpPr>
            <a:spLocks noGrp="1" noSelect="1" noRot="1" noMove="1" noResize="1" noEditPoints="1" noAdjustHandles="1" noChangeArrowheads="1" noChangeShapeType="1" noTextEdit="1"/>
          </p:cNvSpPr>
          <p:nvPr>
            <p:custDataLst>
              <p:tags r:id="rId91"/>
            </p:custDataLst>
          </p:nvPr>
        </p:nvSpPr>
        <p:spPr bwMode="auto">
          <a:xfrm flipH="1">
            <a:off x="1378066" y="4031377"/>
            <a:ext cx="371798" cy="9047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9"/>
          <p:cNvSpPr>
            <a:spLocks noGrp="1" noSelect="1" noRot="1" noMove="1" noResize="1" noEditPoints="1" noAdjustHandles="1" noChangeArrowheads="1" noChangeShapeType="1" noTextEdit="1"/>
          </p:cNvSpPr>
          <p:nvPr>
            <p:custDataLst>
              <p:tags r:id="rId92"/>
            </p:custDataLst>
          </p:nvPr>
        </p:nvSpPr>
        <p:spPr bwMode="auto">
          <a:xfrm flipH="1">
            <a:off x="1306182" y="4043281"/>
            <a:ext cx="80453" cy="219520"/>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30"/>
          <p:cNvSpPr>
            <a:spLocks noGrp="1" noSelect="1" noRot="1" noMove="1" noResize="1" noEditPoints="1" noAdjustHandles="1" noChangeArrowheads="1" noChangeShapeType="1" noTextEdit="1"/>
          </p:cNvSpPr>
          <p:nvPr>
            <p:custDataLst>
              <p:tags r:id="rId93"/>
            </p:custDataLst>
          </p:nvPr>
        </p:nvSpPr>
        <p:spPr bwMode="auto">
          <a:xfrm flipH="1">
            <a:off x="1379018" y="4115185"/>
            <a:ext cx="154241" cy="205711"/>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31"/>
          <p:cNvSpPr>
            <a:spLocks noGrp="1" noSelect="1" noRot="1" noMove="1" noResize="1" noEditPoints="1" noAdjustHandles="1" noChangeArrowheads="1" noChangeShapeType="1" noTextEdit="1"/>
          </p:cNvSpPr>
          <p:nvPr>
            <p:custDataLst>
              <p:tags r:id="rId94"/>
            </p:custDataLst>
          </p:nvPr>
        </p:nvSpPr>
        <p:spPr bwMode="auto">
          <a:xfrm flipH="1">
            <a:off x="1405201" y="4026138"/>
            <a:ext cx="105208" cy="31428"/>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32"/>
          <p:cNvSpPr>
            <a:spLocks noGrp="1" noSelect="1" noRot="1" noMove="1" noResize="1" noEditPoints="1" noAdjustHandles="1" noChangeArrowheads="1" noChangeShapeType="1" noTextEdit="1"/>
          </p:cNvSpPr>
          <p:nvPr>
            <p:custDataLst>
              <p:tags r:id="rId95"/>
            </p:custDataLst>
          </p:nvPr>
        </p:nvSpPr>
        <p:spPr bwMode="auto">
          <a:xfrm flipH="1">
            <a:off x="1797946" y="4121375"/>
            <a:ext cx="19518" cy="69999"/>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33"/>
          <p:cNvSpPr>
            <a:spLocks noGrp="1" noSelect="1" noRot="1" noMove="1" noResize="1" noEditPoints="1" noAdjustHandles="1" noChangeArrowheads="1" noChangeShapeType="1" noTextEdit="1"/>
          </p:cNvSpPr>
          <p:nvPr>
            <p:custDataLst>
              <p:tags r:id="rId96"/>
            </p:custDataLst>
          </p:nvPr>
        </p:nvSpPr>
        <p:spPr bwMode="auto">
          <a:xfrm flipH="1">
            <a:off x="2013598" y="3989472"/>
            <a:ext cx="10473" cy="7143"/>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4"/>
          <p:cNvSpPr>
            <a:spLocks noGrp="1" noSelect="1" noRot="1" noMove="1" noResize="1" noEditPoints="1" noAdjustHandles="1" noChangeArrowheads="1" noChangeShapeType="1" noTextEdit="1"/>
          </p:cNvSpPr>
          <p:nvPr>
            <p:custDataLst>
              <p:tags r:id="rId97"/>
            </p:custDataLst>
          </p:nvPr>
        </p:nvSpPr>
        <p:spPr bwMode="auto">
          <a:xfrm flipH="1">
            <a:off x="2014550" y="3990425"/>
            <a:ext cx="8093" cy="4762"/>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5"/>
          <p:cNvSpPr>
            <a:spLocks noGrp="1" noSelect="1" noRot="1" noMove="1" noResize="1" noEditPoints="1" noAdjustHandles="1" noChangeArrowheads="1" noChangeShapeType="1" noTextEdit="1"/>
          </p:cNvSpPr>
          <p:nvPr>
            <p:custDataLst>
              <p:tags r:id="rId98"/>
            </p:custDataLst>
          </p:nvPr>
        </p:nvSpPr>
        <p:spPr bwMode="auto">
          <a:xfrm flipH="1">
            <a:off x="1495175" y="4475179"/>
            <a:ext cx="9997" cy="13333"/>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6"/>
          <p:cNvSpPr>
            <a:spLocks noGrp="1" noSelect="1" noRot="1" noMove="1" noResize="1" noEditPoints="1" noAdjustHandles="1" noChangeArrowheads="1" noChangeShapeType="1" noTextEdit="1"/>
          </p:cNvSpPr>
          <p:nvPr>
            <p:custDataLst>
              <p:tags r:id="rId99"/>
            </p:custDataLst>
          </p:nvPr>
        </p:nvSpPr>
        <p:spPr bwMode="auto">
          <a:xfrm flipH="1">
            <a:off x="1390920" y="4283753"/>
            <a:ext cx="119966" cy="218092"/>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8"/>
          <p:cNvSpPr>
            <a:spLocks noGrp="1" noSelect="1" noRot="1" noMove="1" noResize="1" noEditPoints="1" noAdjustHandles="1" noChangeArrowheads="1" noChangeShapeType="1" noTextEdit="1"/>
          </p:cNvSpPr>
          <p:nvPr>
            <p:custDataLst>
              <p:tags r:id="rId100"/>
            </p:custDataLst>
          </p:nvPr>
        </p:nvSpPr>
        <p:spPr bwMode="auto">
          <a:xfrm flipH="1">
            <a:off x="1352835" y="4220897"/>
            <a:ext cx="33800" cy="55713"/>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9"/>
          <p:cNvSpPr>
            <a:spLocks noGrp="1" noSelect="1" noRot="1" noMove="1" noResize="1" noEditPoints="1" noAdjustHandles="1" noChangeArrowheads="1" noChangeShapeType="1" noTextEdit="1"/>
          </p:cNvSpPr>
          <p:nvPr>
            <p:custDataLst>
              <p:tags r:id="rId101"/>
            </p:custDataLst>
          </p:nvPr>
        </p:nvSpPr>
        <p:spPr bwMode="auto">
          <a:xfrm flipH="1">
            <a:off x="1385683" y="4246135"/>
            <a:ext cx="15710" cy="28571"/>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40"/>
          <p:cNvSpPr>
            <a:spLocks noGrp="1" noSelect="1" noRot="1" noMove="1" noResize="1" noEditPoints="1" noAdjustHandles="1" noChangeArrowheads="1" noChangeShapeType="1" noTextEdit="1"/>
          </p:cNvSpPr>
          <p:nvPr>
            <p:custDataLst>
              <p:tags r:id="rId102"/>
            </p:custDataLst>
          </p:nvPr>
        </p:nvSpPr>
        <p:spPr bwMode="auto">
          <a:xfrm flipH="1">
            <a:off x="1740343" y="4326134"/>
            <a:ext cx="17614" cy="91903"/>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41"/>
          <p:cNvSpPr>
            <a:spLocks noGrp="1" noSelect="1" noRot="1" noMove="1" noResize="1" noEditPoints="1" noAdjustHandles="1" noChangeArrowheads="1" noChangeShapeType="1" noTextEdit="1"/>
          </p:cNvSpPr>
          <p:nvPr>
            <p:custDataLst>
              <p:tags r:id="rId103"/>
            </p:custDataLst>
          </p:nvPr>
        </p:nvSpPr>
        <p:spPr bwMode="auto">
          <a:xfrm flipH="1">
            <a:off x="1752244" y="4418513"/>
            <a:ext cx="18566" cy="2904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42"/>
          <p:cNvSpPr>
            <a:spLocks noGrp="1" noSelect="1" noRot="1" noMove="1" noResize="1" noEditPoints="1" noAdjustHandles="1" noChangeArrowheads="1" noChangeShapeType="1" noTextEdit="1"/>
          </p:cNvSpPr>
          <p:nvPr>
            <p:custDataLst>
              <p:tags r:id="rId104"/>
            </p:custDataLst>
          </p:nvPr>
        </p:nvSpPr>
        <p:spPr bwMode="auto">
          <a:xfrm flipH="1">
            <a:off x="1749388" y="4427084"/>
            <a:ext cx="7617" cy="20476"/>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43"/>
          <p:cNvSpPr>
            <a:spLocks noGrp="1" noSelect="1" noRot="1" noMove="1" noResize="1" noEditPoints="1" noAdjustHandles="1" noChangeArrowheads="1" noChangeShapeType="1" noTextEdit="1"/>
          </p:cNvSpPr>
          <p:nvPr>
            <p:custDataLst>
              <p:tags r:id="rId105"/>
            </p:custDataLst>
          </p:nvPr>
        </p:nvSpPr>
        <p:spPr bwMode="auto">
          <a:xfrm flipH="1">
            <a:off x="1742247" y="4428037"/>
            <a:ext cx="10473" cy="19523"/>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4"/>
          <p:cNvSpPr>
            <a:spLocks noGrp="1" noSelect="1" noRot="1" noMove="1" noResize="1" noEditPoints="1" noAdjustHandles="1" noChangeArrowheads="1" noChangeShapeType="1" noTextEdit="1"/>
          </p:cNvSpPr>
          <p:nvPr>
            <p:custDataLst>
              <p:tags r:id="rId106"/>
            </p:custDataLst>
          </p:nvPr>
        </p:nvSpPr>
        <p:spPr bwMode="auto">
          <a:xfrm flipH="1">
            <a:off x="1705591" y="4316610"/>
            <a:ext cx="23803" cy="94760"/>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5"/>
          <p:cNvSpPr>
            <a:spLocks noGrp="1" noSelect="1" noRot="1" noMove="1" noResize="1" noEditPoints="1" noAdjustHandles="1" noChangeArrowheads="1" noChangeShapeType="1" noTextEdit="1"/>
          </p:cNvSpPr>
          <p:nvPr>
            <p:custDataLst>
              <p:tags r:id="rId107"/>
            </p:custDataLst>
          </p:nvPr>
        </p:nvSpPr>
        <p:spPr bwMode="auto">
          <a:xfrm flipH="1">
            <a:off x="1299517" y="4212802"/>
            <a:ext cx="15234" cy="100474"/>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6"/>
          <p:cNvSpPr>
            <a:spLocks noGrp="1" noSelect="1" noRot="1" noMove="1" noResize="1" noEditPoints="1" noAdjustHandles="1" noChangeArrowheads="1" noChangeShapeType="1" noTextEdit="1"/>
          </p:cNvSpPr>
          <p:nvPr>
            <p:custDataLst>
              <p:tags r:id="rId108"/>
            </p:custDataLst>
          </p:nvPr>
        </p:nvSpPr>
        <p:spPr bwMode="auto">
          <a:xfrm flipH="1">
            <a:off x="1984559" y="4048519"/>
            <a:ext cx="21422" cy="1809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7"/>
          <p:cNvSpPr>
            <a:spLocks noGrp="1" noSelect="1" noRot="1" noMove="1" noResize="1" noEditPoints="1" noAdjustHandles="1" noChangeArrowheads="1" noChangeShapeType="1" noTextEdit="1"/>
          </p:cNvSpPr>
          <p:nvPr>
            <p:custDataLst>
              <p:tags r:id="rId109"/>
            </p:custDataLst>
          </p:nvPr>
        </p:nvSpPr>
        <p:spPr bwMode="auto">
          <a:xfrm flipH="1">
            <a:off x="1983606" y="4055662"/>
            <a:ext cx="16186" cy="19523"/>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8"/>
          <p:cNvSpPr>
            <a:spLocks noGrp="1" noSelect="1" noRot="1" noMove="1" noResize="1" noEditPoints="1" noAdjustHandles="1" noChangeArrowheads="1" noChangeShapeType="1" noTextEdit="1"/>
          </p:cNvSpPr>
          <p:nvPr>
            <p:custDataLst>
              <p:tags r:id="rId110"/>
            </p:custDataLst>
          </p:nvPr>
        </p:nvSpPr>
        <p:spPr bwMode="auto">
          <a:xfrm flipH="1">
            <a:off x="1998840" y="4021853"/>
            <a:ext cx="38084" cy="47618"/>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9"/>
          <p:cNvSpPr>
            <a:spLocks noGrp="1" noSelect="1" noRot="1" noMove="1" noResize="1" noEditPoints="1" noAdjustHandles="1" noChangeArrowheads="1" noChangeShapeType="1" noTextEdit="1"/>
          </p:cNvSpPr>
          <p:nvPr>
            <p:custDataLst>
              <p:tags r:id="rId111"/>
            </p:custDataLst>
          </p:nvPr>
        </p:nvSpPr>
        <p:spPr bwMode="auto">
          <a:xfrm flipH="1">
            <a:off x="1993604" y="4018996"/>
            <a:ext cx="37132" cy="19047"/>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50"/>
          <p:cNvSpPr>
            <a:spLocks noGrp="1" noSelect="1" noRot="1" noMove="1" noResize="1" noEditPoints="1" noAdjustHandles="1" noChangeArrowheads="1" noChangeShapeType="1" noTextEdit="1"/>
          </p:cNvSpPr>
          <p:nvPr>
            <p:custDataLst>
              <p:tags r:id="rId112"/>
            </p:custDataLst>
          </p:nvPr>
        </p:nvSpPr>
        <p:spPr bwMode="auto">
          <a:xfrm flipH="1">
            <a:off x="2053110" y="4061376"/>
            <a:ext cx="16186" cy="17143"/>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51"/>
          <p:cNvSpPr>
            <a:spLocks noGrp="1" noSelect="1" noRot="1" noMove="1" noResize="1" noEditPoints="1" noAdjustHandles="1" noChangeArrowheads="1" noChangeShapeType="1" noTextEdit="1"/>
          </p:cNvSpPr>
          <p:nvPr>
            <p:custDataLst>
              <p:tags r:id="rId113"/>
            </p:custDataLst>
          </p:nvPr>
        </p:nvSpPr>
        <p:spPr bwMode="auto">
          <a:xfrm flipH="1">
            <a:off x="2037400" y="4054233"/>
            <a:ext cx="19994" cy="44285"/>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53"/>
          <p:cNvSpPr>
            <a:spLocks noGrp="1" noSelect="1" noRot="1" noMove="1" noResize="1" noEditPoints="1" noAdjustHandles="1" noChangeArrowheads="1" noChangeShapeType="1" noTextEdit="1"/>
          </p:cNvSpPr>
          <p:nvPr>
            <p:custDataLst>
              <p:tags r:id="rId114"/>
            </p:custDataLst>
          </p:nvPr>
        </p:nvSpPr>
        <p:spPr bwMode="auto">
          <a:xfrm flipH="1">
            <a:off x="1763194" y="4164231"/>
            <a:ext cx="209464" cy="197140"/>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Kombinationstegning 183"/>
          <p:cNvSpPr>
            <a:spLocks noGrp="1" noSelect="1" noRot="1" noMove="1" noResize="1" noEditPoints="1" noAdjustHandles="1" noChangeArrowheads="1" noChangeShapeType="1" noTextEdit="1"/>
          </p:cNvSpPr>
          <p:nvPr>
            <p:custDataLst>
              <p:tags r:id="rId115"/>
            </p:custDataLst>
          </p:nvPr>
        </p:nvSpPr>
        <p:spPr bwMode="auto">
          <a:xfrm flipH="1">
            <a:off x="1433310" y="4321925"/>
            <a:ext cx="69755" cy="16120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6" name="Kombinationstegning 184"/>
          <p:cNvSpPr>
            <a:spLocks noGrp="1" noSelect="1" noRot="1" noMove="1" noResize="1" noEditPoints="1" noAdjustHandles="1" noChangeArrowheads="1" noChangeShapeType="1" noTextEdit="1"/>
          </p:cNvSpPr>
          <p:nvPr>
            <p:custDataLst>
              <p:tags r:id="rId116"/>
            </p:custDataLst>
          </p:nvPr>
        </p:nvSpPr>
        <p:spPr bwMode="auto">
          <a:xfrm flipH="1">
            <a:off x="1314247" y="4339908"/>
            <a:ext cx="38485" cy="136034"/>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7" name="Kombinationstegning 185"/>
          <p:cNvSpPr>
            <a:spLocks noGrp="1" noSelect="1" noRot="1" noMove="1" noResize="1" noEditPoints="1" noAdjustHandles="1" noChangeArrowheads="1" noChangeShapeType="1" noTextEdit="1"/>
          </p:cNvSpPr>
          <p:nvPr>
            <p:custDataLst>
              <p:tags r:id="rId117"/>
            </p:custDataLst>
          </p:nvPr>
        </p:nvSpPr>
        <p:spPr bwMode="auto">
          <a:xfrm flipH="1">
            <a:off x="1303423" y="4214859"/>
            <a:ext cx="56464" cy="98645"/>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8" name="Kombinationstegning 186"/>
          <p:cNvSpPr>
            <a:spLocks noGrp="1" noSelect="1" noRot="1" noMove="1" noResize="1" noEditPoints="1" noAdjustHandles="1" noChangeArrowheads="1" noChangeShapeType="1" noTextEdit="1"/>
          </p:cNvSpPr>
          <p:nvPr>
            <p:custDataLst>
              <p:tags r:id="rId118"/>
            </p:custDataLst>
          </p:nvPr>
        </p:nvSpPr>
        <p:spPr bwMode="auto">
          <a:xfrm flipH="1">
            <a:off x="1896335" y="4035892"/>
            <a:ext cx="95016" cy="139268"/>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9" name="Kombinationstegning 187"/>
          <p:cNvSpPr>
            <a:spLocks noGrp="1" noSelect="1" noRot="1" noMove="1" noResize="1" noEditPoints="1" noAdjustHandles="1" noChangeArrowheads="1" noChangeShapeType="1" noTextEdit="1"/>
          </p:cNvSpPr>
          <p:nvPr>
            <p:custDataLst>
              <p:tags r:id="rId119"/>
            </p:custDataLst>
          </p:nvPr>
        </p:nvSpPr>
        <p:spPr bwMode="auto">
          <a:xfrm flipH="1">
            <a:off x="1916208" y="4041514"/>
            <a:ext cx="51142" cy="29387"/>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188"/>
          <p:cNvSpPr>
            <a:spLocks noGrp="1" noSelect="1" noRot="1" noMove="1" noResize="1" noEditPoints="1" noAdjustHandles="1" noChangeArrowheads="1" noChangeShapeType="1" noTextEdit="1"/>
          </p:cNvSpPr>
          <p:nvPr>
            <p:custDataLst>
              <p:tags r:id="rId120"/>
            </p:custDataLst>
          </p:nvPr>
        </p:nvSpPr>
        <p:spPr bwMode="auto">
          <a:xfrm flipH="1">
            <a:off x="1670292" y="4230898"/>
            <a:ext cx="166210" cy="115959"/>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190"/>
          <p:cNvSpPr>
            <a:spLocks noGrp="1" noSelect="1" noRot="1" noMove="1" noResize="1" noEditPoints="1" noAdjustHandles="1" noChangeArrowheads="1" noChangeShapeType="1" noTextEdit="1"/>
          </p:cNvSpPr>
          <p:nvPr>
            <p:custDataLst>
              <p:tags r:id="rId121"/>
            </p:custDataLst>
          </p:nvPr>
        </p:nvSpPr>
        <p:spPr bwMode="auto">
          <a:xfrm flipH="1">
            <a:off x="1813924" y="4243960"/>
            <a:ext cx="62023" cy="88162"/>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191"/>
          <p:cNvSpPr>
            <a:spLocks noGrp="1" noSelect="1" noRot="1" noMove="1" noResize="1" noEditPoints="1" noAdjustHandles="1" noChangeArrowheads="1" noChangeShapeType="1" noTextEdit="1"/>
          </p:cNvSpPr>
          <p:nvPr>
            <p:custDataLst>
              <p:tags r:id="rId122"/>
            </p:custDataLst>
          </p:nvPr>
        </p:nvSpPr>
        <p:spPr bwMode="auto">
          <a:xfrm flipH="1">
            <a:off x="1732850" y="4323414"/>
            <a:ext cx="50607" cy="106665"/>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192"/>
          <p:cNvSpPr>
            <a:spLocks noGrp="1" noSelect="1" noRot="1" noMove="1" noResize="1" noEditPoints="1" noAdjustHandles="1" noChangeArrowheads="1" noChangeShapeType="1" noTextEdit="1"/>
          </p:cNvSpPr>
          <p:nvPr>
            <p:custDataLst>
              <p:tags r:id="rId123"/>
            </p:custDataLst>
          </p:nvPr>
        </p:nvSpPr>
        <p:spPr bwMode="auto">
          <a:xfrm flipH="1">
            <a:off x="1291625" y="4014303"/>
            <a:ext cx="184981" cy="102810"/>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7450" name="Freeform 231"/>
          <p:cNvSpPr>
            <a:spLocks noGrp="1" noSelect="1" noRot="1" noMove="1" noResize="1" noEditPoints="1" noAdjustHandles="1" noChangeArrowheads="1" noChangeShapeType="1" noTextEdit="1"/>
          </p:cNvSpPr>
          <p:nvPr>
            <p:custDataLst>
              <p:tags r:id="rId124"/>
            </p:custDataLst>
          </p:nvPr>
        </p:nvSpPr>
        <p:spPr bwMode="auto">
          <a:xfrm>
            <a:off x="1499280" y="4076684"/>
            <a:ext cx="149802" cy="216355"/>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0" name="Kombinationstegning 218"/>
          <p:cNvSpPr>
            <a:spLocks noGrp="1" noSelect="1" noRot="1" noMove="1" noResize="1" noEditPoints="1" noAdjustHandles="1" noChangeArrowheads="1" noChangeShapeType="1" noTextEdit="1"/>
          </p:cNvSpPr>
          <p:nvPr>
            <p:custDataLst>
              <p:tags r:id="rId125"/>
            </p:custDataLst>
          </p:nvPr>
        </p:nvSpPr>
        <p:spPr bwMode="auto">
          <a:xfrm rot="5400000">
            <a:off x="1327151" y="2178050"/>
            <a:ext cx="1397000" cy="1101725"/>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7445" name="Rektangel 219"/>
          <p:cNvSpPr>
            <a:spLocks noGrp="1" noSelect="1" noRot="1" noMove="1" noResize="1" noEditPoints="1" noAdjustHandles="1" noChangeArrowheads="1" noChangeShapeType="1" noTextEdit="1"/>
          </p:cNvSpPr>
          <p:nvPr>
            <p:custDataLst>
              <p:tags r:id="rId126"/>
            </p:custDataLst>
          </p:nvPr>
        </p:nvSpPr>
        <p:spPr bwMode="auto">
          <a:xfrm rot="5400000">
            <a:off x="990758" y="1955641"/>
            <a:ext cx="1284386" cy="1414877"/>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142" name="Parallelogram 141"/>
          <p:cNvSpPr>
            <a:spLocks noGrp="1" noSelect="1" noRot="1" noMove="1" noResize="1" noEditPoints="1" noAdjustHandles="1" noChangeArrowheads="1" noChangeShapeType="1" noTextEdit="1"/>
          </p:cNvSpPr>
          <p:nvPr>
            <p:custDataLst>
              <p:tags r:id="rId127"/>
            </p:custDataLst>
          </p:nvPr>
        </p:nvSpPr>
        <p:spPr bwMode="auto">
          <a:xfrm flipH="1">
            <a:off x="927100" y="3305175"/>
            <a:ext cx="1612900" cy="122238"/>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39" name="5-takket stjerne 151"/>
          <p:cNvSpPr>
            <a:spLocks noGrp="1" noSelect="1" noRot="1" noMove="1" noResize="1" noEditPoints="1" noAdjustHandles="1" noChangeArrowheads="1" noChangeShapeType="1" noTextEdit="1"/>
          </p:cNvSpPr>
          <p:nvPr>
            <p:custDataLst>
              <p:tags r:id="rId128"/>
            </p:custDataLst>
          </p:nvPr>
        </p:nvSpPr>
        <p:spPr bwMode="auto">
          <a:xfrm>
            <a:off x="1258888" y="2330450"/>
            <a:ext cx="639762" cy="63976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43" name="TextBox 142"/>
          <p:cNvSpPr txBox="1"/>
          <p:nvPr/>
        </p:nvSpPr>
        <p:spPr>
          <a:xfrm>
            <a:off x="1295400" y="5060950"/>
            <a:ext cx="577850" cy="2936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a:t>
            </a:r>
          </a:p>
        </p:txBody>
      </p:sp>
      <p:sp>
        <p:nvSpPr>
          <p:cNvPr id="144" name="TextBox 143"/>
          <p:cNvSpPr txBox="1"/>
          <p:nvPr/>
        </p:nvSpPr>
        <p:spPr>
          <a:xfrm>
            <a:off x="3194050" y="5060950"/>
            <a:ext cx="577850" cy="2936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a:t>
            </a:r>
          </a:p>
        </p:txBody>
      </p:sp>
      <p:grpSp>
        <p:nvGrpSpPr>
          <p:cNvPr id="145" name="Group 144"/>
          <p:cNvGrpSpPr>
            <a:grpSpLocks/>
          </p:cNvGrpSpPr>
          <p:nvPr/>
        </p:nvGrpSpPr>
        <p:grpSpPr bwMode="auto">
          <a:xfrm>
            <a:off x="966788" y="5410200"/>
            <a:ext cx="3176587" cy="533400"/>
            <a:chOff x="928928" y="5638800"/>
            <a:chExt cx="3176826" cy="533400"/>
          </a:xfrm>
        </p:grpSpPr>
        <p:cxnSp>
          <p:nvCxnSpPr>
            <p:cNvPr id="146" name="Straight Connector 145"/>
            <p:cNvCxnSpPr/>
            <p:nvPr/>
          </p:nvCxnSpPr>
          <p:spPr>
            <a:xfrm>
              <a:off x="928928" y="5638800"/>
              <a:ext cx="3176826" cy="0"/>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730675" y="5680075"/>
              <a:ext cx="1546341" cy="492125"/>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Relative position (Market Share)</a:t>
              </a:r>
            </a:p>
          </p:txBody>
        </p:sp>
      </p:grpSp>
      <p:sp>
        <p:nvSpPr>
          <p:cNvPr id="148" name="TextBox 147"/>
          <p:cNvSpPr txBox="1"/>
          <p:nvPr/>
        </p:nvSpPr>
        <p:spPr>
          <a:xfrm>
            <a:off x="419100" y="4146550"/>
            <a:ext cx="577850" cy="292100"/>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a:t>
            </a:r>
          </a:p>
        </p:txBody>
      </p:sp>
      <p:sp>
        <p:nvSpPr>
          <p:cNvPr id="149" name="TextBox 148"/>
          <p:cNvSpPr txBox="1"/>
          <p:nvPr/>
        </p:nvSpPr>
        <p:spPr>
          <a:xfrm>
            <a:off x="419100" y="2503488"/>
            <a:ext cx="577850" cy="292100"/>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a:t>
            </a:r>
          </a:p>
        </p:txBody>
      </p:sp>
      <p:grpSp>
        <p:nvGrpSpPr>
          <p:cNvPr id="150" name="Group 149"/>
          <p:cNvGrpSpPr>
            <a:grpSpLocks/>
          </p:cNvGrpSpPr>
          <p:nvPr/>
        </p:nvGrpSpPr>
        <p:grpSpPr bwMode="auto">
          <a:xfrm>
            <a:off x="127000" y="1966913"/>
            <a:ext cx="292100" cy="2878137"/>
            <a:chOff x="88613" y="2194829"/>
            <a:chExt cx="292388" cy="2878466"/>
          </a:xfrm>
        </p:grpSpPr>
        <p:cxnSp>
          <p:nvCxnSpPr>
            <p:cNvPr id="151" name="Straight Connector 150"/>
            <p:cNvCxnSpPr/>
            <p:nvPr/>
          </p:nvCxnSpPr>
          <p:spPr>
            <a:xfrm flipV="1">
              <a:off x="381001" y="2194829"/>
              <a:ext cx="0" cy="2878466"/>
            </a:xfrm>
            <a:prstGeom prst="line">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rot="16200000">
              <a:off x="-984532" y="3285438"/>
              <a:ext cx="2438679"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Business growth rate</a:t>
              </a:r>
            </a:p>
          </p:txBody>
        </p:sp>
      </p:grpSp>
      <p:sp>
        <p:nvSpPr>
          <p:cNvPr id="153" name="Rektangel med afrundet, diagonalt hjørne 75"/>
          <p:cNvSpPr/>
          <p:nvPr/>
        </p:nvSpPr>
        <p:spPr>
          <a:xfrm>
            <a:off x="4724400" y="1066800"/>
            <a:ext cx="4191000" cy="1072987"/>
          </a:xfrm>
          <a:prstGeom prst="round2DiagRect">
            <a:avLst>
              <a:gd name="adj1" fmla="val 20046"/>
              <a:gd name="adj2" fmla="val 0"/>
            </a:avLst>
          </a:prstGeom>
          <a:solidFill>
            <a:sysClr val="window" lastClr="FFFFFF"/>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charset="-128"/>
              <a:cs typeface="+mn-cs"/>
            </a:endParaRPr>
          </a:p>
        </p:txBody>
      </p:sp>
      <p:sp>
        <p:nvSpPr>
          <p:cNvPr id="154" name="Rektangel 79"/>
          <p:cNvSpPr/>
          <p:nvPr/>
        </p:nvSpPr>
        <p:spPr bwMode="auto">
          <a:xfrm>
            <a:off x="4800600" y="1147763"/>
            <a:ext cx="4114800" cy="954087"/>
          </a:xfrm>
          <a:prstGeom prst="rect">
            <a:avLst/>
          </a:prstGeom>
        </p:spPr>
        <p:txBody>
          <a:bodyPr>
            <a:spAutoFit/>
          </a:bodyPr>
          <a:lstStyle/>
          <a:p>
            <a:pPr defTabSz="801688" fontAlgn="auto">
              <a:spcBef>
                <a:spcPct val="20000"/>
              </a:spcBef>
              <a:spcAft>
                <a:spcPts val="0"/>
              </a:spcAft>
              <a:defRPr/>
            </a:pPr>
            <a:r>
              <a:rPr lang="da-DK" sz="1400" kern="0" noProof="1">
                <a:solidFill>
                  <a:srgbClr val="000000"/>
                </a:solidFill>
                <a:latin typeface="Calibri" pitchFamily="34" charset="0"/>
                <a:ea typeface="ＭＳ Ｐゴシック" pitchFamily="-97" charset="-128"/>
                <a:cs typeface="Calibri" pitchFamily="34" charset="0"/>
              </a:rPr>
              <a:t>The Boston Consulting Group (BCG), founded in 1963, was a pioneering consulting that introduced influential concepts such as the ‘experience curve’ and the ‘growth-share matrix’</a:t>
            </a:r>
          </a:p>
        </p:txBody>
      </p:sp>
      <p:sp>
        <p:nvSpPr>
          <p:cNvPr id="155" name="Rektangel med afrundet, diagonalt hjørne 75"/>
          <p:cNvSpPr/>
          <p:nvPr/>
        </p:nvSpPr>
        <p:spPr>
          <a:xfrm>
            <a:off x="4724400" y="2286000"/>
            <a:ext cx="4191000" cy="1711808"/>
          </a:xfrm>
          <a:prstGeom prst="round2DiagRect">
            <a:avLst>
              <a:gd name="adj1" fmla="val 20046"/>
              <a:gd name="adj2" fmla="val 0"/>
            </a:avLst>
          </a:prstGeom>
          <a:solidFill>
            <a:sysClr val="window" lastClr="FFFFFF"/>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charset="-128"/>
              <a:cs typeface="+mn-cs"/>
            </a:endParaRPr>
          </a:p>
        </p:txBody>
      </p:sp>
      <p:sp>
        <p:nvSpPr>
          <p:cNvPr id="156" name="Rektangel 79"/>
          <p:cNvSpPr/>
          <p:nvPr/>
        </p:nvSpPr>
        <p:spPr bwMode="auto">
          <a:xfrm>
            <a:off x="4800600" y="2501205"/>
            <a:ext cx="4114800" cy="1384995"/>
          </a:xfrm>
          <a:prstGeom prst="rect">
            <a:avLst/>
          </a:prstGeom>
        </p:spPr>
        <p:txBody>
          <a:bodyPr>
            <a:spAutoFit/>
          </a:bodyPr>
          <a:lstStyle/>
          <a:p>
            <a:pPr defTabSz="801688" fontAlgn="auto">
              <a:spcBef>
                <a:spcPct val="20000"/>
              </a:spcBef>
              <a:spcAft>
                <a:spcPts val="0"/>
              </a:spcAft>
              <a:defRPr/>
            </a:pPr>
            <a:r>
              <a:rPr lang="da-DK" sz="1400" kern="0" noProof="1">
                <a:solidFill>
                  <a:srgbClr val="000000"/>
                </a:solidFill>
                <a:latin typeface="Calibri" pitchFamily="34" charset="0"/>
                <a:ea typeface="ＭＳ Ｐゴシック" pitchFamily="-97" charset="-128"/>
                <a:cs typeface="Calibri" pitchFamily="34" charset="0"/>
              </a:rPr>
              <a:t>The experience curve concept held that total costs would decline by a certain percentage everytime cumulative production is doubled. This idea spurred corporations to expand aggressively their capacity, focus on cost minimization, and seek higher demand, often by keen price competition</a:t>
            </a:r>
          </a:p>
        </p:txBody>
      </p:sp>
      <p:sp>
        <p:nvSpPr>
          <p:cNvPr id="157" name="Rektangel med afrundet, diagonalt hjørne 75"/>
          <p:cNvSpPr/>
          <p:nvPr/>
        </p:nvSpPr>
        <p:spPr>
          <a:xfrm>
            <a:off x="4724400" y="4114800"/>
            <a:ext cx="4191000" cy="1072987"/>
          </a:xfrm>
          <a:prstGeom prst="round2DiagRect">
            <a:avLst>
              <a:gd name="adj1" fmla="val 20046"/>
              <a:gd name="adj2" fmla="val 0"/>
            </a:avLst>
          </a:prstGeom>
          <a:solidFill>
            <a:sysClr val="window" lastClr="FFFFFF"/>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charset="-128"/>
              <a:cs typeface="+mn-cs"/>
            </a:endParaRPr>
          </a:p>
        </p:txBody>
      </p:sp>
      <p:sp>
        <p:nvSpPr>
          <p:cNvPr id="158" name="Rektangel 79"/>
          <p:cNvSpPr/>
          <p:nvPr/>
        </p:nvSpPr>
        <p:spPr bwMode="auto">
          <a:xfrm>
            <a:off x="4800600" y="4262438"/>
            <a:ext cx="4114800" cy="739775"/>
          </a:xfrm>
          <a:prstGeom prst="rect">
            <a:avLst/>
          </a:prstGeom>
        </p:spPr>
        <p:txBody>
          <a:bodyPr>
            <a:spAutoFit/>
          </a:bodyPr>
          <a:lstStyle/>
          <a:p>
            <a:pPr defTabSz="801688" fontAlgn="auto">
              <a:spcBef>
                <a:spcPct val="20000"/>
              </a:spcBef>
              <a:spcAft>
                <a:spcPts val="0"/>
              </a:spcAft>
              <a:defRPr/>
            </a:pPr>
            <a:r>
              <a:rPr lang="da-DK" sz="1400" kern="0" noProof="1">
                <a:solidFill>
                  <a:srgbClr val="000000"/>
                </a:solidFill>
                <a:latin typeface="Calibri" pitchFamily="34" charset="0"/>
                <a:ea typeface="ＭＳ Ｐゴシック" pitchFamily="-97" charset="-128"/>
                <a:cs typeface="Calibri" pitchFamily="34" charset="0"/>
              </a:rPr>
              <a:t>However, when inevitable market downturns occured or innovative products were introduced, the flaws of this approach became apparent</a:t>
            </a:r>
          </a:p>
        </p:txBody>
      </p:sp>
      <p:sp>
        <p:nvSpPr>
          <p:cNvPr id="159" name="Rektangel med afrundet, diagonalt hjørne 75"/>
          <p:cNvSpPr/>
          <p:nvPr/>
        </p:nvSpPr>
        <p:spPr>
          <a:xfrm>
            <a:off x="4724400" y="5334000"/>
            <a:ext cx="4191000" cy="1072987"/>
          </a:xfrm>
          <a:prstGeom prst="round2DiagRect">
            <a:avLst>
              <a:gd name="adj1" fmla="val 20046"/>
              <a:gd name="adj2" fmla="val 0"/>
            </a:avLst>
          </a:prstGeom>
          <a:solidFill>
            <a:sysClr val="window" lastClr="FFFFFF"/>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charset="-128"/>
              <a:cs typeface="+mn-cs"/>
            </a:endParaRPr>
          </a:p>
        </p:txBody>
      </p:sp>
      <p:sp>
        <p:nvSpPr>
          <p:cNvPr id="160" name="Rektangel 79"/>
          <p:cNvSpPr/>
          <p:nvPr/>
        </p:nvSpPr>
        <p:spPr bwMode="auto">
          <a:xfrm>
            <a:off x="4800600" y="5410200"/>
            <a:ext cx="4114800" cy="954088"/>
          </a:xfrm>
          <a:prstGeom prst="rect">
            <a:avLst/>
          </a:prstGeom>
        </p:spPr>
        <p:txBody>
          <a:bodyPr>
            <a:spAutoFit/>
          </a:bodyPr>
          <a:lstStyle/>
          <a:p>
            <a:pPr defTabSz="801688" fontAlgn="auto">
              <a:spcBef>
                <a:spcPct val="20000"/>
              </a:spcBef>
              <a:spcAft>
                <a:spcPts val="0"/>
              </a:spcAft>
              <a:defRPr/>
            </a:pPr>
            <a:r>
              <a:rPr lang="da-DK" sz="1400" kern="0" noProof="1">
                <a:solidFill>
                  <a:srgbClr val="000000"/>
                </a:solidFill>
                <a:latin typeface="Calibri" pitchFamily="34" charset="0"/>
                <a:ea typeface="ＭＳ Ｐゴシック" pitchFamily="-97" charset="-128"/>
                <a:cs typeface="Calibri" pitchFamily="34" charset="0"/>
              </a:rPr>
              <a:t>Companies found themselves with excess capacity and outdated product designs, as well </a:t>
            </a:r>
            <a:br>
              <a:rPr lang="da-DK" sz="1400" kern="0" noProof="1">
                <a:solidFill>
                  <a:srgbClr val="000000"/>
                </a:solidFill>
                <a:latin typeface="Calibri" pitchFamily="34" charset="0"/>
                <a:ea typeface="ＭＳ Ｐゴシック" pitchFamily="-97" charset="-128"/>
                <a:cs typeface="Calibri" pitchFamily="34" charset="0"/>
              </a:rPr>
            </a:br>
            <a:r>
              <a:rPr lang="da-DK" sz="1400" kern="0" noProof="1">
                <a:solidFill>
                  <a:srgbClr val="000000"/>
                </a:solidFill>
                <a:latin typeface="Calibri" pitchFamily="34" charset="0"/>
                <a:ea typeface="ＭＳ Ｐゴシック" pitchFamily="-97" charset="-128"/>
                <a:cs typeface="Calibri" pitchFamily="34" charset="0"/>
              </a:rPr>
              <a:t>as reduced capacity for innovations given their previous focus on cost-cutting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latin typeface="Arial" charset="0"/>
                <a:cs typeface="Arial" charset="0"/>
              </a:rPr>
              <a:t>Emergence of Growth Share Matrix</a:t>
            </a:r>
          </a:p>
        </p:txBody>
      </p:sp>
      <p:grpSp>
        <p:nvGrpSpPr>
          <p:cNvPr id="161" name="Group 41"/>
          <p:cNvGrpSpPr>
            <a:grpSpLocks/>
          </p:cNvGrpSpPr>
          <p:nvPr/>
        </p:nvGrpSpPr>
        <p:grpSpPr bwMode="auto">
          <a:xfrm>
            <a:off x="730250" y="1306513"/>
            <a:ext cx="3198813" cy="2090737"/>
            <a:chOff x="3124200" y="515938"/>
            <a:chExt cx="2779209" cy="2307347"/>
          </a:xfrm>
        </p:grpSpPr>
        <p:grpSp>
          <p:nvGrpSpPr>
            <p:cNvPr id="18470" name="Gruppe 42"/>
            <p:cNvGrpSpPr>
              <a:grpSpLocks/>
            </p:cNvGrpSpPr>
            <p:nvPr/>
          </p:nvGrpSpPr>
          <p:grpSpPr bwMode="auto">
            <a:xfrm>
              <a:off x="3135313" y="746198"/>
              <a:ext cx="2768096" cy="2077087"/>
              <a:chOff x="3287717" y="3564839"/>
              <a:chExt cx="2768416" cy="2077136"/>
            </a:xfrm>
          </p:grpSpPr>
          <p:sp>
            <p:nvSpPr>
              <p:cNvPr id="164" name="Rektangel 37"/>
              <p:cNvSpPr>
                <a:spLocks noChangeArrowheads="1"/>
              </p:cNvSpPr>
              <p:nvPr/>
            </p:nvSpPr>
            <p:spPr bwMode="auto">
              <a:xfrm>
                <a:off x="3287638" y="3564086"/>
                <a:ext cx="2673315" cy="2077889"/>
              </a:xfrm>
              <a:prstGeom prst="rect">
                <a:avLst/>
              </a:prstGeom>
              <a:gradFill rotWithShape="1">
                <a:gsLst>
                  <a:gs pos="0">
                    <a:srgbClr val="F3F3F3"/>
                  </a:gs>
                  <a:gs pos="100000">
                    <a:srgbClr val="E6E6E6"/>
                  </a:gs>
                </a:gsLst>
                <a:lin ang="5400000"/>
              </a:gradFill>
              <a:ln w="9525">
                <a:solidFill>
                  <a:srgbClr val="E1E1E1"/>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nb-NO" sz="1400">
                  <a:solidFill>
                    <a:srgbClr val="FFFFFF"/>
                  </a:solidFill>
                  <a:latin typeface="Calibri" pitchFamily="34" charset="0"/>
                  <a:ea typeface="MS PGothic" pitchFamily="34" charset="-128"/>
                  <a:cs typeface="Calibri" pitchFamily="34" charset="0"/>
                </a:endParaRPr>
              </a:p>
            </p:txBody>
          </p:sp>
          <p:sp>
            <p:nvSpPr>
              <p:cNvPr id="18473" name="Rectangle 14"/>
              <p:cNvSpPr>
                <a:spLocks noChangeArrowheads="1"/>
              </p:cNvSpPr>
              <p:nvPr/>
            </p:nvSpPr>
            <p:spPr bwMode="auto">
              <a:xfrm>
                <a:off x="3322904" y="3672824"/>
                <a:ext cx="2733229" cy="17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400" noProof="1">
                    <a:solidFill>
                      <a:srgbClr val="151616"/>
                    </a:solidFill>
                    <a:latin typeface="Calibri" pitchFamily="34" charset="0"/>
                    <a:cs typeface="Calibri" pitchFamily="34" charset="0"/>
                  </a:rPr>
                  <a:t>The growth-share matrix viewed companies as a portfolio of businesses and was intended to help senior managers identify the cash-flow requirements of different businesses and take resource allocation decisions about them </a:t>
                </a:r>
              </a:p>
            </p:txBody>
          </p:sp>
        </p:grpSp>
        <p:sp>
          <p:nvSpPr>
            <p:cNvPr id="163" name="Rektangel 43"/>
            <p:cNvSpPr/>
            <p:nvPr/>
          </p:nvSpPr>
          <p:spPr bwMode="auto">
            <a:xfrm>
              <a:off x="3124200" y="515938"/>
              <a:ext cx="2713005" cy="245276"/>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chemeClr val="accent1">
                    <a:lumMod val="25000"/>
                  </a:scheme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en-IN" sz="1400" noProof="1">
                <a:solidFill>
                  <a:srgbClr val="FFFFFF"/>
                </a:solidFill>
                <a:latin typeface="Calibri" pitchFamily="34" charset="0"/>
                <a:ea typeface="MS PGothic" pitchFamily="34" charset="-128"/>
                <a:cs typeface="Calibri" pitchFamily="34" charset="0"/>
              </a:endParaRPr>
            </a:p>
          </p:txBody>
        </p:sp>
      </p:grpSp>
      <p:grpSp>
        <p:nvGrpSpPr>
          <p:cNvPr id="169" name="Group 41"/>
          <p:cNvGrpSpPr>
            <a:grpSpLocks/>
          </p:cNvGrpSpPr>
          <p:nvPr/>
        </p:nvGrpSpPr>
        <p:grpSpPr bwMode="auto">
          <a:xfrm>
            <a:off x="730250" y="3821113"/>
            <a:ext cx="3198813" cy="2122487"/>
            <a:chOff x="3124200" y="515938"/>
            <a:chExt cx="2779209" cy="2342258"/>
          </a:xfrm>
        </p:grpSpPr>
        <p:grpSp>
          <p:nvGrpSpPr>
            <p:cNvPr id="18466" name="Gruppe 42"/>
            <p:cNvGrpSpPr>
              <a:grpSpLocks/>
            </p:cNvGrpSpPr>
            <p:nvPr/>
          </p:nvGrpSpPr>
          <p:grpSpPr bwMode="auto">
            <a:xfrm>
              <a:off x="3135313" y="746198"/>
              <a:ext cx="2768096" cy="2111998"/>
              <a:chOff x="3287717" y="3564839"/>
              <a:chExt cx="2768416" cy="2112048"/>
            </a:xfrm>
          </p:grpSpPr>
          <p:sp>
            <p:nvSpPr>
              <p:cNvPr id="172" name="Rektangel 37"/>
              <p:cNvSpPr>
                <a:spLocks noChangeArrowheads="1"/>
              </p:cNvSpPr>
              <p:nvPr/>
            </p:nvSpPr>
            <p:spPr bwMode="auto">
              <a:xfrm>
                <a:off x="3287638" y="3564074"/>
                <a:ext cx="2673315" cy="2077774"/>
              </a:xfrm>
              <a:prstGeom prst="rect">
                <a:avLst/>
              </a:prstGeom>
              <a:gradFill rotWithShape="1">
                <a:gsLst>
                  <a:gs pos="0">
                    <a:srgbClr val="F3F3F3"/>
                  </a:gs>
                  <a:gs pos="100000">
                    <a:srgbClr val="E6E6E6"/>
                  </a:gs>
                </a:gsLst>
                <a:lin ang="5400000"/>
              </a:gradFill>
              <a:ln w="9525">
                <a:solidFill>
                  <a:srgbClr val="E1E1E1"/>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nb-NO" sz="1400">
                  <a:solidFill>
                    <a:srgbClr val="FFFFFF"/>
                  </a:solidFill>
                  <a:latin typeface="Calibri" pitchFamily="34" charset="0"/>
                  <a:ea typeface="MS PGothic" pitchFamily="34" charset="-128"/>
                  <a:cs typeface="Calibri" pitchFamily="34" charset="0"/>
                </a:endParaRPr>
              </a:p>
            </p:txBody>
          </p:sp>
          <p:sp>
            <p:nvSpPr>
              <p:cNvPr id="18469" name="Rectangle 14"/>
              <p:cNvSpPr>
                <a:spLocks noChangeArrowheads="1"/>
              </p:cNvSpPr>
              <p:nvPr/>
            </p:nvSpPr>
            <p:spPr bwMode="auto">
              <a:xfrm>
                <a:off x="3322904" y="3672824"/>
                <a:ext cx="2733229" cy="200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N" sz="1400" noProof="1">
                    <a:solidFill>
                      <a:srgbClr val="151616"/>
                    </a:solidFill>
                    <a:latin typeface="Calibri" pitchFamily="34" charset="0"/>
                    <a:cs typeface="Calibri" pitchFamily="34" charset="0"/>
                  </a:rPr>
                  <a:t>When using the growth-share matrix, businesses are grouped in Strategic Business Units (SBUs) and are mapped on a matrix along two dimensions: industry growth rate abd relative market share. The SBUs are then divided into ‘Stars’, ‘Question Marks’, ‘Cash Cows’ and ‘Dogs’</a:t>
                </a:r>
              </a:p>
            </p:txBody>
          </p:sp>
        </p:grpSp>
        <p:sp>
          <p:nvSpPr>
            <p:cNvPr id="171" name="Rektangel 43"/>
            <p:cNvSpPr/>
            <p:nvPr/>
          </p:nvSpPr>
          <p:spPr bwMode="auto">
            <a:xfrm>
              <a:off x="3124200" y="515938"/>
              <a:ext cx="2713005" cy="245263"/>
            </a:xfrm>
            <a:prstGeom prst="rect">
              <a:avLst/>
            </a:prstGeom>
            <a:gradFill flip="none" rotWithShape="1">
              <a:gsLst>
                <a:gs pos="0">
                  <a:sysClr val="window" lastClr="FFFFFF">
                    <a:lumMod val="65000"/>
                    <a:shade val="30000"/>
                    <a:satMod val="115000"/>
                  </a:sysClr>
                </a:gs>
                <a:gs pos="50000">
                  <a:sysClr val="window" lastClr="FFFFFF">
                    <a:lumMod val="65000"/>
                    <a:shade val="67500"/>
                    <a:satMod val="115000"/>
                  </a:sysClr>
                </a:gs>
                <a:gs pos="100000">
                  <a:schemeClr val="accent1">
                    <a:lumMod val="25000"/>
                  </a:scheme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en-IN" sz="1400" noProof="1">
                <a:solidFill>
                  <a:srgbClr val="FFFFFF"/>
                </a:solidFill>
                <a:latin typeface="Calibri" pitchFamily="34" charset="0"/>
                <a:ea typeface="MS PGothic" pitchFamily="34" charset="-128"/>
                <a:cs typeface="Calibri" pitchFamily="34" charset="0"/>
              </a:endParaRPr>
            </a:p>
          </p:txBody>
        </p:sp>
      </p:grpSp>
      <p:sp>
        <p:nvSpPr>
          <p:cNvPr id="177" name="Kombinationstegning 212"/>
          <p:cNvSpPr>
            <a:spLocks noGrp="1" noSelect="1" noRot="1" noMove="1" noResize="1" noEditPoints="1" noAdjustHandles="1" noChangeArrowheads="1" noChangeShapeType="1" noTextEdit="1"/>
          </p:cNvSpPr>
          <p:nvPr>
            <p:custDataLst>
              <p:tags r:id="rId1"/>
            </p:custDataLst>
          </p:nvPr>
        </p:nvSpPr>
        <p:spPr bwMode="auto">
          <a:xfrm rot="16200000">
            <a:off x="6361906" y="3572669"/>
            <a:ext cx="1446213" cy="1057275"/>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178" name="Rektangel 213"/>
          <p:cNvSpPr>
            <a:spLocks noGrp="1" noSelect="1" noRot="1" noMove="1" noResize="1" noEditPoints="1" noAdjustHandles="1" noChangeArrowheads="1" noChangeShapeType="1" noTextEdit="1"/>
          </p:cNvSpPr>
          <p:nvPr>
            <p:custDataLst>
              <p:tags r:id="rId2"/>
            </p:custDataLst>
          </p:nvPr>
        </p:nvSpPr>
        <p:spPr bwMode="auto">
          <a:xfrm rot="16200000">
            <a:off x="6803780" y="3481316"/>
            <a:ext cx="1317662" cy="1359354"/>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pitchFamily="34" charset="0"/>
              <a:cs typeface="Calibri" pitchFamily="34" charset="0"/>
            </a:endParaRPr>
          </a:p>
        </p:txBody>
      </p:sp>
      <p:sp>
        <p:nvSpPr>
          <p:cNvPr id="179" name="Parallelogram 178"/>
          <p:cNvSpPr>
            <a:spLocks noGrp="1" noSelect="1" noRot="1" noMove="1" noResize="1" noEditPoints="1" noAdjustHandles="1" noChangeArrowheads="1" noChangeShapeType="1" noTextEdit="1"/>
          </p:cNvSpPr>
          <p:nvPr>
            <p:custDataLst>
              <p:tags r:id="rId3"/>
            </p:custDataLst>
          </p:nvPr>
        </p:nvSpPr>
        <p:spPr bwMode="auto">
          <a:xfrm rot="10800000" flipH="1">
            <a:off x="6594135" y="3378201"/>
            <a:ext cx="1548153" cy="123961"/>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18465" name="Freeform 358"/>
          <p:cNvSpPr>
            <a:spLocks noGrp="1" noSelect="1" noRot="1" noMove="1" noResize="1" noEditPoints="1" noAdjustHandles="1" noChangeArrowheads="1" noChangeShapeType="1" noTextEdit="1"/>
          </p:cNvSpPr>
          <p:nvPr>
            <p:custDataLst>
              <p:tags r:id="rId4"/>
            </p:custDataLst>
          </p:nvPr>
        </p:nvSpPr>
        <p:spPr bwMode="auto">
          <a:xfrm flipH="1">
            <a:off x="7062984" y="3750877"/>
            <a:ext cx="823952" cy="686540"/>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sp>
        <p:nvSpPr>
          <p:cNvPr id="183" name="Kombinationstegning 215"/>
          <p:cNvSpPr>
            <a:spLocks noGrp="1" noSelect="1" noRot="1" noMove="1" noResize="1" noEditPoints="1" noAdjustHandles="1" noChangeArrowheads="1" noChangeShapeType="1" noTextEdit="1"/>
          </p:cNvSpPr>
          <p:nvPr>
            <p:custDataLst>
              <p:tags r:id="rId5"/>
            </p:custDataLst>
          </p:nvPr>
        </p:nvSpPr>
        <p:spPr bwMode="auto">
          <a:xfrm rot="16200000" flipH="1">
            <a:off x="6361113" y="2125662"/>
            <a:ext cx="1436688" cy="1058863"/>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18462" name="Rektangel 216"/>
          <p:cNvSpPr>
            <a:spLocks noGrp="1" noSelect="1" noRot="1" noMove="1" noResize="1" noEditPoints="1" noAdjustHandles="1" noChangeArrowheads="1" noChangeShapeType="1" noTextEdit="1"/>
          </p:cNvSpPr>
          <p:nvPr>
            <p:custDataLst>
              <p:tags r:id="rId6"/>
            </p:custDataLst>
          </p:nvPr>
        </p:nvSpPr>
        <p:spPr bwMode="auto">
          <a:xfrm rot="16200000" flipH="1">
            <a:off x="6811866" y="1906289"/>
            <a:ext cx="1309486" cy="1360883"/>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cs typeface="Calibri" pitchFamily="34" charset="0"/>
            </a:endParaRPr>
          </a:p>
        </p:txBody>
      </p:sp>
      <p:sp>
        <p:nvSpPr>
          <p:cNvPr id="185" name="Parallelogram 184"/>
          <p:cNvSpPr>
            <a:spLocks noGrp="1" noSelect="1" noRot="1" noMove="1" noResize="1" noEditPoints="1" noAdjustHandles="1" noChangeArrowheads="1" noChangeShapeType="1" noTextEdit="1"/>
          </p:cNvSpPr>
          <p:nvPr>
            <p:custDataLst>
              <p:tags r:id="rId7"/>
            </p:custDataLst>
          </p:nvPr>
        </p:nvSpPr>
        <p:spPr bwMode="auto">
          <a:xfrm>
            <a:off x="6588125" y="3251200"/>
            <a:ext cx="1549400" cy="122238"/>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182" name="Freeform 12"/>
          <p:cNvSpPr>
            <a:spLocks noGrp="1" noSelect="1" noRot="1" noMove="1" noResize="1" noEditPoints="1" noAdjustHandles="1" noChangeArrowheads="1" noChangeShapeType="1" noTextEdit="1"/>
          </p:cNvSpPr>
          <p:nvPr>
            <p:custDataLst>
              <p:tags r:id="rId8"/>
            </p:custDataLst>
          </p:nvPr>
        </p:nvSpPr>
        <p:spPr bwMode="auto">
          <a:xfrm>
            <a:off x="7165975" y="2243138"/>
            <a:ext cx="419100" cy="593725"/>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03" name="Kombinationstegning 209"/>
          <p:cNvSpPr>
            <a:spLocks noGrp="1" noSelect="1" noRot="1" noMove="1" noResize="1" noEditPoints="1" noAdjustHandles="1" noChangeArrowheads="1" noChangeShapeType="1" noTextEdit="1"/>
          </p:cNvSpPr>
          <p:nvPr>
            <p:custDataLst>
              <p:tags r:id="rId9"/>
            </p:custDataLst>
          </p:nvPr>
        </p:nvSpPr>
        <p:spPr bwMode="auto">
          <a:xfrm rot="5400000" flipH="1">
            <a:off x="5321829" y="3543829"/>
            <a:ext cx="1431925" cy="1075267"/>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304" name="Rektangel 210"/>
          <p:cNvSpPr>
            <a:spLocks noGrp="1" noSelect="1" noRot="1" noMove="1" noResize="1" noEditPoints="1" noAdjustHandles="1" noChangeArrowheads="1" noChangeShapeType="1" noTextEdit="1"/>
          </p:cNvSpPr>
          <p:nvPr>
            <p:custDataLst>
              <p:tags r:id="rId10"/>
            </p:custDataLst>
          </p:nvPr>
        </p:nvSpPr>
        <p:spPr bwMode="auto">
          <a:xfrm rot="5400000" flipH="1">
            <a:off x="5001446" y="3449316"/>
            <a:ext cx="1304644" cy="1382486"/>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pitchFamily="34" charset="0"/>
              <a:cs typeface="Calibri" pitchFamily="34" charset="0"/>
            </a:endParaRPr>
          </a:p>
        </p:txBody>
      </p:sp>
      <p:sp>
        <p:nvSpPr>
          <p:cNvPr id="305" name="Parallelogram 304"/>
          <p:cNvSpPr>
            <a:spLocks noGrp="1" noSelect="1" noRot="1" noMove="1" noResize="1" noEditPoints="1" noAdjustHandles="1" noChangeArrowheads="1" noChangeShapeType="1" noTextEdit="1"/>
          </p:cNvSpPr>
          <p:nvPr>
            <p:custDataLst>
              <p:tags r:id="rId11"/>
            </p:custDataLst>
          </p:nvPr>
        </p:nvSpPr>
        <p:spPr bwMode="auto">
          <a:xfrm rot="10800000">
            <a:off x="4962525" y="3365501"/>
            <a:ext cx="1574498" cy="122737"/>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latin typeface="Calibri" pitchFamily="34" charset="0"/>
              <a:cs typeface="Calibri" pitchFamily="34" charset="0"/>
            </a:endParaRPr>
          </a:p>
        </p:txBody>
      </p:sp>
      <p:sp>
        <p:nvSpPr>
          <p:cNvPr id="191" name="Freeform 243"/>
          <p:cNvSpPr>
            <a:spLocks noGrp="1" noSelect="1" noRot="1" noMove="1" noResize="1" noEditPoints="1" noAdjustHandles="1" noChangeArrowheads="1" noChangeShapeType="1" noTextEdit="1"/>
          </p:cNvSpPr>
          <p:nvPr>
            <p:custDataLst>
              <p:tags r:id="rId12"/>
            </p:custDataLst>
          </p:nvPr>
        </p:nvSpPr>
        <p:spPr bwMode="auto">
          <a:xfrm flipH="1">
            <a:off x="5746077" y="4494218"/>
            <a:ext cx="51414" cy="27619"/>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2" name="Freeform 244"/>
          <p:cNvSpPr>
            <a:spLocks noGrp="1" noSelect="1" noRot="1" noMove="1" noResize="1" noEditPoints="1" noAdjustHandles="1" noChangeArrowheads="1" noChangeShapeType="1" noTextEdit="1"/>
          </p:cNvSpPr>
          <p:nvPr>
            <p:custDataLst>
              <p:tags r:id="rId13"/>
            </p:custDataLst>
          </p:nvPr>
        </p:nvSpPr>
        <p:spPr bwMode="auto">
          <a:xfrm flipH="1">
            <a:off x="5312868" y="4272793"/>
            <a:ext cx="34276" cy="149997"/>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3" name="Freeform 245"/>
          <p:cNvSpPr>
            <a:spLocks noGrp="1" noSelect="1" noRot="1" noMove="1" noResize="1" noEditPoints="1" noAdjustHandles="1" noChangeArrowheads="1" noChangeShapeType="1" noTextEdit="1"/>
          </p:cNvSpPr>
          <p:nvPr>
            <p:custDataLst>
              <p:tags r:id="rId14"/>
            </p:custDataLst>
          </p:nvPr>
        </p:nvSpPr>
        <p:spPr bwMode="auto">
          <a:xfrm flipH="1">
            <a:off x="5310964" y="4273270"/>
            <a:ext cx="43797" cy="15904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4" name="Freeform 246"/>
          <p:cNvSpPr>
            <a:spLocks noGrp="1" noSelect="1" noRot="1" noMove="1" noResize="1" noEditPoints="1" noAdjustHandles="1" noChangeArrowheads="1" noChangeShapeType="1" noTextEdit="1"/>
          </p:cNvSpPr>
          <p:nvPr>
            <p:custDataLst>
              <p:tags r:id="rId15"/>
            </p:custDataLst>
          </p:nvPr>
        </p:nvSpPr>
        <p:spPr bwMode="auto">
          <a:xfrm flipH="1">
            <a:off x="6004574" y="3935180"/>
            <a:ext cx="17614" cy="13809"/>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5" name="Freeform 247"/>
          <p:cNvSpPr>
            <a:spLocks noGrp="1" noSelect="1" noRot="1" noMove="1" noResize="1" noEditPoints="1" noAdjustHandles="1" noChangeArrowheads="1" noChangeShapeType="1" noTextEdit="1"/>
          </p:cNvSpPr>
          <p:nvPr>
            <p:custDataLst>
              <p:tags r:id="rId16"/>
            </p:custDataLst>
          </p:nvPr>
        </p:nvSpPr>
        <p:spPr bwMode="auto">
          <a:xfrm flipH="1">
            <a:off x="5425217" y="4261365"/>
            <a:ext cx="60459" cy="174759"/>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6" name="Freeform 248"/>
          <p:cNvSpPr>
            <a:spLocks noGrp="1" noSelect="1" noRot="1" noMove="1" noResize="1" noEditPoints="1" noAdjustHandles="1" noChangeArrowheads="1" noChangeShapeType="1" noTextEdit="1"/>
          </p:cNvSpPr>
          <p:nvPr>
            <p:custDataLst>
              <p:tags r:id="rId17"/>
            </p:custDataLst>
          </p:nvPr>
        </p:nvSpPr>
        <p:spPr bwMode="auto">
          <a:xfrm flipH="1">
            <a:off x="5945544" y="4019940"/>
            <a:ext cx="28563" cy="79046"/>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7" name="Freeform 249"/>
          <p:cNvSpPr>
            <a:spLocks noGrp="1" noSelect="1" noRot="1" noMove="1" noResize="1" noEditPoints="1" noAdjustHandles="1" noChangeArrowheads="1" noChangeShapeType="1" noTextEdit="1"/>
          </p:cNvSpPr>
          <p:nvPr>
            <p:custDataLst>
              <p:tags r:id="rId18"/>
            </p:custDataLst>
          </p:nvPr>
        </p:nvSpPr>
        <p:spPr bwMode="auto">
          <a:xfrm flipH="1">
            <a:off x="5684190" y="4225175"/>
            <a:ext cx="172807" cy="289995"/>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8" name="Freeform 250"/>
          <p:cNvSpPr>
            <a:spLocks noGrp="1" noSelect="1" noRot="1" noMove="1" noResize="1" noEditPoints="1" noAdjustHandles="1" noChangeArrowheads="1" noChangeShapeType="1" noTextEdit="1"/>
          </p:cNvSpPr>
          <p:nvPr>
            <p:custDataLst>
              <p:tags r:id="rId19"/>
            </p:custDataLst>
          </p:nvPr>
        </p:nvSpPr>
        <p:spPr bwMode="auto">
          <a:xfrm flipH="1">
            <a:off x="5762739" y="4249460"/>
            <a:ext cx="67123" cy="57142"/>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199" name="Freeform 251"/>
          <p:cNvSpPr>
            <a:spLocks noGrp="1" noSelect="1" noRot="1" noMove="1" noResize="1" noEditPoints="1" noAdjustHandles="1" noChangeArrowheads="1" noChangeShapeType="1" noTextEdit="1"/>
          </p:cNvSpPr>
          <p:nvPr>
            <p:custDataLst>
              <p:tags r:id="rId20"/>
            </p:custDataLst>
          </p:nvPr>
        </p:nvSpPr>
        <p:spPr bwMode="auto">
          <a:xfrm flipH="1">
            <a:off x="5698948" y="4348506"/>
            <a:ext cx="34276" cy="12666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0" name="Freeform 252"/>
          <p:cNvSpPr>
            <a:spLocks noGrp="1" noSelect="1" noRot="1" noMove="1" noResize="1" noEditPoints="1" noAdjustHandles="1" noChangeArrowheads="1" noChangeShapeType="1" noTextEdit="1"/>
          </p:cNvSpPr>
          <p:nvPr>
            <p:custDataLst>
              <p:tags r:id="rId21"/>
            </p:custDataLst>
          </p:nvPr>
        </p:nvSpPr>
        <p:spPr bwMode="auto">
          <a:xfrm flipH="1">
            <a:off x="6108830" y="4094225"/>
            <a:ext cx="18090" cy="20952"/>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1" name="Freeform 253"/>
          <p:cNvSpPr>
            <a:spLocks noGrp="1" noSelect="1" noRot="1" noMove="1" noResize="1" noEditPoints="1" noAdjustHandles="1" noChangeArrowheads="1" noChangeShapeType="1" noTextEdit="1"/>
          </p:cNvSpPr>
          <p:nvPr>
            <p:custDataLst>
              <p:tags r:id="rId22"/>
            </p:custDataLst>
          </p:nvPr>
        </p:nvSpPr>
        <p:spPr bwMode="auto">
          <a:xfrm flipH="1">
            <a:off x="5303823" y="3974227"/>
            <a:ext cx="41893" cy="16190"/>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2" name="Freeform 254"/>
          <p:cNvSpPr>
            <a:spLocks noGrp="1" noSelect="1" noRot="1" noMove="1" noResize="1" noEditPoints="1" noAdjustHandles="1" noChangeArrowheads="1" noChangeShapeType="1" noTextEdit="1"/>
          </p:cNvSpPr>
          <p:nvPr>
            <p:custDataLst>
              <p:tags r:id="rId23"/>
            </p:custDataLst>
          </p:nvPr>
        </p:nvSpPr>
        <p:spPr bwMode="auto">
          <a:xfrm flipH="1">
            <a:off x="6117875" y="4098987"/>
            <a:ext cx="7617" cy="9524"/>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3" name="Freeform 255"/>
          <p:cNvSpPr>
            <a:spLocks noGrp="1" noSelect="1" noRot="1" noMove="1" noResize="1" noEditPoints="1" noAdjustHandles="1" noChangeArrowheads="1" noChangeShapeType="1" noTextEdit="1"/>
          </p:cNvSpPr>
          <p:nvPr>
            <p:custDataLst>
              <p:tags r:id="rId24"/>
            </p:custDataLst>
          </p:nvPr>
        </p:nvSpPr>
        <p:spPr bwMode="auto">
          <a:xfrm flipH="1">
            <a:off x="5413792" y="4239460"/>
            <a:ext cx="81881" cy="201425"/>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4" name="Freeform 256"/>
          <p:cNvSpPr>
            <a:spLocks noGrp="1" noSelect="1" noRot="1" noMove="1" noResize="1" noEditPoints="1" noAdjustHandles="1" noChangeArrowheads="1" noChangeShapeType="1" noTextEdit="1"/>
          </p:cNvSpPr>
          <p:nvPr>
            <p:custDataLst>
              <p:tags r:id="rId25"/>
            </p:custDataLst>
          </p:nvPr>
        </p:nvSpPr>
        <p:spPr bwMode="auto">
          <a:xfrm flipH="1">
            <a:off x="6004098" y="3936132"/>
            <a:ext cx="60935" cy="37142"/>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5" name="Freeform 257"/>
          <p:cNvSpPr>
            <a:spLocks noGrp="1" noSelect="1" noRot="1" noMove="1" noResize="1" noEditPoints="1" noAdjustHandles="1" noChangeArrowheads="1" noChangeShapeType="1" noTextEdit="1"/>
          </p:cNvSpPr>
          <p:nvPr>
            <p:custDataLst>
              <p:tags r:id="rId26"/>
            </p:custDataLst>
          </p:nvPr>
        </p:nvSpPr>
        <p:spPr bwMode="auto">
          <a:xfrm flipH="1">
            <a:off x="5470918" y="4420410"/>
            <a:ext cx="27135" cy="17143"/>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6" name="Freeform 258"/>
          <p:cNvSpPr>
            <a:spLocks noGrp="1" noSelect="1" noRot="1" noMove="1" noResize="1" noEditPoints="1" noAdjustHandles="1" noChangeArrowheads="1" noChangeShapeType="1" noTextEdit="1"/>
          </p:cNvSpPr>
          <p:nvPr>
            <p:custDataLst>
              <p:tags r:id="rId27"/>
            </p:custDataLst>
          </p:nvPr>
        </p:nvSpPr>
        <p:spPr bwMode="auto">
          <a:xfrm flipH="1">
            <a:off x="6045515" y="3939465"/>
            <a:ext cx="18566" cy="1809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7" name="Freeform 259"/>
          <p:cNvSpPr>
            <a:spLocks noGrp="1" noSelect="1" noRot="1" noMove="1" noResize="1" noEditPoints="1" noAdjustHandles="1" noChangeArrowheads="1" noChangeShapeType="1" noTextEdit="1"/>
          </p:cNvSpPr>
          <p:nvPr>
            <p:custDataLst>
              <p:tags r:id="rId28"/>
            </p:custDataLst>
          </p:nvPr>
        </p:nvSpPr>
        <p:spPr bwMode="auto">
          <a:xfrm flipH="1">
            <a:off x="6014095" y="3958036"/>
            <a:ext cx="27135" cy="1476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8" name="Freeform 260"/>
          <p:cNvSpPr>
            <a:spLocks noGrp="1" noSelect="1" noRot="1" noMove="1" noResize="1" noEditPoints="1" noAdjustHandles="1" noChangeArrowheads="1" noChangeShapeType="1" noTextEdit="1"/>
          </p:cNvSpPr>
          <p:nvPr>
            <p:custDataLst>
              <p:tags r:id="rId29"/>
            </p:custDataLst>
          </p:nvPr>
        </p:nvSpPr>
        <p:spPr bwMode="auto">
          <a:xfrm flipH="1">
            <a:off x="6003146" y="3947560"/>
            <a:ext cx="23326" cy="20952"/>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09" name="Freeform 261"/>
          <p:cNvSpPr>
            <a:spLocks noGrp="1" noSelect="1" noRot="1" noMove="1" noResize="1" noEditPoints="1" noAdjustHandles="1" noChangeArrowheads="1" noChangeShapeType="1" noTextEdit="1"/>
          </p:cNvSpPr>
          <p:nvPr>
            <p:custDataLst>
              <p:tags r:id="rId30"/>
            </p:custDataLst>
          </p:nvPr>
        </p:nvSpPr>
        <p:spPr bwMode="auto">
          <a:xfrm flipH="1">
            <a:off x="5452828" y="4419458"/>
            <a:ext cx="51414" cy="27142"/>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0" name="Freeform 262"/>
          <p:cNvSpPr>
            <a:spLocks noGrp="1" noSelect="1" noRot="1" noMove="1" noResize="1" noEditPoints="1" noAdjustHandles="1" noChangeArrowheads="1" noChangeShapeType="1" noTextEdit="1"/>
          </p:cNvSpPr>
          <p:nvPr>
            <p:custDataLst>
              <p:tags r:id="rId31"/>
            </p:custDataLst>
          </p:nvPr>
        </p:nvSpPr>
        <p:spPr bwMode="auto">
          <a:xfrm flipH="1">
            <a:off x="5712277" y="4455647"/>
            <a:ext cx="21422" cy="11904"/>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1" name="Freeform 263"/>
          <p:cNvSpPr>
            <a:spLocks noGrp="1" noSelect="1" noRot="1" noMove="1" noResize="1" noEditPoints="1" noAdjustHandles="1" noChangeArrowheads="1" noChangeShapeType="1" noTextEdit="1"/>
          </p:cNvSpPr>
          <p:nvPr>
            <p:custDataLst>
              <p:tags r:id="rId32"/>
            </p:custDataLst>
          </p:nvPr>
        </p:nvSpPr>
        <p:spPr bwMode="auto">
          <a:xfrm flipH="1">
            <a:off x="5713706" y="4465171"/>
            <a:ext cx="22374" cy="12857"/>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2" name="Freeform 264"/>
          <p:cNvSpPr>
            <a:spLocks noGrp="1" noSelect="1" noRot="1" noMove="1" noResize="1" noEditPoints="1" noAdjustHandles="1" noChangeArrowheads="1" noChangeShapeType="1" noTextEdit="1"/>
          </p:cNvSpPr>
          <p:nvPr>
            <p:custDataLst>
              <p:tags r:id="rId33"/>
            </p:custDataLst>
          </p:nvPr>
        </p:nvSpPr>
        <p:spPr bwMode="auto">
          <a:xfrm flipH="1">
            <a:off x="5785590" y="4501361"/>
            <a:ext cx="8569" cy="15238"/>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3" name="Freeform 267"/>
          <p:cNvSpPr>
            <a:spLocks noGrp="1" noSelect="1" noRot="1" noMove="1" noResize="1" noEditPoints="1" noAdjustHandles="1" noChangeArrowheads="1" noChangeShapeType="1" noTextEdit="1"/>
          </p:cNvSpPr>
          <p:nvPr>
            <p:custDataLst>
              <p:tags r:id="rId34"/>
            </p:custDataLst>
          </p:nvPr>
        </p:nvSpPr>
        <p:spPr bwMode="auto">
          <a:xfrm flipH="1">
            <a:off x="5949828" y="4025654"/>
            <a:ext cx="19518" cy="64285"/>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4" name="Freeform 268"/>
          <p:cNvSpPr>
            <a:spLocks noGrp="1" noSelect="1" noRot="1" noMove="1" noResize="1" noEditPoints="1" noAdjustHandles="1" noChangeArrowheads="1" noChangeShapeType="1" noTextEdit="1"/>
          </p:cNvSpPr>
          <p:nvPr>
            <p:custDataLst>
              <p:tags r:id="rId35"/>
            </p:custDataLst>
          </p:nvPr>
        </p:nvSpPr>
        <p:spPr bwMode="auto">
          <a:xfrm flipH="1">
            <a:off x="5960301" y="4083272"/>
            <a:ext cx="18090" cy="36666"/>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5" name="Freeform 270"/>
          <p:cNvSpPr>
            <a:spLocks noGrp="1" noSelect="1" noRot="1" noMove="1" noResize="1" noEditPoints="1" noAdjustHandles="1" noChangeArrowheads="1" noChangeShapeType="1" noTextEdit="1"/>
          </p:cNvSpPr>
          <p:nvPr>
            <p:custDataLst>
              <p:tags r:id="rId36"/>
            </p:custDataLst>
          </p:nvPr>
        </p:nvSpPr>
        <p:spPr bwMode="auto">
          <a:xfrm flipH="1">
            <a:off x="5933166" y="3981846"/>
            <a:ext cx="27135" cy="48571"/>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6" name="Freeform 271"/>
          <p:cNvSpPr>
            <a:spLocks noGrp="1" noSelect="1" noRot="1" noMove="1" noResize="1" noEditPoints="1" noAdjustHandles="1" noChangeArrowheads="1" noChangeShapeType="1" noTextEdit="1"/>
          </p:cNvSpPr>
          <p:nvPr>
            <p:custDataLst>
              <p:tags r:id="rId37"/>
            </p:custDataLst>
          </p:nvPr>
        </p:nvSpPr>
        <p:spPr bwMode="auto">
          <a:xfrm flipH="1">
            <a:off x="5973155" y="3969941"/>
            <a:ext cx="147577" cy="16999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7" name="Freeform 272"/>
          <p:cNvSpPr>
            <a:spLocks noGrp="1" noSelect="1" noRot="1" noMove="1" noResize="1" noEditPoints="1" noAdjustHandles="1" noChangeArrowheads="1" noChangeShapeType="1" noTextEdit="1"/>
          </p:cNvSpPr>
          <p:nvPr>
            <p:custDataLst>
              <p:tags r:id="rId38"/>
            </p:custDataLst>
          </p:nvPr>
        </p:nvSpPr>
        <p:spPr bwMode="auto">
          <a:xfrm flipH="1">
            <a:off x="5985532" y="4021845"/>
            <a:ext cx="46653" cy="63332"/>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8" name="Freeform 273"/>
          <p:cNvSpPr>
            <a:spLocks noGrp="1" noSelect="1" noRot="1" noMove="1" noResize="1" noEditPoints="1" noAdjustHandles="1" noChangeArrowheads="1" noChangeShapeType="1" noTextEdit="1"/>
          </p:cNvSpPr>
          <p:nvPr>
            <p:custDataLst>
              <p:tags r:id="rId39"/>
            </p:custDataLst>
          </p:nvPr>
        </p:nvSpPr>
        <p:spPr bwMode="auto">
          <a:xfrm flipH="1">
            <a:off x="5968394" y="3969941"/>
            <a:ext cx="84738" cy="156188"/>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19" name="Freeform 274"/>
          <p:cNvSpPr>
            <a:spLocks noGrp="1" noSelect="1" noRot="1" noMove="1" noResize="1" noEditPoints="1" noAdjustHandles="1" noChangeArrowheads="1" noChangeShapeType="1" noTextEdit="1"/>
          </p:cNvSpPr>
          <p:nvPr>
            <p:custDataLst>
              <p:tags r:id="rId40"/>
            </p:custDataLst>
          </p:nvPr>
        </p:nvSpPr>
        <p:spPr bwMode="auto">
          <a:xfrm flipH="1">
            <a:off x="5393321" y="3968036"/>
            <a:ext cx="282776" cy="49047"/>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0" name="Freeform 275"/>
          <p:cNvSpPr>
            <a:spLocks noGrp="1" noSelect="1" noRot="1" noMove="1" noResize="1" noEditPoints="1" noAdjustHandles="1" noChangeArrowheads="1" noChangeShapeType="1" noTextEdit="1"/>
          </p:cNvSpPr>
          <p:nvPr>
            <p:custDataLst>
              <p:tags r:id="rId41"/>
            </p:custDataLst>
          </p:nvPr>
        </p:nvSpPr>
        <p:spPr bwMode="auto">
          <a:xfrm flipH="1">
            <a:off x="5316677" y="3979465"/>
            <a:ext cx="16186" cy="6667"/>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1" name="Freeform 276"/>
          <p:cNvSpPr>
            <a:spLocks noGrp="1" noSelect="1" noRot="1" noMove="1" noResize="1" noEditPoints="1" noAdjustHandles="1" noChangeArrowheads="1" noChangeShapeType="1" noTextEdit="1"/>
          </p:cNvSpPr>
          <p:nvPr>
            <p:custDataLst>
              <p:tags r:id="rId42"/>
            </p:custDataLst>
          </p:nvPr>
        </p:nvSpPr>
        <p:spPr bwMode="auto">
          <a:xfrm flipH="1">
            <a:off x="5398558" y="3968036"/>
            <a:ext cx="144720" cy="41904"/>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2" name="Freeform 277"/>
          <p:cNvSpPr>
            <a:spLocks noGrp="1" noSelect="1" noRot="1" noMove="1" noResize="1" noEditPoints="1" noAdjustHandles="1" noChangeArrowheads="1" noChangeShapeType="1" noTextEdit="1"/>
          </p:cNvSpPr>
          <p:nvPr>
            <p:custDataLst>
              <p:tags r:id="rId43"/>
            </p:custDataLst>
          </p:nvPr>
        </p:nvSpPr>
        <p:spPr bwMode="auto">
          <a:xfrm flipH="1">
            <a:off x="5614210" y="4216604"/>
            <a:ext cx="139008" cy="290472"/>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3" name="Freeform 278"/>
          <p:cNvSpPr>
            <a:spLocks noGrp="1" noSelect="1" noRot="1" noMove="1" noResize="1" noEditPoints="1" noAdjustHandles="1" noChangeArrowheads="1" noChangeShapeType="1" noTextEdit="1"/>
          </p:cNvSpPr>
          <p:nvPr>
            <p:custDataLst>
              <p:tags r:id="rId44"/>
            </p:custDataLst>
          </p:nvPr>
        </p:nvSpPr>
        <p:spPr bwMode="auto">
          <a:xfrm flipH="1">
            <a:off x="5303347" y="4150414"/>
            <a:ext cx="389888" cy="290472"/>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4" name="Freeform 279"/>
          <p:cNvSpPr>
            <a:spLocks noGrp="1" noSelect="1" noRot="1" noMove="1" noResize="1" noEditPoints="1" noAdjustHandles="1" noChangeArrowheads="1" noChangeShapeType="1" noTextEdit="1"/>
          </p:cNvSpPr>
          <p:nvPr>
            <p:custDataLst>
              <p:tags r:id="rId45"/>
            </p:custDataLst>
          </p:nvPr>
        </p:nvSpPr>
        <p:spPr bwMode="auto">
          <a:xfrm flipH="1">
            <a:off x="5692283" y="4030416"/>
            <a:ext cx="274683" cy="242853"/>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5" name="Freeform 280"/>
          <p:cNvSpPr>
            <a:spLocks noGrp="1" noSelect="1" noRot="1" noMove="1" noResize="1" noEditPoints="1" noAdjustHandles="1" noChangeArrowheads="1" noChangeShapeType="1" noTextEdit="1"/>
          </p:cNvSpPr>
          <p:nvPr>
            <p:custDataLst>
              <p:tags r:id="rId46"/>
            </p:custDataLst>
          </p:nvPr>
        </p:nvSpPr>
        <p:spPr bwMode="auto">
          <a:xfrm flipH="1">
            <a:off x="5737032" y="4362792"/>
            <a:ext cx="31420" cy="37618"/>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6" name="Freeform 281"/>
          <p:cNvSpPr>
            <a:spLocks noGrp="1" noSelect="1" noRot="1" noMove="1" noResize="1" noEditPoints="1" noAdjustHandles="1" noChangeArrowheads="1" noChangeShapeType="1" noTextEdit="1"/>
          </p:cNvSpPr>
          <p:nvPr>
            <p:custDataLst>
              <p:tags r:id="rId47"/>
            </p:custDataLst>
          </p:nvPr>
        </p:nvSpPr>
        <p:spPr bwMode="auto">
          <a:xfrm flipH="1">
            <a:off x="5394273" y="4231365"/>
            <a:ext cx="61887" cy="4714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7" name="Freeform 282"/>
          <p:cNvSpPr>
            <a:spLocks noGrp="1" noSelect="1" noRot="1" noMove="1" noResize="1" noEditPoints="1" noAdjustHandles="1" noChangeArrowheads="1" noChangeShapeType="1" noTextEdit="1"/>
          </p:cNvSpPr>
          <p:nvPr>
            <p:custDataLst>
              <p:tags r:id="rId48"/>
            </p:custDataLst>
          </p:nvPr>
        </p:nvSpPr>
        <p:spPr bwMode="auto">
          <a:xfrm flipH="1">
            <a:off x="5389513" y="4233270"/>
            <a:ext cx="32848" cy="80475"/>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8" name="Freeform 283"/>
          <p:cNvSpPr>
            <a:spLocks noGrp="1" noSelect="1" noRot="1" noMove="1" noResize="1" noEditPoints="1" noAdjustHandles="1" noChangeArrowheads="1" noChangeShapeType="1" noTextEdit="1"/>
          </p:cNvSpPr>
          <p:nvPr>
            <p:custDataLst>
              <p:tags r:id="rId49"/>
            </p:custDataLst>
          </p:nvPr>
        </p:nvSpPr>
        <p:spPr bwMode="auto">
          <a:xfrm flipH="1">
            <a:off x="5931738" y="4060416"/>
            <a:ext cx="28563" cy="46666"/>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29" name="Freeform 284"/>
          <p:cNvSpPr>
            <a:spLocks noGrp="1" noSelect="1" noRot="1" noMove="1" noResize="1" noEditPoints="1" noAdjustHandles="1" noChangeArrowheads="1" noChangeShapeType="1" noTextEdit="1"/>
          </p:cNvSpPr>
          <p:nvPr>
            <p:custDataLst>
              <p:tags r:id="rId50"/>
            </p:custDataLst>
          </p:nvPr>
        </p:nvSpPr>
        <p:spPr bwMode="auto">
          <a:xfrm flipH="1">
            <a:off x="5321913" y="4423267"/>
            <a:ext cx="38560" cy="17619"/>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0" name="Freeform 285"/>
          <p:cNvSpPr>
            <a:spLocks noGrp="1" noSelect="1" noRot="1" noMove="1" noResize="1" noEditPoints="1" noAdjustHandles="1" noChangeArrowheads="1" noChangeShapeType="1" noTextEdit="1"/>
          </p:cNvSpPr>
          <p:nvPr>
            <p:custDataLst>
              <p:tags r:id="rId51"/>
            </p:custDataLst>
          </p:nvPr>
        </p:nvSpPr>
        <p:spPr bwMode="auto">
          <a:xfrm flipH="1">
            <a:off x="5847477" y="4186604"/>
            <a:ext cx="43321" cy="37142"/>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1" name="Freeform 286"/>
          <p:cNvSpPr>
            <a:spLocks noGrp="1" noSelect="1" noRot="1" noMove="1" noResize="1" noEditPoints="1" noAdjustHandles="1" noChangeArrowheads="1" noChangeShapeType="1" noTextEdit="1"/>
          </p:cNvSpPr>
          <p:nvPr>
            <p:custDataLst>
              <p:tags r:id="rId52"/>
            </p:custDataLst>
          </p:nvPr>
        </p:nvSpPr>
        <p:spPr bwMode="auto">
          <a:xfrm flipH="1">
            <a:off x="5922693" y="4099939"/>
            <a:ext cx="41417" cy="53809"/>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2" name="Freeform 287"/>
          <p:cNvSpPr>
            <a:spLocks noGrp="1" noSelect="1" noRot="1" noMove="1" noResize="1" noEditPoints="1" noAdjustHandles="1" noChangeArrowheads="1" noChangeShapeType="1" noTextEdit="1"/>
          </p:cNvSpPr>
          <p:nvPr>
            <p:custDataLst>
              <p:tags r:id="rId53"/>
            </p:custDataLst>
          </p:nvPr>
        </p:nvSpPr>
        <p:spPr bwMode="auto">
          <a:xfrm flipH="1">
            <a:off x="5349049" y="4420410"/>
            <a:ext cx="9997" cy="17143"/>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3" name="Freeform 288"/>
          <p:cNvSpPr>
            <a:spLocks noGrp="1" noSelect="1" noRot="1" noMove="1" noResize="1" noEditPoints="1" noAdjustHandles="1" noChangeArrowheads="1" noChangeShapeType="1" noTextEdit="1"/>
          </p:cNvSpPr>
          <p:nvPr>
            <p:custDataLst>
              <p:tags r:id="rId54"/>
            </p:custDataLst>
          </p:nvPr>
        </p:nvSpPr>
        <p:spPr bwMode="auto">
          <a:xfrm flipH="1">
            <a:off x="5759883" y="4262317"/>
            <a:ext cx="50462" cy="42856"/>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4" name="Freeform 289"/>
          <p:cNvSpPr>
            <a:spLocks noGrp="1" noSelect="1" noRot="1" noMove="1" noResize="1" noEditPoints="1" noAdjustHandles="1" noChangeArrowheads="1" noChangeShapeType="1" noTextEdit="1"/>
          </p:cNvSpPr>
          <p:nvPr>
            <p:custDataLst>
              <p:tags r:id="rId55"/>
            </p:custDataLst>
          </p:nvPr>
        </p:nvSpPr>
        <p:spPr bwMode="auto">
          <a:xfrm flipH="1">
            <a:off x="5946496" y="3937560"/>
            <a:ext cx="175188" cy="199520"/>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5" name="Freeform 290"/>
          <p:cNvSpPr>
            <a:spLocks noGrp="1" noSelect="1" noRot="1" noMove="1" noResize="1" noEditPoints="1" noAdjustHandles="1" noChangeArrowheads="1" noChangeShapeType="1" noTextEdit="1"/>
          </p:cNvSpPr>
          <p:nvPr>
            <p:custDataLst>
              <p:tags r:id="rId56"/>
            </p:custDataLst>
          </p:nvPr>
        </p:nvSpPr>
        <p:spPr bwMode="auto">
          <a:xfrm flipH="1">
            <a:off x="5283829" y="3962798"/>
            <a:ext cx="663143" cy="312852"/>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6" name="Freeform 291"/>
          <p:cNvSpPr>
            <a:spLocks noGrp="1" noSelect="1" noRot="1" noMove="1" noResize="1" noEditPoints="1" noAdjustHandles="1" noChangeArrowheads="1" noChangeShapeType="1" noTextEdit="1"/>
          </p:cNvSpPr>
          <p:nvPr>
            <p:custDataLst>
              <p:tags r:id="rId57"/>
            </p:custDataLst>
          </p:nvPr>
        </p:nvSpPr>
        <p:spPr bwMode="auto">
          <a:xfrm flipH="1">
            <a:off x="5990293" y="3970417"/>
            <a:ext cx="42369" cy="17143"/>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7" name="Freeform 292"/>
          <p:cNvSpPr>
            <a:spLocks noGrp="1" noSelect="1" noRot="1" noMove="1" noResize="1" noEditPoints="1" noAdjustHandles="1" noChangeArrowheads="1" noChangeShapeType="1" noTextEdit="1"/>
          </p:cNvSpPr>
          <p:nvPr>
            <p:custDataLst>
              <p:tags r:id="rId58"/>
            </p:custDataLst>
          </p:nvPr>
        </p:nvSpPr>
        <p:spPr bwMode="auto">
          <a:xfrm flipH="1">
            <a:off x="6061701" y="4099939"/>
            <a:ext cx="13330" cy="11904"/>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8" name="Freeform 293"/>
          <p:cNvSpPr>
            <a:spLocks noGrp="1" noSelect="1" noRot="1" noMove="1" noResize="1" noEditPoints="1" noAdjustHandles="1" noChangeArrowheads="1" noChangeShapeType="1" noTextEdit="1"/>
          </p:cNvSpPr>
          <p:nvPr>
            <p:custDataLst>
              <p:tags r:id="rId59"/>
            </p:custDataLst>
          </p:nvPr>
        </p:nvSpPr>
        <p:spPr bwMode="auto">
          <a:xfrm flipH="1">
            <a:off x="5624208" y="3988036"/>
            <a:ext cx="320384" cy="258091"/>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39" name="Freeform 294"/>
          <p:cNvSpPr>
            <a:spLocks noGrp="1" noSelect="1" noRot="1" noMove="1" noResize="1" noEditPoints="1" noAdjustHandles="1" noChangeArrowheads="1" noChangeShapeType="1" noTextEdit="1"/>
          </p:cNvSpPr>
          <p:nvPr>
            <p:custDataLst>
              <p:tags r:id="rId60"/>
            </p:custDataLst>
          </p:nvPr>
        </p:nvSpPr>
        <p:spPr bwMode="auto">
          <a:xfrm flipH="1">
            <a:off x="6045991" y="4019464"/>
            <a:ext cx="45225" cy="8666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0" name="Freeform 295"/>
          <p:cNvSpPr>
            <a:spLocks noGrp="1" noSelect="1" noRot="1" noMove="1" noResize="1" noEditPoints="1" noAdjustHandles="1" noChangeArrowheads="1" noChangeShapeType="1" noTextEdit="1"/>
          </p:cNvSpPr>
          <p:nvPr>
            <p:custDataLst>
              <p:tags r:id="rId61"/>
            </p:custDataLst>
          </p:nvPr>
        </p:nvSpPr>
        <p:spPr bwMode="auto">
          <a:xfrm flipH="1">
            <a:off x="6045515" y="4016607"/>
            <a:ext cx="29991" cy="39047"/>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1" name="Freeform 296"/>
          <p:cNvSpPr>
            <a:spLocks noGrp="1" noSelect="1" noRot="1" noMove="1" noResize="1" noEditPoints="1" noAdjustHandles="1" noChangeArrowheads="1" noChangeShapeType="1" noTextEdit="1"/>
          </p:cNvSpPr>
          <p:nvPr>
            <p:custDataLst>
              <p:tags r:id="rId62"/>
            </p:custDataLst>
          </p:nvPr>
        </p:nvSpPr>
        <p:spPr bwMode="auto">
          <a:xfrm flipH="1">
            <a:off x="6002194" y="3933751"/>
            <a:ext cx="64267" cy="39523"/>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2" name="Freeform 297"/>
          <p:cNvSpPr>
            <a:spLocks noGrp="1" noSelect="1" noRot="1" noMove="1" noResize="1" noEditPoints="1" noAdjustHandles="1" noChangeArrowheads="1" noChangeShapeType="1" noTextEdit="1"/>
          </p:cNvSpPr>
          <p:nvPr>
            <p:custDataLst>
              <p:tags r:id="rId63"/>
            </p:custDataLst>
          </p:nvPr>
        </p:nvSpPr>
        <p:spPr bwMode="auto">
          <a:xfrm flipH="1">
            <a:off x="5944591" y="3933751"/>
            <a:ext cx="79977" cy="48094"/>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3" name="Freeform 298"/>
          <p:cNvSpPr>
            <a:spLocks noGrp="1" noSelect="1" noRot="1" noMove="1" noResize="1" noEditPoints="1" noAdjustHandles="1" noChangeArrowheads="1" noChangeShapeType="1" noTextEdit="1"/>
          </p:cNvSpPr>
          <p:nvPr>
            <p:custDataLst>
              <p:tags r:id="rId64"/>
            </p:custDataLst>
          </p:nvPr>
        </p:nvSpPr>
        <p:spPr bwMode="auto">
          <a:xfrm flipH="1">
            <a:off x="6025997" y="3967560"/>
            <a:ext cx="101875" cy="166664"/>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4" name="Freeform 299"/>
          <p:cNvSpPr>
            <a:spLocks noGrp="1" noSelect="1" noRot="1" noMove="1" noResize="1" noEditPoints="1" noAdjustHandles="1" noChangeArrowheads="1" noChangeShapeType="1" noTextEdit="1"/>
          </p:cNvSpPr>
          <p:nvPr>
            <p:custDataLst>
              <p:tags r:id="rId65"/>
            </p:custDataLst>
          </p:nvPr>
        </p:nvSpPr>
        <p:spPr bwMode="auto">
          <a:xfrm flipH="1">
            <a:off x="6117875" y="4104701"/>
            <a:ext cx="5236" cy="7143"/>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5" name="Freeform 300"/>
          <p:cNvSpPr>
            <a:spLocks noGrp="1" noSelect="1" noRot="1" noMove="1" noResize="1" noEditPoints="1" noAdjustHandles="1" noChangeArrowheads="1" noChangeShapeType="1" noTextEdit="1"/>
          </p:cNvSpPr>
          <p:nvPr>
            <p:custDataLst>
              <p:tags r:id="rId66"/>
            </p:custDataLst>
          </p:nvPr>
        </p:nvSpPr>
        <p:spPr bwMode="auto">
          <a:xfrm flipH="1">
            <a:off x="6076458" y="4080892"/>
            <a:ext cx="42845" cy="44761"/>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6" name="Freeform 301"/>
          <p:cNvSpPr>
            <a:spLocks noGrp="1" noSelect="1" noRot="1" noMove="1" noResize="1" noEditPoints="1" noAdjustHandles="1" noChangeArrowheads="1" noChangeShapeType="1" noTextEdit="1"/>
          </p:cNvSpPr>
          <p:nvPr>
            <p:custDataLst>
              <p:tags r:id="rId67"/>
            </p:custDataLst>
          </p:nvPr>
        </p:nvSpPr>
        <p:spPr bwMode="auto">
          <a:xfrm flipH="1">
            <a:off x="5960777" y="4024226"/>
            <a:ext cx="138056" cy="11571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7" name="Freeform 302"/>
          <p:cNvSpPr>
            <a:spLocks noGrp="1" noSelect="1" noRot="1" noMove="1" noResize="1" noEditPoints="1" noAdjustHandles="1" noChangeArrowheads="1" noChangeShapeType="1" noTextEdit="1"/>
          </p:cNvSpPr>
          <p:nvPr>
            <p:custDataLst>
              <p:tags r:id="rId68"/>
            </p:custDataLst>
          </p:nvPr>
        </p:nvSpPr>
        <p:spPr bwMode="auto">
          <a:xfrm flipH="1">
            <a:off x="6088360" y="4130891"/>
            <a:ext cx="20946" cy="10000"/>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8" name="Freeform 303"/>
          <p:cNvSpPr>
            <a:spLocks noGrp="1" noSelect="1" noRot="1" noMove="1" noResize="1" noEditPoints="1" noAdjustHandles="1" noChangeArrowheads="1" noChangeShapeType="1" noTextEdit="1"/>
          </p:cNvSpPr>
          <p:nvPr>
            <p:custDataLst>
              <p:tags r:id="rId69"/>
            </p:custDataLst>
          </p:nvPr>
        </p:nvSpPr>
        <p:spPr bwMode="auto">
          <a:xfrm flipH="1">
            <a:off x="6058368" y="4030416"/>
            <a:ext cx="8569" cy="21904"/>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49" name="Freeform 304"/>
          <p:cNvSpPr>
            <a:spLocks noGrp="1" noSelect="1" noRot="1" noMove="1" noResize="1" noEditPoints="1" noAdjustHandles="1" noChangeArrowheads="1" noChangeShapeType="1" noTextEdit="1"/>
          </p:cNvSpPr>
          <p:nvPr>
            <p:custDataLst>
              <p:tags r:id="rId70"/>
            </p:custDataLst>
          </p:nvPr>
        </p:nvSpPr>
        <p:spPr bwMode="auto">
          <a:xfrm flipH="1">
            <a:off x="5939355" y="3980893"/>
            <a:ext cx="21422" cy="45237"/>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0" name="Freeform 306"/>
          <p:cNvSpPr>
            <a:spLocks noGrp="1" noSelect="1" noRot="1" noMove="1" noResize="1" noEditPoints="1" noAdjustHandles="1" noChangeArrowheads="1" noChangeShapeType="1" noTextEdit="1"/>
          </p:cNvSpPr>
          <p:nvPr>
            <p:custDataLst>
              <p:tags r:id="rId71"/>
            </p:custDataLst>
          </p:nvPr>
        </p:nvSpPr>
        <p:spPr bwMode="auto">
          <a:xfrm flipH="1">
            <a:off x="6051228" y="4024702"/>
            <a:ext cx="12377" cy="5714"/>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1" name="Freeform 307"/>
          <p:cNvSpPr>
            <a:spLocks noGrp="1" noSelect="1" noRot="1" noMove="1" noResize="1" noEditPoints="1" noAdjustHandles="1" noChangeArrowheads="1" noChangeShapeType="1" noTextEdit="1"/>
          </p:cNvSpPr>
          <p:nvPr>
            <p:custDataLst>
              <p:tags r:id="rId72"/>
            </p:custDataLst>
          </p:nvPr>
        </p:nvSpPr>
        <p:spPr bwMode="auto">
          <a:xfrm flipH="1">
            <a:off x="6033614" y="3976607"/>
            <a:ext cx="29991" cy="40952"/>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2" name="Freeform 308"/>
          <p:cNvSpPr>
            <a:spLocks noGrp="1" noSelect="1" noRot="1" noMove="1" noResize="1" noEditPoints="1" noAdjustHandles="1" noChangeArrowheads="1" noChangeShapeType="1" noTextEdit="1"/>
          </p:cNvSpPr>
          <p:nvPr>
            <p:custDataLst>
              <p:tags r:id="rId73"/>
            </p:custDataLst>
          </p:nvPr>
        </p:nvSpPr>
        <p:spPr bwMode="auto">
          <a:xfrm flipH="1">
            <a:off x="6026473" y="4088987"/>
            <a:ext cx="26183" cy="22857"/>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3" name="Freeform 309"/>
          <p:cNvSpPr>
            <a:spLocks noGrp="1" noSelect="1" noRot="1" noMove="1" noResize="1" noEditPoints="1" noAdjustHandles="1" noChangeArrowheads="1" noChangeShapeType="1" noTextEdit="1"/>
          </p:cNvSpPr>
          <p:nvPr>
            <p:custDataLst>
              <p:tags r:id="rId74"/>
            </p:custDataLst>
          </p:nvPr>
        </p:nvSpPr>
        <p:spPr bwMode="auto">
          <a:xfrm flipH="1">
            <a:off x="6041231" y="4116605"/>
            <a:ext cx="9045" cy="1095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4" name="Freeform 310"/>
          <p:cNvSpPr>
            <a:spLocks noGrp="1" noSelect="1" noRot="1" noMove="1" noResize="1" noEditPoints="1" noAdjustHandles="1" noChangeArrowheads="1" noChangeShapeType="1" noTextEdit="1"/>
          </p:cNvSpPr>
          <p:nvPr>
            <p:custDataLst>
              <p:tags r:id="rId75"/>
            </p:custDataLst>
          </p:nvPr>
        </p:nvSpPr>
        <p:spPr bwMode="auto">
          <a:xfrm flipH="1">
            <a:off x="5992673" y="4110415"/>
            <a:ext cx="12853" cy="13333"/>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5" name="Freeform 311"/>
          <p:cNvSpPr>
            <a:spLocks noGrp="1" noSelect="1" noRot="1" noMove="1" noResize="1" noEditPoints="1" noAdjustHandles="1" noChangeArrowheads="1" noChangeShapeType="1" noTextEdit="1"/>
          </p:cNvSpPr>
          <p:nvPr>
            <p:custDataLst>
              <p:tags r:id="rId76"/>
            </p:custDataLst>
          </p:nvPr>
        </p:nvSpPr>
        <p:spPr bwMode="auto">
          <a:xfrm flipH="1">
            <a:off x="5986008" y="4021845"/>
            <a:ext cx="26183" cy="63332"/>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6" name="Freeform 312"/>
          <p:cNvSpPr>
            <a:spLocks noGrp="1" noSelect="1" noRot="1" noMove="1" noResize="1" noEditPoints="1" noAdjustHandles="1" noChangeArrowheads="1" noChangeShapeType="1" noTextEdit="1"/>
          </p:cNvSpPr>
          <p:nvPr>
            <p:custDataLst>
              <p:tags r:id="rId77"/>
            </p:custDataLst>
          </p:nvPr>
        </p:nvSpPr>
        <p:spPr bwMode="auto">
          <a:xfrm flipH="1">
            <a:off x="6016000" y="4006131"/>
            <a:ext cx="19994" cy="21904"/>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7" name="Freeform 314"/>
          <p:cNvSpPr>
            <a:spLocks noGrp="1" noSelect="1" noRot="1" noMove="1" noResize="1" noEditPoints="1" noAdjustHandles="1" noChangeArrowheads="1" noChangeShapeType="1" noTextEdit="1"/>
          </p:cNvSpPr>
          <p:nvPr>
            <p:custDataLst>
              <p:tags r:id="rId78"/>
            </p:custDataLst>
          </p:nvPr>
        </p:nvSpPr>
        <p:spPr bwMode="auto">
          <a:xfrm flipH="1">
            <a:off x="5772736" y="4158033"/>
            <a:ext cx="52842" cy="95713"/>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8" name="Freeform 315"/>
          <p:cNvSpPr>
            <a:spLocks noGrp="1" noSelect="1" noRot="1" noMove="1" noResize="1" noEditPoints="1" noAdjustHandles="1" noChangeArrowheads="1" noChangeShapeType="1" noTextEdit="1"/>
          </p:cNvSpPr>
          <p:nvPr>
            <p:custDataLst>
              <p:tags r:id="rId79"/>
            </p:custDataLst>
          </p:nvPr>
        </p:nvSpPr>
        <p:spPr bwMode="auto">
          <a:xfrm flipH="1">
            <a:off x="5713705" y="4048511"/>
            <a:ext cx="30467" cy="45714"/>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59" name="Freeform 316"/>
          <p:cNvSpPr>
            <a:spLocks noGrp="1" noSelect="1" noRot="1" noMove="1" noResize="1" noEditPoints="1" noAdjustHandles="1" noChangeArrowheads="1" noChangeShapeType="1" noTextEdit="1"/>
          </p:cNvSpPr>
          <p:nvPr>
            <p:custDataLst>
              <p:tags r:id="rId80"/>
            </p:custDataLst>
          </p:nvPr>
        </p:nvSpPr>
        <p:spPr bwMode="auto">
          <a:xfrm flipH="1">
            <a:off x="5787018" y="4058987"/>
            <a:ext cx="30467" cy="92379"/>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0" name="Freeform 317"/>
          <p:cNvSpPr>
            <a:spLocks noGrp="1" noSelect="1" noRot="1" noMove="1" noResize="1" noEditPoints="1" noAdjustHandles="1" noChangeArrowheads="1" noChangeShapeType="1" noTextEdit="1"/>
          </p:cNvSpPr>
          <p:nvPr>
            <p:custDataLst>
              <p:tags r:id="rId81"/>
            </p:custDataLst>
          </p:nvPr>
        </p:nvSpPr>
        <p:spPr bwMode="auto">
          <a:xfrm flipH="1">
            <a:off x="5781305" y="4166605"/>
            <a:ext cx="39989" cy="67142"/>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1" name="Freeform 319"/>
          <p:cNvSpPr>
            <a:spLocks noGrp="1" noSelect="1" noRot="1" noMove="1" noResize="1" noEditPoints="1" noAdjustHandles="1" noChangeArrowheads="1" noChangeShapeType="1" noTextEdit="1"/>
          </p:cNvSpPr>
          <p:nvPr>
            <p:custDataLst>
              <p:tags r:id="rId82"/>
            </p:custDataLst>
          </p:nvPr>
        </p:nvSpPr>
        <p:spPr bwMode="auto">
          <a:xfrm flipH="1">
            <a:off x="5475678" y="4051368"/>
            <a:ext cx="155193" cy="176664"/>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2" name="Freeform 320"/>
          <p:cNvSpPr>
            <a:spLocks noGrp="1" noSelect="1" noRot="1" noMove="1" noResize="1" noEditPoints="1" noAdjustHandles="1" noChangeArrowheads="1" noChangeShapeType="1" noTextEdit="1"/>
          </p:cNvSpPr>
          <p:nvPr>
            <p:custDataLst>
              <p:tags r:id="rId83"/>
            </p:custDataLst>
          </p:nvPr>
        </p:nvSpPr>
        <p:spPr bwMode="auto">
          <a:xfrm flipH="1">
            <a:off x="6006478" y="3942799"/>
            <a:ext cx="35704" cy="16666"/>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3" name="Freeform 321"/>
          <p:cNvSpPr>
            <a:spLocks noGrp="1" noSelect="1" noRot="1" noMove="1" noResize="1" noEditPoints="1" noAdjustHandles="1" noChangeArrowheads="1" noChangeShapeType="1" noTextEdit="1"/>
          </p:cNvSpPr>
          <p:nvPr>
            <p:custDataLst>
              <p:tags r:id="rId84"/>
            </p:custDataLst>
          </p:nvPr>
        </p:nvSpPr>
        <p:spPr bwMode="auto">
          <a:xfrm flipH="1">
            <a:off x="6049799" y="3939465"/>
            <a:ext cx="12377" cy="10000"/>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4" name="Freeform 322"/>
          <p:cNvSpPr>
            <a:spLocks noGrp="1" noSelect="1" noRot="1" noMove="1" noResize="1" noEditPoints="1" noAdjustHandles="1" noChangeArrowheads="1" noChangeShapeType="1" noTextEdit="1"/>
          </p:cNvSpPr>
          <p:nvPr>
            <p:custDataLst>
              <p:tags r:id="rId85"/>
            </p:custDataLst>
          </p:nvPr>
        </p:nvSpPr>
        <p:spPr bwMode="auto">
          <a:xfrm flipH="1">
            <a:off x="5949828" y="4031369"/>
            <a:ext cx="10949" cy="1809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5" name="Freeform 323"/>
          <p:cNvSpPr>
            <a:spLocks noGrp="1" noSelect="1" noRot="1" noMove="1" noResize="1" noEditPoints="1" noAdjustHandles="1" noChangeArrowheads="1" noChangeShapeType="1" noTextEdit="1"/>
          </p:cNvSpPr>
          <p:nvPr>
            <p:custDataLst>
              <p:tags r:id="rId86"/>
            </p:custDataLst>
          </p:nvPr>
        </p:nvSpPr>
        <p:spPr bwMode="auto">
          <a:xfrm flipH="1">
            <a:off x="5378564" y="4189937"/>
            <a:ext cx="30943" cy="40952"/>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6" name="Freeform 324"/>
          <p:cNvSpPr>
            <a:spLocks noGrp="1" noSelect="1" noRot="1" noMove="1" noResize="1" noEditPoints="1" noAdjustHandles="1" noChangeArrowheads="1" noChangeShapeType="1" noTextEdit="1"/>
          </p:cNvSpPr>
          <p:nvPr>
            <p:custDataLst>
              <p:tags r:id="rId87"/>
            </p:custDataLst>
          </p:nvPr>
        </p:nvSpPr>
        <p:spPr bwMode="auto">
          <a:xfrm flipH="1">
            <a:off x="5528045" y="4055178"/>
            <a:ext cx="98543" cy="92856"/>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7" name="Freeform 325"/>
          <p:cNvSpPr>
            <a:spLocks noGrp="1" noSelect="1" noRot="1" noMove="1" noResize="1" noEditPoints="1" noAdjustHandles="1" noChangeArrowheads="1" noChangeShapeType="1" noTextEdit="1"/>
          </p:cNvSpPr>
          <p:nvPr>
            <p:custDataLst>
              <p:tags r:id="rId88"/>
            </p:custDataLst>
          </p:nvPr>
        </p:nvSpPr>
        <p:spPr bwMode="auto">
          <a:xfrm flipH="1">
            <a:off x="6117875" y="4099939"/>
            <a:ext cx="6665" cy="7143"/>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8" name="Freeform 326"/>
          <p:cNvSpPr>
            <a:spLocks noGrp="1" noSelect="1" noRot="1" noMove="1" noResize="1" noEditPoints="1" noAdjustHandles="1" noChangeArrowheads="1" noChangeShapeType="1" noTextEdit="1"/>
          </p:cNvSpPr>
          <p:nvPr>
            <p:custDataLst>
              <p:tags r:id="rId89"/>
            </p:custDataLst>
          </p:nvPr>
        </p:nvSpPr>
        <p:spPr bwMode="auto">
          <a:xfrm flipH="1">
            <a:off x="5855093" y="4186604"/>
            <a:ext cx="36656" cy="39999"/>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69" name="Freeform 327"/>
          <p:cNvSpPr>
            <a:spLocks noGrp="1" noSelect="1" noRot="1" noMove="1" noResize="1" noEditPoints="1" noAdjustHandles="1" noChangeArrowheads="1" noChangeShapeType="1" noTextEdit="1"/>
          </p:cNvSpPr>
          <p:nvPr>
            <p:custDataLst>
              <p:tags r:id="rId90"/>
            </p:custDataLst>
          </p:nvPr>
        </p:nvSpPr>
        <p:spPr bwMode="auto">
          <a:xfrm flipH="1">
            <a:off x="5815105" y="4193747"/>
            <a:ext cx="56650" cy="73808"/>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0" name="Freeform 328"/>
          <p:cNvSpPr>
            <a:spLocks noGrp="1" noSelect="1" noRot="1" noMove="1" noResize="1" noEditPoints="1" noAdjustHandles="1" noChangeArrowheads="1" noChangeShapeType="1" noTextEdit="1"/>
          </p:cNvSpPr>
          <p:nvPr>
            <p:custDataLst>
              <p:tags r:id="rId91"/>
            </p:custDataLst>
          </p:nvPr>
        </p:nvSpPr>
        <p:spPr bwMode="auto">
          <a:xfrm flipH="1">
            <a:off x="5373803" y="3978989"/>
            <a:ext cx="371798" cy="9047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1" name="Freeform 329"/>
          <p:cNvSpPr>
            <a:spLocks noGrp="1" noSelect="1" noRot="1" noMove="1" noResize="1" noEditPoints="1" noAdjustHandles="1" noChangeArrowheads="1" noChangeShapeType="1" noTextEdit="1"/>
          </p:cNvSpPr>
          <p:nvPr>
            <p:custDataLst>
              <p:tags r:id="rId92"/>
            </p:custDataLst>
          </p:nvPr>
        </p:nvSpPr>
        <p:spPr bwMode="auto">
          <a:xfrm flipH="1">
            <a:off x="5301919" y="3990893"/>
            <a:ext cx="80453" cy="219520"/>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2" name="Freeform 330"/>
          <p:cNvSpPr>
            <a:spLocks noGrp="1" noSelect="1" noRot="1" noMove="1" noResize="1" noEditPoints="1" noAdjustHandles="1" noChangeArrowheads="1" noChangeShapeType="1" noTextEdit="1"/>
          </p:cNvSpPr>
          <p:nvPr>
            <p:custDataLst>
              <p:tags r:id="rId93"/>
            </p:custDataLst>
          </p:nvPr>
        </p:nvSpPr>
        <p:spPr bwMode="auto">
          <a:xfrm flipH="1">
            <a:off x="5374755" y="4062797"/>
            <a:ext cx="154241" cy="205711"/>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3" name="Freeform 331"/>
          <p:cNvSpPr>
            <a:spLocks noGrp="1" noSelect="1" noRot="1" noMove="1" noResize="1" noEditPoints="1" noAdjustHandles="1" noChangeArrowheads="1" noChangeShapeType="1" noTextEdit="1"/>
          </p:cNvSpPr>
          <p:nvPr>
            <p:custDataLst>
              <p:tags r:id="rId94"/>
            </p:custDataLst>
          </p:nvPr>
        </p:nvSpPr>
        <p:spPr bwMode="auto">
          <a:xfrm flipH="1">
            <a:off x="5400938" y="3973750"/>
            <a:ext cx="105208" cy="31428"/>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4" name="Freeform 332"/>
          <p:cNvSpPr>
            <a:spLocks noGrp="1" noSelect="1" noRot="1" noMove="1" noResize="1" noEditPoints="1" noAdjustHandles="1" noChangeArrowheads="1" noChangeShapeType="1" noTextEdit="1"/>
          </p:cNvSpPr>
          <p:nvPr>
            <p:custDataLst>
              <p:tags r:id="rId95"/>
            </p:custDataLst>
          </p:nvPr>
        </p:nvSpPr>
        <p:spPr bwMode="auto">
          <a:xfrm flipH="1">
            <a:off x="5793683" y="4068987"/>
            <a:ext cx="19518" cy="69999"/>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5" name="Freeform 333"/>
          <p:cNvSpPr>
            <a:spLocks noGrp="1" noSelect="1" noRot="1" noMove="1" noResize="1" noEditPoints="1" noAdjustHandles="1" noChangeArrowheads="1" noChangeShapeType="1" noTextEdit="1"/>
          </p:cNvSpPr>
          <p:nvPr>
            <p:custDataLst>
              <p:tags r:id="rId96"/>
            </p:custDataLst>
          </p:nvPr>
        </p:nvSpPr>
        <p:spPr bwMode="auto">
          <a:xfrm flipH="1">
            <a:off x="6009335" y="3937084"/>
            <a:ext cx="10473" cy="7143"/>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6" name="Freeform 334"/>
          <p:cNvSpPr>
            <a:spLocks noGrp="1" noSelect="1" noRot="1" noMove="1" noResize="1" noEditPoints="1" noAdjustHandles="1" noChangeArrowheads="1" noChangeShapeType="1" noTextEdit="1"/>
          </p:cNvSpPr>
          <p:nvPr>
            <p:custDataLst>
              <p:tags r:id="rId97"/>
            </p:custDataLst>
          </p:nvPr>
        </p:nvSpPr>
        <p:spPr bwMode="auto">
          <a:xfrm flipH="1">
            <a:off x="6010287" y="3938037"/>
            <a:ext cx="8093" cy="4762"/>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7" name="Freeform 335"/>
          <p:cNvSpPr>
            <a:spLocks noGrp="1" noSelect="1" noRot="1" noMove="1" noResize="1" noEditPoints="1" noAdjustHandles="1" noChangeArrowheads="1" noChangeShapeType="1" noTextEdit="1"/>
          </p:cNvSpPr>
          <p:nvPr>
            <p:custDataLst>
              <p:tags r:id="rId98"/>
            </p:custDataLst>
          </p:nvPr>
        </p:nvSpPr>
        <p:spPr bwMode="auto">
          <a:xfrm flipH="1">
            <a:off x="5490912" y="4422791"/>
            <a:ext cx="9997" cy="13333"/>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8" name="Freeform 336"/>
          <p:cNvSpPr>
            <a:spLocks noGrp="1" noSelect="1" noRot="1" noMove="1" noResize="1" noEditPoints="1" noAdjustHandles="1" noChangeArrowheads="1" noChangeShapeType="1" noTextEdit="1"/>
          </p:cNvSpPr>
          <p:nvPr>
            <p:custDataLst>
              <p:tags r:id="rId99"/>
            </p:custDataLst>
          </p:nvPr>
        </p:nvSpPr>
        <p:spPr bwMode="auto">
          <a:xfrm flipH="1">
            <a:off x="5386657" y="4231365"/>
            <a:ext cx="119966" cy="218092"/>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79" name="Freeform 338"/>
          <p:cNvSpPr>
            <a:spLocks noGrp="1" noSelect="1" noRot="1" noMove="1" noResize="1" noEditPoints="1" noAdjustHandles="1" noChangeArrowheads="1" noChangeShapeType="1" noTextEdit="1"/>
          </p:cNvSpPr>
          <p:nvPr>
            <p:custDataLst>
              <p:tags r:id="rId100"/>
            </p:custDataLst>
          </p:nvPr>
        </p:nvSpPr>
        <p:spPr bwMode="auto">
          <a:xfrm flipH="1">
            <a:off x="5348572" y="4168509"/>
            <a:ext cx="33800" cy="55713"/>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0" name="Freeform 339"/>
          <p:cNvSpPr>
            <a:spLocks noGrp="1" noSelect="1" noRot="1" noMove="1" noResize="1" noEditPoints="1" noAdjustHandles="1" noChangeArrowheads="1" noChangeShapeType="1" noTextEdit="1"/>
          </p:cNvSpPr>
          <p:nvPr>
            <p:custDataLst>
              <p:tags r:id="rId101"/>
            </p:custDataLst>
          </p:nvPr>
        </p:nvSpPr>
        <p:spPr bwMode="auto">
          <a:xfrm flipH="1">
            <a:off x="5381420" y="4193747"/>
            <a:ext cx="15710" cy="28571"/>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1" name="Freeform 340"/>
          <p:cNvSpPr>
            <a:spLocks noGrp="1" noSelect="1" noRot="1" noMove="1" noResize="1" noEditPoints="1" noAdjustHandles="1" noChangeArrowheads="1" noChangeShapeType="1" noTextEdit="1"/>
          </p:cNvSpPr>
          <p:nvPr>
            <p:custDataLst>
              <p:tags r:id="rId102"/>
            </p:custDataLst>
          </p:nvPr>
        </p:nvSpPr>
        <p:spPr bwMode="auto">
          <a:xfrm flipH="1">
            <a:off x="5736080" y="4273746"/>
            <a:ext cx="17614" cy="91903"/>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2" name="Freeform 341"/>
          <p:cNvSpPr>
            <a:spLocks noGrp="1" noSelect="1" noRot="1" noMove="1" noResize="1" noEditPoints="1" noAdjustHandles="1" noChangeArrowheads="1" noChangeShapeType="1" noTextEdit="1"/>
          </p:cNvSpPr>
          <p:nvPr>
            <p:custDataLst>
              <p:tags r:id="rId103"/>
            </p:custDataLst>
          </p:nvPr>
        </p:nvSpPr>
        <p:spPr bwMode="auto">
          <a:xfrm flipH="1">
            <a:off x="5747981" y="4366125"/>
            <a:ext cx="18566" cy="2904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3" name="Freeform 342"/>
          <p:cNvSpPr>
            <a:spLocks noGrp="1" noSelect="1" noRot="1" noMove="1" noResize="1" noEditPoints="1" noAdjustHandles="1" noChangeArrowheads="1" noChangeShapeType="1" noTextEdit="1"/>
          </p:cNvSpPr>
          <p:nvPr>
            <p:custDataLst>
              <p:tags r:id="rId104"/>
            </p:custDataLst>
          </p:nvPr>
        </p:nvSpPr>
        <p:spPr bwMode="auto">
          <a:xfrm flipH="1">
            <a:off x="5745125" y="4374696"/>
            <a:ext cx="7617" cy="20476"/>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4" name="Freeform 343"/>
          <p:cNvSpPr>
            <a:spLocks noGrp="1" noSelect="1" noRot="1" noMove="1" noResize="1" noEditPoints="1" noAdjustHandles="1" noChangeArrowheads="1" noChangeShapeType="1" noTextEdit="1"/>
          </p:cNvSpPr>
          <p:nvPr>
            <p:custDataLst>
              <p:tags r:id="rId105"/>
            </p:custDataLst>
          </p:nvPr>
        </p:nvSpPr>
        <p:spPr bwMode="auto">
          <a:xfrm flipH="1">
            <a:off x="5737984" y="4375649"/>
            <a:ext cx="10473" cy="19523"/>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5" name="Freeform 344"/>
          <p:cNvSpPr>
            <a:spLocks noGrp="1" noSelect="1" noRot="1" noMove="1" noResize="1" noEditPoints="1" noAdjustHandles="1" noChangeArrowheads="1" noChangeShapeType="1" noTextEdit="1"/>
          </p:cNvSpPr>
          <p:nvPr>
            <p:custDataLst>
              <p:tags r:id="rId106"/>
            </p:custDataLst>
          </p:nvPr>
        </p:nvSpPr>
        <p:spPr bwMode="auto">
          <a:xfrm flipH="1">
            <a:off x="5701328" y="4264222"/>
            <a:ext cx="23803" cy="94760"/>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6" name="Freeform 345"/>
          <p:cNvSpPr>
            <a:spLocks noGrp="1" noSelect="1" noRot="1" noMove="1" noResize="1" noEditPoints="1" noAdjustHandles="1" noChangeArrowheads="1" noChangeShapeType="1" noTextEdit="1"/>
          </p:cNvSpPr>
          <p:nvPr>
            <p:custDataLst>
              <p:tags r:id="rId107"/>
            </p:custDataLst>
          </p:nvPr>
        </p:nvSpPr>
        <p:spPr bwMode="auto">
          <a:xfrm flipH="1">
            <a:off x="5295254" y="4160414"/>
            <a:ext cx="15234" cy="100474"/>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7" name="Freeform 346"/>
          <p:cNvSpPr>
            <a:spLocks noGrp="1" noSelect="1" noRot="1" noMove="1" noResize="1" noEditPoints="1" noAdjustHandles="1" noChangeArrowheads="1" noChangeShapeType="1" noTextEdit="1"/>
          </p:cNvSpPr>
          <p:nvPr>
            <p:custDataLst>
              <p:tags r:id="rId108"/>
            </p:custDataLst>
          </p:nvPr>
        </p:nvSpPr>
        <p:spPr bwMode="auto">
          <a:xfrm flipH="1">
            <a:off x="5980296" y="3996131"/>
            <a:ext cx="21422" cy="1809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8" name="Freeform 347"/>
          <p:cNvSpPr>
            <a:spLocks noGrp="1" noSelect="1" noRot="1" noMove="1" noResize="1" noEditPoints="1" noAdjustHandles="1" noChangeArrowheads="1" noChangeShapeType="1" noTextEdit="1"/>
          </p:cNvSpPr>
          <p:nvPr>
            <p:custDataLst>
              <p:tags r:id="rId109"/>
            </p:custDataLst>
          </p:nvPr>
        </p:nvSpPr>
        <p:spPr bwMode="auto">
          <a:xfrm flipH="1">
            <a:off x="5979343" y="4003274"/>
            <a:ext cx="16186" cy="19523"/>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89" name="Freeform 348"/>
          <p:cNvSpPr>
            <a:spLocks noGrp="1" noSelect="1" noRot="1" noMove="1" noResize="1" noEditPoints="1" noAdjustHandles="1" noChangeArrowheads="1" noChangeShapeType="1" noTextEdit="1"/>
          </p:cNvSpPr>
          <p:nvPr>
            <p:custDataLst>
              <p:tags r:id="rId110"/>
            </p:custDataLst>
          </p:nvPr>
        </p:nvSpPr>
        <p:spPr bwMode="auto">
          <a:xfrm flipH="1">
            <a:off x="5994577" y="3969465"/>
            <a:ext cx="38084" cy="47618"/>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0" name="Freeform 349"/>
          <p:cNvSpPr>
            <a:spLocks noGrp="1" noSelect="1" noRot="1" noMove="1" noResize="1" noEditPoints="1" noAdjustHandles="1" noChangeArrowheads="1" noChangeShapeType="1" noTextEdit="1"/>
          </p:cNvSpPr>
          <p:nvPr>
            <p:custDataLst>
              <p:tags r:id="rId111"/>
            </p:custDataLst>
          </p:nvPr>
        </p:nvSpPr>
        <p:spPr bwMode="auto">
          <a:xfrm flipH="1">
            <a:off x="5989341" y="3966608"/>
            <a:ext cx="37132" cy="19047"/>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1" name="Freeform 350"/>
          <p:cNvSpPr>
            <a:spLocks noGrp="1" noSelect="1" noRot="1" noMove="1" noResize="1" noEditPoints="1" noAdjustHandles="1" noChangeArrowheads="1" noChangeShapeType="1" noTextEdit="1"/>
          </p:cNvSpPr>
          <p:nvPr>
            <p:custDataLst>
              <p:tags r:id="rId112"/>
            </p:custDataLst>
          </p:nvPr>
        </p:nvSpPr>
        <p:spPr bwMode="auto">
          <a:xfrm flipH="1">
            <a:off x="6048847" y="4008988"/>
            <a:ext cx="16186" cy="17143"/>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2" name="Freeform 351"/>
          <p:cNvSpPr>
            <a:spLocks noGrp="1" noSelect="1" noRot="1" noMove="1" noResize="1" noEditPoints="1" noAdjustHandles="1" noChangeArrowheads="1" noChangeShapeType="1" noTextEdit="1"/>
          </p:cNvSpPr>
          <p:nvPr>
            <p:custDataLst>
              <p:tags r:id="rId113"/>
            </p:custDataLst>
          </p:nvPr>
        </p:nvSpPr>
        <p:spPr bwMode="auto">
          <a:xfrm flipH="1">
            <a:off x="6033137" y="4001845"/>
            <a:ext cx="19994" cy="44285"/>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3" name="Freeform 353"/>
          <p:cNvSpPr>
            <a:spLocks noGrp="1" noSelect="1" noRot="1" noMove="1" noResize="1" noEditPoints="1" noAdjustHandles="1" noChangeArrowheads="1" noChangeShapeType="1" noTextEdit="1"/>
          </p:cNvSpPr>
          <p:nvPr>
            <p:custDataLst>
              <p:tags r:id="rId114"/>
            </p:custDataLst>
          </p:nvPr>
        </p:nvSpPr>
        <p:spPr bwMode="auto">
          <a:xfrm flipH="1">
            <a:off x="5758931" y="4111843"/>
            <a:ext cx="209464" cy="197140"/>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Calibri" pitchFamily="34" charset="0"/>
              <a:cs typeface="Calibri" pitchFamily="34" charset="0"/>
            </a:endParaRPr>
          </a:p>
        </p:txBody>
      </p:sp>
      <p:sp>
        <p:nvSpPr>
          <p:cNvPr id="294" name="Kombinationstegning 183"/>
          <p:cNvSpPr>
            <a:spLocks noGrp="1" noSelect="1" noRot="1" noMove="1" noResize="1" noEditPoints="1" noAdjustHandles="1" noChangeArrowheads="1" noChangeShapeType="1" noTextEdit="1"/>
          </p:cNvSpPr>
          <p:nvPr>
            <p:custDataLst>
              <p:tags r:id="rId115"/>
            </p:custDataLst>
          </p:nvPr>
        </p:nvSpPr>
        <p:spPr bwMode="auto">
          <a:xfrm flipH="1">
            <a:off x="5429047" y="4269537"/>
            <a:ext cx="69755" cy="16120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295" name="Kombinationstegning 184"/>
          <p:cNvSpPr>
            <a:spLocks noGrp="1" noSelect="1" noRot="1" noMove="1" noResize="1" noEditPoints="1" noAdjustHandles="1" noChangeArrowheads="1" noChangeShapeType="1" noTextEdit="1"/>
          </p:cNvSpPr>
          <p:nvPr>
            <p:custDataLst>
              <p:tags r:id="rId116"/>
            </p:custDataLst>
          </p:nvPr>
        </p:nvSpPr>
        <p:spPr bwMode="auto">
          <a:xfrm flipH="1">
            <a:off x="5309984" y="4287520"/>
            <a:ext cx="38485" cy="136034"/>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296" name="Kombinationstegning 185"/>
          <p:cNvSpPr>
            <a:spLocks noGrp="1" noSelect="1" noRot="1" noMove="1" noResize="1" noEditPoints="1" noAdjustHandles="1" noChangeArrowheads="1" noChangeShapeType="1" noTextEdit="1"/>
          </p:cNvSpPr>
          <p:nvPr>
            <p:custDataLst>
              <p:tags r:id="rId117"/>
            </p:custDataLst>
          </p:nvPr>
        </p:nvSpPr>
        <p:spPr bwMode="auto">
          <a:xfrm flipH="1">
            <a:off x="5299160" y="4162471"/>
            <a:ext cx="56464" cy="98645"/>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297" name="Kombinationstegning 186"/>
          <p:cNvSpPr>
            <a:spLocks noGrp="1" noSelect="1" noRot="1" noMove="1" noResize="1" noEditPoints="1" noAdjustHandles="1" noChangeArrowheads="1" noChangeShapeType="1" noTextEdit="1"/>
          </p:cNvSpPr>
          <p:nvPr>
            <p:custDataLst>
              <p:tags r:id="rId118"/>
            </p:custDataLst>
          </p:nvPr>
        </p:nvSpPr>
        <p:spPr bwMode="auto">
          <a:xfrm flipH="1">
            <a:off x="5892072" y="3983504"/>
            <a:ext cx="95016" cy="139268"/>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298" name="Kombinationstegning 187"/>
          <p:cNvSpPr>
            <a:spLocks noGrp="1" noSelect="1" noRot="1" noMove="1" noResize="1" noEditPoints="1" noAdjustHandles="1" noChangeArrowheads="1" noChangeShapeType="1" noTextEdit="1"/>
          </p:cNvSpPr>
          <p:nvPr>
            <p:custDataLst>
              <p:tags r:id="rId119"/>
            </p:custDataLst>
          </p:nvPr>
        </p:nvSpPr>
        <p:spPr bwMode="auto">
          <a:xfrm flipH="1">
            <a:off x="5911945" y="3989126"/>
            <a:ext cx="51142" cy="29387"/>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299" name="Kombinationstegning 188"/>
          <p:cNvSpPr>
            <a:spLocks noGrp="1" noSelect="1" noRot="1" noMove="1" noResize="1" noEditPoints="1" noAdjustHandles="1" noChangeArrowheads="1" noChangeShapeType="1" noTextEdit="1"/>
          </p:cNvSpPr>
          <p:nvPr>
            <p:custDataLst>
              <p:tags r:id="rId120"/>
            </p:custDataLst>
          </p:nvPr>
        </p:nvSpPr>
        <p:spPr bwMode="auto">
          <a:xfrm flipH="1">
            <a:off x="5666029" y="4178510"/>
            <a:ext cx="166210" cy="115959"/>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00" name="Kombinationstegning 190"/>
          <p:cNvSpPr>
            <a:spLocks noGrp="1" noSelect="1" noRot="1" noMove="1" noResize="1" noEditPoints="1" noAdjustHandles="1" noChangeArrowheads="1" noChangeShapeType="1" noTextEdit="1"/>
          </p:cNvSpPr>
          <p:nvPr>
            <p:custDataLst>
              <p:tags r:id="rId121"/>
            </p:custDataLst>
          </p:nvPr>
        </p:nvSpPr>
        <p:spPr bwMode="auto">
          <a:xfrm flipH="1">
            <a:off x="5809661" y="4191572"/>
            <a:ext cx="62023" cy="88162"/>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01" name="Kombinationstegning 191"/>
          <p:cNvSpPr>
            <a:spLocks noGrp="1" noSelect="1" noRot="1" noMove="1" noResize="1" noEditPoints="1" noAdjustHandles="1" noChangeArrowheads="1" noChangeShapeType="1" noTextEdit="1"/>
          </p:cNvSpPr>
          <p:nvPr>
            <p:custDataLst>
              <p:tags r:id="rId122"/>
            </p:custDataLst>
          </p:nvPr>
        </p:nvSpPr>
        <p:spPr bwMode="auto">
          <a:xfrm flipH="1">
            <a:off x="5728587" y="4271026"/>
            <a:ext cx="50607" cy="106665"/>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302" name="Kombinationstegning 192"/>
          <p:cNvSpPr>
            <a:spLocks noGrp="1" noSelect="1" noRot="1" noMove="1" noResize="1" noEditPoints="1" noAdjustHandles="1" noChangeArrowheads="1" noChangeShapeType="1" noTextEdit="1"/>
          </p:cNvSpPr>
          <p:nvPr>
            <p:custDataLst>
              <p:tags r:id="rId123"/>
            </p:custDataLst>
          </p:nvPr>
        </p:nvSpPr>
        <p:spPr bwMode="auto">
          <a:xfrm flipH="1">
            <a:off x="5287362" y="3961915"/>
            <a:ext cx="184981" cy="102810"/>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Calibri" pitchFamily="34" charset="0"/>
              <a:cs typeface="Calibri" pitchFamily="34" charset="0"/>
            </a:endParaRPr>
          </a:p>
        </p:txBody>
      </p:sp>
      <p:sp>
        <p:nvSpPr>
          <p:cNvPr id="18458" name="Freeform 231"/>
          <p:cNvSpPr>
            <a:spLocks noGrp="1" noSelect="1" noRot="1" noMove="1" noResize="1" noEditPoints="1" noAdjustHandles="1" noChangeArrowheads="1" noChangeShapeType="1" noTextEdit="1"/>
          </p:cNvSpPr>
          <p:nvPr>
            <p:custDataLst>
              <p:tags r:id="rId124"/>
            </p:custDataLst>
          </p:nvPr>
        </p:nvSpPr>
        <p:spPr bwMode="auto">
          <a:xfrm>
            <a:off x="5495017" y="4024296"/>
            <a:ext cx="149802" cy="216355"/>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latin typeface="Calibri" pitchFamily="34" charset="0"/>
              <a:cs typeface="Calibri" pitchFamily="34" charset="0"/>
            </a:endParaRPr>
          </a:p>
        </p:txBody>
      </p:sp>
      <p:sp>
        <p:nvSpPr>
          <p:cNvPr id="309" name="Kombinationstegning 218"/>
          <p:cNvSpPr>
            <a:spLocks noGrp="1" noSelect="1" noRot="1" noMove="1" noResize="1" noEditPoints="1" noAdjustHandles="1" noChangeArrowheads="1" noChangeShapeType="1" noTextEdit="1"/>
          </p:cNvSpPr>
          <p:nvPr>
            <p:custDataLst>
              <p:tags r:id="rId125"/>
            </p:custDataLst>
          </p:nvPr>
        </p:nvSpPr>
        <p:spPr bwMode="auto">
          <a:xfrm rot="5400000">
            <a:off x="5322888" y="2125662"/>
            <a:ext cx="1397000" cy="1101725"/>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18453" name="Rektangel 219"/>
          <p:cNvSpPr>
            <a:spLocks noGrp="1" noSelect="1" noRot="1" noMove="1" noResize="1" noEditPoints="1" noAdjustHandles="1" noChangeArrowheads="1" noChangeShapeType="1" noTextEdit="1"/>
          </p:cNvSpPr>
          <p:nvPr>
            <p:custDataLst>
              <p:tags r:id="rId126"/>
            </p:custDataLst>
          </p:nvPr>
        </p:nvSpPr>
        <p:spPr bwMode="auto">
          <a:xfrm rot="5400000">
            <a:off x="4986495" y="1903253"/>
            <a:ext cx="1284386" cy="1414877"/>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cs typeface="Calibri" pitchFamily="34" charset="0"/>
            </a:endParaRPr>
          </a:p>
        </p:txBody>
      </p:sp>
      <p:sp>
        <p:nvSpPr>
          <p:cNvPr id="311" name="Parallelogram 310"/>
          <p:cNvSpPr>
            <a:spLocks noGrp="1" noSelect="1" noRot="1" noMove="1" noResize="1" noEditPoints="1" noAdjustHandles="1" noChangeArrowheads="1" noChangeShapeType="1" noTextEdit="1"/>
          </p:cNvSpPr>
          <p:nvPr>
            <p:custDataLst>
              <p:tags r:id="rId127"/>
            </p:custDataLst>
          </p:nvPr>
        </p:nvSpPr>
        <p:spPr bwMode="auto">
          <a:xfrm flipH="1">
            <a:off x="4922838" y="3252788"/>
            <a:ext cx="1612900" cy="122237"/>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08" name="5-takket stjerne 151"/>
          <p:cNvSpPr>
            <a:spLocks noGrp="1" noSelect="1" noRot="1" noMove="1" noResize="1" noEditPoints="1" noAdjustHandles="1" noChangeArrowheads="1" noChangeShapeType="1" noTextEdit="1"/>
          </p:cNvSpPr>
          <p:nvPr>
            <p:custDataLst>
              <p:tags r:id="rId128"/>
            </p:custDataLst>
          </p:nvPr>
        </p:nvSpPr>
        <p:spPr bwMode="auto">
          <a:xfrm>
            <a:off x="5254625" y="2278063"/>
            <a:ext cx="639763" cy="63976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Calibri" pitchFamily="34" charset="0"/>
              <a:ea typeface="ＭＳ Ｐゴシック" charset="-128"/>
              <a:cs typeface="Calibri" pitchFamily="34" charset="0"/>
            </a:endParaRPr>
          </a:p>
        </p:txBody>
      </p:sp>
      <p:sp>
        <p:nvSpPr>
          <p:cNvPr id="312" name="TextBox 311"/>
          <p:cNvSpPr txBox="1"/>
          <p:nvPr/>
        </p:nvSpPr>
        <p:spPr>
          <a:xfrm>
            <a:off x="5068888" y="5008563"/>
            <a:ext cx="1022350" cy="292388"/>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 share</a:t>
            </a:r>
          </a:p>
        </p:txBody>
      </p:sp>
      <p:sp>
        <p:nvSpPr>
          <p:cNvPr id="313" name="TextBox 312"/>
          <p:cNvSpPr txBox="1"/>
          <p:nvPr/>
        </p:nvSpPr>
        <p:spPr>
          <a:xfrm>
            <a:off x="7188200" y="5008563"/>
            <a:ext cx="698500" cy="493712"/>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 Share</a:t>
            </a:r>
          </a:p>
        </p:txBody>
      </p:sp>
      <p:sp>
        <p:nvSpPr>
          <p:cNvPr id="317" name="TextBox 316"/>
          <p:cNvSpPr txBox="1"/>
          <p:nvPr/>
        </p:nvSpPr>
        <p:spPr>
          <a:xfrm>
            <a:off x="4159250" y="4094163"/>
            <a:ext cx="762000" cy="493712"/>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Low growth</a:t>
            </a:r>
          </a:p>
        </p:txBody>
      </p:sp>
      <p:sp>
        <p:nvSpPr>
          <p:cNvPr id="318" name="TextBox 317"/>
          <p:cNvSpPr txBox="1"/>
          <p:nvPr/>
        </p:nvSpPr>
        <p:spPr>
          <a:xfrm>
            <a:off x="4159250" y="2451100"/>
            <a:ext cx="914400" cy="492125"/>
          </a:xfrm>
          <a:prstGeom prst="rect">
            <a:avLst/>
          </a:prstGeom>
          <a:noFill/>
        </p:spPr>
        <p:txBody>
          <a:bodyPr>
            <a:spAutoFit/>
          </a:bodyPr>
          <a:lstStyle/>
          <a:p>
            <a:pPr fontAlgn="auto">
              <a:spcBef>
                <a:spcPts val="0"/>
              </a:spcBef>
              <a:spcAft>
                <a:spcPts val="0"/>
              </a:spcAft>
              <a:defRPr/>
            </a:pPr>
            <a:r>
              <a:rPr lang="en-US" sz="1300" b="1" dirty="0">
                <a:solidFill>
                  <a:schemeClr val="accent4"/>
                </a:solidFill>
                <a:latin typeface="Calibri" pitchFamily="34" charset="0"/>
                <a:cs typeface="Calibri" pitchFamily="34" charset="0"/>
              </a:rPr>
              <a:t>High growth</a:t>
            </a:r>
          </a:p>
        </p:txBody>
      </p:sp>
      <p:sp>
        <p:nvSpPr>
          <p:cNvPr id="322" name="TextBox 321"/>
          <p:cNvSpPr txBox="1">
            <a:spLocks noGrp="1" noSelect="1" noRot="1" noMove="1" noResize="1" noEditPoints="1" noAdjustHandles="1" noChangeArrowheads="1" noChangeShapeType="1" noTextEdit="1"/>
          </p:cNvSpPr>
          <p:nvPr>
            <p:custDataLst>
              <p:tags r:id="rId129"/>
            </p:custDataLst>
          </p:nvPr>
        </p:nvSpPr>
        <p:spPr bwMode="auto">
          <a:xfrm>
            <a:off x="4879975" y="1905000"/>
            <a:ext cx="792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Stars</a:t>
            </a:r>
          </a:p>
        </p:txBody>
      </p:sp>
      <p:sp>
        <p:nvSpPr>
          <p:cNvPr id="323" name="TextBox 322"/>
          <p:cNvSpPr txBox="1">
            <a:spLocks noGrp="1" noSelect="1" noRot="1" noMove="1" noResize="1" noEditPoints="1" noAdjustHandles="1" noChangeArrowheads="1" noChangeShapeType="1" noTextEdit="1"/>
          </p:cNvSpPr>
          <p:nvPr>
            <p:custDataLst>
              <p:tags r:id="rId130"/>
            </p:custDataLst>
          </p:nvPr>
        </p:nvSpPr>
        <p:spPr bwMode="auto">
          <a:xfrm>
            <a:off x="6772275" y="1905000"/>
            <a:ext cx="16097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Question marks</a:t>
            </a:r>
          </a:p>
        </p:txBody>
      </p:sp>
      <p:sp>
        <p:nvSpPr>
          <p:cNvPr id="324" name="TextBox 323"/>
          <p:cNvSpPr txBox="1">
            <a:spLocks noGrp="1" noSelect="1" noRot="1" noMove="1" noResize="1" noEditPoints="1" noAdjustHandles="1" noChangeArrowheads="1" noChangeShapeType="1" noTextEdit="1"/>
          </p:cNvSpPr>
          <p:nvPr>
            <p:custDataLst>
              <p:tags r:id="rId131"/>
            </p:custDataLst>
          </p:nvPr>
        </p:nvSpPr>
        <p:spPr bwMode="auto">
          <a:xfrm>
            <a:off x="4879975" y="4524375"/>
            <a:ext cx="14557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Cash Cow</a:t>
            </a:r>
          </a:p>
        </p:txBody>
      </p:sp>
      <p:sp>
        <p:nvSpPr>
          <p:cNvPr id="325" name="TextBox 324"/>
          <p:cNvSpPr txBox="1">
            <a:spLocks noGrp="1" noSelect="1" noRot="1" noMove="1" noResize="1" noEditPoints="1" noAdjustHandles="1" noChangeArrowheads="1" noChangeShapeType="1" noTextEdit="1"/>
          </p:cNvSpPr>
          <p:nvPr>
            <p:custDataLst>
              <p:tags r:id="rId132"/>
            </p:custDataLst>
          </p:nvPr>
        </p:nvSpPr>
        <p:spPr bwMode="auto">
          <a:xfrm>
            <a:off x="6772275" y="4524375"/>
            <a:ext cx="16097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a:solidFill>
                  <a:schemeClr val="bg1"/>
                </a:solidFill>
                <a:latin typeface="Calibri" pitchFamily="34" charset="0"/>
                <a:cs typeface="Calibri" pitchFamily="34" charset="0"/>
              </a:rPr>
              <a:t>Dog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latin typeface="Arial" charset="0"/>
                <a:cs typeface="Arial" charset="0"/>
              </a:rPr>
              <a:t>Contents</a:t>
            </a:r>
          </a:p>
        </p:txBody>
      </p:sp>
      <p:sp>
        <p:nvSpPr>
          <p:cNvPr id="5" name="Rectangle 4"/>
          <p:cNvSpPr/>
          <p:nvPr/>
        </p:nvSpPr>
        <p:spPr>
          <a:xfrm>
            <a:off x="1600200" y="1274763"/>
            <a:ext cx="5486400" cy="4897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514600" y="153035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Emergence of BCG Matrix</a:t>
            </a:r>
          </a:p>
        </p:txBody>
      </p:sp>
      <p:sp>
        <p:nvSpPr>
          <p:cNvPr id="7" name="Rectangle 6"/>
          <p:cNvSpPr/>
          <p:nvPr/>
        </p:nvSpPr>
        <p:spPr>
          <a:xfrm>
            <a:off x="2514600" y="22764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Approaches of BCG Matrix</a:t>
            </a:r>
          </a:p>
        </p:txBody>
      </p:sp>
      <p:sp>
        <p:nvSpPr>
          <p:cNvPr id="8" name="Rectangle 7"/>
          <p:cNvSpPr/>
          <p:nvPr/>
        </p:nvSpPr>
        <p:spPr>
          <a:xfrm>
            <a:off x="2514600" y="3021013"/>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Components of BCG Matrix</a:t>
            </a:r>
          </a:p>
        </p:txBody>
      </p:sp>
      <p:sp>
        <p:nvSpPr>
          <p:cNvPr id="9" name="Rectangle 8"/>
          <p:cNvSpPr/>
          <p:nvPr/>
        </p:nvSpPr>
        <p:spPr>
          <a:xfrm>
            <a:off x="2514600" y="3767138"/>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Applications of BCG Matrix</a:t>
            </a:r>
          </a:p>
        </p:txBody>
      </p:sp>
      <p:sp>
        <p:nvSpPr>
          <p:cNvPr id="10" name="Rectangle 9"/>
          <p:cNvSpPr/>
          <p:nvPr/>
        </p:nvSpPr>
        <p:spPr>
          <a:xfrm>
            <a:off x="2514600" y="4511675"/>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Advantages of BCG Matrix </a:t>
            </a:r>
          </a:p>
        </p:txBody>
      </p:sp>
      <p:sp>
        <p:nvSpPr>
          <p:cNvPr id="11" name="Rectangle 10"/>
          <p:cNvSpPr/>
          <p:nvPr/>
        </p:nvSpPr>
        <p:spPr>
          <a:xfrm>
            <a:off x="2514600" y="5257800"/>
            <a:ext cx="41148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latin typeface="Calibri" pitchFamily="34" charset="0"/>
                <a:cs typeface="Calibri" pitchFamily="34" charset="0"/>
              </a:rPr>
              <a:t> Limitations of BCG Matrix </a:t>
            </a:r>
          </a:p>
        </p:txBody>
      </p:sp>
      <p:grpSp>
        <p:nvGrpSpPr>
          <p:cNvPr id="12" name="Group 11"/>
          <p:cNvGrpSpPr>
            <a:grpSpLocks/>
          </p:cNvGrpSpPr>
          <p:nvPr/>
        </p:nvGrpSpPr>
        <p:grpSpPr bwMode="auto">
          <a:xfrm>
            <a:off x="1695450" y="2209800"/>
            <a:ext cx="736600" cy="704850"/>
            <a:chOff x="-3417153" y="2362199"/>
            <a:chExt cx="3435350" cy="3289164"/>
          </a:xfrm>
        </p:grpSpPr>
        <p:grpSp>
          <p:nvGrpSpPr>
            <p:cNvPr id="19468" name="Group 12"/>
            <p:cNvGrpSpPr>
              <a:grpSpLocks/>
            </p:cNvGrpSpPr>
            <p:nvPr/>
          </p:nvGrpSpPr>
          <p:grpSpPr bwMode="auto">
            <a:xfrm>
              <a:off x="-3417153" y="2362199"/>
              <a:ext cx="1686044" cy="1621289"/>
              <a:chOff x="2819401" y="2362199"/>
              <a:chExt cx="1686044" cy="1621289"/>
            </a:xfrm>
          </p:grpSpPr>
          <p:sp>
            <p:nvSpPr>
              <p:cNvPr id="139" name="Rektangel 103"/>
              <p:cNvSpPr/>
              <p:nvPr/>
            </p:nvSpPr>
            <p:spPr bwMode="auto">
              <a:xfrm rot="16200000" flipH="1">
                <a:off x="2851778" y="2329822"/>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40" name="5-takket stjerne 171"/>
              <p:cNvSpPr/>
              <p:nvPr/>
            </p:nvSpPr>
            <p:spPr bwMode="auto">
              <a:xfrm>
                <a:off x="3167380" y="2658520"/>
                <a:ext cx="1029121" cy="1029719"/>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grpSp>
        <p:grpSp>
          <p:nvGrpSpPr>
            <p:cNvPr id="19469" name="Group 13"/>
            <p:cNvGrpSpPr>
              <a:grpSpLocks/>
            </p:cNvGrpSpPr>
            <p:nvPr/>
          </p:nvGrpSpPr>
          <p:grpSpPr bwMode="auto">
            <a:xfrm>
              <a:off x="-1667847" y="2367527"/>
              <a:ext cx="1686044" cy="1621289"/>
              <a:chOff x="4568707" y="2367527"/>
              <a:chExt cx="1686044" cy="1621289"/>
            </a:xfrm>
          </p:grpSpPr>
          <p:sp>
            <p:nvSpPr>
              <p:cNvPr id="137" name="Rektangel 199"/>
              <p:cNvSpPr/>
              <p:nvPr/>
            </p:nvSpPr>
            <p:spPr bwMode="auto">
              <a:xfrm rot="16200000" flipH="1">
                <a:off x="4601084" y="233515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sp>
            <p:nvSpPr>
              <p:cNvPr id="19479" name="Rektangel 172"/>
              <p:cNvSpPr>
                <a:spLocks noChangeArrowheads="1"/>
              </p:cNvSpPr>
              <p:nvPr/>
            </p:nvSpPr>
            <p:spPr bwMode="auto">
              <a:xfrm>
                <a:off x="4672373" y="2521940"/>
                <a:ext cx="739357" cy="140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b="1">
                    <a:solidFill>
                      <a:srgbClr val="7030A0"/>
                    </a:solidFill>
                  </a:rPr>
                  <a:t>?</a:t>
                </a:r>
              </a:p>
            </p:txBody>
          </p:sp>
        </p:grpSp>
        <p:grpSp>
          <p:nvGrpSpPr>
            <p:cNvPr id="19470" name="Group 14"/>
            <p:cNvGrpSpPr>
              <a:grpSpLocks/>
            </p:cNvGrpSpPr>
            <p:nvPr/>
          </p:nvGrpSpPr>
          <p:grpSpPr bwMode="auto">
            <a:xfrm>
              <a:off x="-3417153" y="4024747"/>
              <a:ext cx="1686044" cy="1621289"/>
              <a:chOff x="2819401" y="4024747"/>
              <a:chExt cx="1686044" cy="1621289"/>
            </a:xfrm>
          </p:grpSpPr>
          <p:sp>
            <p:nvSpPr>
              <p:cNvPr id="21" name="Rektangel 106"/>
              <p:cNvSpPr/>
              <p:nvPr/>
            </p:nvSpPr>
            <p:spPr bwMode="auto">
              <a:xfrm rot="16200000" flipH="1">
                <a:off x="2851778" y="3992370"/>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9475" name="Gruppe 149"/>
              <p:cNvGrpSpPr>
                <a:grpSpLocks/>
              </p:cNvGrpSpPr>
              <p:nvPr/>
            </p:nvGrpSpPr>
            <p:grpSpPr bwMode="auto">
              <a:xfrm>
                <a:off x="3097714" y="4417225"/>
                <a:ext cx="1322694" cy="920685"/>
                <a:chOff x="4386529" y="4034890"/>
                <a:chExt cx="1493316" cy="1040030"/>
              </a:xfrm>
            </p:grpSpPr>
            <p:grpSp>
              <p:nvGrpSpPr>
                <p:cNvPr id="23" name="Gruppe 368"/>
                <p:cNvGrpSpPr/>
                <p:nvPr/>
              </p:nvGrpSpPr>
              <p:grpSpPr bwMode="auto">
                <a:xfrm flipH="1">
                  <a:off x="4386529" y="4034890"/>
                  <a:ext cx="1493316" cy="1040030"/>
                  <a:chOff x="3071802" y="2714620"/>
                  <a:chExt cx="2814637" cy="1960563"/>
                </a:xfrm>
                <a:solidFill>
                  <a:schemeClr val="bg1">
                    <a:lumMod val="75000"/>
                  </a:schemeClr>
                </a:solidFill>
              </p:grpSpPr>
              <p:sp>
                <p:nvSpPr>
                  <p:cNvPr id="25" name="Freeform 243"/>
                  <p:cNvSpPr>
                    <a:spLocks/>
                  </p:cNvSpPr>
                  <p:nvPr/>
                </p:nvSpPr>
                <p:spPr bwMode="auto">
                  <a:xfrm>
                    <a:off x="4173527" y="4583108"/>
                    <a:ext cx="171450" cy="92075"/>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6" name="Freeform 244"/>
                  <p:cNvSpPr>
                    <a:spLocks/>
                  </p:cNvSpPr>
                  <p:nvPr/>
                </p:nvSpPr>
                <p:spPr bwMode="auto">
                  <a:xfrm>
                    <a:off x="5675302" y="3844920"/>
                    <a:ext cx="114300" cy="500062"/>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5"/>
                  <p:cNvSpPr>
                    <a:spLocks/>
                  </p:cNvSpPr>
                  <p:nvPr/>
                </p:nvSpPr>
                <p:spPr bwMode="auto">
                  <a:xfrm>
                    <a:off x="5649902" y="3846508"/>
                    <a:ext cx="146050" cy="530225"/>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6"/>
                  <p:cNvSpPr>
                    <a:spLocks/>
                  </p:cNvSpPr>
                  <p:nvPr/>
                </p:nvSpPr>
                <p:spPr bwMode="auto">
                  <a:xfrm>
                    <a:off x="3424227" y="2719383"/>
                    <a:ext cx="58737" cy="46037"/>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7"/>
                  <p:cNvSpPr>
                    <a:spLocks/>
                  </p:cNvSpPr>
                  <p:nvPr/>
                </p:nvSpPr>
                <p:spPr bwMode="auto">
                  <a:xfrm>
                    <a:off x="5213339" y="3806820"/>
                    <a:ext cx="201612" cy="582612"/>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8"/>
                  <p:cNvSpPr>
                    <a:spLocks/>
                  </p:cNvSpPr>
                  <p:nvPr/>
                </p:nvSpPr>
                <p:spPr bwMode="auto">
                  <a:xfrm>
                    <a:off x="3584564" y="3001958"/>
                    <a:ext cx="95250" cy="263525"/>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9"/>
                  <p:cNvSpPr>
                    <a:spLocks/>
                  </p:cNvSpPr>
                  <p:nvPr/>
                </p:nvSpPr>
                <p:spPr bwMode="auto">
                  <a:xfrm>
                    <a:off x="3975089" y="3686170"/>
                    <a:ext cx="576262" cy="966787"/>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50"/>
                  <p:cNvSpPr>
                    <a:spLocks/>
                  </p:cNvSpPr>
                  <p:nvPr/>
                </p:nvSpPr>
                <p:spPr bwMode="auto">
                  <a:xfrm>
                    <a:off x="4065577" y="3767133"/>
                    <a:ext cx="223837" cy="190500"/>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1"/>
                  <p:cNvSpPr>
                    <a:spLocks/>
                  </p:cNvSpPr>
                  <p:nvPr/>
                </p:nvSpPr>
                <p:spPr bwMode="auto">
                  <a:xfrm>
                    <a:off x="4387839" y="4097333"/>
                    <a:ext cx="114300" cy="422275"/>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2"/>
                  <p:cNvSpPr>
                    <a:spLocks/>
                  </p:cNvSpPr>
                  <p:nvPr/>
                </p:nvSpPr>
                <p:spPr bwMode="auto">
                  <a:xfrm>
                    <a:off x="3074977" y="3249608"/>
                    <a:ext cx="60325" cy="69850"/>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3"/>
                  <p:cNvSpPr>
                    <a:spLocks/>
                  </p:cNvSpPr>
                  <p:nvPr/>
                </p:nvSpPr>
                <p:spPr bwMode="auto">
                  <a:xfrm>
                    <a:off x="5680064" y="2849558"/>
                    <a:ext cx="139700" cy="53975"/>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4"/>
                  <p:cNvSpPr>
                    <a:spLocks/>
                  </p:cNvSpPr>
                  <p:nvPr/>
                </p:nvSpPr>
                <p:spPr bwMode="auto">
                  <a:xfrm>
                    <a:off x="3079739" y="3265483"/>
                    <a:ext cx="25400" cy="31750"/>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5"/>
                  <p:cNvSpPr>
                    <a:spLocks/>
                  </p:cNvSpPr>
                  <p:nvPr/>
                </p:nvSpPr>
                <p:spPr bwMode="auto">
                  <a:xfrm>
                    <a:off x="5180002" y="3733795"/>
                    <a:ext cx="273050" cy="671512"/>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6"/>
                  <p:cNvSpPr>
                    <a:spLocks/>
                  </p:cNvSpPr>
                  <p:nvPr/>
                </p:nvSpPr>
                <p:spPr bwMode="auto">
                  <a:xfrm>
                    <a:off x="3281352" y="2722558"/>
                    <a:ext cx="203200" cy="123825"/>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7"/>
                  <p:cNvSpPr>
                    <a:spLocks/>
                  </p:cNvSpPr>
                  <p:nvPr/>
                </p:nvSpPr>
                <p:spPr bwMode="auto">
                  <a:xfrm>
                    <a:off x="5172064" y="4337045"/>
                    <a:ext cx="90487" cy="57150"/>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8"/>
                  <p:cNvSpPr>
                    <a:spLocks/>
                  </p:cNvSpPr>
                  <p:nvPr/>
                </p:nvSpPr>
                <p:spPr bwMode="auto">
                  <a:xfrm>
                    <a:off x="3284527" y="2733670"/>
                    <a:ext cx="61912" cy="60325"/>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9"/>
                  <p:cNvSpPr>
                    <a:spLocks/>
                  </p:cNvSpPr>
                  <p:nvPr/>
                </p:nvSpPr>
                <p:spPr bwMode="auto">
                  <a:xfrm>
                    <a:off x="3360727" y="2795583"/>
                    <a:ext cx="90487" cy="49212"/>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60"/>
                  <p:cNvSpPr>
                    <a:spLocks/>
                  </p:cNvSpPr>
                  <p:nvPr/>
                </p:nvSpPr>
                <p:spPr bwMode="auto">
                  <a:xfrm>
                    <a:off x="3409939" y="2760658"/>
                    <a:ext cx="77787" cy="69850"/>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1"/>
                  <p:cNvSpPr>
                    <a:spLocks/>
                  </p:cNvSpPr>
                  <p:nvPr/>
                </p:nvSpPr>
                <p:spPr bwMode="auto">
                  <a:xfrm>
                    <a:off x="5151427" y="4333870"/>
                    <a:ext cx="171450" cy="90487"/>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2"/>
                  <p:cNvSpPr>
                    <a:spLocks/>
                  </p:cNvSpPr>
                  <p:nvPr/>
                </p:nvSpPr>
                <p:spPr bwMode="auto">
                  <a:xfrm>
                    <a:off x="4386252" y="4454520"/>
                    <a:ext cx="71437" cy="39687"/>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3"/>
                  <p:cNvSpPr>
                    <a:spLocks/>
                  </p:cNvSpPr>
                  <p:nvPr/>
                </p:nvSpPr>
                <p:spPr bwMode="auto">
                  <a:xfrm>
                    <a:off x="4378314" y="4486270"/>
                    <a:ext cx="74612" cy="42862"/>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4"/>
                  <p:cNvSpPr>
                    <a:spLocks/>
                  </p:cNvSpPr>
                  <p:nvPr/>
                </p:nvSpPr>
                <p:spPr bwMode="auto">
                  <a:xfrm>
                    <a:off x="4184639" y="4606920"/>
                    <a:ext cx="28575" cy="50800"/>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7"/>
                  <p:cNvSpPr>
                    <a:spLocks/>
                  </p:cNvSpPr>
                  <p:nvPr/>
                </p:nvSpPr>
                <p:spPr bwMode="auto">
                  <a:xfrm>
                    <a:off x="3600439" y="3021008"/>
                    <a:ext cx="65087" cy="214312"/>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8"/>
                  <p:cNvSpPr>
                    <a:spLocks/>
                  </p:cNvSpPr>
                  <p:nvPr/>
                </p:nvSpPr>
                <p:spPr bwMode="auto">
                  <a:xfrm>
                    <a:off x="3570277" y="3213095"/>
                    <a:ext cx="60325" cy="122237"/>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70"/>
                  <p:cNvSpPr>
                    <a:spLocks/>
                  </p:cNvSpPr>
                  <p:nvPr/>
                </p:nvSpPr>
                <p:spPr bwMode="auto">
                  <a:xfrm>
                    <a:off x="3630602" y="2874958"/>
                    <a:ext cx="90487" cy="161925"/>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1"/>
                  <p:cNvSpPr>
                    <a:spLocks/>
                  </p:cNvSpPr>
                  <p:nvPr/>
                </p:nvSpPr>
                <p:spPr bwMode="auto">
                  <a:xfrm>
                    <a:off x="3095614" y="2835270"/>
                    <a:ext cx="492125" cy="566737"/>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2"/>
                  <p:cNvSpPr>
                    <a:spLocks/>
                  </p:cNvSpPr>
                  <p:nvPr/>
                </p:nvSpPr>
                <p:spPr bwMode="auto">
                  <a:xfrm>
                    <a:off x="3390889" y="3008308"/>
                    <a:ext cx="155575" cy="211137"/>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3"/>
                  <p:cNvSpPr>
                    <a:spLocks/>
                  </p:cNvSpPr>
                  <p:nvPr/>
                </p:nvSpPr>
                <p:spPr bwMode="auto">
                  <a:xfrm>
                    <a:off x="3321039" y="2835270"/>
                    <a:ext cx="282575" cy="520700"/>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4"/>
                  <p:cNvSpPr>
                    <a:spLocks/>
                  </p:cNvSpPr>
                  <p:nvPr/>
                </p:nvSpPr>
                <p:spPr bwMode="auto">
                  <a:xfrm>
                    <a:off x="4578339" y="2828920"/>
                    <a:ext cx="942975" cy="16351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5"/>
                  <p:cNvSpPr>
                    <a:spLocks/>
                  </p:cNvSpPr>
                  <p:nvPr/>
                </p:nvSpPr>
                <p:spPr bwMode="auto">
                  <a:xfrm>
                    <a:off x="5722927" y="2867020"/>
                    <a:ext cx="53975" cy="22225"/>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6"/>
                  <p:cNvSpPr>
                    <a:spLocks/>
                  </p:cNvSpPr>
                  <p:nvPr/>
                </p:nvSpPr>
                <p:spPr bwMode="auto">
                  <a:xfrm>
                    <a:off x="5021252" y="2828920"/>
                    <a:ext cx="482600" cy="139700"/>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7"/>
                  <p:cNvSpPr>
                    <a:spLocks/>
                  </p:cNvSpPr>
                  <p:nvPr/>
                </p:nvSpPr>
                <p:spPr bwMode="auto">
                  <a:xfrm>
                    <a:off x="4321164" y="3657595"/>
                    <a:ext cx="463550" cy="968375"/>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8"/>
                  <p:cNvSpPr>
                    <a:spLocks/>
                  </p:cNvSpPr>
                  <p:nvPr/>
                </p:nvSpPr>
                <p:spPr bwMode="auto">
                  <a:xfrm>
                    <a:off x="4521189" y="3436933"/>
                    <a:ext cx="1300162" cy="968375"/>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9"/>
                  <p:cNvSpPr>
                    <a:spLocks/>
                  </p:cNvSpPr>
                  <p:nvPr/>
                </p:nvSpPr>
                <p:spPr bwMode="auto">
                  <a:xfrm>
                    <a:off x="3608377" y="3036883"/>
                    <a:ext cx="915987" cy="809625"/>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80"/>
                  <p:cNvSpPr>
                    <a:spLocks/>
                  </p:cNvSpPr>
                  <p:nvPr/>
                </p:nvSpPr>
                <p:spPr bwMode="auto">
                  <a:xfrm>
                    <a:off x="4270364" y="4144958"/>
                    <a:ext cx="104775" cy="125412"/>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1"/>
                  <p:cNvSpPr>
                    <a:spLocks/>
                  </p:cNvSpPr>
                  <p:nvPr/>
                </p:nvSpPr>
                <p:spPr bwMode="auto">
                  <a:xfrm>
                    <a:off x="5311764" y="3706808"/>
                    <a:ext cx="206375" cy="15716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2"/>
                  <p:cNvSpPr>
                    <a:spLocks/>
                  </p:cNvSpPr>
                  <p:nvPr/>
                </p:nvSpPr>
                <p:spPr bwMode="auto">
                  <a:xfrm>
                    <a:off x="5424477" y="3713158"/>
                    <a:ext cx="109537" cy="268287"/>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3"/>
                  <p:cNvSpPr>
                    <a:spLocks/>
                  </p:cNvSpPr>
                  <p:nvPr/>
                </p:nvSpPr>
                <p:spPr bwMode="auto">
                  <a:xfrm>
                    <a:off x="3630602" y="3136895"/>
                    <a:ext cx="95250" cy="155575"/>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4"/>
                  <p:cNvSpPr>
                    <a:spLocks/>
                  </p:cNvSpPr>
                  <p:nvPr/>
                </p:nvSpPr>
                <p:spPr bwMode="auto">
                  <a:xfrm>
                    <a:off x="5630852" y="4346570"/>
                    <a:ext cx="128587" cy="58737"/>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5"/>
                  <p:cNvSpPr>
                    <a:spLocks/>
                  </p:cNvSpPr>
                  <p:nvPr/>
                </p:nvSpPr>
                <p:spPr bwMode="auto">
                  <a:xfrm>
                    <a:off x="3862377" y="3557583"/>
                    <a:ext cx="144462" cy="123825"/>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6"/>
                  <p:cNvSpPr>
                    <a:spLocks/>
                  </p:cNvSpPr>
                  <p:nvPr/>
                </p:nvSpPr>
                <p:spPr bwMode="auto">
                  <a:xfrm>
                    <a:off x="3617902" y="3268658"/>
                    <a:ext cx="138112" cy="17938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7"/>
                  <p:cNvSpPr>
                    <a:spLocks/>
                  </p:cNvSpPr>
                  <p:nvPr/>
                </p:nvSpPr>
                <p:spPr bwMode="auto">
                  <a:xfrm>
                    <a:off x="5635614" y="4337045"/>
                    <a:ext cx="33337" cy="57150"/>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8"/>
                  <p:cNvSpPr>
                    <a:spLocks/>
                  </p:cNvSpPr>
                  <p:nvPr/>
                </p:nvSpPr>
                <p:spPr bwMode="auto">
                  <a:xfrm>
                    <a:off x="4130664" y="3809995"/>
                    <a:ext cx="168275" cy="142875"/>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9"/>
                  <p:cNvSpPr>
                    <a:spLocks/>
                  </p:cNvSpPr>
                  <p:nvPr/>
                </p:nvSpPr>
                <p:spPr bwMode="auto">
                  <a:xfrm>
                    <a:off x="3092439" y="2727320"/>
                    <a:ext cx="584200" cy="665162"/>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90"/>
                  <p:cNvSpPr>
                    <a:spLocks/>
                  </p:cNvSpPr>
                  <p:nvPr/>
                </p:nvSpPr>
                <p:spPr bwMode="auto">
                  <a:xfrm>
                    <a:off x="3675052" y="2811458"/>
                    <a:ext cx="2211387" cy="1042987"/>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1"/>
                  <p:cNvSpPr>
                    <a:spLocks/>
                  </p:cNvSpPr>
                  <p:nvPr/>
                </p:nvSpPr>
                <p:spPr bwMode="auto">
                  <a:xfrm>
                    <a:off x="3389302" y="2836858"/>
                    <a:ext cx="141287" cy="57150"/>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2"/>
                  <p:cNvSpPr>
                    <a:spLocks/>
                  </p:cNvSpPr>
                  <p:nvPr/>
                </p:nvSpPr>
                <p:spPr bwMode="auto">
                  <a:xfrm>
                    <a:off x="3248014" y="3268658"/>
                    <a:ext cx="44450" cy="39687"/>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3"/>
                  <p:cNvSpPr>
                    <a:spLocks/>
                  </p:cNvSpPr>
                  <p:nvPr/>
                </p:nvSpPr>
                <p:spPr bwMode="auto">
                  <a:xfrm>
                    <a:off x="3682989" y="2895595"/>
                    <a:ext cx="1068387" cy="860425"/>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4"/>
                  <p:cNvSpPr>
                    <a:spLocks/>
                  </p:cNvSpPr>
                  <p:nvPr/>
                </p:nvSpPr>
                <p:spPr bwMode="auto">
                  <a:xfrm>
                    <a:off x="3194039" y="3000370"/>
                    <a:ext cx="150812" cy="288925"/>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5"/>
                  <p:cNvSpPr>
                    <a:spLocks/>
                  </p:cNvSpPr>
                  <p:nvPr/>
                </p:nvSpPr>
                <p:spPr bwMode="auto">
                  <a:xfrm>
                    <a:off x="3246427" y="2990845"/>
                    <a:ext cx="100012" cy="130175"/>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6"/>
                  <p:cNvSpPr>
                    <a:spLocks/>
                  </p:cNvSpPr>
                  <p:nvPr/>
                </p:nvSpPr>
                <p:spPr bwMode="auto">
                  <a:xfrm>
                    <a:off x="3276589" y="2714620"/>
                    <a:ext cx="214312" cy="131762"/>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7"/>
                  <p:cNvSpPr>
                    <a:spLocks/>
                  </p:cNvSpPr>
                  <p:nvPr/>
                </p:nvSpPr>
                <p:spPr bwMode="auto">
                  <a:xfrm>
                    <a:off x="3416289" y="2714620"/>
                    <a:ext cx="266700" cy="16033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8"/>
                  <p:cNvSpPr>
                    <a:spLocks/>
                  </p:cNvSpPr>
                  <p:nvPr/>
                </p:nvSpPr>
                <p:spPr bwMode="auto">
                  <a:xfrm>
                    <a:off x="3071802" y="2827333"/>
                    <a:ext cx="339725" cy="555625"/>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9"/>
                  <p:cNvSpPr>
                    <a:spLocks/>
                  </p:cNvSpPr>
                  <p:nvPr/>
                </p:nvSpPr>
                <p:spPr bwMode="auto">
                  <a:xfrm>
                    <a:off x="3087677" y="3284533"/>
                    <a:ext cx="17462" cy="23812"/>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300"/>
                  <p:cNvSpPr>
                    <a:spLocks/>
                  </p:cNvSpPr>
                  <p:nvPr/>
                </p:nvSpPr>
                <p:spPr bwMode="auto">
                  <a:xfrm>
                    <a:off x="3100377" y="3205158"/>
                    <a:ext cx="142875" cy="149225"/>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1"/>
                  <p:cNvSpPr>
                    <a:spLocks/>
                  </p:cNvSpPr>
                  <p:nvPr/>
                </p:nvSpPr>
                <p:spPr bwMode="auto">
                  <a:xfrm>
                    <a:off x="3168639" y="3016245"/>
                    <a:ext cx="460375" cy="385762"/>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2"/>
                  <p:cNvSpPr>
                    <a:spLocks/>
                  </p:cNvSpPr>
                  <p:nvPr/>
                </p:nvSpPr>
                <p:spPr bwMode="auto">
                  <a:xfrm>
                    <a:off x="3133714" y="3371845"/>
                    <a:ext cx="69850" cy="33337"/>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3"/>
                  <p:cNvSpPr>
                    <a:spLocks/>
                  </p:cNvSpPr>
                  <p:nvPr/>
                </p:nvSpPr>
                <p:spPr bwMode="auto">
                  <a:xfrm>
                    <a:off x="3275002" y="3036883"/>
                    <a:ext cx="28575" cy="73025"/>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4"/>
                  <p:cNvSpPr>
                    <a:spLocks/>
                  </p:cNvSpPr>
                  <p:nvPr/>
                </p:nvSpPr>
                <p:spPr bwMode="auto">
                  <a:xfrm>
                    <a:off x="3629014" y="2871783"/>
                    <a:ext cx="71437" cy="15081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6"/>
                  <p:cNvSpPr>
                    <a:spLocks/>
                  </p:cNvSpPr>
                  <p:nvPr/>
                </p:nvSpPr>
                <p:spPr bwMode="auto">
                  <a:xfrm>
                    <a:off x="3286114" y="3017833"/>
                    <a:ext cx="41275" cy="19050"/>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7"/>
                  <p:cNvSpPr>
                    <a:spLocks/>
                  </p:cNvSpPr>
                  <p:nvPr/>
                </p:nvSpPr>
                <p:spPr bwMode="auto">
                  <a:xfrm>
                    <a:off x="3286114" y="2857495"/>
                    <a:ext cx="100012" cy="136525"/>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8"/>
                  <p:cNvSpPr>
                    <a:spLocks/>
                  </p:cNvSpPr>
                  <p:nvPr/>
                </p:nvSpPr>
                <p:spPr bwMode="auto">
                  <a:xfrm>
                    <a:off x="3322627" y="3232145"/>
                    <a:ext cx="87312" cy="76200"/>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9"/>
                  <p:cNvSpPr>
                    <a:spLocks/>
                  </p:cNvSpPr>
                  <p:nvPr/>
                </p:nvSpPr>
                <p:spPr bwMode="auto">
                  <a:xfrm>
                    <a:off x="3330564" y="3324220"/>
                    <a:ext cx="30162" cy="36512"/>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10"/>
                  <p:cNvSpPr>
                    <a:spLocks/>
                  </p:cNvSpPr>
                  <p:nvPr/>
                </p:nvSpPr>
                <p:spPr bwMode="auto">
                  <a:xfrm>
                    <a:off x="3479789" y="3303583"/>
                    <a:ext cx="42862" cy="44450"/>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1"/>
                  <p:cNvSpPr>
                    <a:spLocks/>
                  </p:cNvSpPr>
                  <p:nvPr/>
                </p:nvSpPr>
                <p:spPr bwMode="auto">
                  <a:xfrm>
                    <a:off x="3457564" y="3008308"/>
                    <a:ext cx="87312" cy="211137"/>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2"/>
                  <p:cNvSpPr>
                    <a:spLocks/>
                  </p:cNvSpPr>
                  <p:nvPr/>
                </p:nvSpPr>
                <p:spPr bwMode="auto">
                  <a:xfrm>
                    <a:off x="3378189" y="2955920"/>
                    <a:ext cx="66675" cy="73025"/>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4"/>
                  <p:cNvSpPr>
                    <a:spLocks/>
                  </p:cNvSpPr>
                  <p:nvPr/>
                </p:nvSpPr>
                <p:spPr bwMode="auto">
                  <a:xfrm>
                    <a:off x="4079864" y="3462333"/>
                    <a:ext cx="176212" cy="319087"/>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5"/>
                  <p:cNvSpPr>
                    <a:spLocks/>
                  </p:cNvSpPr>
                  <p:nvPr/>
                </p:nvSpPr>
                <p:spPr bwMode="auto">
                  <a:xfrm>
                    <a:off x="4351327" y="3097208"/>
                    <a:ext cx="101600" cy="152400"/>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6"/>
                  <p:cNvSpPr>
                    <a:spLocks/>
                  </p:cNvSpPr>
                  <p:nvPr/>
                </p:nvSpPr>
                <p:spPr bwMode="auto">
                  <a:xfrm>
                    <a:off x="4106852" y="3132133"/>
                    <a:ext cx="101600" cy="30797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7"/>
                  <p:cNvSpPr>
                    <a:spLocks/>
                  </p:cNvSpPr>
                  <p:nvPr/>
                </p:nvSpPr>
                <p:spPr bwMode="auto">
                  <a:xfrm>
                    <a:off x="4094152" y="3490908"/>
                    <a:ext cx="133350" cy="223837"/>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9"/>
                  <p:cNvSpPr>
                    <a:spLocks/>
                  </p:cNvSpPr>
                  <p:nvPr/>
                </p:nvSpPr>
                <p:spPr bwMode="auto">
                  <a:xfrm>
                    <a:off x="4729152" y="3106733"/>
                    <a:ext cx="517525" cy="588962"/>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20"/>
                  <p:cNvSpPr>
                    <a:spLocks/>
                  </p:cNvSpPr>
                  <p:nvPr/>
                </p:nvSpPr>
                <p:spPr bwMode="auto">
                  <a:xfrm>
                    <a:off x="3357552" y="2744783"/>
                    <a:ext cx="119062" cy="55562"/>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1"/>
                  <p:cNvSpPr>
                    <a:spLocks/>
                  </p:cNvSpPr>
                  <p:nvPr/>
                </p:nvSpPr>
                <p:spPr bwMode="auto">
                  <a:xfrm>
                    <a:off x="3290877" y="2733670"/>
                    <a:ext cx="41275" cy="33337"/>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2"/>
                  <p:cNvSpPr>
                    <a:spLocks/>
                  </p:cNvSpPr>
                  <p:nvPr/>
                </p:nvSpPr>
                <p:spPr bwMode="auto">
                  <a:xfrm>
                    <a:off x="3629014" y="3040058"/>
                    <a:ext cx="36512" cy="60325"/>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3"/>
                  <p:cNvSpPr>
                    <a:spLocks/>
                  </p:cNvSpPr>
                  <p:nvPr/>
                </p:nvSpPr>
                <p:spPr bwMode="auto">
                  <a:xfrm>
                    <a:off x="5467339" y="3568695"/>
                    <a:ext cx="103187" cy="136525"/>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4"/>
                  <p:cNvSpPr>
                    <a:spLocks/>
                  </p:cNvSpPr>
                  <p:nvPr/>
                </p:nvSpPr>
                <p:spPr bwMode="auto">
                  <a:xfrm>
                    <a:off x="4743439" y="3119433"/>
                    <a:ext cx="328612" cy="309562"/>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5"/>
                  <p:cNvSpPr>
                    <a:spLocks/>
                  </p:cNvSpPr>
                  <p:nvPr/>
                </p:nvSpPr>
                <p:spPr bwMode="auto">
                  <a:xfrm>
                    <a:off x="3082914" y="3268658"/>
                    <a:ext cx="22225" cy="23812"/>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6"/>
                  <p:cNvSpPr>
                    <a:spLocks/>
                  </p:cNvSpPr>
                  <p:nvPr/>
                </p:nvSpPr>
                <p:spPr bwMode="auto">
                  <a:xfrm>
                    <a:off x="3859202" y="3557583"/>
                    <a:ext cx="122237" cy="133350"/>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7"/>
                  <p:cNvSpPr>
                    <a:spLocks/>
                  </p:cNvSpPr>
                  <p:nvPr/>
                </p:nvSpPr>
                <p:spPr bwMode="auto">
                  <a:xfrm>
                    <a:off x="3925877" y="3581395"/>
                    <a:ext cx="188912" cy="246062"/>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8"/>
                  <p:cNvSpPr>
                    <a:spLocks/>
                  </p:cNvSpPr>
                  <p:nvPr/>
                </p:nvSpPr>
                <p:spPr bwMode="auto">
                  <a:xfrm>
                    <a:off x="4346564" y="2865433"/>
                    <a:ext cx="1239837" cy="30162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9"/>
                  <p:cNvSpPr>
                    <a:spLocks/>
                  </p:cNvSpPr>
                  <p:nvPr/>
                </p:nvSpPr>
                <p:spPr bwMode="auto">
                  <a:xfrm>
                    <a:off x="5557827" y="2905120"/>
                    <a:ext cx="268287" cy="731837"/>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30"/>
                  <p:cNvSpPr>
                    <a:spLocks/>
                  </p:cNvSpPr>
                  <p:nvPr/>
                </p:nvSpPr>
                <p:spPr bwMode="auto">
                  <a:xfrm>
                    <a:off x="5068877" y="3144833"/>
                    <a:ext cx="514350" cy="685800"/>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1"/>
                  <p:cNvSpPr>
                    <a:spLocks/>
                  </p:cNvSpPr>
                  <p:nvPr/>
                </p:nvSpPr>
                <p:spPr bwMode="auto">
                  <a:xfrm>
                    <a:off x="5145077" y="2847970"/>
                    <a:ext cx="350837" cy="104775"/>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2"/>
                  <p:cNvSpPr>
                    <a:spLocks/>
                  </p:cNvSpPr>
                  <p:nvPr/>
                </p:nvSpPr>
                <p:spPr bwMode="auto">
                  <a:xfrm>
                    <a:off x="4121139" y="3165470"/>
                    <a:ext cx="65087" cy="233362"/>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3"/>
                  <p:cNvSpPr>
                    <a:spLocks/>
                  </p:cNvSpPr>
                  <p:nvPr/>
                </p:nvSpPr>
                <p:spPr bwMode="auto">
                  <a:xfrm>
                    <a:off x="3432164" y="2725733"/>
                    <a:ext cx="34925" cy="23812"/>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4"/>
                  <p:cNvSpPr>
                    <a:spLocks/>
                  </p:cNvSpPr>
                  <p:nvPr/>
                </p:nvSpPr>
                <p:spPr bwMode="auto">
                  <a:xfrm>
                    <a:off x="3436927" y="2728908"/>
                    <a:ext cx="26987" cy="15875"/>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5"/>
                  <p:cNvSpPr>
                    <a:spLocks/>
                  </p:cNvSpPr>
                  <p:nvPr/>
                </p:nvSpPr>
                <p:spPr bwMode="auto">
                  <a:xfrm>
                    <a:off x="5162539" y="4344983"/>
                    <a:ext cx="33337" cy="44450"/>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6"/>
                  <p:cNvSpPr>
                    <a:spLocks/>
                  </p:cNvSpPr>
                  <p:nvPr/>
                </p:nvSpPr>
                <p:spPr bwMode="auto">
                  <a:xfrm>
                    <a:off x="5143489" y="3706808"/>
                    <a:ext cx="400050" cy="727075"/>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8"/>
                  <p:cNvSpPr>
                    <a:spLocks/>
                  </p:cNvSpPr>
                  <p:nvPr/>
                </p:nvSpPr>
                <p:spPr bwMode="auto">
                  <a:xfrm>
                    <a:off x="5557827" y="3497258"/>
                    <a:ext cx="112712" cy="185737"/>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9"/>
                  <p:cNvSpPr>
                    <a:spLocks/>
                  </p:cNvSpPr>
                  <p:nvPr/>
                </p:nvSpPr>
                <p:spPr bwMode="auto">
                  <a:xfrm>
                    <a:off x="5508614" y="3581395"/>
                    <a:ext cx="52387" cy="95250"/>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40"/>
                  <p:cNvSpPr>
                    <a:spLocks/>
                  </p:cNvSpPr>
                  <p:nvPr/>
                </p:nvSpPr>
                <p:spPr bwMode="auto">
                  <a:xfrm>
                    <a:off x="4319577" y="3848095"/>
                    <a:ext cx="58737" cy="306387"/>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1"/>
                  <p:cNvSpPr>
                    <a:spLocks/>
                  </p:cNvSpPr>
                  <p:nvPr/>
                </p:nvSpPr>
                <p:spPr bwMode="auto">
                  <a:xfrm>
                    <a:off x="4276714" y="4156070"/>
                    <a:ext cx="61912" cy="96837"/>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2"/>
                  <p:cNvSpPr>
                    <a:spLocks/>
                  </p:cNvSpPr>
                  <p:nvPr/>
                </p:nvSpPr>
                <p:spPr bwMode="auto">
                  <a:xfrm>
                    <a:off x="4322752" y="4184645"/>
                    <a:ext cx="25400" cy="68262"/>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3"/>
                  <p:cNvSpPr>
                    <a:spLocks/>
                  </p:cNvSpPr>
                  <p:nvPr/>
                </p:nvSpPr>
                <p:spPr bwMode="auto">
                  <a:xfrm>
                    <a:off x="4337039" y="4187820"/>
                    <a:ext cx="34925" cy="65087"/>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4"/>
                  <p:cNvSpPr>
                    <a:spLocks/>
                  </p:cNvSpPr>
                  <p:nvPr/>
                </p:nvSpPr>
                <p:spPr bwMode="auto">
                  <a:xfrm>
                    <a:off x="4414827" y="3816345"/>
                    <a:ext cx="79375" cy="315912"/>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5"/>
                  <p:cNvSpPr>
                    <a:spLocks/>
                  </p:cNvSpPr>
                  <p:nvPr/>
                </p:nvSpPr>
                <p:spPr bwMode="auto">
                  <a:xfrm>
                    <a:off x="5797539" y="3470270"/>
                    <a:ext cx="50800" cy="334962"/>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6"/>
                  <p:cNvSpPr>
                    <a:spLocks/>
                  </p:cNvSpPr>
                  <p:nvPr/>
                </p:nvSpPr>
                <p:spPr bwMode="auto">
                  <a:xfrm>
                    <a:off x="3492489" y="2922583"/>
                    <a:ext cx="71437" cy="60325"/>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7"/>
                  <p:cNvSpPr>
                    <a:spLocks/>
                  </p:cNvSpPr>
                  <p:nvPr/>
                </p:nvSpPr>
                <p:spPr bwMode="auto">
                  <a:xfrm>
                    <a:off x="3513127" y="2946395"/>
                    <a:ext cx="53975" cy="65087"/>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8"/>
                  <p:cNvSpPr>
                    <a:spLocks/>
                  </p:cNvSpPr>
                  <p:nvPr/>
                </p:nvSpPr>
                <p:spPr bwMode="auto">
                  <a:xfrm>
                    <a:off x="3389302" y="2833683"/>
                    <a:ext cx="127000" cy="158750"/>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9"/>
                  <p:cNvSpPr>
                    <a:spLocks/>
                  </p:cNvSpPr>
                  <p:nvPr/>
                </p:nvSpPr>
                <p:spPr bwMode="auto">
                  <a:xfrm>
                    <a:off x="3409939" y="2824158"/>
                    <a:ext cx="123825" cy="63500"/>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50"/>
                  <p:cNvSpPr>
                    <a:spLocks/>
                  </p:cNvSpPr>
                  <p:nvPr/>
                </p:nvSpPr>
                <p:spPr bwMode="auto">
                  <a:xfrm>
                    <a:off x="3281352" y="2965445"/>
                    <a:ext cx="53975" cy="57150"/>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1"/>
                  <p:cNvSpPr>
                    <a:spLocks/>
                  </p:cNvSpPr>
                  <p:nvPr/>
                </p:nvSpPr>
                <p:spPr bwMode="auto">
                  <a:xfrm>
                    <a:off x="3321039" y="2941633"/>
                    <a:ext cx="66675" cy="147637"/>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3"/>
                  <p:cNvSpPr>
                    <a:spLocks/>
                  </p:cNvSpPr>
                  <p:nvPr/>
                </p:nvSpPr>
                <p:spPr bwMode="auto">
                  <a:xfrm>
                    <a:off x="3603614" y="3308345"/>
                    <a:ext cx="698500" cy="657225"/>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Kombinationstegning 449"/>
                  <p:cNvSpPr/>
                  <p:nvPr/>
                </p:nvSpPr>
                <p:spPr>
                  <a:xfrm>
                    <a:off x="5169568" y="3834063"/>
                    <a:ext cx="232611" cy="537411"/>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29" name="Kombinationstegning 450"/>
                  <p:cNvSpPr/>
                  <p:nvPr/>
                </p:nvSpPr>
                <p:spPr>
                  <a:xfrm>
                    <a:off x="5670884" y="3894017"/>
                    <a:ext cx="128337" cy="453510"/>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451"/>
                  <p:cNvSpPr/>
                  <p:nvPr/>
                </p:nvSpPr>
                <p:spPr>
                  <a:xfrm>
                    <a:off x="5647026" y="3477126"/>
                    <a:ext cx="188290" cy="328863"/>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452"/>
                  <p:cNvSpPr/>
                  <p:nvPr/>
                </p:nvSpPr>
                <p:spPr>
                  <a:xfrm>
                    <a:off x="3541275" y="2880488"/>
                    <a:ext cx="316851" cy="464291"/>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453"/>
                  <p:cNvSpPr/>
                  <p:nvPr/>
                </p:nvSpPr>
                <p:spPr>
                  <a:xfrm>
                    <a:off x="3621314" y="2899229"/>
                    <a:ext cx="170543" cy="97971"/>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454"/>
                  <p:cNvSpPr/>
                  <p:nvPr/>
                </p:nvSpPr>
                <p:spPr>
                  <a:xfrm>
                    <a:off x="4057651" y="3530600"/>
                    <a:ext cx="554263" cy="386583"/>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455"/>
                  <p:cNvSpPr/>
                  <p:nvPr/>
                </p:nvSpPr>
                <p:spPr>
                  <a:xfrm>
                    <a:off x="3926114" y="3574143"/>
                    <a:ext cx="206829" cy="293914"/>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456"/>
                  <p:cNvSpPr/>
                  <p:nvPr/>
                </p:nvSpPr>
                <p:spPr>
                  <a:xfrm>
                    <a:off x="4234543" y="3839029"/>
                    <a:ext cx="168759" cy="355600"/>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457"/>
                  <p:cNvSpPr/>
                  <p:nvPr/>
                </p:nvSpPr>
                <p:spPr>
                  <a:xfrm>
                    <a:off x="5257800" y="2808514"/>
                    <a:ext cx="616857" cy="342747"/>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grpSp>
            <p:sp>
              <p:nvSpPr>
                <p:cNvPr id="19477" name="Freeform 231"/>
                <p:cNvSpPr>
                  <a:spLocks noEditPoints="1"/>
                </p:cNvSpPr>
                <p:nvPr/>
              </p:nvSpPr>
              <p:spPr bwMode="auto">
                <a:xfrm>
                  <a:off x="4761048" y="4195261"/>
                  <a:ext cx="265020" cy="382667"/>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grpSp>
        <p:grpSp>
          <p:nvGrpSpPr>
            <p:cNvPr id="19471" name="Group 15"/>
            <p:cNvGrpSpPr>
              <a:grpSpLocks/>
            </p:cNvGrpSpPr>
            <p:nvPr/>
          </p:nvGrpSpPr>
          <p:grpSpPr bwMode="auto">
            <a:xfrm>
              <a:off x="-1667847" y="4030074"/>
              <a:ext cx="1686044" cy="1621289"/>
              <a:chOff x="4568707" y="4030074"/>
              <a:chExt cx="1686044" cy="1621289"/>
            </a:xfrm>
          </p:grpSpPr>
          <p:sp>
            <p:nvSpPr>
              <p:cNvPr id="17" name="Rektangel 97"/>
              <p:cNvSpPr/>
              <p:nvPr/>
            </p:nvSpPr>
            <p:spPr bwMode="auto">
              <a:xfrm rot="16200000" flipH="1">
                <a:off x="4601084" y="3997697"/>
                <a:ext cx="1621289" cy="168604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cs typeface="+mn-cs"/>
                </a:endParaRPr>
              </a:p>
            </p:txBody>
          </p:sp>
          <p:grpSp>
            <p:nvGrpSpPr>
              <p:cNvPr id="18" name="Gruppe 464"/>
              <p:cNvGrpSpPr>
                <a:grpSpLocks/>
              </p:cNvGrpSpPr>
              <p:nvPr/>
            </p:nvGrpSpPr>
            <p:grpSpPr bwMode="auto">
              <a:xfrm>
                <a:off x="4756447" y="4399945"/>
                <a:ext cx="1137057" cy="945734"/>
                <a:chOff x="3563925" y="3756830"/>
                <a:chExt cx="722323" cy="600864"/>
              </a:xfrm>
              <a:solidFill>
                <a:schemeClr val="accent6">
                  <a:lumMod val="75000"/>
                </a:schemeClr>
              </a:solidFill>
            </p:grpSpPr>
            <p:sp>
              <p:nvSpPr>
                <p:cNvPr id="19" name="Freeform 358"/>
                <p:cNvSpPr>
                  <a:spLocks/>
                </p:cNvSpPr>
                <p:nvPr/>
              </p:nvSpPr>
              <p:spPr bwMode="auto">
                <a:xfrm flipH="1">
                  <a:off x="3563925" y="3756830"/>
                  <a:ext cx="722323" cy="600864"/>
                </a:xfrm>
                <a:custGeom>
                  <a:avLst/>
                  <a:gdLst>
                    <a:gd name="T0" fmla="*/ 678984 w 1150"/>
                    <a:gd name="T1" fmla="*/ 180898 h 940"/>
                    <a:gd name="T2" fmla="*/ 645066 w 1150"/>
                    <a:gd name="T3" fmla="*/ 175785 h 940"/>
                    <a:gd name="T4" fmla="*/ 610520 w 1150"/>
                    <a:gd name="T5" fmla="*/ 174506 h 940"/>
                    <a:gd name="T6" fmla="*/ 589792 w 1150"/>
                    <a:gd name="T7" fmla="*/ 166196 h 940"/>
                    <a:gd name="T8" fmla="*/ 608007 w 1150"/>
                    <a:gd name="T9" fmla="*/ 196879 h 940"/>
                    <a:gd name="T10" fmla="*/ 586024 w 1150"/>
                    <a:gd name="T11" fmla="*/ 252491 h 940"/>
                    <a:gd name="T12" fmla="*/ 569693 w 1150"/>
                    <a:gd name="T13" fmla="*/ 348373 h 940"/>
                    <a:gd name="T14" fmla="*/ 538916 w 1150"/>
                    <a:gd name="T15" fmla="*/ 409099 h 940"/>
                    <a:gd name="T16" fmla="*/ 522585 w 1150"/>
                    <a:gd name="T17" fmla="*/ 536303 h 940"/>
                    <a:gd name="T18" fmla="*/ 548965 w 1150"/>
                    <a:gd name="T19" fmla="*/ 554840 h 940"/>
                    <a:gd name="T20" fmla="*/ 530122 w 1150"/>
                    <a:gd name="T21" fmla="*/ 578491 h 940"/>
                    <a:gd name="T22" fmla="*/ 494320 w 1150"/>
                    <a:gd name="T23" fmla="*/ 592554 h 940"/>
                    <a:gd name="T24" fmla="*/ 470452 w 1150"/>
                    <a:gd name="T25" fmla="*/ 563150 h 940"/>
                    <a:gd name="T26" fmla="*/ 449096 w 1150"/>
                    <a:gd name="T27" fmla="*/ 442977 h 940"/>
                    <a:gd name="T28" fmla="*/ 459774 w 1150"/>
                    <a:gd name="T29" fmla="*/ 369467 h 940"/>
                    <a:gd name="T30" fmla="*/ 449725 w 1150"/>
                    <a:gd name="T31" fmla="*/ 363075 h 940"/>
                    <a:gd name="T32" fmla="*/ 420204 w 1150"/>
                    <a:gd name="T33" fmla="*/ 400150 h 940"/>
                    <a:gd name="T34" fmla="*/ 377492 w 1150"/>
                    <a:gd name="T35" fmla="*/ 387366 h 940"/>
                    <a:gd name="T36" fmla="*/ 318450 w 1150"/>
                    <a:gd name="T37" fmla="*/ 359879 h 940"/>
                    <a:gd name="T38" fmla="*/ 256268 w 1150"/>
                    <a:gd name="T39" fmla="*/ 366911 h 940"/>
                    <a:gd name="T40" fmla="*/ 232400 w 1150"/>
                    <a:gd name="T41" fmla="*/ 379695 h 940"/>
                    <a:gd name="T42" fmla="*/ 275111 w 1150"/>
                    <a:gd name="T43" fmla="*/ 377138 h 940"/>
                    <a:gd name="T44" fmla="*/ 288929 w 1150"/>
                    <a:gd name="T45" fmla="*/ 403346 h 940"/>
                    <a:gd name="T46" fmla="*/ 241193 w 1150"/>
                    <a:gd name="T47" fmla="*/ 463432 h 940"/>
                    <a:gd name="T48" fmla="*/ 239309 w 1150"/>
                    <a:gd name="T49" fmla="*/ 534385 h 940"/>
                    <a:gd name="T50" fmla="*/ 272598 w 1150"/>
                    <a:gd name="T51" fmla="*/ 549087 h 940"/>
                    <a:gd name="T52" fmla="*/ 259408 w 1150"/>
                    <a:gd name="T53" fmla="*/ 577213 h 940"/>
                    <a:gd name="T54" fmla="*/ 219209 w 1150"/>
                    <a:gd name="T55" fmla="*/ 549727 h 940"/>
                    <a:gd name="T56" fmla="*/ 175870 w 1150"/>
                    <a:gd name="T57" fmla="*/ 484527 h 940"/>
                    <a:gd name="T58" fmla="*/ 200994 w 1150"/>
                    <a:gd name="T59" fmla="*/ 452566 h 940"/>
                    <a:gd name="T60" fmla="*/ 195341 w 1150"/>
                    <a:gd name="T61" fmla="*/ 433389 h 940"/>
                    <a:gd name="T62" fmla="*/ 137555 w 1150"/>
                    <a:gd name="T63" fmla="*/ 467907 h 940"/>
                    <a:gd name="T64" fmla="*/ 97985 w 1150"/>
                    <a:gd name="T65" fmla="*/ 490919 h 940"/>
                    <a:gd name="T66" fmla="*/ 89191 w 1150"/>
                    <a:gd name="T67" fmla="*/ 556119 h 940"/>
                    <a:gd name="T68" fmla="*/ 81654 w 1150"/>
                    <a:gd name="T69" fmla="*/ 600225 h 940"/>
                    <a:gd name="T70" fmla="*/ 54017 w 1150"/>
                    <a:gd name="T71" fmla="*/ 577852 h 940"/>
                    <a:gd name="T72" fmla="*/ 62811 w 1150"/>
                    <a:gd name="T73" fmla="*/ 504342 h 940"/>
                    <a:gd name="T74" fmla="*/ 93588 w 1150"/>
                    <a:gd name="T75" fmla="*/ 439142 h 940"/>
                    <a:gd name="T76" fmla="*/ 130646 w 1150"/>
                    <a:gd name="T77" fmla="*/ 406542 h 940"/>
                    <a:gd name="T78" fmla="*/ 122481 w 1150"/>
                    <a:gd name="T79" fmla="*/ 374581 h 940"/>
                    <a:gd name="T80" fmla="*/ 73489 w 1150"/>
                    <a:gd name="T81" fmla="*/ 416770 h 940"/>
                    <a:gd name="T82" fmla="*/ 34546 w 1150"/>
                    <a:gd name="T83" fmla="*/ 416130 h 940"/>
                    <a:gd name="T84" fmla="*/ 1884 w 1150"/>
                    <a:gd name="T85" fmla="*/ 373303 h 940"/>
                    <a:gd name="T86" fmla="*/ 33290 w 1150"/>
                    <a:gd name="T87" fmla="*/ 379056 h 940"/>
                    <a:gd name="T88" fmla="*/ 77257 w 1150"/>
                    <a:gd name="T89" fmla="*/ 375220 h 940"/>
                    <a:gd name="T90" fmla="*/ 116200 w 1150"/>
                    <a:gd name="T91" fmla="*/ 315773 h 940"/>
                    <a:gd name="T92" fmla="*/ 154514 w 1150"/>
                    <a:gd name="T93" fmla="*/ 244820 h 940"/>
                    <a:gd name="T94" fmla="*/ 173358 w 1150"/>
                    <a:gd name="T95" fmla="*/ 226922 h 940"/>
                    <a:gd name="T96" fmla="*/ 283904 w 1150"/>
                    <a:gd name="T97" fmla="*/ 194322 h 940"/>
                    <a:gd name="T98" fmla="*/ 401988 w 1150"/>
                    <a:gd name="T99" fmla="*/ 197518 h 940"/>
                    <a:gd name="T100" fmla="*/ 449096 w 1150"/>
                    <a:gd name="T101" fmla="*/ 184734 h 940"/>
                    <a:gd name="T102" fmla="*/ 483642 w 1150"/>
                    <a:gd name="T103" fmla="*/ 153412 h 940"/>
                    <a:gd name="T104" fmla="*/ 524469 w 1150"/>
                    <a:gd name="T105" fmla="*/ 102914 h 940"/>
                    <a:gd name="T106" fmla="*/ 560271 w 1150"/>
                    <a:gd name="T107" fmla="*/ 72232 h 940"/>
                    <a:gd name="T108" fmla="*/ 566552 w 1150"/>
                    <a:gd name="T109" fmla="*/ 77984 h 940"/>
                    <a:gd name="T110" fmla="*/ 587908 w 1150"/>
                    <a:gd name="T111" fmla="*/ 44745 h 940"/>
                    <a:gd name="T112" fmla="*/ 620570 w 1150"/>
                    <a:gd name="T113" fmla="*/ 51137 h 940"/>
                    <a:gd name="T114" fmla="*/ 648206 w 1150"/>
                    <a:gd name="T115" fmla="*/ 22373 h 940"/>
                    <a:gd name="T116" fmla="*/ 651975 w 1150"/>
                    <a:gd name="T117" fmla="*/ 77345 h 940"/>
                    <a:gd name="T118" fmla="*/ 665165 w 1150"/>
                    <a:gd name="T119" fmla="*/ 108028 h 940"/>
                    <a:gd name="T120" fmla="*/ 702224 w 1150"/>
                    <a:gd name="T121" fmla="*/ 129122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0" name="Freeform 359"/>
                <p:cNvSpPr>
                  <a:spLocks/>
                </p:cNvSpPr>
                <p:nvPr/>
              </p:nvSpPr>
              <p:spPr bwMode="auto">
                <a:xfrm flipH="1">
                  <a:off x="3745087" y="4100513"/>
                  <a:ext cx="41270" cy="187325"/>
                </a:xfrm>
                <a:custGeom>
                  <a:avLst/>
                  <a:gdLst/>
                  <a:ahLst/>
                  <a:cxnLst>
                    <a:cxn ang="0">
                      <a:pos x="0" y="98"/>
                    </a:cxn>
                    <a:cxn ang="0">
                      <a:pos x="1" y="128"/>
                    </a:cxn>
                    <a:cxn ang="0">
                      <a:pos x="3" y="196"/>
                    </a:cxn>
                    <a:cxn ang="0">
                      <a:pos x="7" y="264"/>
                    </a:cxn>
                    <a:cxn ang="0">
                      <a:pos x="12" y="294"/>
                    </a:cxn>
                    <a:cxn ang="0">
                      <a:pos x="15" y="269"/>
                    </a:cxn>
                    <a:cxn ang="0">
                      <a:pos x="15" y="212"/>
                    </a:cxn>
                    <a:cxn ang="0">
                      <a:pos x="14" y="152"/>
                    </a:cxn>
                    <a:cxn ang="0">
                      <a:pos x="14" y="115"/>
                    </a:cxn>
                    <a:cxn ang="0">
                      <a:pos x="16" y="107"/>
                    </a:cxn>
                    <a:cxn ang="0">
                      <a:pos x="21" y="98"/>
                    </a:cxn>
                    <a:cxn ang="0">
                      <a:pos x="27" y="89"/>
                    </a:cxn>
                    <a:cxn ang="0">
                      <a:pos x="33" y="79"/>
                    </a:cxn>
                    <a:cxn ang="0">
                      <a:pos x="40" y="70"/>
                    </a:cxn>
                    <a:cxn ang="0">
                      <a:pos x="46" y="60"/>
                    </a:cxn>
                    <a:cxn ang="0">
                      <a:pos x="53" y="50"/>
                    </a:cxn>
                    <a:cxn ang="0">
                      <a:pos x="58" y="41"/>
                    </a:cxn>
                    <a:cxn ang="0">
                      <a:pos x="65" y="22"/>
                    </a:cxn>
                    <a:cxn ang="0">
                      <a:pos x="66" y="10"/>
                    </a:cxn>
                    <a:cxn ang="0">
                      <a:pos x="65" y="3"/>
                    </a:cxn>
                    <a:cxn ang="0">
                      <a:pos x="64" y="0"/>
                    </a:cxn>
                    <a:cxn ang="0">
                      <a:pos x="61" y="4"/>
                    </a:cxn>
                    <a:cxn ang="0">
                      <a:pos x="55" y="13"/>
                    </a:cxn>
                    <a:cxn ang="0">
                      <a:pos x="46" y="25"/>
                    </a:cxn>
                    <a:cxn ang="0">
                      <a:pos x="35" y="40"/>
                    </a:cxn>
                    <a:cxn ang="0">
                      <a:pos x="24" y="57"/>
                    </a:cxn>
                    <a:cxn ang="0">
                      <a:pos x="14" y="73"/>
                    </a:cxn>
                    <a:cxn ang="0">
                      <a:pos x="6" y="87"/>
                    </a:cxn>
                    <a:cxn ang="0">
                      <a:pos x="0" y="98"/>
                    </a:cxn>
                  </a:cxnLst>
                  <a:rect l="0" t="0" r="r" b="b"/>
                  <a:pathLst>
                    <a:path w="66" h="294">
                      <a:moveTo>
                        <a:pt x="0" y="98"/>
                      </a:moveTo>
                      <a:lnTo>
                        <a:pt x="1" y="128"/>
                      </a:lnTo>
                      <a:lnTo>
                        <a:pt x="3" y="196"/>
                      </a:lnTo>
                      <a:lnTo>
                        <a:pt x="7" y="264"/>
                      </a:lnTo>
                      <a:lnTo>
                        <a:pt x="12" y="294"/>
                      </a:lnTo>
                      <a:lnTo>
                        <a:pt x="15" y="269"/>
                      </a:lnTo>
                      <a:lnTo>
                        <a:pt x="15" y="212"/>
                      </a:lnTo>
                      <a:lnTo>
                        <a:pt x="14" y="152"/>
                      </a:lnTo>
                      <a:lnTo>
                        <a:pt x="14" y="115"/>
                      </a:lnTo>
                      <a:lnTo>
                        <a:pt x="16" y="107"/>
                      </a:lnTo>
                      <a:lnTo>
                        <a:pt x="21" y="98"/>
                      </a:lnTo>
                      <a:lnTo>
                        <a:pt x="27" y="89"/>
                      </a:lnTo>
                      <a:lnTo>
                        <a:pt x="33" y="79"/>
                      </a:lnTo>
                      <a:lnTo>
                        <a:pt x="40" y="70"/>
                      </a:lnTo>
                      <a:lnTo>
                        <a:pt x="46" y="60"/>
                      </a:lnTo>
                      <a:lnTo>
                        <a:pt x="53" y="50"/>
                      </a:lnTo>
                      <a:lnTo>
                        <a:pt x="58" y="41"/>
                      </a:lnTo>
                      <a:lnTo>
                        <a:pt x="65" y="22"/>
                      </a:lnTo>
                      <a:lnTo>
                        <a:pt x="66" y="10"/>
                      </a:lnTo>
                      <a:lnTo>
                        <a:pt x="65" y="3"/>
                      </a:lnTo>
                      <a:lnTo>
                        <a:pt x="64" y="0"/>
                      </a:lnTo>
                      <a:lnTo>
                        <a:pt x="61" y="4"/>
                      </a:lnTo>
                      <a:lnTo>
                        <a:pt x="55" y="13"/>
                      </a:lnTo>
                      <a:lnTo>
                        <a:pt x="46" y="25"/>
                      </a:lnTo>
                      <a:lnTo>
                        <a:pt x="35" y="40"/>
                      </a:lnTo>
                      <a:lnTo>
                        <a:pt x="24" y="57"/>
                      </a:lnTo>
                      <a:lnTo>
                        <a:pt x="14" y="73"/>
                      </a:lnTo>
                      <a:lnTo>
                        <a:pt x="6" y="87"/>
                      </a:lnTo>
                      <a:lnTo>
                        <a:pt x="0" y="98"/>
                      </a:lnTo>
                      <a:close/>
                    </a:path>
                  </a:pathLst>
                </a:custGeom>
                <a:grpFill/>
                <a:ln w="9525">
                  <a:noFill/>
                  <a:round/>
                  <a:headEnd/>
                  <a:tailEnd/>
                </a:ln>
              </p:spPr>
              <p:txBody>
                <a:bodyPr/>
                <a:lstStyle/>
                <a:p>
                  <a:pPr fontAlgn="auto">
                    <a:spcBef>
                      <a:spcPts val="0"/>
                    </a:spcBef>
                    <a:spcAft>
                      <a:spcPts val="0"/>
                    </a:spcAft>
                    <a:defRPr/>
                  </a:pPr>
                  <a:endParaRPr lang="da-DK">
                    <a:latin typeface="+mn-lt"/>
                    <a:cs typeface="+mn-cs"/>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11111E-6 -3.38575E-6 L 0.50435 0.00023 " pathEditMode="relative" ptsTypes="AA">
                                      <p:cBhvr>
                                        <p:cTn id="9" dur="300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8"/>
                                            </p:cond>
                                          </p:stCondLst>
                                        </p:cTn>
                                        <p:tgtEl>
                                          <p:spTgt spid="12"/>
                                        </p:tgtEl>
                                        <p:attrNameLst>
                                          <p:attrName>style.visibility</p:attrName>
                                        </p:attrNameLst>
                                      </p:cBhvr>
                                      <p:to>
                                        <p:strVal val="hidden"/>
                                      </p:to>
                                    </p:set>
                                  </p:subTnLst>
                                </p:cTn>
                              </p:par>
                            </p:childTnLst>
                          </p:cTn>
                        </p:par>
                        <p:par>
                          <p:cTn id="10" fill="hold" nodeType="afterGroup">
                            <p:stCondLst>
                              <p:cond delay="3000"/>
                            </p:stCondLst>
                            <p:childTnLst>
                              <p:par>
                                <p:cTn id="11" presetID="24" presetClass="emph" presetSubtype="0" fill="hold" grpId="0" nodeType="afterEffect">
                                  <p:stCondLst>
                                    <p:cond delay="0"/>
                                  </p:stCondLst>
                                  <p:childTnLst>
                                    <p:animClr clrSpc="hsl" dir="cw">
                                      <p:cBhvr override="childStyle">
                                        <p:cTn id="12" dur="500" fill="hold"/>
                                        <p:tgtEl>
                                          <p:spTgt spid="7"/>
                                        </p:tgtEl>
                                        <p:attrNameLst>
                                          <p:attrName>style.color</p:attrName>
                                        </p:attrNameLst>
                                      </p:cBhvr>
                                      <p:by>
                                        <p:hsl h="0" s="-12549" l="-25098"/>
                                      </p:by>
                                    </p:animClr>
                                    <p:animClr clrSpc="hsl" dir="cw">
                                      <p:cBhvr>
                                        <p:cTn id="13" dur="500" fill="hold"/>
                                        <p:tgtEl>
                                          <p:spTgt spid="7"/>
                                        </p:tgtEl>
                                        <p:attrNameLst>
                                          <p:attrName>fillcolor</p:attrName>
                                        </p:attrNameLst>
                                      </p:cBhvr>
                                      <p:by>
                                        <p:hsl h="0" s="-12549" l="-25098"/>
                                      </p:by>
                                    </p:animClr>
                                    <p:animClr clrSpc="hsl" dir="cw">
                                      <p:cBhvr>
                                        <p:cTn id="14" dur="500" fill="hold"/>
                                        <p:tgtEl>
                                          <p:spTgt spid="7"/>
                                        </p:tgtEl>
                                        <p:attrNameLst>
                                          <p:attrName>stroke.color</p:attrName>
                                        </p:attrNameLst>
                                      </p:cBhvr>
                                      <p:by>
                                        <p:hsl h="0" s="-12549" l="-25098"/>
                                      </p:by>
                                    </p:animClr>
                                    <p:set>
                                      <p:cBhvr>
                                        <p:cTn id="1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52"/>
          <p:cNvGrpSpPr>
            <a:grpSpLocks/>
          </p:cNvGrpSpPr>
          <p:nvPr/>
        </p:nvGrpSpPr>
        <p:grpSpPr bwMode="auto">
          <a:xfrm>
            <a:off x="3576638" y="1905000"/>
            <a:ext cx="4881562" cy="3284538"/>
            <a:chOff x="3576577" y="1905000"/>
            <a:chExt cx="4881623" cy="3284703"/>
          </a:xfrm>
        </p:grpSpPr>
        <p:sp>
          <p:nvSpPr>
            <p:cNvPr id="152" name="Rectangle 151"/>
            <p:cNvSpPr/>
            <p:nvPr/>
          </p:nvSpPr>
          <p:spPr>
            <a:xfrm>
              <a:off x="3962344" y="1905000"/>
              <a:ext cx="4495856" cy="3276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1" name="Freeform 150"/>
            <p:cNvSpPr/>
            <p:nvPr/>
          </p:nvSpPr>
          <p:spPr>
            <a:xfrm>
              <a:off x="3576577" y="1905000"/>
              <a:ext cx="404817" cy="3284703"/>
            </a:xfrm>
            <a:custGeom>
              <a:avLst/>
              <a:gdLst>
                <a:gd name="connsiteX0" fmla="*/ 0 w 405114"/>
                <a:gd name="connsiteY0" fmla="*/ 428264 h 3298785"/>
                <a:gd name="connsiteX1" fmla="*/ 405114 w 405114"/>
                <a:gd name="connsiteY1" fmla="*/ 0 h 3298785"/>
                <a:gd name="connsiteX2" fmla="*/ 405114 w 405114"/>
                <a:gd name="connsiteY2" fmla="*/ 3298785 h 3298785"/>
                <a:gd name="connsiteX3" fmla="*/ 11575 w 405114"/>
                <a:gd name="connsiteY3" fmla="*/ 2951545 h 3298785"/>
                <a:gd name="connsiteX0" fmla="*/ 0 w 405114"/>
                <a:gd name="connsiteY0" fmla="*/ 428264 h 3268456"/>
                <a:gd name="connsiteX1" fmla="*/ 405114 w 405114"/>
                <a:gd name="connsiteY1" fmla="*/ 0 h 3268456"/>
                <a:gd name="connsiteX2" fmla="*/ 400034 w 405114"/>
                <a:gd name="connsiteY2" fmla="*/ 3268456 h 3268456"/>
                <a:gd name="connsiteX3" fmla="*/ 11575 w 405114"/>
                <a:gd name="connsiteY3" fmla="*/ 2951545 h 3268456"/>
              </a:gdLst>
              <a:ahLst/>
              <a:cxnLst>
                <a:cxn ang="0">
                  <a:pos x="connsiteX0" y="connsiteY0"/>
                </a:cxn>
                <a:cxn ang="0">
                  <a:pos x="connsiteX1" y="connsiteY1"/>
                </a:cxn>
                <a:cxn ang="0">
                  <a:pos x="connsiteX2" y="connsiteY2"/>
                </a:cxn>
                <a:cxn ang="0">
                  <a:pos x="connsiteX3" y="connsiteY3"/>
                </a:cxn>
              </a:cxnLst>
              <a:rect l="l" t="t" r="r" b="b"/>
              <a:pathLst>
                <a:path w="405114" h="3268456">
                  <a:moveTo>
                    <a:pt x="0" y="428264"/>
                  </a:moveTo>
                  <a:lnTo>
                    <a:pt x="405114" y="0"/>
                  </a:lnTo>
                  <a:cubicBezTo>
                    <a:pt x="403421" y="1089485"/>
                    <a:pt x="401727" y="2178971"/>
                    <a:pt x="400034" y="3268456"/>
                  </a:cubicBezTo>
                  <a:lnTo>
                    <a:pt x="11575" y="2951545"/>
                  </a:lnTo>
                </a:path>
              </a:pathLst>
            </a:cu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sp>
        <p:nvSpPr>
          <p:cNvPr id="20483" name="Title 1"/>
          <p:cNvSpPr>
            <a:spLocks noGrp="1"/>
          </p:cNvSpPr>
          <p:nvPr>
            <p:ph type="title"/>
          </p:nvPr>
        </p:nvSpPr>
        <p:spPr/>
        <p:txBody>
          <a:bodyPr/>
          <a:lstStyle/>
          <a:p>
            <a:pPr eaLnBrk="1" hangingPunct="1"/>
            <a:r>
              <a:rPr lang="en-US" smtClean="0">
                <a:latin typeface="Arial" charset="0"/>
                <a:cs typeface="Arial" charset="0"/>
              </a:rPr>
              <a:t>BCG Matrix</a:t>
            </a:r>
          </a:p>
        </p:txBody>
      </p:sp>
      <p:sp>
        <p:nvSpPr>
          <p:cNvPr id="4" name="TextBox 3"/>
          <p:cNvSpPr txBox="1">
            <a:spLocks noChangeArrowheads="1"/>
          </p:cNvSpPr>
          <p:nvPr/>
        </p:nvSpPr>
        <p:spPr bwMode="auto">
          <a:xfrm>
            <a:off x="4038600" y="1981200"/>
            <a:ext cx="43434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31763" indent="-1317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buFont typeface="Arial" charset="0"/>
              <a:buChar char="•"/>
            </a:pPr>
            <a:r>
              <a:rPr lang="en-US" sz="1600" dirty="0">
                <a:latin typeface="Calibri" pitchFamily="34" charset="0"/>
                <a:cs typeface="Calibri" pitchFamily="34" charset="0"/>
              </a:rPr>
              <a:t>Boston Consulting Group (BCG) Matrix is a four celled matrix developed by BCG, USA. </a:t>
            </a:r>
          </a:p>
          <a:p>
            <a:pPr eaLnBrk="1" hangingPunct="1">
              <a:spcAft>
                <a:spcPts val="600"/>
              </a:spcAft>
              <a:buFont typeface="Arial" charset="0"/>
              <a:buChar char="•"/>
            </a:pPr>
            <a:r>
              <a:rPr lang="en-US" sz="1600" dirty="0">
                <a:latin typeface="Calibri" pitchFamily="34" charset="0"/>
                <a:cs typeface="Calibri" pitchFamily="34" charset="0"/>
              </a:rPr>
              <a:t>The Boston Consulting Group (BCG) growth/share matrix in among the best known of these approaches.  </a:t>
            </a:r>
          </a:p>
          <a:p>
            <a:pPr eaLnBrk="1" hangingPunct="1">
              <a:spcAft>
                <a:spcPts val="600"/>
              </a:spcAft>
              <a:buFont typeface="Arial" charset="0"/>
              <a:buChar char="•"/>
            </a:pPr>
            <a:r>
              <a:rPr lang="en-US" sz="1600" dirty="0">
                <a:latin typeface="Calibri" pitchFamily="34" charset="0"/>
                <a:cs typeface="Calibri" pitchFamily="34" charset="0"/>
              </a:rPr>
              <a:t>In the BCG approach, each of the firm’s Strategic Business Units (SBUs) in plotted on a two-dimensional grid in which the axes are relative market share and industry growth rate.  </a:t>
            </a:r>
          </a:p>
          <a:p>
            <a:pPr eaLnBrk="1" hangingPunct="1">
              <a:spcAft>
                <a:spcPts val="600"/>
              </a:spcAft>
              <a:buFont typeface="Arial" charset="0"/>
              <a:buChar char="•"/>
            </a:pPr>
            <a:r>
              <a:rPr lang="en-US" sz="1600" dirty="0">
                <a:latin typeface="Calibri" pitchFamily="34" charset="0"/>
                <a:cs typeface="Calibri" pitchFamily="34" charset="0"/>
              </a:rPr>
              <a:t>The grid is broken into two quadrants. It is a most renowned corporate portfolio analysis tool.</a:t>
            </a:r>
          </a:p>
        </p:txBody>
      </p:sp>
      <p:sp>
        <p:nvSpPr>
          <p:cNvPr id="19" name="Kombinationstegning 218"/>
          <p:cNvSpPr>
            <a:spLocks noGrp="1" noSelect="1" noRot="1" noMove="1" noResize="1" noEditPoints="1" noAdjustHandles="1" noChangeArrowheads="1" noChangeShapeType="1" noTextEdit="1"/>
          </p:cNvSpPr>
          <p:nvPr>
            <p:custDataLst>
              <p:tags r:id="rId1"/>
            </p:custDataLst>
          </p:nvPr>
        </p:nvSpPr>
        <p:spPr bwMode="auto">
          <a:xfrm rot="5400000">
            <a:off x="1109663" y="2511425"/>
            <a:ext cx="1211262" cy="954088"/>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20503" name="Rektangel 219"/>
          <p:cNvSpPr>
            <a:spLocks noGrp="1" noSelect="1" noRot="1" noMove="1" noResize="1" noEditPoints="1" noAdjustHandles="1" noChangeArrowheads="1" noChangeShapeType="1" noTextEdit="1"/>
          </p:cNvSpPr>
          <p:nvPr>
            <p:custDataLst>
              <p:tags r:id="rId2"/>
            </p:custDataLst>
          </p:nvPr>
        </p:nvSpPr>
        <p:spPr bwMode="auto">
          <a:xfrm rot="5400000">
            <a:off x="818265" y="2319043"/>
            <a:ext cx="1113367" cy="1225896"/>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21" name="Parallelogram 20"/>
          <p:cNvSpPr>
            <a:spLocks noGrp="1" noSelect="1" noRot="1" noMove="1" noResize="1" noEditPoints="1" noAdjustHandles="1" noChangeArrowheads="1" noChangeShapeType="1" noTextEdit="1"/>
          </p:cNvSpPr>
          <p:nvPr>
            <p:custDataLst>
              <p:tags r:id="rId3"/>
            </p:custDataLst>
          </p:nvPr>
        </p:nvSpPr>
        <p:spPr bwMode="auto">
          <a:xfrm flipH="1">
            <a:off x="763588" y="3487738"/>
            <a:ext cx="1397000" cy="106362"/>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6" name="Kombinationstegning 215"/>
          <p:cNvSpPr>
            <a:spLocks noGrp="1" noSelect="1" noRot="1" noMove="1" noResize="1" noEditPoints="1" noAdjustHandles="1" noChangeArrowheads="1" noChangeShapeType="1" noTextEdit="1"/>
          </p:cNvSpPr>
          <p:nvPr>
            <p:custDataLst>
              <p:tags r:id="rId4"/>
            </p:custDataLst>
          </p:nvPr>
        </p:nvSpPr>
        <p:spPr bwMode="auto">
          <a:xfrm rot="16200000" flipH="1">
            <a:off x="2033588" y="2513012"/>
            <a:ext cx="1244600" cy="917575"/>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20500" name="Rektangel 216"/>
          <p:cNvSpPr>
            <a:spLocks noGrp="1" noSelect="1" noRot="1" noMove="1" noResize="1" noEditPoints="1" noAdjustHandles="1" noChangeArrowheads="1" noChangeShapeType="1" noTextEdit="1"/>
          </p:cNvSpPr>
          <p:nvPr>
            <p:custDataLst>
              <p:tags r:id="rId5"/>
            </p:custDataLst>
          </p:nvPr>
        </p:nvSpPr>
        <p:spPr bwMode="auto">
          <a:xfrm rot="16200000" flipH="1">
            <a:off x="2424638" y="2322259"/>
            <a:ext cx="1134283" cy="1179241"/>
          </a:xfrm>
          <a:prstGeom prst="rect">
            <a:avLst/>
          </a:prstGeom>
          <a:gradFill rotWithShape="0">
            <a:gsLst>
              <a:gs pos="0">
                <a:srgbClr val="1F88C8"/>
              </a:gs>
              <a:gs pos="100000">
                <a:srgbClr val="78F8FF">
                  <a:alpha val="98000"/>
                </a:srgbClr>
              </a:gs>
            </a:gsLst>
            <a:lin ang="0" scaled="1"/>
          </a:gradFill>
          <a:ln w="9525">
            <a:solidFill>
              <a:srgbClr val="1F88C8">
                <a:alpha val="65097"/>
              </a:srgbClr>
            </a:solidFill>
            <a:miter lim="800000"/>
            <a:headEnd/>
            <a:tailEnd/>
          </a:ln>
        </p:spPr>
        <p:txBody>
          <a:bodyPr anchor="ctr"/>
          <a:lstStyle/>
          <a:p>
            <a:pPr marL="342900" indent="-342900" algn="ctr"/>
            <a:endParaRPr lang="en-IN" noProof="1">
              <a:solidFill>
                <a:srgbClr val="FFFFFF"/>
              </a:solidFill>
              <a:latin typeface="Calibri" pitchFamily="34" charset="0"/>
            </a:endParaRPr>
          </a:p>
        </p:txBody>
      </p:sp>
      <p:sp>
        <p:nvSpPr>
          <p:cNvPr id="18" name="Parallelogram 17"/>
          <p:cNvSpPr>
            <a:spLocks noGrp="1" noSelect="1" noRot="1" noMove="1" noResize="1" noEditPoints="1" noAdjustHandles="1" noChangeArrowheads="1" noChangeShapeType="1" noTextEdit="1"/>
          </p:cNvSpPr>
          <p:nvPr>
            <p:custDataLst>
              <p:tags r:id="rId6"/>
            </p:custDataLst>
          </p:nvPr>
        </p:nvSpPr>
        <p:spPr bwMode="auto">
          <a:xfrm>
            <a:off x="2228850" y="3487738"/>
            <a:ext cx="1344613" cy="106362"/>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13" name="Kombinationstegning 212"/>
          <p:cNvSpPr>
            <a:spLocks noGrp="1" noSelect="1" noRot="1" noMove="1" noResize="1" noEditPoints="1" noAdjustHandles="1" noChangeArrowheads="1" noChangeShapeType="1" noTextEdit="1"/>
          </p:cNvSpPr>
          <p:nvPr>
            <p:custDataLst>
              <p:tags r:id="rId7"/>
            </p:custDataLst>
          </p:nvPr>
        </p:nvSpPr>
        <p:spPr bwMode="auto">
          <a:xfrm rot="16200000">
            <a:off x="2034598" y="3765345"/>
            <a:ext cx="1252759" cy="916178"/>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4" name="Rektangel 213"/>
          <p:cNvSpPr>
            <a:spLocks noGrp="1" noSelect="1" noRot="1" noMove="1" noResize="1" noEditPoints="1" noAdjustHandles="1" noChangeArrowheads="1" noChangeShapeType="1" noTextEdit="1"/>
          </p:cNvSpPr>
          <p:nvPr>
            <p:custDataLst>
              <p:tags r:id="rId8"/>
            </p:custDataLst>
          </p:nvPr>
        </p:nvSpPr>
        <p:spPr bwMode="auto">
          <a:xfrm rot="16200000">
            <a:off x="2417483" y="3686164"/>
            <a:ext cx="1141403" cy="1177943"/>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5" name="Parallelogram 14"/>
          <p:cNvSpPr>
            <a:spLocks noGrp="1" noSelect="1" noRot="1" noMove="1" noResize="1" noEditPoints="1" noAdjustHandles="1" noChangeArrowheads="1" noChangeShapeType="1" noTextEdit="1"/>
          </p:cNvSpPr>
          <p:nvPr>
            <p:custDataLst>
              <p:tags r:id="rId9"/>
            </p:custDataLst>
          </p:nvPr>
        </p:nvSpPr>
        <p:spPr bwMode="auto">
          <a:xfrm rot="10800000" flipH="1">
            <a:off x="2235610" y="3597055"/>
            <a:ext cx="1341546" cy="107379"/>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0" name="Kombinationstegning 209"/>
          <p:cNvSpPr>
            <a:spLocks noGrp="1" noSelect="1" noRot="1" noMove="1" noResize="1" noEditPoints="1" noAdjustHandles="1" noChangeArrowheads="1" noChangeShapeType="1" noTextEdit="1"/>
          </p:cNvSpPr>
          <p:nvPr>
            <p:custDataLst>
              <p:tags r:id="rId10"/>
            </p:custDataLst>
          </p:nvPr>
        </p:nvSpPr>
        <p:spPr bwMode="auto">
          <a:xfrm rot="5400000" flipH="1">
            <a:off x="1109544" y="3761302"/>
            <a:ext cx="1240269" cy="931774"/>
          </a:xfrm>
          <a:custGeom>
            <a:avLst/>
            <a:gdLst>
              <a:gd name="connsiteX0" fmla="*/ 12700 w 5041900"/>
              <a:gd name="connsiteY0" fmla="*/ 876300 h 3987800"/>
              <a:gd name="connsiteX1" fmla="*/ 1955800 w 5041900"/>
              <a:gd name="connsiteY1" fmla="*/ 25400 h 3987800"/>
              <a:gd name="connsiteX2" fmla="*/ 5041900 w 5041900"/>
              <a:gd name="connsiteY2" fmla="*/ 0 h 3987800"/>
              <a:gd name="connsiteX3" fmla="*/ 5016500 w 5041900"/>
              <a:gd name="connsiteY3" fmla="*/ 3124200 h 3987800"/>
              <a:gd name="connsiteX4" fmla="*/ 3175000 w 5041900"/>
              <a:gd name="connsiteY4" fmla="*/ 3975100 h 3987800"/>
              <a:gd name="connsiteX5" fmla="*/ 0 w 5041900"/>
              <a:gd name="connsiteY5" fmla="*/ 3987800 h 3987800"/>
              <a:gd name="connsiteX6" fmla="*/ 12700 w 5041900"/>
              <a:gd name="connsiteY6" fmla="*/ 876300 h 39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1900" h="3987800">
                <a:moveTo>
                  <a:pt x="12700" y="876300"/>
                </a:moveTo>
                <a:lnTo>
                  <a:pt x="1955800" y="25400"/>
                </a:lnTo>
                <a:lnTo>
                  <a:pt x="5041900" y="0"/>
                </a:lnTo>
                <a:lnTo>
                  <a:pt x="5016500" y="3124200"/>
                </a:lnTo>
                <a:lnTo>
                  <a:pt x="3175000" y="3975100"/>
                </a:lnTo>
                <a:lnTo>
                  <a:pt x="0" y="3987800"/>
                </a:lnTo>
                <a:cubicBezTo>
                  <a:pt x="4233" y="2950633"/>
                  <a:pt x="8467" y="1913467"/>
                  <a:pt x="12700" y="876300"/>
                </a:cubicBezTo>
                <a:close/>
              </a:path>
            </a:pathLst>
          </a:custGeom>
          <a:gradFill flip="none" rotWithShape="1">
            <a:gsLst>
              <a:gs pos="0">
                <a:srgbClr val="0070C0"/>
              </a:gs>
              <a:gs pos="100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11" name="Rektangel 210"/>
          <p:cNvSpPr>
            <a:spLocks noGrp="1" noSelect="1" noRot="1" noMove="1" noResize="1" noEditPoints="1" noAdjustHandles="1" noChangeArrowheads="1" noChangeShapeType="1" noTextEdit="1"/>
          </p:cNvSpPr>
          <p:nvPr>
            <p:custDataLst>
              <p:tags r:id="rId11"/>
            </p:custDataLst>
          </p:nvPr>
        </p:nvSpPr>
        <p:spPr bwMode="auto">
          <a:xfrm rot="5400000" flipH="1">
            <a:off x="831891" y="3679379"/>
            <a:ext cx="1130024" cy="1197995"/>
          </a:xfrm>
          <a:prstGeom prst="rect">
            <a:avLst/>
          </a:prstGeom>
          <a:gradFill>
            <a:gsLst>
              <a:gs pos="0">
                <a:srgbClr val="1F88C8"/>
              </a:gs>
              <a:gs pos="100000">
                <a:srgbClr val="78F8FF">
                  <a:alpha val="98000"/>
                </a:srgbClr>
              </a:gs>
            </a:gsLst>
            <a:lin ang="0" scaled="1"/>
          </a:gradFill>
          <a:ln w="9525" cap="flat" cmpd="sng" algn="ctr">
            <a:solidFill>
              <a:srgbClr val="1F88C8">
                <a:alpha val="65000"/>
              </a:srgbClr>
            </a:solidFill>
            <a:prstDash val="solid"/>
          </a:ln>
          <a:effectLst/>
        </p:spPr>
        <p:txBody>
          <a:bodyPr anchor="ctr"/>
          <a:lstStyle/>
          <a:p>
            <a:pPr marL="342900" indent="-342900" algn="ctr" fontAlgn="auto">
              <a:spcBef>
                <a:spcPts val="0"/>
              </a:spcBef>
              <a:spcAft>
                <a:spcPts val="0"/>
              </a:spcAft>
              <a:defRPr/>
            </a:pPr>
            <a:endParaRPr lang="da-DK" kern="0" noProof="1">
              <a:solidFill>
                <a:sysClr val="window" lastClr="FFFFFF"/>
              </a:solidFill>
              <a:latin typeface="Calibri"/>
              <a:cs typeface="+mn-cs"/>
            </a:endParaRPr>
          </a:p>
        </p:txBody>
      </p:sp>
      <p:sp>
        <p:nvSpPr>
          <p:cNvPr id="12" name="Parallelogram 11"/>
          <p:cNvSpPr>
            <a:spLocks noGrp="1" noSelect="1" noRot="1" noMove="1" noResize="1" noEditPoints="1" noAdjustHandles="1" noChangeArrowheads="1" noChangeShapeType="1" noTextEdit="1"/>
          </p:cNvSpPr>
          <p:nvPr>
            <p:custDataLst>
              <p:tags r:id="rId12"/>
            </p:custDataLst>
          </p:nvPr>
        </p:nvSpPr>
        <p:spPr bwMode="auto">
          <a:xfrm rot="10800000">
            <a:off x="797905" y="3607055"/>
            <a:ext cx="1364383" cy="106309"/>
          </a:xfrm>
          <a:prstGeom prst="parallelogram">
            <a:avLst>
              <a:gd name="adj" fmla="val 180989"/>
            </a:avLst>
          </a:prstGeom>
          <a:gradFill flip="none" rotWithShape="1">
            <a:gsLst>
              <a:gs pos="0">
                <a:srgbClr val="0070C0"/>
              </a:gs>
              <a:gs pos="100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err="1"/>
          </a:p>
        </p:txBody>
      </p:sp>
      <p:sp>
        <p:nvSpPr>
          <p:cNvPr id="20488" name="Freeform 358"/>
          <p:cNvSpPr>
            <a:spLocks noGrp="1" noSelect="1" noRot="1" noMove="1" noResize="1" noEditPoints="1" noAdjustHandles="1" noChangeArrowheads="1" noChangeShapeType="1" noTextEdit="1"/>
          </p:cNvSpPr>
          <p:nvPr>
            <p:custDataLst>
              <p:tags r:id="rId13"/>
            </p:custDataLst>
          </p:nvPr>
        </p:nvSpPr>
        <p:spPr bwMode="auto">
          <a:xfrm flipH="1">
            <a:off x="2641890" y="3919879"/>
            <a:ext cx="713993" cy="594705"/>
          </a:xfrm>
          <a:custGeom>
            <a:avLst/>
            <a:gdLst>
              <a:gd name="T0" fmla="*/ 2147483647 w 1150"/>
              <a:gd name="T1" fmla="*/ 2147483647 h 940"/>
              <a:gd name="T2" fmla="*/ 2147483647 w 1150"/>
              <a:gd name="T3" fmla="*/ 2147483647 h 940"/>
              <a:gd name="T4" fmla="*/ 2147483647 w 1150"/>
              <a:gd name="T5" fmla="*/ 2147483647 h 940"/>
              <a:gd name="T6" fmla="*/ 2147483647 w 1150"/>
              <a:gd name="T7" fmla="*/ 2147483647 h 940"/>
              <a:gd name="T8" fmla="*/ 2147483647 w 1150"/>
              <a:gd name="T9" fmla="*/ 2147483647 h 940"/>
              <a:gd name="T10" fmla="*/ 2147483647 w 1150"/>
              <a:gd name="T11" fmla="*/ 2147483647 h 940"/>
              <a:gd name="T12" fmla="*/ 2147483647 w 1150"/>
              <a:gd name="T13" fmla="*/ 2147483647 h 940"/>
              <a:gd name="T14" fmla="*/ 2147483647 w 1150"/>
              <a:gd name="T15" fmla="*/ 2147483647 h 940"/>
              <a:gd name="T16" fmla="*/ 2147483647 w 1150"/>
              <a:gd name="T17" fmla="*/ 2147483647 h 940"/>
              <a:gd name="T18" fmla="*/ 2147483647 w 1150"/>
              <a:gd name="T19" fmla="*/ 2147483647 h 940"/>
              <a:gd name="T20" fmla="*/ 2147483647 w 1150"/>
              <a:gd name="T21" fmla="*/ 2147483647 h 940"/>
              <a:gd name="T22" fmla="*/ 2147483647 w 1150"/>
              <a:gd name="T23" fmla="*/ 2147483647 h 940"/>
              <a:gd name="T24" fmla="*/ 2147483647 w 1150"/>
              <a:gd name="T25" fmla="*/ 2147483647 h 940"/>
              <a:gd name="T26" fmla="*/ 2147483647 w 1150"/>
              <a:gd name="T27" fmla="*/ 2147483647 h 940"/>
              <a:gd name="T28" fmla="*/ 2147483647 w 1150"/>
              <a:gd name="T29" fmla="*/ 2147483647 h 940"/>
              <a:gd name="T30" fmla="*/ 2147483647 w 1150"/>
              <a:gd name="T31" fmla="*/ 2147483647 h 940"/>
              <a:gd name="T32" fmla="*/ 2147483647 w 1150"/>
              <a:gd name="T33" fmla="*/ 2147483647 h 940"/>
              <a:gd name="T34" fmla="*/ 2147483647 w 1150"/>
              <a:gd name="T35" fmla="*/ 2147483647 h 940"/>
              <a:gd name="T36" fmla="*/ 2147483647 w 1150"/>
              <a:gd name="T37" fmla="*/ 2147483647 h 940"/>
              <a:gd name="T38" fmla="*/ 2147483647 w 1150"/>
              <a:gd name="T39" fmla="*/ 2147483647 h 940"/>
              <a:gd name="T40" fmla="*/ 2147483647 w 1150"/>
              <a:gd name="T41" fmla="*/ 2147483647 h 940"/>
              <a:gd name="T42" fmla="*/ 2147483647 w 1150"/>
              <a:gd name="T43" fmla="*/ 2147483647 h 940"/>
              <a:gd name="T44" fmla="*/ 2147483647 w 1150"/>
              <a:gd name="T45" fmla="*/ 2147483647 h 940"/>
              <a:gd name="T46" fmla="*/ 2147483647 w 1150"/>
              <a:gd name="T47" fmla="*/ 2147483647 h 940"/>
              <a:gd name="T48" fmla="*/ 2147483647 w 1150"/>
              <a:gd name="T49" fmla="*/ 2147483647 h 940"/>
              <a:gd name="T50" fmla="*/ 2147483647 w 1150"/>
              <a:gd name="T51" fmla="*/ 2147483647 h 940"/>
              <a:gd name="T52" fmla="*/ 2147483647 w 1150"/>
              <a:gd name="T53" fmla="*/ 2147483647 h 940"/>
              <a:gd name="T54" fmla="*/ 2147483647 w 1150"/>
              <a:gd name="T55" fmla="*/ 2147483647 h 940"/>
              <a:gd name="T56" fmla="*/ 2147483647 w 1150"/>
              <a:gd name="T57" fmla="*/ 2147483647 h 940"/>
              <a:gd name="T58" fmla="*/ 2147483647 w 1150"/>
              <a:gd name="T59" fmla="*/ 2147483647 h 940"/>
              <a:gd name="T60" fmla="*/ 2147483647 w 1150"/>
              <a:gd name="T61" fmla="*/ 2147483647 h 940"/>
              <a:gd name="T62" fmla="*/ 2147483647 w 1150"/>
              <a:gd name="T63" fmla="*/ 2147483647 h 940"/>
              <a:gd name="T64" fmla="*/ 2147483647 w 1150"/>
              <a:gd name="T65" fmla="*/ 2147483647 h 940"/>
              <a:gd name="T66" fmla="*/ 2147483647 w 1150"/>
              <a:gd name="T67" fmla="*/ 2147483647 h 940"/>
              <a:gd name="T68" fmla="*/ 2147483647 w 1150"/>
              <a:gd name="T69" fmla="*/ 2147483647 h 940"/>
              <a:gd name="T70" fmla="*/ 2147483647 w 1150"/>
              <a:gd name="T71" fmla="*/ 2147483647 h 940"/>
              <a:gd name="T72" fmla="*/ 2147483647 w 1150"/>
              <a:gd name="T73" fmla="*/ 2147483647 h 940"/>
              <a:gd name="T74" fmla="*/ 2147483647 w 1150"/>
              <a:gd name="T75" fmla="*/ 2147483647 h 940"/>
              <a:gd name="T76" fmla="*/ 2147483647 w 1150"/>
              <a:gd name="T77" fmla="*/ 2147483647 h 940"/>
              <a:gd name="T78" fmla="*/ 2147483647 w 1150"/>
              <a:gd name="T79" fmla="*/ 2147483647 h 940"/>
              <a:gd name="T80" fmla="*/ 2147483647 w 1150"/>
              <a:gd name="T81" fmla="*/ 2147483647 h 940"/>
              <a:gd name="T82" fmla="*/ 2147483647 w 1150"/>
              <a:gd name="T83" fmla="*/ 2147483647 h 940"/>
              <a:gd name="T84" fmla="*/ 2147483647 w 1150"/>
              <a:gd name="T85" fmla="*/ 2147483647 h 940"/>
              <a:gd name="T86" fmla="*/ 2147483647 w 1150"/>
              <a:gd name="T87" fmla="*/ 2147483647 h 940"/>
              <a:gd name="T88" fmla="*/ 2147483647 w 1150"/>
              <a:gd name="T89" fmla="*/ 2147483647 h 940"/>
              <a:gd name="T90" fmla="*/ 2147483647 w 1150"/>
              <a:gd name="T91" fmla="*/ 2147483647 h 940"/>
              <a:gd name="T92" fmla="*/ 2147483647 w 1150"/>
              <a:gd name="T93" fmla="*/ 2147483647 h 940"/>
              <a:gd name="T94" fmla="*/ 2147483647 w 1150"/>
              <a:gd name="T95" fmla="*/ 2147483647 h 940"/>
              <a:gd name="T96" fmla="*/ 2147483647 w 1150"/>
              <a:gd name="T97" fmla="*/ 2147483647 h 940"/>
              <a:gd name="T98" fmla="*/ 2147483647 w 1150"/>
              <a:gd name="T99" fmla="*/ 2147483647 h 940"/>
              <a:gd name="T100" fmla="*/ 2147483647 w 1150"/>
              <a:gd name="T101" fmla="*/ 2147483647 h 940"/>
              <a:gd name="T102" fmla="*/ 2147483647 w 1150"/>
              <a:gd name="T103" fmla="*/ 2147483647 h 940"/>
              <a:gd name="T104" fmla="*/ 2147483647 w 1150"/>
              <a:gd name="T105" fmla="*/ 2147483647 h 940"/>
              <a:gd name="T106" fmla="*/ 2147483647 w 1150"/>
              <a:gd name="T107" fmla="*/ 2147483647 h 940"/>
              <a:gd name="T108" fmla="*/ 2147483647 w 1150"/>
              <a:gd name="T109" fmla="*/ 2147483647 h 940"/>
              <a:gd name="T110" fmla="*/ 2147483647 w 1150"/>
              <a:gd name="T111" fmla="*/ 2147483647 h 940"/>
              <a:gd name="T112" fmla="*/ 2147483647 w 1150"/>
              <a:gd name="T113" fmla="*/ 2147483647 h 940"/>
              <a:gd name="T114" fmla="*/ 2147483647 w 1150"/>
              <a:gd name="T115" fmla="*/ 2147483647 h 940"/>
              <a:gd name="T116" fmla="*/ 2147483647 w 1150"/>
              <a:gd name="T117" fmla="*/ 2147483647 h 940"/>
              <a:gd name="T118" fmla="*/ 2147483647 w 1150"/>
              <a:gd name="T119" fmla="*/ 2147483647 h 940"/>
              <a:gd name="T120" fmla="*/ 2147483647 w 1150"/>
              <a:gd name="T121" fmla="*/ 2147483647 h 9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0"/>
              <a:gd name="T184" fmla="*/ 0 h 940"/>
              <a:gd name="T185" fmla="*/ 1150 w 1150"/>
              <a:gd name="T186" fmla="*/ 940 h 9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0" h="940">
                <a:moveTo>
                  <a:pt x="1150" y="234"/>
                </a:moveTo>
                <a:lnTo>
                  <a:pt x="1147" y="241"/>
                </a:lnTo>
                <a:lnTo>
                  <a:pt x="1142" y="249"/>
                </a:lnTo>
                <a:lnTo>
                  <a:pt x="1135" y="258"/>
                </a:lnTo>
                <a:lnTo>
                  <a:pt x="1126" y="266"/>
                </a:lnTo>
                <a:lnTo>
                  <a:pt x="1116" y="273"/>
                </a:lnTo>
                <a:lnTo>
                  <a:pt x="1105" y="279"/>
                </a:lnTo>
                <a:lnTo>
                  <a:pt x="1093" y="283"/>
                </a:lnTo>
                <a:lnTo>
                  <a:pt x="1081" y="283"/>
                </a:lnTo>
                <a:lnTo>
                  <a:pt x="1075" y="282"/>
                </a:lnTo>
                <a:lnTo>
                  <a:pt x="1069" y="281"/>
                </a:lnTo>
                <a:lnTo>
                  <a:pt x="1063" y="280"/>
                </a:lnTo>
                <a:lnTo>
                  <a:pt x="1056" y="279"/>
                </a:lnTo>
                <a:lnTo>
                  <a:pt x="1051" y="278"/>
                </a:lnTo>
                <a:lnTo>
                  <a:pt x="1044" y="277"/>
                </a:lnTo>
                <a:lnTo>
                  <a:pt x="1039" y="276"/>
                </a:lnTo>
                <a:lnTo>
                  <a:pt x="1033" y="276"/>
                </a:lnTo>
                <a:lnTo>
                  <a:pt x="1027" y="275"/>
                </a:lnTo>
                <a:lnTo>
                  <a:pt x="1021" y="275"/>
                </a:lnTo>
                <a:lnTo>
                  <a:pt x="1016" y="274"/>
                </a:lnTo>
                <a:lnTo>
                  <a:pt x="1010" y="274"/>
                </a:lnTo>
                <a:lnTo>
                  <a:pt x="1004" y="274"/>
                </a:lnTo>
                <a:lnTo>
                  <a:pt x="998" y="275"/>
                </a:lnTo>
                <a:lnTo>
                  <a:pt x="992" y="275"/>
                </a:lnTo>
                <a:lnTo>
                  <a:pt x="986" y="276"/>
                </a:lnTo>
                <a:lnTo>
                  <a:pt x="980" y="276"/>
                </a:lnTo>
                <a:lnTo>
                  <a:pt x="972" y="273"/>
                </a:lnTo>
                <a:lnTo>
                  <a:pt x="964" y="269"/>
                </a:lnTo>
                <a:lnTo>
                  <a:pt x="956" y="264"/>
                </a:lnTo>
                <a:lnTo>
                  <a:pt x="948" y="258"/>
                </a:lnTo>
                <a:lnTo>
                  <a:pt x="942" y="253"/>
                </a:lnTo>
                <a:lnTo>
                  <a:pt x="938" y="250"/>
                </a:lnTo>
                <a:lnTo>
                  <a:pt x="937" y="249"/>
                </a:lnTo>
                <a:lnTo>
                  <a:pt x="937" y="250"/>
                </a:lnTo>
                <a:lnTo>
                  <a:pt x="938" y="254"/>
                </a:lnTo>
                <a:lnTo>
                  <a:pt x="939" y="260"/>
                </a:lnTo>
                <a:lnTo>
                  <a:pt x="941" y="267"/>
                </a:lnTo>
                <a:lnTo>
                  <a:pt x="944" y="273"/>
                </a:lnTo>
                <a:lnTo>
                  <a:pt x="946" y="280"/>
                </a:lnTo>
                <a:lnTo>
                  <a:pt x="950" y="285"/>
                </a:lnTo>
                <a:lnTo>
                  <a:pt x="955" y="289"/>
                </a:lnTo>
                <a:lnTo>
                  <a:pt x="959" y="292"/>
                </a:lnTo>
                <a:lnTo>
                  <a:pt x="963" y="296"/>
                </a:lnTo>
                <a:lnTo>
                  <a:pt x="966" y="301"/>
                </a:lnTo>
                <a:lnTo>
                  <a:pt x="968" y="308"/>
                </a:lnTo>
                <a:lnTo>
                  <a:pt x="968" y="317"/>
                </a:lnTo>
                <a:lnTo>
                  <a:pt x="967" y="327"/>
                </a:lnTo>
                <a:lnTo>
                  <a:pt x="964" y="340"/>
                </a:lnTo>
                <a:lnTo>
                  <a:pt x="959" y="355"/>
                </a:lnTo>
                <a:lnTo>
                  <a:pt x="955" y="362"/>
                </a:lnTo>
                <a:lnTo>
                  <a:pt x="949" y="370"/>
                </a:lnTo>
                <a:lnTo>
                  <a:pt x="944" y="378"/>
                </a:lnTo>
                <a:lnTo>
                  <a:pt x="938" y="387"/>
                </a:lnTo>
                <a:lnTo>
                  <a:pt x="933" y="395"/>
                </a:lnTo>
                <a:lnTo>
                  <a:pt x="928" y="403"/>
                </a:lnTo>
                <a:lnTo>
                  <a:pt x="925" y="410"/>
                </a:lnTo>
                <a:lnTo>
                  <a:pt x="925" y="415"/>
                </a:lnTo>
                <a:lnTo>
                  <a:pt x="926" y="434"/>
                </a:lnTo>
                <a:lnTo>
                  <a:pt x="927" y="463"/>
                </a:lnTo>
                <a:lnTo>
                  <a:pt x="925" y="494"/>
                </a:lnTo>
                <a:lnTo>
                  <a:pt x="919" y="520"/>
                </a:lnTo>
                <a:lnTo>
                  <a:pt x="914" y="532"/>
                </a:lnTo>
                <a:lnTo>
                  <a:pt x="907" y="545"/>
                </a:lnTo>
                <a:lnTo>
                  <a:pt x="899" y="559"/>
                </a:lnTo>
                <a:lnTo>
                  <a:pt x="891" y="573"/>
                </a:lnTo>
                <a:lnTo>
                  <a:pt x="884" y="585"/>
                </a:lnTo>
                <a:lnTo>
                  <a:pt x="877" y="597"/>
                </a:lnTo>
                <a:lnTo>
                  <a:pt x="872" y="606"/>
                </a:lnTo>
                <a:lnTo>
                  <a:pt x="869" y="613"/>
                </a:lnTo>
                <a:lnTo>
                  <a:pt x="866" y="623"/>
                </a:lnTo>
                <a:lnTo>
                  <a:pt x="862" y="631"/>
                </a:lnTo>
                <a:lnTo>
                  <a:pt x="858" y="640"/>
                </a:lnTo>
                <a:lnTo>
                  <a:pt x="854" y="654"/>
                </a:lnTo>
                <a:lnTo>
                  <a:pt x="851" y="668"/>
                </a:lnTo>
                <a:lnTo>
                  <a:pt x="847" y="691"/>
                </a:lnTo>
                <a:lnTo>
                  <a:pt x="843" y="719"/>
                </a:lnTo>
                <a:lnTo>
                  <a:pt x="838" y="751"/>
                </a:lnTo>
                <a:lnTo>
                  <a:pt x="835" y="781"/>
                </a:lnTo>
                <a:lnTo>
                  <a:pt x="832" y="808"/>
                </a:lnTo>
                <a:lnTo>
                  <a:pt x="831" y="828"/>
                </a:lnTo>
                <a:lnTo>
                  <a:pt x="832" y="839"/>
                </a:lnTo>
                <a:lnTo>
                  <a:pt x="835" y="843"/>
                </a:lnTo>
                <a:lnTo>
                  <a:pt x="838" y="846"/>
                </a:lnTo>
                <a:lnTo>
                  <a:pt x="842" y="849"/>
                </a:lnTo>
                <a:lnTo>
                  <a:pt x="847" y="850"/>
                </a:lnTo>
                <a:lnTo>
                  <a:pt x="853" y="852"/>
                </a:lnTo>
                <a:lnTo>
                  <a:pt x="858" y="854"/>
                </a:lnTo>
                <a:lnTo>
                  <a:pt x="863" y="856"/>
                </a:lnTo>
                <a:lnTo>
                  <a:pt x="868" y="858"/>
                </a:lnTo>
                <a:lnTo>
                  <a:pt x="874" y="868"/>
                </a:lnTo>
                <a:lnTo>
                  <a:pt x="877" y="880"/>
                </a:lnTo>
                <a:lnTo>
                  <a:pt x="877" y="890"/>
                </a:lnTo>
                <a:lnTo>
                  <a:pt x="877" y="895"/>
                </a:lnTo>
                <a:lnTo>
                  <a:pt x="854" y="901"/>
                </a:lnTo>
                <a:lnTo>
                  <a:pt x="829" y="893"/>
                </a:lnTo>
                <a:lnTo>
                  <a:pt x="832" y="894"/>
                </a:lnTo>
                <a:lnTo>
                  <a:pt x="837" y="897"/>
                </a:lnTo>
                <a:lnTo>
                  <a:pt x="841" y="900"/>
                </a:lnTo>
                <a:lnTo>
                  <a:pt x="844" y="905"/>
                </a:lnTo>
                <a:lnTo>
                  <a:pt x="845" y="912"/>
                </a:lnTo>
                <a:lnTo>
                  <a:pt x="845" y="918"/>
                </a:lnTo>
                <a:lnTo>
                  <a:pt x="843" y="923"/>
                </a:lnTo>
                <a:lnTo>
                  <a:pt x="838" y="926"/>
                </a:lnTo>
                <a:lnTo>
                  <a:pt x="832" y="927"/>
                </a:lnTo>
                <a:lnTo>
                  <a:pt x="823" y="927"/>
                </a:lnTo>
                <a:lnTo>
                  <a:pt x="811" y="928"/>
                </a:lnTo>
                <a:lnTo>
                  <a:pt x="799" y="928"/>
                </a:lnTo>
                <a:lnTo>
                  <a:pt x="787" y="927"/>
                </a:lnTo>
                <a:lnTo>
                  <a:pt x="777" y="926"/>
                </a:lnTo>
                <a:lnTo>
                  <a:pt x="770" y="925"/>
                </a:lnTo>
                <a:lnTo>
                  <a:pt x="767" y="922"/>
                </a:lnTo>
                <a:lnTo>
                  <a:pt x="766" y="918"/>
                </a:lnTo>
                <a:lnTo>
                  <a:pt x="763" y="911"/>
                </a:lnTo>
                <a:lnTo>
                  <a:pt x="760" y="904"/>
                </a:lnTo>
                <a:lnTo>
                  <a:pt x="756" y="896"/>
                </a:lnTo>
                <a:lnTo>
                  <a:pt x="753" y="888"/>
                </a:lnTo>
                <a:lnTo>
                  <a:pt x="749" y="881"/>
                </a:lnTo>
                <a:lnTo>
                  <a:pt x="745" y="875"/>
                </a:lnTo>
                <a:lnTo>
                  <a:pt x="741" y="869"/>
                </a:lnTo>
                <a:lnTo>
                  <a:pt x="736" y="853"/>
                </a:lnTo>
                <a:lnTo>
                  <a:pt x="733" y="824"/>
                </a:lnTo>
                <a:lnTo>
                  <a:pt x="731" y="788"/>
                </a:lnTo>
                <a:lnTo>
                  <a:pt x="727" y="749"/>
                </a:lnTo>
                <a:lnTo>
                  <a:pt x="723" y="730"/>
                </a:lnTo>
                <a:lnTo>
                  <a:pt x="719" y="711"/>
                </a:lnTo>
                <a:lnTo>
                  <a:pt x="715" y="693"/>
                </a:lnTo>
                <a:lnTo>
                  <a:pt x="711" y="676"/>
                </a:lnTo>
                <a:lnTo>
                  <a:pt x="708" y="661"/>
                </a:lnTo>
                <a:lnTo>
                  <a:pt x="706" y="647"/>
                </a:lnTo>
                <a:lnTo>
                  <a:pt x="705" y="635"/>
                </a:lnTo>
                <a:lnTo>
                  <a:pt x="707" y="626"/>
                </a:lnTo>
                <a:lnTo>
                  <a:pt x="711" y="617"/>
                </a:lnTo>
                <a:lnTo>
                  <a:pt x="717" y="605"/>
                </a:lnTo>
                <a:lnTo>
                  <a:pt x="725" y="592"/>
                </a:lnTo>
                <a:lnTo>
                  <a:pt x="732" y="578"/>
                </a:lnTo>
                <a:lnTo>
                  <a:pt x="738" y="566"/>
                </a:lnTo>
                <a:lnTo>
                  <a:pt x="744" y="554"/>
                </a:lnTo>
                <a:lnTo>
                  <a:pt x="747" y="545"/>
                </a:lnTo>
                <a:lnTo>
                  <a:pt x="747" y="540"/>
                </a:lnTo>
                <a:lnTo>
                  <a:pt x="743" y="539"/>
                </a:lnTo>
                <a:lnTo>
                  <a:pt x="738" y="542"/>
                </a:lnTo>
                <a:lnTo>
                  <a:pt x="732" y="549"/>
                </a:lnTo>
                <a:lnTo>
                  <a:pt x="723" y="558"/>
                </a:lnTo>
                <a:lnTo>
                  <a:pt x="716" y="568"/>
                </a:lnTo>
                <a:lnTo>
                  <a:pt x="708" y="580"/>
                </a:lnTo>
                <a:lnTo>
                  <a:pt x="701" y="591"/>
                </a:lnTo>
                <a:lnTo>
                  <a:pt x="695" y="601"/>
                </a:lnTo>
                <a:lnTo>
                  <a:pt x="691" y="608"/>
                </a:lnTo>
                <a:lnTo>
                  <a:pt x="687" y="614"/>
                </a:lnTo>
                <a:lnTo>
                  <a:pt x="682" y="618"/>
                </a:lnTo>
                <a:lnTo>
                  <a:pt x="678" y="621"/>
                </a:lnTo>
                <a:lnTo>
                  <a:pt x="673" y="624"/>
                </a:lnTo>
                <a:lnTo>
                  <a:pt x="669" y="626"/>
                </a:lnTo>
                <a:lnTo>
                  <a:pt x="664" y="627"/>
                </a:lnTo>
                <a:lnTo>
                  <a:pt x="658" y="628"/>
                </a:lnTo>
                <a:lnTo>
                  <a:pt x="653" y="628"/>
                </a:lnTo>
                <a:lnTo>
                  <a:pt x="646" y="627"/>
                </a:lnTo>
                <a:lnTo>
                  <a:pt x="638" y="624"/>
                </a:lnTo>
                <a:lnTo>
                  <a:pt x="630" y="621"/>
                </a:lnTo>
                <a:lnTo>
                  <a:pt x="621" y="617"/>
                </a:lnTo>
                <a:lnTo>
                  <a:pt x="611" y="612"/>
                </a:lnTo>
                <a:lnTo>
                  <a:pt x="601" y="606"/>
                </a:lnTo>
                <a:lnTo>
                  <a:pt x="590" y="601"/>
                </a:lnTo>
                <a:lnTo>
                  <a:pt x="579" y="595"/>
                </a:lnTo>
                <a:lnTo>
                  <a:pt x="569" y="589"/>
                </a:lnTo>
                <a:lnTo>
                  <a:pt x="558" y="583"/>
                </a:lnTo>
                <a:lnTo>
                  <a:pt x="547" y="578"/>
                </a:lnTo>
                <a:lnTo>
                  <a:pt x="536" y="573"/>
                </a:lnTo>
                <a:lnTo>
                  <a:pt x="526" y="569"/>
                </a:lnTo>
                <a:lnTo>
                  <a:pt x="516" y="565"/>
                </a:lnTo>
                <a:lnTo>
                  <a:pt x="507" y="563"/>
                </a:lnTo>
                <a:lnTo>
                  <a:pt x="498" y="561"/>
                </a:lnTo>
                <a:lnTo>
                  <a:pt x="488" y="560"/>
                </a:lnTo>
                <a:lnTo>
                  <a:pt x="477" y="561"/>
                </a:lnTo>
                <a:lnTo>
                  <a:pt x="465" y="562"/>
                </a:lnTo>
                <a:lnTo>
                  <a:pt x="454" y="563"/>
                </a:lnTo>
                <a:lnTo>
                  <a:pt x="442" y="566"/>
                </a:lnTo>
                <a:lnTo>
                  <a:pt x="431" y="568"/>
                </a:lnTo>
                <a:lnTo>
                  <a:pt x="419" y="571"/>
                </a:lnTo>
                <a:lnTo>
                  <a:pt x="408" y="574"/>
                </a:lnTo>
                <a:lnTo>
                  <a:pt x="399" y="577"/>
                </a:lnTo>
                <a:lnTo>
                  <a:pt x="389" y="580"/>
                </a:lnTo>
                <a:lnTo>
                  <a:pt x="382" y="583"/>
                </a:lnTo>
                <a:lnTo>
                  <a:pt x="376" y="586"/>
                </a:lnTo>
                <a:lnTo>
                  <a:pt x="370" y="589"/>
                </a:lnTo>
                <a:lnTo>
                  <a:pt x="367" y="591"/>
                </a:lnTo>
                <a:lnTo>
                  <a:pt x="366" y="593"/>
                </a:lnTo>
                <a:lnTo>
                  <a:pt x="367" y="594"/>
                </a:lnTo>
                <a:lnTo>
                  <a:pt x="370" y="594"/>
                </a:lnTo>
                <a:lnTo>
                  <a:pt x="374" y="595"/>
                </a:lnTo>
                <a:lnTo>
                  <a:pt x="380" y="594"/>
                </a:lnTo>
                <a:lnTo>
                  <a:pt x="387" y="594"/>
                </a:lnTo>
                <a:lnTo>
                  <a:pt x="395" y="593"/>
                </a:lnTo>
                <a:lnTo>
                  <a:pt x="403" y="593"/>
                </a:lnTo>
                <a:lnTo>
                  <a:pt x="412" y="592"/>
                </a:lnTo>
                <a:lnTo>
                  <a:pt x="420" y="591"/>
                </a:lnTo>
                <a:lnTo>
                  <a:pt x="429" y="590"/>
                </a:lnTo>
                <a:lnTo>
                  <a:pt x="438" y="590"/>
                </a:lnTo>
                <a:lnTo>
                  <a:pt x="445" y="590"/>
                </a:lnTo>
                <a:lnTo>
                  <a:pt x="452" y="590"/>
                </a:lnTo>
                <a:lnTo>
                  <a:pt x="457" y="591"/>
                </a:lnTo>
                <a:lnTo>
                  <a:pt x="461" y="592"/>
                </a:lnTo>
                <a:lnTo>
                  <a:pt x="464" y="594"/>
                </a:lnTo>
                <a:lnTo>
                  <a:pt x="465" y="601"/>
                </a:lnTo>
                <a:lnTo>
                  <a:pt x="465" y="609"/>
                </a:lnTo>
                <a:lnTo>
                  <a:pt x="463" y="619"/>
                </a:lnTo>
                <a:lnTo>
                  <a:pt x="460" y="631"/>
                </a:lnTo>
                <a:lnTo>
                  <a:pt x="455" y="642"/>
                </a:lnTo>
                <a:lnTo>
                  <a:pt x="449" y="654"/>
                </a:lnTo>
                <a:lnTo>
                  <a:pt x="443" y="664"/>
                </a:lnTo>
                <a:lnTo>
                  <a:pt x="436" y="673"/>
                </a:lnTo>
                <a:lnTo>
                  <a:pt x="430" y="679"/>
                </a:lnTo>
                <a:lnTo>
                  <a:pt x="420" y="688"/>
                </a:lnTo>
                <a:lnTo>
                  <a:pt x="409" y="700"/>
                </a:lnTo>
                <a:lnTo>
                  <a:pt x="396" y="712"/>
                </a:lnTo>
                <a:lnTo>
                  <a:pt x="384" y="725"/>
                </a:lnTo>
                <a:lnTo>
                  <a:pt x="374" y="738"/>
                </a:lnTo>
                <a:lnTo>
                  <a:pt x="367" y="750"/>
                </a:lnTo>
                <a:lnTo>
                  <a:pt x="365" y="759"/>
                </a:lnTo>
                <a:lnTo>
                  <a:pt x="365" y="770"/>
                </a:lnTo>
                <a:lnTo>
                  <a:pt x="366" y="782"/>
                </a:lnTo>
                <a:lnTo>
                  <a:pt x="368" y="796"/>
                </a:lnTo>
                <a:lnTo>
                  <a:pt x="372" y="810"/>
                </a:lnTo>
                <a:lnTo>
                  <a:pt x="376" y="824"/>
                </a:lnTo>
                <a:lnTo>
                  <a:pt x="381" y="836"/>
                </a:lnTo>
                <a:lnTo>
                  <a:pt x="387" y="845"/>
                </a:lnTo>
                <a:lnTo>
                  <a:pt x="395" y="850"/>
                </a:lnTo>
                <a:lnTo>
                  <a:pt x="402" y="853"/>
                </a:lnTo>
                <a:lnTo>
                  <a:pt x="409" y="854"/>
                </a:lnTo>
                <a:lnTo>
                  <a:pt x="415" y="854"/>
                </a:lnTo>
                <a:lnTo>
                  <a:pt x="421" y="855"/>
                </a:lnTo>
                <a:lnTo>
                  <a:pt x="426" y="856"/>
                </a:lnTo>
                <a:lnTo>
                  <a:pt x="431" y="857"/>
                </a:lnTo>
                <a:lnTo>
                  <a:pt x="434" y="859"/>
                </a:lnTo>
                <a:lnTo>
                  <a:pt x="438" y="863"/>
                </a:lnTo>
                <a:lnTo>
                  <a:pt x="444" y="873"/>
                </a:lnTo>
                <a:lnTo>
                  <a:pt x="448" y="884"/>
                </a:lnTo>
                <a:lnTo>
                  <a:pt x="450" y="894"/>
                </a:lnTo>
                <a:lnTo>
                  <a:pt x="446" y="900"/>
                </a:lnTo>
                <a:lnTo>
                  <a:pt x="442" y="901"/>
                </a:lnTo>
                <a:lnTo>
                  <a:pt x="434" y="902"/>
                </a:lnTo>
                <a:lnTo>
                  <a:pt x="424" y="903"/>
                </a:lnTo>
                <a:lnTo>
                  <a:pt x="413" y="903"/>
                </a:lnTo>
                <a:lnTo>
                  <a:pt x="402" y="902"/>
                </a:lnTo>
                <a:lnTo>
                  <a:pt x="392" y="900"/>
                </a:lnTo>
                <a:lnTo>
                  <a:pt x="384" y="898"/>
                </a:lnTo>
                <a:lnTo>
                  <a:pt x="378" y="895"/>
                </a:lnTo>
                <a:lnTo>
                  <a:pt x="376" y="892"/>
                </a:lnTo>
                <a:lnTo>
                  <a:pt x="371" y="886"/>
                </a:lnTo>
                <a:lnTo>
                  <a:pt x="365" y="879"/>
                </a:lnTo>
                <a:lnTo>
                  <a:pt x="357" y="870"/>
                </a:lnTo>
                <a:lnTo>
                  <a:pt x="349" y="860"/>
                </a:lnTo>
                <a:lnTo>
                  <a:pt x="340" y="848"/>
                </a:lnTo>
                <a:lnTo>
                  <a:pt x="331" y="837"/>
                </a:lnTo>
                <a:lnTo>
                  <a:pt x="321" y="824"/>
                </a:lnTo>
                <a:lnTo>
                  <a:pt x="312" y="811"/>
                </a:lnTo>
                <a:lnTo>
                  <a:pt x="303" y="799"/>
                </a:lnTo>
                <a:lnTo>
                  <a:pt x="295" y="788"/>
                </a:lnTo>
                <a:lnTo>
                  <a:pt x="289" y="777"/>
                </a:lnTo>
                <a:lnTo>
                  <a:pt x="283" y="766"/>
                </a:lnTo>
                <a:lnTo>
                  <a:pt x="280" y="758"/>
                </a:lnTo>
                <a:lnTo>
                  <a:pt x="278" y="751"/>
                </a:lnTo>
                <a:lnTo>
                  <a:pt x="279" y="747"/>
                </a:lnTo>
                <a:lnTo>
                  <a:pt x="285" y="740"/>
                </a:lnTo>
                <a:lnTo>
                  <a:pt x="290" y="734"/>
                </a:lnTo>
                <a:lnTo>
                  <a:pt x="297" y="728"/>
                </a:lnTo>
                <a:lnTo>
                  <a:pt x="303" y="723"/>
                </a:lnTo>
                <a:lnTo>
                  <a:pt x="309" y="718"/>
                </a:lnTo>
                <a:lnTo>
                  <a:pt x="314" y="713"/>
                </a:lnTo>
                <a:lnTo>
                  <a:pt x="320" y="708"/>
                </a:lnTo>
                <a:lnTo>
                  <a:pt x="323" y="703"/>
                </a:lnTo>
                <a:lnTo>
                  <a:pt x="328" y="689"/>
                </a:lnTo>
                <a:lnTo>
                  <a:pt x="332" y="675"/>
                </a:lnTo>
                <a:lnTo>
                  <a:pt x="334" y="663"/>
                </a:lnTo>
                <a:lnTo>
                  <a:pt x="335" y="658"/>
                </a:lnTo>
                <a:lnTo>
                  <a:pt x="333" y="660"/>
                </a:lnTo>
                <a:lnTo>
                  <a:pt x="328" y="664"/>
                </a:lnTo>
                <a:lnTo>
                  <a:pt x="321" y="670"/>
                </a:lnTo>
                <a:lnTo>
                  <a:pt x="311" y="678"/>
                </a:lnTo>
                <a:lnTo>
                  <a:pt x="300" y="687"/>
                </a:lnTo>
                <a:lnTo>
                  <a:pt x="287" y="696"/>
                </a:lnTo>
                <a:lnTo>
                  <a:pt x="274" y="705"/>
                </a:lnTo>
                <a:lnTo>
                  <a:pt x="260" y="713"/>
                </a:lnTo>
                <a:lnTo>
                  <a:pt x="252" y="716"/>
                </a:lnTo>
                <a:lnTo>
                  <a:pt x="245" y="720"/>
                </a:lnTo>
                <a:lnTo>
                  <a:pt x="237" y="724"/>
                </a:lnTo>
                <a:lnTo>
                  <a:pt x="228" y="728"/>
                </a:lnTo>
                <a:lnTo>
                  <a:pt x="219" y="732"/>
                </a:lnTo>
                <a:lnTo>
                  <a:pt x="211" y="736"/>
                </a:lnTo>
                <a:lnTo>
                  <a:pt x="203" y="740"/>
                </a:lnTo>
                <a:lnTo>
                  <a:pt x="194" y="744"/>
                </a:lnTo>
                <a:lnTo>
                  <a:pt x="187" y="748"/>
                </a:lnTo>
                <a:lnTo>
                  <a:pt x="179" y="752"/>
                </a:lnTo>
                <a:lnTo>
                  <a:pt x="172" y="756"/>
                </a:lnTo>
                <a:lnTo>
                  <a:pt x="166" y="760"/>
                </a:lnTo>
                <a:lnTo>
                  <a:pt x="161" y="764"/>
                </a:lnTo>
                <a:lnTo>
                  <a:pt x="156" y="768"/>
                </a:lnTo>
                <a:lnTo>
                  <a:pt x="153" y="772"/>
                </a:lnTo>
                <a:lnTo>
                  <a:pt x="151" y="776"/>
                </a:lnTo>
                <a:lnTo>
                  <a:pt x="146" y="791"/>
                </a:lnTo>
                <a:lnTo>
                  <a:pt x="142" y="810"/>
                </a:lnTo>
                <a:lnTo>
                  <a:pt x="138" y="831"/>
                </a:lnTo>
                <a:lnTo>
                  <a:pt x="136" y="850"/>
                </a:lnTo>
                <a:lnTo>
                  <a:pt x="141" y="852"/>
                </a:lnTo>
                <a:lnTo>
                  <a:pt x="141" y="867"/>
                </a:lnTo>
                <a:lnTo>
                  <a:pt x="142" y="870"/>
                </a:lnTo>
                <a:lnTo>
                  <a:pt x="146" y="878"/>
                </a:lnTo>
                <a:lnTo>
                  <a:pt x="150" y="888"/>
                </a:lnTo>
                <a:lnTo>
                  <a:pt x="153" y="898"/>
                </a:lnTo>
                <a:lnTo>
                  <a:pt x="155" y="909"/>
                </a:lnTo>
                <a:lnTo>
                  <a:pt x="159" y="920"/>
                </a:lnTo>
                <a:lnTo>
                  <a:pt x="161" y="929"/>
                </a:lnTo>
                <a:lnTo>
                  <a:pt x="162" y="933"/>
                </a:lnTo>
                <a:lnTo>
                  <a:pt x="131" y="939"/>
                </a:lnTo>
                <a:lnTo>
                  <a:pt x="130" y="939"/>
                </a:lnTo>
                <a:lnTo>
                  <a:pt x="127" y="940"/>
                </a:lnTo>
                <a:lnTo>
                  <a:pt x="124" y="940"/>
                </a:lnTo>
                <a:lnTo>
                  <a:pt x="119" y="940"/>
                </a:lnTo>
                <a:lnTo>
                  <a:pt x="113" y="938"/>
                </a:lnTo>
                <a:lnTo>
                  <a:pt x="107" y="935"/>
                </a:lnTo>
                <a:lnTo>
                  <a:pt x="100" y="930"/>
                </a:lnTo>
                <a:lnTo>
                  <a:pt x="93" y="923"/>
                </a:lnTo>
                <a:lnTo>
                  <a:pt x="88" y="914"/>
                </a:lnTo>
                <a:lnTo>
                  <a:pt x="86" y="904"/>
                </a:lnTo>
                <a:lnTo>
                  <a:pt x="85" y="894"/>
                </a:lnTo>
                <a:lnTo>
                  <a:pt x="86" y="884"/>
                </a:lnTo>
                <a:lnTo>
                  <a:pt x="89" y="875"/>
                </a:lnTo>
                <a:lnTo>
                  <a:pt x="91" y="868"/>
                </a:lnTo>
                <a:lnTo>
                  <a:pt x="93" y="862"/>
                </a:lnTo>
                <a:lnTo>
                  <a:pt x="93" y="861"/>
                </a:lnTo>
                <a:lnTo>
                  <a:pt x="95" y="828"/>
                </a:lnTo>
                <a:lnTo>
                  <a:pt x="98" y="830"/>
                </a:lnTo>
                <a:lnTo>
                  <a:pt x="100" y="789"/>
                </a:lnTo>
                <a:lnTo>
                  <a:pt x="102" y="751"/>
                </a:lnTo>
                <a:lnTo>
                  <a:pt x="107" y="722"/>
                </a:lnTo>
                <a:lnTo>
                  <a:pt x="113" y="709"/>
                </a:lnTo>
                <a:lnTo>
                  <a:pt x="117" y="707"/>
                </a:lnTo>
                <a:lnTo>
                  <a:pt x="122" y="704"/>
                </a:lnTo>
                <a:lnTo>
                  <a:pt x="128" y="701"/>
                </a:lnTo>
                <a:lnTo>
                  <a:pt x="134" y="697"/>
                </a:lnTo>
                <a:lnTo>
                  <a:pt x="142" y="692"/>
                </a:lnTo>
                <a:lnTo>
                  <a:pt x="149" y="687"/>
                </a:lnTo>
                <a:lnTo>
                  <a:pt x="157" y="682"/>
                </a:lnTo>
                <a:lnTo>
                  <a:pt x="165" y="676"/>
                </a:lnTo>
                <a:lnTo>
                  <a:pt x="173" y="670"/>
                </a:lnTo>
                <a:lnTo>
                  <a:pt x="181" y="664"/>
                </a:lnTo>
                <a:lnTo>
                  <a:pt x="188" y="658"/>
                </a:lnTo>
                <a:lnTo>
                  <a:pt x="195" y="652"/>
                </a:lnTo>
                <a:lnTo>
                  <a:pt x="200" y="647"/>
                </a:lnTo>
                <a:lnTo>
                  <a:pt x="205" y="641"/>
                </a:lnTo>
                <a:lnTo>
                  <a:pt x="208" y="636"/>
                </a:lnTo>
                <a:lnTo>
                  <a:pt x="210" y="631"/>
                </a:lnTo>
                <a:lnTo>
                  <a:pt x="213" y="612"/>
                </a:lnTo>
                <a:lnTo>
                  <a:pt x="215" y="585"/>
                </a:lnTo>
                <a:lnTo>
                  <a:pt x="218" y="553"/>
                </a:lnTo>
                <a:lnTo>
                  <a:pt x="221" y="521"/>
                </a:lnTo>
                <a:lnTo>
                  <a:pt x="215" y="537"/>
                </a:lnTo>
                <a:lnTo>
                  <a:pt x="209" y="554"/>
                </a:lnTo>
                <a:lnTo>
                  <a:pt x="203" y="570"/>
                </a:lnTo>
                <a:lnTo>
                  <a:pt x="195" y="586"/>
                </a:lnTo>
                <a:lnTo>
                  <a:pt x="188" y="601"/>
                </a:lnTo>
                <a:lnTo>
                  <a:pt x="179" y="615"/>
                </a:lnTo>
                <a:lnTo>
                  <a:pt x="170" y="625"/>
                </a:lnTo>
                <a:lnTo>
                  <a:pt x="160" y="633"/>
                </a:lnTo>
                <a:lnTo>
                  <a:pt x="151" y="638"/>
                </a:lnTo>
                <a:lnTo>
                  <a:pt x="142" y="642"/>
                </a:lnTo>
                <a:lnTo>
                  <a:pt x="134" y="646"/>
                </a:lnTo>
                <a:lnTo>
                  <a:pt x="126" y="649"/>
                </a:lnTo>
                <a:lnTo>
                  <a:pt x="117" y="652"/>
                </a:lnTo>
                <a:lnTo>
                  <a:pt x="110" y="654"/>
                </a:lnTo>
                <a:lnTo>
                  <a:pt x="102" y="655"/>
                </a:lnTo>
                <a:lnTo>
                  <a:pt x="95" y="657"/>
                </a:lnTo>
                <a:lnTo>
                  <a:pt x="88" y="657"/>
                </a:lnTo>
                <a:lnTo>
                  <a:pt x="81" y="657"/>
                </a:lnTo>
                <a:lnTo>
                  <a:pt x="74" y="657"/>
                </a:lnTo>
                <a:lnTo>
                  <a:pt x="67" y="655"/>
                </a:lnTo>
                <a:lnTo>
                  <a:pt x="61" y="654"/>
                </a:lnTo>
                <a:lnTo>
                  <a:pt x="55" y="651"/>
                </a:lnTo>
                <a:lnTo>
                  <a:pt x="48" y="649"/>
                </a:lnTo>
                <a:lnTo>
                  <a:pt x="42" y="646"/>
                </a:lnTo>
                <a:lnTo>
                  <a:pt x="30" y="637"/>
                </a:lnTo>
                <a:lnTo>
                  <a:pt x="20" y="627"/>
                </a:lnTo>
                <a:lnTo>
                  <a:pt x="11" y="616"/>
                </a:lnTo>
                <a:lnTo>
                  <a:pt x="5" y="605"/>
                </a:lnTo>
                <a:lnTo>
                  <a:pt x="1" y="596"/>
                </a:lnTo>
                <a:lnTo>
                  <a:pt x="0" y="588"/>
                </a:lnTo>
                <a:lnTo>
                  <a:pt x="3" y="584"/>
                </a:lnTo>
                <a:lnTo>
                  <a:pt x="11" y="584"/>
                </a:lnTo>
                <a:lnTo>
                  <a:pt x="12" y="584"/>
                </a:lnTo>
                <a:lnTo>
                  <a:pt x="14" y="585"/>
                </a:lnTo>
                <a:lnTo>
                  <a:pt x="18" y="586"/>
                </a:lnTo>
                <a:lnTo>
                  <a:pt x="24" y="587"/>
                </a:lnTo>
                <a:lnTo>
                  <a:pt x="29" y="589"/>
                </a:lnTo>
                <a:lnTo>
                  <a:pt x="37" y="590"/>
                </a:lnTo>
                <a:lnTo>
                  <a:pt x="44" y="592"/>
                </a:lnTo>
                <a:lnTo>
                  <a:pt x="53" y="593"/>
                </a:lnTo>
                <a:lnTo>
                  <a:pt x="62" y="595"/>
                </a:lnTo>
                <a:lnTo>
                  <a:pt x="71" y="596"/>
                </a:lnTo>
                <a:lnTo>
                  <a:pt x="79" y="596"/>
                </a:lnTo>
                <a:lnTo>
                  <a:pt x="88" y="597"/>
                </a:lnTo>
                <a:lnTo>
                  <a:pt x="97" y="596"/>
                </a:lnTo>
                <a:lnTo>
                  <a:pt x="104" y="595"/>
                </a:lnTo>
                <a:lnTo>
                  <a:pt x="111" y="593"/>
                </a:lnTo>
                <a:lnTo>
                  <a:pt x="117" y="590"/>
                </a:lnTo>
                <a:lnTo>
                  <a:pt x="123" y="587"/>
                </a:lnTo>
                <a:lnTo>
                  <a:pt x="128" y="582"/>
                </a:lnTo>
                <a:lnTo>
                  <a:pt x="135" y="575"/>
                </a:lnTo>
                <a:lnTo>
                  <a:pt x="143" y="567"/>
                </a:lnTo>
                <a:lnTo>
                  <a:pt x="150" y="559"/>
                </a:lnTo>
                <a:lnTo>
                  <a:pt x="157" y="549"/>
                </a:lnTo>
                <a:lnTo>
                  <a:pt x="164" y="538"/>
                </a:lnTo>
                <a:lnTo>
                  <a:pt x="170" y="527"/>
                </a:lnTo>
                <a:lnTo>
                  <a:pt x="179" y="511"/>
                </a:lnTo>
                <a:lnTo>
                  <a:pt x="185" y="494"/>
                </a:lnTo>
                <a:lnTo>
                  <a:pt x="192" y="478"/>
                </a:lnTo>
                <a:lnTo>
                  <a:pt x="198" y="462"/>
                </a:lnTo>
                <a:lnTo>
                  <a:pt x="203" y="447"/>
                </a:lnTo>
                <a:lnTo>
                  <a:pt x="209" y="433"/>
                </a:lnTo>
                <a:lnTo>
                  <a:pt x="214" y="421"/>
                </a:lnTo>
                <a:lnTo>
                  <a:pt x="220" y="411"/>
                </a:lnTo>
                <a:lnTo>
                  <a:pt x="229" y="399"/>
                </a:lnTo>
                <a:lnTo>
                  <a:pt x="238" y="390"/>
                </a:lnTo>
                <a:lnTo>
                  <a:pt x="246" y="383"/>
                </a:lnTo>
                <a:lnTo>
                  <a:pt x="252" y="379"/>
                </a:lnTo>
                <a:lnTo>
                  <a:pt x="258" y="377"/>
                </a:lnTo>
                <a:lnTo>
                  <a:pt x="262" y="376"/>
                </a:lnTo>
                <a:lnTo>
                  <a:pt x="264" y="375"/>
                </a:lnTo>
                <a:lnTo>
                  <a:pt x="266" y="375"/>
                </a:lnTo>
                <a:lnTo>
                  <a:pt x="266" y="373"/>
                </a:lnTo>
                <a:lnTo>
                  <a:pt x="267" y="369"/>
                </a:lnTo>
                <a:lnTo>
                  <a:pt x="270" y="363"/>
                </a:lnTo>
                <a:lnTo>
                  <a:pt x="276" y="355"/>
                </a:lnTo>
                <a:lnTo>
                  <a:pt x="284" y="346"/>
                </a:lnTo>
                <a:lnTo>
                  <a:pt x="296" y="337"/>
                </a:lnTo>
                <a:lnTo>
                  <a:pt x="312" y="329"/>
                </a:lnTo>
                <a:lnTo>
                  <a:pt x="333" y="321"/>
                </a:lnTo>
                <a:lnTo>
                  <a:pt x="355" y="315"/>
                </a:lnTo>
                <a:lnTo>
                  <a:pt x="379" y="310"/>
                </a:lnTo>
                <a:lnTo>
                  <a:pt x="403" y="307"/>
                </a:lnTo>
                <a:lnTo>
                  <a:pt x="427" y="305"/>
                </a:lnTo>
                <a:lnTo>
                  <a:pt x="452" y="304"/>
                </a:lnTo>
                <a:lnTo>
                  <a:pt x="476" y="304"/>
                </a:lnTo>
                <a:lnTo>
                  <a:pt x="501" y="304"/>
                </a:lnTo>
                <a:lnTo>
                  <a:pt x="524" y="305"/>
                </a:lnTo>
                <a:lnTo>
                  <a:pt x="547" y="306"/>
                </a:lnTo>
                <a:lnTo>
                  <a:pt x="568" y="307"/>
                </a:lnTo>
                <a:lnTo>
                  <a:pt x="588" y="308"/>
                </a:lnTo>
                <a:lnTo>
                  <a:pt x="607" y="309"/>
                </a:lnTo>
                <a:lnTo>
                  <a:pt x="624" y="309"/>
                </a:lnTo>
                <a:lnTo>
                  <a:pt x="640" y="309"/>
                </a:lnTo>
                <a:lnTo>
                  <a:pt x="653" y="308"/>
                </a:lnTo>
                <a:lnTo>
                  <a:pt x="664" y="306"/>
                </a:lnTo>
                <a:lnTo>
                  <a:pt x="672" y="303"/>
                </a:lnTo>
                <a:lnTo>
                  <a:pt x="680" y="301"/>
                </a:lnTo>
                <a:lnTo>
                  <a:pt x="688" y="299"/>
                </a:lnTo>
                <a:lnTo>
                  <a:pt x="695" y="296"/>
                </a:lnTo>
                <a:lnTo>
                  <a:pt x="702" y="294"/>
                </a:lnTo>
                <a:lnTo>
                  <a:pt x="709" y="292"/>
                </a:lnTo>
                <a:lnTo>
                  <a:pt x="715" y="289"/>
                </a:lnTo>
                <a:lnTo>
                  <a:pt x="722" y="285"/>
                </a:lnTo>
                <a:lnTo>
                  <a:pt x="728" y="282"/>
                </a:lnTo>
                <a:lnTo>
                  <a:pt x="734" y="278"/>
                </a:lnTo>
                <a:lnTo>
                  <a:pt x="741" y="273"/>
                </a:lnTo>
                <a:lnTo>
                  <a:pt x="747" y="268"/>
                </a:lnTo>
                <a:lnTo>
                  <a:pt x="752" y="262"/>
                </a:lnTo>
                <a:lnTo>
                  <a:pt x="759" y="256"/>
                </a:lnTo>
                <a:lnTo>
                  <a:pt x="764" y="248"/>
                </a:lnTo>
                <a:lnTo>
                  <a:pt x="770" y="240"/>
                </a:lnTo>
                <a:lnTo>
                  <a:pt x="776" y="231"/>
                </a:lnTo>
                <a:lnTo>
                  <a:pt x="783" y="222"/>
                </a:lnTo>
                <a:lnTo>
                  <a:pt x="790" y="214"/>
                </a:lnTo>
                <a:lnTo>
                  <a:pt x="797" y="204"/>
                </a:lnTo>
                <a:lnTo>
                  <a:pt x="805" y="195"/>
                </a:lnTo>
                <a:lnTo>
                  <a:pt x="812" y="187"/>
                </a:lnTo>
                <a:lnTo>
                  <a:pt x="820" y="178"/>
                </a:lnTo>
                <a:lnTo>
                  <a:pt x="827" y="169"/>
                </a:lnTo>
                <a:lnTo>
                  <a:pt x="835" y="161"/>
                </a:lnTo>
                <a:lnTo>
                  <a:pt x="842" y="154"/>
                </a:lnTo>
                <a:lnTo>
                  <a:pt x="849" y="147"/>
                </a:lnTo>
                <a:lnTo>
                  <a:pt x="856" y="141"/>
                </a:lnTo>
                <a:lnTo>
                  <a:pt x="862" y="135"/>
                </a:lnTo>
                <a:lnTo>
                  <a:pt x="868" y="130"/>
                </a:lnTo>
                <a:lnTo>
                  <a:pt x="873" y="126"/>
                </a:lnTo>
                <a:lnTo>
                  <a:pt x="877" y="122"/>
                </a:lnTo>
                <a:lnTo>
                  <a:pt x="885" y="117"/>
                </a:lnTo>
                <a:lnTo>
                  <a:pt x="892" y="113"/>
                </a:lnTo>
                <a:lnTo>
                  <a:pt x="897" y="109"/>
                </a:lnTo>
                <a:lnTo>
                  <a:pt x="902" y="107"/>
                </a:lnTo>
                <a:lnTo>
                  <a:pt x="906" y="105"/>
                </a:lnTo>
                <a:lnTo>
                  <a:pt x="908" y="104"/>
                </a:lnTo>
                <a:lnTo>
                  <a:pt x="910" y="103"/>
                </a:lnTo>
                <a:lnTo>
                  <a:pt x="911" y="103"/>
                </a:lnTo>
                <a:lnTo>
                  <a:pt x="909" y="105"/>
                </a:lnTo>
                <a:lnTo>
                  <a:pt x="906" y="112"/>
                </a:lnTo>
                <a:lnTo>
                  <a:pt x="902" y="122"/>
                </a:lnTo>
                <a:lnTo>
                  <a:pt x="899" y="135"/>
                </a:lnTo>
                <a:lnTo>
                  <a:pt x="899" y="146"/>
                </a:lnTo>
                <a:lnTo>
                  <a:pt x="902" y="153"/>
                </a:lnTo>
                <a:lnTo>
                  <a:pt x="904" y="157"/>
                </a:lnTo>
                <a:lnTo>
                  <a:pt x="905" y="158"/>
                </a:lnTo>
                <a:lnTo>
                  <a:pt x="907" y="150"/>
                </a:lnTo>
                <a:lnTo>
                  <a:pt x="914" y="130"/>
                </a:lnTo>
                <a:lnTo>
                  <a:pt x="924" y="101"/>
                </a:lnTo>
                <a:lnTo>
                  <a:pt x="936" y="70"/>
                </a:lnTo>
                <a:lnTo>
                  <a:pt x="948" y="39"/>
                </a:lnTo>
                <a:lnTo>
                  <a:pt x="959" y="15"/>
                </a:lnTo>
                <a:lnTo>
                  <a:pt x="968" y="0"/>
                </a:lnTo>
                <a:lnTo>
                  <a:pt x="974" y="0"/>
                </a:lnTo>
                <a:lnTo>
                  <a:pt x="979" y="24"/>
                </a:lnTo>
                <a:lnTo>
                  <a:pt x="980" y="55"/>
                </a:lnTo>
                <a:lnTo>
                  <a:pt x="980" y="80"/>
                </a:lnTo>
                <a:lnTo>
                  <a:pt x="984" y="86"/>
                </a:lnTo>
                <a:lnTo>
                  <a:pt x="988" y="80"/>
                </a:lnTo>
                <a:lnTo>
                  <a:pt x="994" y="69"/>
                </a:lnTo>
                <a:lnTo>
                  <a:pt x="1001" y="56"/>
                </a:lnTo>
                <a:lnTo>
                  <a:pt x="1009" y="42"/>
                </a:lnTo>
                <a:lnTo>
                  <a:pt x="1016" y="28"/>
                </a:lnTo>
                <a:lnTo>
                  <a:pt x="1023" y="18"/>
                </a:lnTo>
                <a:lnTo>
                  <a:pt x="1028" y="13"/>
                </a:lnTo>
                <a:lnTo>
                  <a:pt x="1032" y="15"/>
                </a:lnTo>
                <a:lnTo>
                  <a:pt x="1033" y="23"/>
                </a:lnTo>
                <a:lnTo>
                  <a:pt x="1032" y="35"/>
                </a:lnTo>
                <a:lnTo>
                  <a:pt x="1029" y="50"/>
                </a:lnTo>
                <a:lnTo>
                  <a:pt x="1027" y="66"/>
                </a:lnTo>
                <a:lnTo>
                  <a:pt x="1025" y="82"/>
                </a:lnTo>
                <a:lnTo>
                  <a:pt x="1023" y="96"/>
                </a:lnTo>
                <a:lnTo>
                  <a:pt x="1024" y="106"/>
                </a:lnTo>
                <a:lnTo>
                  <a:pt x="1026" y="111"/>
                </a:lnTo>
                <a:lnTo>
                  <a:pt x="1030" y="114"/>
                </a:lnTo>
                <a:lnTo>
                  <a:pt x="1034" y="118"/>
                </a:lnTo>
                <a:lnTo>
                  <a:pt x="1038" y="121"/>
                </a:lnTo>
                <a:lnTo>
                  <a:pt x="1041" y="125"/>
                </a:lnTo>
                <a:lnTo>
                  <a:pt x="1045" y="130"/>
                </a:lnTo>
                <a:lnTo>
                  <a:pt x="1048" y="134"/>
                </a:lnTo>
                <a:lnTo>
                  <a:pt x="1050" y="138"/>
                </a:lnTo>
                <a:lnTo>
                  <a:pt x="1051" y="141"/>
                </a:lnTo>
                <a:lnTo>
                  <a:pt x="1052" y="149"/>
                </a:lnTo>
                <a:lnTo>
                  <a:pt x="1053" y="157"/>
                </a:lnTo>
                <a:lnTo>
                  <a:pt x="1055" y="164"/>
                </a:lnTo>
                <a:lnTo>
                  <a:pt x="1059" y="169"/>
                </a:lnTo>
                <a:lnTo>
                  <a:pt x="1062" y="170"/>
                </a:lnTo>
                <a:lnTo>
                  <a:pt x="1066" y="172"/>
                </a:lnTo>
                <a:lnTo>
                  <a:pt x="1071" y="175"/>
                </a:lnTo>
                <a:lnTo>
                  <a:pt x="1078" y="178"/>
                </a:lnTo>
                <a:lnTo>
                  <a:pt x="1085" y="182"/>
                </a:lnTo>
                <a:lnTo>
                  <a:pt x="1093" y="187"/>
                </a:lnTo>
                <a:lnTo>
                  <a:pt x="1101" y="192"/>
                </a:lnTo>
                <a:lnTo>
                  <a:pt x="1110" y="196"/>
                </a:lnTo>
                <a:lnTo>
                  <a:pt x="1118" y="202"/>
                </a:lnTo>
                <a:lnTo>
                  <a:pt x="1126" y="207"/>
                </a:lnTo>
                <a:lnTo>
                  <a:pt x="1134" y="212"/>
                </a:lnTo>
                <a:lnTo>
                  <a:pt x="1140" y="217"/>
                </a:lnTo>
                <a:lnTo>
                  <a:pt x="1145" y="222"/>
                </a:lnTo>
                <a:lnTo>
                  <a:pt x="1149" y="226"/>
                </a:lnTo>
                <a:lnTo>
                  <a:pt x="1150" y="230"/>
                </a:lnTo>
                <a:lnTo>
                  <a:pt x="1150"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6" name="Freeform 243"/>
          <p:cNvSpPr>
            <a:spLocks noGrp="1" noSelect="1" noRot="1" noMove="1" noResize="1" noEditPoints="1" noAdjustHandles="1" noChangeArrowheads="1" noChangeShapeType="1" noTextEdit="1"/>
          </p:cNvSpPr>
          <p:nvPr>
            <p:custDataLst>
              <p:tags r:id="rId14"/>
            </p:custDataLst>
          </p:nvPr>
        </p:nvSpPr>
        <p:spPr bwMode="auto">
          <a:xfrm flipH="1">
            <a:off x="1476893" y="4584700"/>
            <a:ext cx="44553" cy="23922"/>
          </a:xfrm>
          <a:custGeom>
            <a:avLst/>
            <a:gdLst/>
            <a:ahLst/>
            <a:cxnLst>
              <a:cxn ang="0">
                <a:pos x="14" y="9"/>
              </a:cxn>
              <a:cxn ang="0">
                <a:pos x="28" y="23"/>
              </a:cxn>
              <a:cxn ang="0">
                <a:pos x="46" y="37"/>
              </a:cxn>
              <a:cxn ang="0">
                <a:pos x="74" y="33"/>
              </a:cxn>
              <a:cxn ang="0">
                <a:pos x="83" y="7"/>
              </a:cxn>
              <a:cxn ang="0">
                <a:pos x="94" y="0"/>
              </a:cxn>
              <a:cxn ang="0">
                <a:pos x="108" y="17"/>
              </a:cxn>
              <a:cxn ang="0">
                <a:pos x="74" y="49"/>
              </a:cxn>
              <a:cxn ang="0">
                <a:pos x="41" y="58"/>
              </a:cxn>
              <a:cxn ang="0">
                <a:pos x="13" y="55"/>
              </a:cxn>
              <a:cxn ang="0">
                <a:pos x="0" y="49"/>
              </a:cxn>
              <a:cxn ang="0">
                <a:pos x="4" y="33"/>
              </a:cxn>
              <a:cxn ang="0">
                <a:pos x="14" y="9"/>
              </a:cxn>
              <a:cxn ang="0">
                <a:pos x="14" y="9"/>
              </a:cxn>
              <a:cxn ang="0">
                <a:pos x="14" y="9"/>
              </a:cxn>
            </a:cxnLst>
            <a:rect l="0" t="0" r="r" b="b"/>
            <a:pathLst>
              <a:path w="108" h="58">
                <a:moveTo>
                  <a:pt x="14" y="9"/>
                </a:moveTo>
                <a:lnTo>
                  <a:pt x="28" y="23"/>
                </a:lnTo>
                <a:lnTo>
                  <a:pt x="46" y="37"/>
                </a:lnTo>
                <a:lnTo>
                  <a:pt x="74" y="33"/>
                </a:lnTo>
                <a:lnTo>
                  <a:pt x="83" y="7"/>
                </a:lnTo>
                <a:lnTo>
                  <a:pt x="94" y="0"/>
                </a:lnTo>
                <a:lnTo>
                  <a:pt x="108" y="17"/>
                </a:lnTo>
                <a:lnTo>
                  <a:pt x="74" y="49"/>
                </a:lnTo>
                <a:lnTo>
                  <a:pt x="41" y="58"/>
                </a:lnTo>
                <a:lnTo>
                  <a:pt x="13" y="55"/>
                </a:lnTo>
                <a:lnTo>
                  <a:pt x="0" y="49"/>
                </a:lnTo>
                <a:lnTo>
                  <a:pt x="4" y="33"/>
                </a:lnTo>
                <a:lnTo>
                  <a:pt x="14" y="9"/>
                </a:lnTo>
                <a:lnTo>
                  <a:pt x="14" y="9"/>
                </a:lnTo>
                <a:lnTo>
                  <a:pt x="14" y="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7" name="Freeform 244"/>
          <p:cNvSpPr>
            <a:spLocks noGrp="1" noSelect="1" noRot="1" noMove="1" noResize="1" noEditPoints="1" noAdjustHandles="1" noChangeArrowheads="1" noChangeShapeType="1" noTextEdit="1"/>
          </p:cNvSpPr>
          <p:nvPr>
            <p:custDataLst>
              <p:tags r:id="rId15"/>
            </p:custDataLst>
          </p:nvPr>
        </p:nvSpPr>
        <p:spPr bwMode="auto">
          <a:xfrm flipH="1">
            <a:off x="1101495" y="4392911"/>
            <a:ext cx="29702" cy="129921"/>
          </a:xfrm>
          <a:custGeom>
            <a:avLst/>
            <a:gdLst/>
            <a:ahLst/>
            <a:cxnLst>
              <a:cxn ang="0">
                <a:pos x="11" y="78"/>
              </a:cxn>
              <a:cxn ang="0">
                <a:pos x="17" y="82"/>
              </a:cxn>
              <a:cxn ang="0">
                <a:pos x="29" y="86"/>
              </a:cxn>
              <a:cxn ang="0">
                <a:pos x="41" y="98"/>
              </a:cxn>
              <a:cxn ang="0">
                <a:pos x="47" y="171"/>
              </a:cxn>
              <a:cxn ang="0">
                <a:pos x="47" y="285"/>
              </a:cxn>
              <a:cxn ang="0">
                <a:pos x="40" y="309"/>
              </a:cxn>
              <a:cxn ang="0">
                <a:pos x="45" y="315"/>
              </a:cxn>
              <a:cxn ang="0">
                <a:pos x="54" y="312"/>
              </a:cxn>
              <a:cxn ang="0">
                <a:pos x="66" y="272"/>
              </a:cxn>
              <a:cxn ang="0">
                <a:pos x="72" y="241"/>
              </a:cxn>
              <a:cxn ang="0">
                <a:pos x="69" y="100"/>
              </a:cxn>
              <a:cxn ang="0">
                <a:pos x="57" y="29"/>
              </a:cxn>
              <a:cxn ang="0">
                <a:pos x="0" y="0"/>
              </a:cxn>
              <a:cxn ang="0">
                <a:pos x="0" y="20"/>
              </a:cxn>
              <a:cxn ang="0">
                <a:pos x="1" y="47"/>
              </a:cxn>
              <a:cxn ang="0">
                <a:pos x="11" y="78"/>
              </a:cxn>
              <a:cxn ang="0">
                <a:pos x="11" y="78"/>
              </a:cxn>
              <a:cxn ang="0">
                <a:pos x="11" y="78"/>
              </a:cxn>
            </a:cxnLst>
            <a:rect l="0" t="0" r="r" b="b"/>
            <a:pathLst>
              <a:path w="72" h="315">
                <a:moveTo>
                  <a:pt x="11" y="78"/>
                </a:moveTo>
                <a:lnTo>
                  <a:pt x="17" y="82"/>
                </a:lnTo>
                <a:lnTo>
                  <a:pt x="29" y="86"/>
                </a:lnTo>
                <a:lnTo>
                  <a:pt x="41" y="98"/>
                </a:lnTo>
                <a:lnTo>
                  <a:pt x="47" y="171"/>
                </a:lnTo>
                <a:lnTo>
                  <a:pt x="47" y="285"/>
                </a:lnTo>
                <a:lnTo>
                  <a:pt x="40" y="309"/>
                </a:lnTo>
                <a:lnTo>
                  <a:pt x="45" y="315"/>
                </a:lnTo>
                <a:lnTo>
                  <a:pt x="54" y="312"/>
                </a:lnTo>
                <a:lnTo>
                  <a:pt x="66" y="272"/>
                </a:lnTo>
                <a:lnTo>
                  <a:pt x="72" y="241"/>
                </a:lnTo>
                <a:lnTo>
                  <a:pt x="69" y="100"/>
                </a:lnTo>
                <a:lnTo>
                  <a:pt x="57" y="29"/>
                </a:lnTo>
                <a:lnTo>
                  <a:pt x="0" y="0"/>
                </a:lnTo>
                <a:lnTo>
                  <a:pt x="0" y="20"/>
                </a:lnTo>
                <a:lnTo>
                  <a:pt x="1" y="47"/>
                </a:lnTo>
                <a:lnTo>
                  <a:pt x="11" y="78"/>
                </a:lnTo>
                <a:lnTo>
                  <a:pt x="11" y="78"/>
                </a:lnTo>
                <a:lnTo>
                  <a:pt x="11" y="7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8" name="Freeform 245"/>
          <p:cNvSpPr>
            <a:spLocks noGrp="1" noSelect="1" noRot="1" noMove="1" noResize="1" noEditPoints="1" noAdjustHandles="1" noChangeArrowheads="1" noChangeShapeType="1" noTextEdit="1"/>
          </p:cNvSpPr>
          <p:nvPr>
            <p:custDataLst>
              <p:tags r:id="rId16"/>
            </p:custDataLst>
          </p:nvPr>
        </p:nvSpPr>
        <p:spPr bwMode="auto">
          <a:xfrm flipH="1">
            <a:off x="1099845" y="4393324"/>
            <a:ext cx="37952" cy="137758"/>
          </a:xfrm>
          <a:custGeom>
            <a:avLst/>
            <a:gdLst/>
            <a:ahLst/>
            <a:cxnLst>
              <a:cxn ang="0">
                <a:pos x="9" y="0"/>
              </a:cxn>
              <a:cxn ang="0">
                <a:pos x="16" y="24"/>
              </a:cxn>
              <a:cxn ang="0">
                <a:pos x="54" y="41"/>
              </a:cxn>
              <a:cxn ang="0">
                <a:pos x="65" y="55"/>
              </a:cxn>
              <a:cxn ang="0">
                <a:pos x="61" y="59"/>
              </a:cxn>
              <a:cxn ang="0">
                <a:pos x="65" y="76"/>
              </a:cxn>
              <a:cxn ang="0">
                <a:pos x="70" y="110"/>
              </a:cxn>
              <a:cxn ang="0">
                <a:pos x="68" y="131"/>
              </a:cxn>
              <a:cxn ang="0">
                <a:pos x="72" y="267"/>
              </a:cxn>
              <a:cxn ang="0">
                <a:pos x="67" y="286"/>
              </a:cxn>
              <a:cxn ang="0">
                <a:pos x="62" y="298"/>
              </a:cxn>
              <a:cxn ang="0">
                <a:pos x="39" y="297"/>
              </a:cxn>
              <a:cxn ang="0">
                <a:pos x="31" y="301"/>
              </a:cxn>
              <a:cxn ang="0">
                <a:pos x="29" y="294"/>
              </a:cxn>
              <a:cxn ang="0">
                <a:pos x="21" y="288"/>
              </a:cxn>
              <a:cxn ang="0">
                <a:pos x="9" y="291"/>
              </a:cxn>
              <a:cxn ang="0">
                <a:pos x="2" y="301"/>
              </a:cxn>
              <a:cxn ang="0">
                <a:pos x="0" y="329"/>
              </a:cxn>
              <a:cxn ang="0">
                <a:pos x="43" y="334"/>
              </a:cxn>
              <a:cxn ang="0">
                <a:pos x="72" y="320"/>
              </a:cxn>
              <a:cxn ang="0">
                <a:pos x="79" y="279"/>
              </a:cxn>
              <a:cxn ang="0">
                <a:pos x="86" y="198"/>
              </a:cxn>
              <a:cxn ang="0">
                <a:pos x="86" y="112"/>
              </a:cxn>
              <a:cxn ang="0">
                <a:pos x="92" y="62"/>
              </a:cxn>
              <a:cxn ang="0">
                <a:pos x="87" y="26"/>
              </a:cxn>
              <a:cxn ang="0">
                <a:pos x="39" y="7"/>
              </a:cxn>
              <a:cxn ang="0">
                <a:pos x="9" y="0"/>
              </a:cxn>
              <a:cxn ang="0">
                <a:pos x="9" y="0"/>
              </a:cxn>
              <a:cxn ang="0">
                <a:pos x="9" y="0"/>
              </a:cxn>
            </a:cxnLst>
            <a:rect l="0" t="0" r="r" b="b"/>
            <a:pathLst>
              <a:path w="92" h="334">
                <a:moveTo>
                  <a:pt x="9" y="0"/>
                </a:moveTo>
                <a:lnTo>
                  <a:pt x="16" y="24"/>
                </a:lnTo>
                <a:lnTo>
                  <a:pt x="54" y="41"/>
                </a:lnTo>
                <a:lnTo>
                  <a:pt x="65" y="55"/>
                </a:lnTo>
                <a:lnTo>
                  <a:pt x="61" y="59"/>
                </a:lnTo>
                <a:lnTo>
                  <a:pt x="65" y="76"/>
                </a:lnTo>
                <a:lnTo>
                  <a:pt x="70" y="110"/>
                </a:lnTo>
                <a:lnTo>
                  <a:pt x="68" y="131"/>
                </a:lnTo>
                <a:lnTo>
                  <a:pt x="72" y="267"/>
                </a:lnTo>
                <a:lnTo>
                  <a:pt x="67" y="286"/>
                </a:lnTo>
                <a:lnTo>
                  <a:pt x="62" y="298"/>
                </a:lnTo>
                <a:lnTo>
                  <a:pt x="39" y="297"/>
                </a:lnTo>
                <a:lnTo>
                  <a:pt x="31" y="301"/>
                </a:lnTo>
                <a:lnTo>
                  <a:pt x="29" y="294"/>
                </a:lnTo>
                <a:lnTo>
                  <a:pt x="21" y="288"/>
                </a:lnTo>
                <a:lnTo>
                  <a:pt x="9" y="291"/>
                </a:lnTo>
                <a:lnTo>
                  <a:pt x="2" y="301"/>
                </a:lnTo>
                <a:lnTo>
                  <a:pt x="0" y="329"/>
                </a:lnTo>
                <a:lnTo>
                  <a:pt x="43" y="334"/>
                </a:lnTo>
                <a:lnTo>
                  <a:pt x="72" y="320"/>
                </a:lnTo>
                <a:lnTo>
                  <a:pt x="79" y="279"/>
                </a:lnTo>
                <a:lnTo>
                  <a:pt x="86" y="198"/>
                </a:lnTo>
                <a:lnTo>
                  <a:pt x="86" y="112"/>
                </a:lnTo>
                <a:lnTo>
                  <a:pt x="92" y="62"/>
                </a:lnTo>
                <a:lnTo>
                  <a:pt x="87" y="26"/>
                </a:lnTo>
                <a:lnTo>
                  <a:pt x="39" y="7"/>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29" name="Freeform 246"/>
          <p:cNvSpPr>
            <a:spLocks noGrp="1" noSelect="1" noRot="1" noMove="1" noResize="1" noEditPoints="1" noAdjustHandles="1" noChangeArrowheads="1" noChangeShapeType="1" noTextEdit="1"/>
          </p:cNvSpPr>
          <p:nvPr>
            <p:custDataLst>
              <p:tags r:id="rId17"/>
            </p:custDataLst>
          </p:nvPr>
        </p:nvSpPr>
        <p:spPr bwMode="auto">
          <a:xfrm flipH="1">
            <a:off x="1700894" y="4100485"/>
            <a:ext cx="15263" cy="11961"/>
          </a:xfrm>
          <a:custGeom>
            <a:avLst/>
            <a:gdLst/>
            <a:ahLst/>
            <a:cxnLst>
              <a:cxn ang="0">
                <a:pos x="0" y="13"/>
              </a:cxn>
              <a:cxn ang="0">
                <a:pos x="1" y="2"/>
              </a:cxn>
              <a:cxn ang="0">
                <a:pos x="10" y="0"/>
              </a:cxn>
              <a:cxn ang="0">
                <a:pos x="29" y="5"/>
              </a:cxn>
              <a:cxn ang="0">
                <a:pos x="37" y="18"/>
              </a:cxn>
              <a:cxn ang="0">
                <a:pos x="30" y="29"/>
              </a:cxn>
              <a:cxn ang="0">
                <a:pos x="18" y="24"/>
              </a:cxn>
              <a:cxn ang="0">
                <a:pos x="4" y="17"/>
              </a:cxn>
              <a:cxn ang="0">
                <a:pos x="0" y="13"/>
              </a:cxn>
              <a:cxn ang="0">
                <a:pos x="0" y="13"/>
              </a:cxn>
              <a:cxn ang="0">
                <a:pos x="0" y="13"/>
              </a:cxn>
            </a:cxnLst>
            <a:rect l="0" t="0" r="r" b="b"/>
            <a:pathLst>
              <a:path w="37" h="29">
                <a:moveTo>
                  <a:pt x="0" y="13"/>
                </a:moveTo>
                <a:lnTo>
                  <a:pt x="1" y="2"/>
                </a:lnTo>
                <a:lnTo>
                  <a:pt x="10" y="0"/>
                </a:lnTo>
                <a:lnTo>
                  <a:pt x="29" y="5"/>
                </a:lnTo>
                <a:lnTo>
                  <a:pt x="37" y="18"/>
                </a:lnTo>
                <a:lnTo>
                  <a:pt x="30" y="29"/>
                </a:lnTo>
                <a:lnTo>
                  <a:pt x="18" y="24"/>
                </a:lnTo>
                <a:lnTo>
                  <a:pt x="4" y="17"/>
                </a:lnTo>
                <a:lnTo>
                  <a:pt x="0" y="13"/>
                </a:lnTo>
                <a:lnTo>
                  <a:pt x="0" y="13"/>
                </a:lnTo>
                <a:lnTo>
                  <a:pt x="0"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0" name="Freeform 247"/>
          <p:cNvSpPr>
            <a:spLocks noGrp="1" noSelect="1" noRot="1" noMove="1" noResize="1" noEditPoints="1" noAdjustHandles="1" noChangeArrowheads="1" noChangeShapeType="1" noTextEdit="1"/>
          </p:cNvSpPr>
          <p:nvPr>
            <p:custDataLst>
              <p:tags r:id="rId18"/>
            </p:custDataLst>
          </p:nvPr>
        </p:nvSpPr>
        <p:spPr bwMode="auto">
          <a:xfrm flipH="1">
            <a:off x="1198851" y="4383013"/>
            <a:ext cx="52391" cy="151368"/>
          </a:xfrm>
          <a:custGeom>
            <a:avLst/>
            <a:gdLst/>
            <a:ahLst/>
            <a:cxnLst>
              <a:cxn ang="0">
                <a:pos x="81" y="45"/>
              </a:cxn>
              <a:cxn ang="0">
                <a:pos x="97" y="57"/>
              </a:cxn>
              <a:cxn ang="0">
                <a:pos x="107" y="109"/>
              </a:cxn>
              <a:cxn ang="0">
                <a:pos x="95" y="164"/>
              </a:cxn>
              <a:cxn ang="0">
                <a:pos x="47" y="308"/>
              </a:cxn>
              <a:cxn ang="0">
                <a:pos x="20" y="339"/>
              </a:cxn>
              <a:cxn ang="0">
                <a:pos x="39" y="298"/>
              </a:cxn>
              <a:cxn ang="0">
                <a:pos x="4" y="331"/>
              </a:cxn>
              <a:cxn ang="0">
                <a:pos x="0" y="367"/>
              </a:cxn>
              <a:cxn ang="0">
                <a:pos x="64" y="338"/>
              </a:cxn>
              <a:cxn ang="0">
                <a:pos x="74" y="311"/>
              </a:cxn>
              <a:cxn ang="0">
                <a:pos x="84" y="284"/>
              </a:cxn>
              <a:cxn ang="0">
                <a:pos x="95" y="253"/>
              </a:cxn>
              <a:cxn ang="0">
                <a:pos x="106" y="222"/>
              </a:cxn>
              <a:cxn ang="0">
                <a:pos x="116" y="193"/>
              </a:cxn>
              <a:cxn ang="0">
                <a:pos x="127" y="162"/>
              </a:cxn>
              <a:cxn ang="0">
                <a:pos x="123" y="63"/>
              </a:cxn>
              <a:cxn ang="0">
                <a:pos x="100" y="11"/>
              </a:cxn>
              <a:cxn ang="0">
                <a:pos x="73" y="0"/>
              </a:cxn>
              <a:cxn ang="0">
                <a:pos x="81" y="45"/>
              </a:cxn>
              <a:cxn ang="0">
                <a:pos x="81" y="45"/>
              </a:cxn>
              <a:cxn ang="0">
                <a:pos x="81" y="45"/>
              </a:cxn>
            </a:cxnLst>
            <a:rect l="0" t="0" r="r" b="b"/>
            <a:pathLst>
              <a:path w="127" h="367">
                <a:moveTo>
                  <a:pt x="81" y="45"/>
                </a:moveTo>
                <a:lnTo>
                  <a:pt x="97" y="57"/>
                </a:lnTo>
                <a:lnTo>
                  <a:pt x="107" y="109"/>
                </a:lnTo>
                <a:lnTo>
                  <a:pt x="95" y="164"/>
                </a:lnTo>
                <a:lnTo>
                  <a:pt x="47" y="308"/>
                </a:lnTo>
                <a:lnTo>
                  <a:pt x="20" y="339"/>
                </a:lnTo>
                <a:lnTo>
                  <a:pt x="39" y="298"/>
                </a:lnTo>
                <a:lnTo>
                  <a:pt x="4" y="331"/>
                </a:lnTo>
                <a:lnTo>
                  <a:pt x="0" y="367"/>
                </a:lnTo>
                <a:lnTo>
                  <a:pt x="64" y="338"/>
                </a:lnTo>
                <a:lnTo>
                  <a:pt x="74" y="311"/>
                </a:lnTo>
                <a:lnTo>
                  <a:pt x="84" y="284"/>
                </a:lnTo>
                <a:lnTo>
                  <a:pt x="95" y="253"/>
                </a:lnTo>
                <a:lnTo>
                  <a:pt x="106" y="222"/>
                </a:lnTo>
                <a:lnTo>
                  <a:pt x="116" y="193"/>
                </a:lnTo>
                <a:lnTo>
                  <a:pt x="127" y="162"/>
                </a:lnTo>
                <a:lnTo>
                  <a:pt x="123" y="63"/>
                </a:lnTo>
                <a:lnTo>
                  <a:pt x="100" y="11"/>
                </a:lnTo>
                <a:lnTo>
                  <a:pt x="73" y="0"/>
                </a:lnTo>
                <a:lnTo>
                  <a:pt x="81" y="45"/>
                </a:lnTo>
                <a:lnTo>
                  <a:pt x="81" y="45"/>
                </a:lnTo>
                <a:lnTo>
                  <a:pt x="81" y="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1" name="Freeform 248"/>
          <p:cNvSpPr>
            <a:spLocks noGrp="1" noSelect="1" noRot="1" noMove="1" noResize="1" noEditPoints="1" noAdjustHandles="1" noChangeArrowheads="1" noChangeShapeType="1" noTextEdit="1"/>
          </p:cNvSpPr>
          <p:nvPr>
            <p:custDataLst>
              <p:tags r:id="rId19"/>
            </p:custDataLst>
          </p:nvPr>
        </p:nvSpPr>
        <p:spPr bwMode="auto">
          <a:xfrm flipH="1">
            <a:off x="1649741" y="4173901"/>
            <a:ext cx="24752" cy="68466"/>
          </a:xfrm>
          <a:custGeom>
            <a:avLst/>
            <a:gdLst/>
            <a:ahLst/>
            <a:cxnLst>
              <a:cxn ang="0">
                <a:pos x="33" y="7"/>
              </a:cxn>
              <a:cxn ang="0">
                <a:pos x="28" y="16"/>
              </a:cxn>
              <a:cxn ang="0">
                <a:pos x="16" y="66"/>
              </a:cxn>
              <a:cxn ang="0">
                <a:pos x="0" y="145"/>
              </a:cxn>
              <a:cxn ang="0">
                <a:pos x="4" y="166"/>
              </a:cxn>
              <a:cxn ang="0">
                <a:pos x="21" y="156"/>
              </a:cxn>
              <a:cxn ang="0">
                <a:pos x="31" y="131"/>
              </a:cxn>
              <a:cxn ang="0">
                <a:pos x="47" y="70"/>
              </a:cxn>
              <a:cxn ang="0">
                <a:pos x="57" y="30"/>
              </a:cxn>
              <a:cxn ang="0">
                <a:pos x="60" y="10"/>
              </a:cxn>
              <a:cxn ang="0">
                <a:pos x="54" y="0"/>
              </a:cxn>
              <a:cxn ang="0">
                <a:pos x="36" y="1"/>
              </a:cxn>
              <a:cxn ang="0">
                <a:pos x="33" y="7"/>
              </a:cxn>
              <a:cxn ang="0">
                <a:pos x="33" y="7"/>
              </a:cxn>
              <a:cxn ang="0">
                <a:pos x="33" y="7"/>
              </a:cxn>
            </a:cxnLst>
            <a:rect l="0" t="0" r="r" b="b"/>
            <a:pathLst>
              <a:path w="60" h="166">
                <a:moveTo>
                  <a:pt x="33" y="7"/>
                </a:moveTo>
                <a:lnTo>
                  <a:pt x="28" y="16"/>
                </a:lnTo>
                <a:lnTo>
                  <a:pt x="16" y="66"/>
                </a:lnTo>
                <a:lnTo>
                  <a:pt x="0" y="145"/>
                </a:lnTo>
                <a:lnTo>
                  <a:pt x="4" y="166"/>
                </a:lnTo>
                <a:lnTo>
                  <a:pt x="21" y="156"/>
                </a:lnTo>
                <a:lnTo>
                  <a:pt x="31" y="131"/>
                </a:lnTo>
                <a:lnTo>
                  <a:pt x="47" y="70"/>
                </a:lnTo>
                <a:lnTo>
                  <a:pt x="57" y="30"/>
                </a:lnTo>
                <a:lnTo>
                  <a:pt x="60" y="10"/>
                </a:lnTo>
                <a:lnTo>
                  <a:pt x="54" y="0"/>
                </a:lnTo>
                <a:lnTo>
                  <a:pt x="36" y="1"/>
                </a:lnTo>
                <a:lnTo>
                  <a:pt x="33" y="7"/>
                </a:lnTo>
                <a:lnTo>
                  <a:pt x="33" y="7"/>
                </a:lnTo>
                <a:lnTo>
                  <a:pt x="33"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2" name="Freeform 249"/>
          <p:cNvSpPr>
            <a:spLocks noGrp="1" noSelect="1" noRot="1" noMove="1" noResize="1" noEditPoints="1" noAdjustHandles="1" noChangeArrowheads="1" noChangeShapeType="1" noTextEdit="1"/>
          </p:cNvSpPr>
          <p:nvPr>
            <p:custDataLst>
              <p:tags r:id="rId20"/>
            </p:custDataLst>
          </p:nvPr>
        </p:nvSpPr>
        <p:spPr bwMode="auto">
          <a:xfrm flipH="1">
            <a:off x="1423265" y="4351666"/>
            <a:ext cx="149747" cy="251181"/>
          </a:xfrm>
          <a:custGeom>
            <a:avLst/>
            <a:gdLst/>
            <a:ahLst/>
            <a:cxnLst>
              <a:cxn ang="0">
                <a:pos x="55" y="72"/>
              </a:cxn>
              <a:cxn ang="0">
                <a:pos x="131" y="169"/>
              </a:cxn>
              <a:cxn ang="0">
                <a:pos x="202" y="167"/>
              </a:cxn>
              <a:cxn ang="0">
                <a:pos x="187" y="278"/>
              </a:cxn>
              <a:cxn ang="0">
                <a:pos x="191" y="354"/>
              </a:cxn>
              <a:cxn ang="0">
                <a:pos x="199" y="435"/>
              </a:cxn>
              <a:cxn ang="0">
                <a:pos x="175" y="505"/>
              </a:cxn>
              <a:cxn ang="0">
                <a:pos x="149" y="560"/>
              </a:cxn>
              <a:cxn ang="0">
                <a:pos x="158" y="609"/>
              </a:cxn>
              <a:cxn ang="0">
                <a:pos x="249" y="580"/>
              </a:cxn>
              <a:cxn ang="0">
                <a:pos x="237" y="546"/>
              </a:cxn>
              <a:cxn ang="0">
                <a:pos x="255" y="526"/>
              </a:cxn>
              <a:cxn ang="0">
                <a:pos x="302" y="518"/>
              </a:cxn>
              <a:cxn ang="0">
                <a:pos x="319" y="488"/>
              </a:cxn>
              <a:cxn ang="0">
                <a:pos x="330" y="427"/>
              </a:cxn>
              <a:cxn ang="0">
                <a:pos x="327" y="385"/>
              </a:cxn>
              <a:cxn ang="0">
                <a:pos x="317" y="256"/>
              </a:cxn>
              <a:cxn ang="0">
                <a:pos x="351" y="108"/>
              </a:cxn>
              <a:cxn ang="0">
                <a:pos x="317" y="71"/>
              </a:cxn>
              <a:cxn ang="0">
                <a:pos x="272" y="80"/>
              </a:cxn>
              <a:cxn ang="0">
                <a:pos x="263" y="71"/>
              </a:cxn>
              <a:cxn ang="0">
                <a:pos x="222" y="52"/>
              </a:cxn>
              <a:cxn ang="0">
                <a:pos x="237" y="100"/>
              </a:cxn>
              <a:cxn ang="0">
                <a:pos x="215" y="283"/>
              </a:cxn>
              <a:cxn ang="0">
                <a:pos x="200" y="279"/>
              </a:cxn>
              <a:cxn ang="0">
                <a:pos x="210" y="118"/>
              </a:cxn>
              <a:cxn ang="0">
                <a:pos x="187" y="27"/>
              </a:cxn>
              <a:cxn ang="0">
                <a:pos x="140" y="46"/>
              </a:cxn>
              <a:cxn ang="0">
                <a:pos x="116" y="86"/>
              </a:cxn>
              <a:cxn ang="0">
                <a:pos x="103" y="100"/>
              </a:cxn>
              <a:cxn ang="0">
                <a:pos x="58" y="46"/>
              </a:cxn>
              <a:cxn ang="0">
                <a:pos x="1" y="0"/>
              </a:cxn>
              <a:cxn ang="0">
                <a:pos x="0" y="13"/>
              </a:cxn>
            </a:cxnLst>
            <a:rect l="0" t="0" r="r" b="b"/>
            <a:pathLst>
              <a:path w="363" h="609">
                <a:moveTo>
                  <a:pt x="0" y="13"/>
                </a:moveTo>
                <a:lnTo>
                  <a:pt x="55" y="72"/>
                </a:lnTo>
                <a:lnTo>
                  <a:pt x="71" y="112"/>
                </a:lnTo>
                <a:lnTo>
                  <a:pt x="131" y="169"/>
                </a:lnTo>
                <a:lnTo>
                  <a:pt x="194" y="163"/>
                </a:lnTo>
                <a:lnTo>
                  <a:pt x="202" y="167"/>
                </a:lnTo>
                <a:lnTo>
                  <a:pt x="200" y="214"/>
                </a:lnTo>
                <a:lnTo>
                  <a:pt x="187" y="278"/>
                </a:lnTo>
                <a:lnTo>
                  <a:pt x="184" y="305"/>
                </a:lnTo>
                <a:lnTo>
                  <a:pt x="191" y="354"/>
                </a:lnTo>
                <a:lnTo>
                  <a:pt x="206" y="382"/>
                </a:lnTo>
                <a:lnTo>
                  <a:pt x="199" y="435"/>
                </a:lnTo>
                <a:lnTo>
                  <a:pt x="184" y="472"/>
                </a:lnTo>
                <a:lnTo>
                  <a:pt x="175" y="505"/>
                </a:lnTo>
                <a:lnTo>
                  <a:pt x="170" y="536"/>
                </a:lnTo>
                <a:lnTo>
                  <a:pt x="149" y="560"/>
                </a:lnTo>
                <a:lnTo>
                  <a:pt x="135" y="582"/>
                </a:lnTo>
                <a:lnTo>
                  <a:pt x="158" y="609"/>
                </a:lnTo>
                <a:lnTo>
                  <a:pt x="225" y="601"/>
                </a:lnTo>
                <a:lnTo>
                  <a:pt x="249" y="580"/>
                </a:lnTo>
                <a:lnTo>
                  <a:pt x="250" y="566"/>
                </a:lnTo>
                <a:lnTo>
                  <a:pt x="237" y="546"/>
                </a:lnTo>
                <a:lnTo>
                  <a:pt x="252" y="534"/>
                </a:lnTo>
                <a:lnTo>
                  <a:pt x="255" y="526"/>
                </a:lnTo>
                <a:lnTo>
                  <a:pt x="283" y="531"/>
                </a:lnTo>
                <a:lnTo>
                  <a:pt x="302" y="518"/>
                </a:lnTo>
                <a:lnTo>
                  <a:pt x="305" y="504"/>
                </a:lnTo>
                <a:lnTo>
                  <a:pt x="319" y="488"/>
                </a:lnTo>
                <a:lnTo>
                  <a:pt x="316" y="454"/>
                </a:lnTo>
                <a:lnTo>
                  <a:pt x="330" y="427"/>
                </a:lnTo>
                <a:lnTo>
                  <a:pt x="330" y="401"/>
                </a:lnTo>
                <a:lnTo>
                  <a:pt x="327" y="385"/>
                </a:lnTo>
                <a:lnTo>
                  <a:pt x="320" y="348"/>
                </a:lnTo>
                <a:lnTo>
                  <a:pt x="317" y="256"/>
                </a:lnTo>
                <a:lnTo>
                  <a:pt x="323" y="183"/>
                </a:lnTo>
                <a:lnTo>
                  <a:pt x="351" y="108"/>
                </a:lnTo>
                <a:lnTo>
                  <a:pt x="363" y="71"/>
                </a:lnTo>
                <a:lnTo>
                  <a:pt x="317" y="71"/>
                </a:lnTo>
                <a:lnTo>
                  <a:pt x="277" y="67"/>
                </a:lnTo>
                <a:lnTo>
                  <a:pt x="272" y="80"/>
                </a:lnTo>
                <a:lnTo>
                  <a:pt x="267" y="84"/>
                </a:lnTo>
                <a:lnTo>
                  <a:pt x="263" y="71"/>
                </a:lnTo>
                <a:lnTo>
                  <a:pt x="257" y="64"/>
                </a:lnTo>
                <a:lnTo>
                  <a:pt x="222" y="52"/>
                </a:lnTo>
                <a:lnTo>
                  <a:pt x="229" y="69"/>
                </a:lnTo>
                <a:lnTo>
                  <a:pt x="237" y="100"/>
                </a:lnTo>
                <a:lnTo>
                  <a:pt x="232" y="205"/>
                </a:lnTo>
                <a:lnTo>
                  <a:pt x="215" y="283"/>
                </a:lnTo>
                <a:lnTo>
                  <a:pt x="208" y="307"/>
                </a:lnTo>
                <a:lnTo>
                  <a:pt x="200" y="279"/>
                </a:lnTo>
                <a:lnTo>
                  <a:pt x="212" y="198"/>
                </a:lnTo>
                <a:lnTo>
                  <a:pt x="210" y="118"/>
                </a:lnTo>
                <a:lnTo>
                  <a:pt x="208" y="95"/>
                </a:lnTo>
                <a:lnTo>
                  <a:pt x="187" y="27"/>
                </a:lnTo>
                <a:lnTo>
                  <a:pt x="162" y="55"/>
                </a:lnTo>
                <a:lnTo>
                  <a:pt x="140" y="46"/>
                </a:lnTo>
                <a:lnTo>
                  <a:pt x="117" y="38"/>
                </a:lnTo>
                <a:lnTo>
                  <a:pt x="116" y="86"/>
                </a:lnTo>
                <a:lnTo>
                  <a:pt x="109" y="97"/>
                </a:lnTo>
                <a:lnTo>
                  <a:pt x="103" y="100"/>
                </a:lnTo>
                <a:lnTo>
                  <a:pt x="75" y="89"/>
                </a:lnTo>
                <a:lnTo>
                  <a:pt x="58" y="46"/>
                </a:lnTo>
                <a:lnTo>
                  <a:pt x="13" y="0"/>
                </a:lnTo>
                <a:lnTo>
                  <a:pt x="1" y="0"/>
                </a:lnTo>
                <a:lnTo>
                  <a:pt x="0" y="13"/>
                </a:lnTo>
                <a:lnTo>
                  <a:pt x="0" y="13"/>
                </a:lnTo>
                <a:lnTo>
                  <a:pt x="0"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3" name="Freeform 250"/>
          <p:cNvSpPr>
            <a:spLocks noGrp="1" noSelect="1" noRot="1" noMove="1" noResize="1" noEditPoints="1" noAdjustHandles="1" noChangeArrowheads="1" noChangeShapeType="1" noTextEdit="1"/>
          </p:cNvSpPr>
          <p:nvPr>
            <p:custDataLst>
              <p:tags r:id="rId21"/>
            </p:custDataLst>
          </p:nvPr>
        </p:nvSpPr>
        <p:spPr bwMode="auto">
          <a:xfrm flipH="1">
            <a:off x="1491331" y="4372701"/>
            <a:ext cx="58166" cy="49494"/>
          </a:xfrm>
          <a:custGeom>
            <a:avLst/>
            <a:gdLst/>
            <a:ahLst/>
            <a:cxnLst>
              <a:cxn ang="0">
                <a:pos x="138" y="59"/>
              </a:cxn>
              <a:cxn ang="0">
                <a:pos x="138" y="35"/>
              </a:cxn>
              <a:cxn ang="0">
                <a:pos x="127" y="21"/>
              </a:cxn>
              <a:cxn ang="0">
                <a:pos x="117" y="11"/>
              </a:cxn>
              <a:cxn ang="0">
                <a:pos x="79" y="5"/>
              </a:cxn>
              <a:cxn ang="0">
                <a:pos x="70" y="0"/>
              </a:cxn>
              <a:cxn ang="0">
                <a:pos x="67" y="29"/>
              </a:cxn>
              <a:cxn ang="0">
                <a:pos x="67" y="47"/>
              </a:cxn>
              <a:cxn ang="0">
                <a:pos x="64" y="53"/>
              </a:cxn>
              <a:cxn ang="0">
                <a:pos x="43" y="65"/>
              </a:cxn>
              <a:cxn ang="0">
                <a:pos x="25" y="59"/>
              </a:cxn>
              <a:cxn ang="0">
                <a:pos x="0" y="52"/>
              </a:cxn>
              <a:cxn ang="0">
                <a:pos x="27" y="83"/>
              </a:cxn>
              <a:cxn ang="0">
                <a:pos x="53" y="109"/>
              </a:cxn>
              <a:cxn ang="0">
                <a:pos x="82" y="119"/>
              </a:cxn>
              <a:cxn ang="0">
                <a:pos x="106" y="120"/>
              </a:cxn>
              <a:cxn ang="0">
                <a:pos x="141" y="117"/>
              </a:cxn>
              <a:cxn ang="0">
                <a:pos x="138" y="59"/>
              </a:cxn>
              <a:cxn ang="0">
                <a:pos x="138" y="59"/>
              </a:cxn>
              <a:cxn ang="0">
                <a:pos x="138" y="59"/>
              </a:cxn>
            </a:cxnLst>
            <a:rect l="0" t="0" r="r" b="b"/>
            <a:pathLst>
              <a:path w="141" h="120">
                <a:moveTo>
                  <a:pt x="138" y="59"/>
                </a:moveTo>
                <a:lnTo>
                  <a:pt x="138" y="35"/>
                </a:lnTo>
                <a:lnTo>
                  <a:pt x="127" y="21"/>
                </a:lnTo>
                <a:lnTo>
                  <a:pt x="117" y="11"/>
                </a:lnTo>
                <a:lnTo>
                  <a:pt x="79" y="5"/>
                </a:lnTo>
                <a:lnTo>
                  <a:pt x="70" y="0"/>
                </a:lnTo>
                <a:lnTo>
                  <a:pt x="67" y="29"/>
                </a:lnTo>
                <a:lnTo>
                  <a:pt x="67" y="47"/>
                </a:lnTo>
                <a:lnTo>
                  <a:pt x="64" y="53"/>
                </a:lnTo>
                <a:lnTo>
                  <a:pt x="43" y="65"/>
                </a:lnTo>
                <a:lnTo>
                  <a:pt x="25" y="59"/>
                </a:lnTo>
                <a:lnTo>
                  <a:pt x="0" y="52"/>
                </a:lnTo>
                <a:lnTo>
                  <a:pt x="27" y="83"/>
                </a:lnTo>
                <a:lnTo>
                  <a:pt x="53" y="109"/>
                </a:lnTo>
                <a:lnTo>
                  <a:pt x="82" y="119"/>
                </a:lnTo>
                <a:lnTo>
                  <a:pt x="106" y="120"/>
                </a:lnTo>
                <a:lnTo>
                  <a:pt x="141" y="117"/>
                </a:lnTo>
                <a:lnTo>
                  <a:pt x="138" y="59"/>
                </a:lnTo>
                <a:lnTo>
                  <a:pt x="138" y="59"/>
                </a:lnTo>
                <a:lnTo>
                  <a:pt x="138" y="59"/>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4" name="Freeform 251"/>
          <p:cNvSpPr>
            <a:spLocks noGrp="1" noSelect="1" noRot="1" noMove="1" noResize="1" noEditPoints="1" noAdjustHandles="1" noChangeArrowheads="1" noChangeShapeType="1" noTextEdit="1"/>
          </p:cNvSpPr>
          <p:nvPr>
            <p:custDataLst>
              <p:tags r:id="rId22"/>
            </p:custDataLst>
          </p:nvPr>
        </p:nvSpPr>
        <p:spPr bwMode="auto">
          <a:xfrm flipH="1">
            <a:off x="1436053" y="4458491"/>
            <a:ext cx="29702" cy="109711"/>
          </a:xfrm>
          <a:custGeom>
            <a:avLst/>
            <a:gdLst/>
            <a:ahLst/>
            <a:cxnLst>
              <a:cxn ang="0">
                <a:pos x="29" y="42"/>
              </a:cxn>
              <a:cxn ang="0">
                <a:pos x="24" y="119"/>
              </a:cxn>
              <a:cxn ang="0">
                <a:pos x="31" y="159"/>
              </a:cxn>
              <a:cxn ang="0">
                <a:pos x="44" y="154"/>
              </a:cxn>
              <a:cxn ang="0">
                <a:pos x="50" y="159"/>
              </a:cxn>
              <a:cxn ang="0">
                <a:pos x="35" y="187"/>
              </a:cxn>
              <a:cxn ang="0">
                <a:pos x="35" y="200"/>
              </a:cxn>
              <a:cxn ang="0">
                <a:pos x="36" y="224"/>
              </a:cxn>
              <a:cxn ang="0">
                <a:pos x="30" y="241"/>
              </a:cxn>
              <a:cxn ang="0">
                <a:pos x="0" y="266"/>
              </a:cxn>
              <a:cxn ang="0">
                <a:pos x="36" y="264"/>
              </a:cxn>
              <a:cxn ang="0">
                <a:pos x="45" y="244"/>
              </a:cxn>
              <a:cxn ang="0">
                <a:pos x="59" y="229"/>
              </a:cxn>
              <a:cxn ang="0">
                <a:pos x="56" y="200"/>
              </a:cxn>
              <a:cxn ang="0">
                <a:pos x="63" y="176"/>
              </a:cxn>
              <a:cxn ang="0">
                <a:pos x="72" y="163"/>
              </a:cxn>
              <a:cxn ang="0">
                <a:pos x="69" y="127"/>
              </a:cxn>
              <a:cxn ang="0">
                <a:pos x="61" y="102"/>
              </a:cxn>
              <a:cxn ang="0">
                <a:pos x="57" y="0"/>
              </a:cxn>
              <a:cxn ang="0">
                <a:pos x="42" y="20"/>
              </a:cxn>
              <a:cxn ang="0">
                <a:pos x="29" y="42"/>
              </a:cxn>
              <a:cxn ang="0">
                <a:pos x="29" y="42"/>
              </a:cxn>
              <a:cxn ang="0">
                <a:pos x="29" y="42"/>
              </a:cxn>
            </a:cxnLst>
            <a:rect l="0" t="0" r="r" b="b"/>
            <a:pathLst>
              <a:path w="72" h="266">
                <a:moveTo>
                  <a:pt x="29" y="42"/>
                </a:moveTo>
                <a:lnTo>
                  <a:pt x="24" y="119"/>
                </a:lnTo>
                <a:lnTo>
                  <a:pt x="31" y="159"/>
                </a:lnTo>
                <a:lnTo>
                  <a:pt x="44" y="154"/>
                </a:lnTo>
                <a:lnTo>
                  <a:pt x="50" y="159"/>
                </a:lnTo>
                <a:lnTo>
                  <a:pt x="35" y="187"/>
                </a:lnTo>
                <a:lnTo>
                  <a:pt x="35" y="200"/>
                </a:lnTo>
                <a:lnTo>
                  <a:pt x="36" y="224"/>
                </a:lnTo>
                <a:lnTo>
                  <a:pt x="30" y="241"/>
                </a:lnTo>
                <a:lnTo>
                  <a:pt x="0" y="266"/>
                </a:lnTo>
                <a:lnTo>
                  <a:pt x="36" y="264"/>
                </a:lnTo>
                <a:lnTo>
                  <a:pt x="45" y="244"/>
                </a:lnTo>
                <a:lnTo>
                  <a:pt x="59" y="229"/>
                </a:lnTo>
                <a:lnTo>
                  <a:pt x="56" y="200"/>
                </a:lnTo>
                <a:lnTo>
                  <a:pt x="63" y="176"/>
                </a:lnTo>
                <a:lnTo>
                  <a:pt x="72" y="163"/>
                </a:lnTo>
                <a:lnTo>
                  <a:pt x="69" y="127"/>
                </a:lnTo>
                <a:lnTo>
                  <a:pt x="61" y="102"/>
                </a:lnTo>
                <a:lnTo>
                  <a:pt x="57" y="0"/>
                </a:lnTo>
                <a:lnTo>
                  <a:pt x="42" y="20"/>
                </a:lnTo>
                <a:lnTo>
                  <a:pt x="29" y="42"/>
                </a:lnTo>
                <a:lnTo>
                  <a:pt x="29" y="42"/>
                </a:lnTo>
                <a:lnTo>
                  <a:pt x="29" y="4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5" name="Freeform 252"/>
          <p:cNvSpPr>
            <a:spLocks noGrp="1" noSelect="1" noRot="1" noMove="1" noResize="1" noEditPoints="1" noAdjustHandles="1" noChangeArrowheads="1" noChangeShapeType="1" noTextEdit="1"/>
          </p:cNvSpPr>
          <p:nvPr>
            <p:custDataLst>
              <p:tags r:id="rId23"/>
            </p:custDataLst>
          </p:nvPr>
        </p:nvSpPr>
        <p:spPr bwMode="auto">
          <a:xfrm flipH="1">
            <a:off x="1791237" y="4238243"/>
            <a:ext cx="15676" cy="18148"/>
          </a:xfrm>
          <a:custGeom>
            <a:avLst/>
            <a:gdLst/>
            <a:ahLst/>
            <a:cxnLst>
              <a:cxn ang="0">
                <a:pos x="19" y="0"/>
              </a:cxn>
              <a:cxn ang="0">
                <a:pos x="4" y="12"/>
              </a:cxn>
              <a:cxn ang="0">
                <a:pos x="1" y="17"/>
              </a:cxn>
              <a:cxn ang="0">
                <a:pos x="0" y="31"/>
              </a:cxn>
              <a:cxn ang="0">
                <a:pos x="10" y="41"/>
              </a:cxn>
              <a:cxn ang="0">
                <a:pos x="27" y="44"/>
              </a:cxn>
              <a:cxn ang="0">
                <a:pos x="38" y="25"/>
              </a:cxn>
              <a:cxn ang="0">
                <a:pos x="31" y="6"/>
              </a:cxn>
              <a:cxn ang="0">
                <a:pos x="19" y="0"/>
              </a:cxn>
              <a:cxn ang="0">
                <a:pos x="19" y="0"/>
              </a:cxn>
              <a:cxn ang="0">
                <a:pos x="19" y="0"/>
              </a:cxn>
            </a:cxnLst>
            <a:rect l="0" t="0" r="r" b="b"/>
            <a:pathLst>
              <a:path w="38" h="44">
                <a:moveTo>
                  <a:pt x="19" y="0"/>
                </a:moveTo>
                <a:lnTo>
                  <a:pt x="4" y="12"/>
                </a:lnTo>
                <a:lnTo>
                  <a:pt x="1" y="17"/>
                </a:lnTo>
                <a:lnTo>
                  <a:pt x="0" y="31"/>
                </a:lnTo>
                <a:lnTo>
                  <a:pt x="10" y="41"/>
                </a:lnTo>
                <a:lnTo>
                  <a:pt x="27" y="44"/>
                </a:lnTo>
                <a:lnTo>
                  <a:pt x="38" y="25"/>
                </a:lnTo>
                <a:lnTo>
                  <a:pt x="31" y="6"/>
                </a:lnTo>
                <a:lnTo>
                  <a:pt x="19" y="0"/>
                </a:lnTo>
                <a:lnTo>
                  <a:pt x="19" y="0"/>
                </a:lnTo>
                <a:lnTo>
                  <a:pt x="1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6" name="Freeform 253"/>
          <p:cNvSpPr>
            <a:spLocks noGrp="1" noSelect="1" noRot="1" noMove="1" noResize="1" noEditPoints="1" noAdjustHandles="1" noChangeArrowheads="1" noChangeShapeType="1" noTextEdit="1"/>
          </p:cNvSpPr>
          <p:nvPr>
            <p:custDataLst>
              <p:tags r:id="rId24"/>
            </p:custDataLst>
          </p:nvPr>
        </p:nvSpPr>
        <p:spPr bwMode="auto">
          <a:xfrm flipH="1">
            <a:off x="1093657" y="4134306"/>
            <a:ext cx="36302" cy="14023"/>
          </a:xfrm>
          <a:custGeom>
            <a:avLst/>
            <a:gdLst/>
            <a:ahLst/>
            <a:cxnLst>
              <a:cxn ang="0">
                <a:pos x="15" y="0"/>
              </a:cxn>
              <a:cxn ang="0">
                <a:pos x="0" y="21"/>
              </a:cxn>
              <a:cxn ang="0">
                <a:pos x="69" y="34"/>
              </a:cxn>
              <a:cxn ang="0">
                <a:pos x="88" y="19"/>
              </a:cxn>
              <a:cxn ang="0">
                <a:pos x="77" y="11"/>
              </a:cxn>
              <a:cxn ang="0">
                <a:pos x="27" y="8"/>
              </a:cxn>
              <a:cxn ang="0">
                <a:pos x="15" y="0"/>
              </a:cxn>
              <a:cxn ang="0">
                <a:pos x="15" y="0"/>
              </a:cxn>
              <a:cxn ang="0">
                <a:pos x="15" y="0"/>
              </a:cxn>
            </a:cxnLst>
            <a:rect l="0" t="0" r="r" b="b"/>
            <a:pathLst>
              <a:path w="88" h="34">
                <a:moveTo>
                  <a:pt x="15" y="0"/>
                </a:moveTo>
                <a:lnTo>
                  <a:pt x="0" y="21"/>
                </a:lnTo>
                <a:lnTo>
                  <a:pt x="69" y="34"/>
                </a:lnTo>
                <a:lnTo>
                  <a:pt x="88" y="19"/>
                </a:lnTo>
                <a:lnTo>
                  <a:pt x="77" y="11"/>
                </a:lnTo>
                <a:lnTo>
                  <a:pt x="27" y="8"/>
                </a:lnTo>
                <a:lnTo>
                  <a:pt x="15" y="0"/>
                </a:lnTo>
                <a:lnTo>
                  <a:pt x="15" y="0"/>
                </a:lnTo>
                <a:lnTo>
                  <a:pt x="1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7" name="Freeform 254"/>
          <p:cNvSpPr>
            <a:spLocks noGrp="1" noSelect="1" noRot="1" noMove="1" noResize="1" noEditPoints="1" noAdjustHandles="1" noChangeArrowheads="1" noChangeShapeType="1" noTextEdit="1"/>
          </p:cNvSpPr>
          <p:nvPr>
            <p:custDataLst>
              <p:tags r:id="rId25"/>
            </p:custDataLst>
          </p:nvPr>
        </p:nvSpPr>
        <p:spPr bwMode="auto">
          <a:xfrm flipH="1">
            <a:off x="1799075" y="4242368"/>
            <a:ext cx="6600" cy="8249"/>
          </a:xfrm>
          <a:custGeom>
            <a:avLst/>
            <a:gdLst/>
            <a:ahLst/>
            <a:cxnLst>
              <a:cxn ang="0">
                <a:pos x="16" y="5"/>
              </a:cxn>
              <a:cxn ang="0">
                <a:pos x="16" y="10"/>
              </a:cxn>
              <a:cxn ang="0">
                <a:pos x="10" y="12"/>
              </a:cxn>
              <a:cxn ang="0">
                <a:pos x="4" y="20"/>
              </a:cxn>
              <a:cxn ang="0">
                <a:pos x="0" y="15"/>
              </a:cxn>
              <a:cxn ang="0">
                <a:pos x="1" y="8"/>
              </a:cxn>
              <a:cxn ang="0">
                <a:pos x="5" y="4"/>
              </a:cxn>
              <a:cxn ang="0">
                <a:pos x="10" y="0"/>
              </a:cxn>
              <a:cxn ang="0">
                <a:pos x="15" y="2"/>
              </a:cxn>
              <a:cxn ang="0">
                <a:pos x="16" y="5"/>
              </a:cxn>
              <a:cxn ang="0">
                <a:pos x="16" y="5"/>
              </a:cxn>
              <a:cxn ang="0">
                <a:pos x="16" y="5"/>
              </a:cxn>
            </a:cxnLst>
            <a:rect l="0" t="0" r="r" b="b"/>
            <a:pathLst>
              <a:path w="16" h="20">
                <a:moveTo>
                  <a:pt x="16" y="5"/>
                </a:moveTo>
                <a:lnTo>
                  <a:pt x="16" y="10"/>
                </a:lnTo>
                <a:lnTo>
                  <a:pt x="10" y="12"/>
                </a:lnTo>
                <a:lnTo>
                  <a:pt x="4" y="20"/>
                </a:lnTo>
                <a:lnTo>
                  <a:pt x="0" y="15"/>
                </a:lnTo>
                <a:lnTo>
                  <a:pt x="1" y="8"/>
                </a:lnTo>
                <a:lnTo>
                  <a:pt x="5" y="4"/>
                </a:lnTo>
                <a:lnTo>
                  <a:pt x="10" y="0"/>
                </a:lnTo>
                <a:lnTo>
                  <a:pt x="15" y="2"/>
                </a:lnTo>
                <a:lnTo>
                  <a:pt x="16" y="5"/>
                </a:lnTo>
                <a:lnTo>
                  <a:pt x="16" y="5"/>
                </a:lnTo>
                <a:lnTo>
                  <a:pt x="16" y="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8" name="Freeform 255"/>
          <p:cNvSpPr>
            <a:spLocks noGrp="1" noSelect="1" noRot="1" noMove="1" noResize="1" noEditPoints="1" noAdjustHandles="1" noChangeArrowheads="1" noChangeShapeType="1" noTextEdit="1"/>
          </p:cNvSpPr>
          <p:nvPr>
            <p:custDataLst>
              <p:tags r:id="rId26"/>
            </p:custDataLst>
          </p:nvPr>
        </p:nvSpPr>
        <p:spPr bwMode="auto">
          <a:xfrm flipH="1">
            <a:off x="1188950" y="4364040"/>
            <a:ext cx="70954" cy="174466"/>
          </a:xfrm>
          <a:custGeom>
            <a:avLst/>
            <a:gdLst/>
            <a:ahLst/>
            <a:cxnLst>
              <a:cxn ang="0">
                <a:pos x="86" y="30"/>
              </a:cxn>
              <a:cxn ang="0">
                <a:pos x="117" y="84"/>
              </a:cxn>
              <a:cxn ang="0">
                <a:pos x="139" y="147"/>
              </a:cxn>
              <a:cxn ang="0">
                <a:pos x="117" y="253"/>
              </a:cxn>
              <a:cxn ang="0">
                <a:pos x="79" y="342"/>
              </a:cxn>
              <a:cxn ang="0">
                <a:pos x="74" y="350"/>
              </a:cxn>
              <a:cxn ang="0">
                <a:pos x="68" y="366"/>
              </a:cxn>
              <a:cxn ang="0">
                <a:pos x="63" y="376"/>
              </a:cxn>
              <a:cxn ang="0">
                <a:pos x="57" y="382"/>
              </a:cxn>
              <a:cxn ang="0">
                <a:pos x="35" y="384"/>
              </a:cxn>
              <a:cxn ang="0">
                <a:pos x="2" y="382"/>
              </a:cxn>
              <a:cxn ang="0">
                <a:pos x="0" y="423"/>
              </a:cxn>
              <a:cxn ang="0">
                <a:pos x="74" y="410"/>
              </a:cxn>
              <a:cxn ang="0">
                <a:pos x="96" y="380"/>
              </a:cxn>
              <a:cxn ang="0">
                <a:pos x="104" y="341"/>
              </a:cxn>
              <a:cxn ang="0">
                <a:pos x="121" y="330"/>
              </a:cxn>
              <a:cxn ang="0">
                <a:pos x="145" y="246"/>
              </a:cxn>
              <a:cxn ang="0">
                <a:pos x="172" y="208"/>
              </a:cxn>
              <a:cxn ang="0">
                <a:pos x="169" y="70"/>
              </a:cxn>
              <a:cxn ang="0">
                <a:pos x="130" y="0"/>
              </a:cxn>
              <a:cxn ang="0">
                <a:pos x="86" y="30"/>
              </a:cxn>
              <a:cxn ang="0">
                <a:pos x="86" y="30"/>
              </a:cxn>
              <a:cxn ang="0">
                <a:pos x="86" y="30"/>
              </a:cxn>
            </a:cxnLst>
            <a:rect l="0" t="0" r="r" b="b"/>
            <a:pathLst>
              <a:path w="172" h="423">
                <a:moveTo>
                  <a:pt x="86" y="30"/>
                </a:moveTo>
                <a:lnTo>
                  <a:pt x="117" y="84"/>
                </a:lnTo>
                <a:lnTo>
                  <a:pt x="139" y="147"/>
                </a:lnTo>
                <a:lnTo>
                  <a:pt x="117" y="253"/>
                </a:lnTo>
                <a:lnTo>
                  <a:pt x="79" y="342"/>
                </a:lnTo>
                <a:lnTo>
                  <a:pt x="74" y="350"/>
                </a:lnTo>
                <a:lnTo>
                  <a:pt x="68" y="366"/>
                </a:lnTo>
                <a:lnTo>
                  <a:pt x="63" y="376"/>
                </a:lnTo>
                <a:lnTo>
                  <a:pt x="57" y="382"/>
                </a:lnTo>
                <a:lnTo>
                  <a:pt x="35" y="384"/>
                </a:lnTo>
                <a:lnTo>
                  <a:pt x="2" y="382"/>
                </a:lnTo>
                <a:lnTo>
                  <a:pt x="0" y="423"/>
                </a:lnTo>
                <a:lnTo>
                  <a:pt x="74" y="410"/>
                </a:lnTo>
                <a:lnTo>
                  <a:pt x="96" y="380"/>
                </a:lnTo>
                <a:lnTo>
                  <a:pt x="104" y="341"/>
                </a:lnTo>
                <a:lnTo>
                  <a:pt x="121" y="330"/>
                </a:lnTo>
                <a:lnTo>
                  <a:pt x="145" y="246"/>
                </a:lnTo>
                <a:lnTo>
                  <a:pt x="172" y="208"/>
                </a:lnTo>
                <a:lnTo>
                  <a:pt x="169" y="70"/>
                </a:lnTo>
                <a:lnTo>
                  <a:pt x="130" y="0"/>
                </a:lnTo>
                <a:lnTo>
                  <a:pt x="86" y="30"/>
                </a:lnTo>
                <a:lnTo>
                  <a:pt x="86" y="30"/>
                </a:lnTo>
                <a:lnTo>
                  <a:pt x="86" y="3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39" name="Freeform 256"/>
          <p:cNvSpPr>
            <a:spLocks noGrp="1" noSelect="1" noRot="1" noMove="1" noResize="1" noEditPoints="1" noAdjustHandles="1" noChangeArrowheads="1" noChangeShapeType="1" noTextEdit="1"/>
          </p:cNvSpPr>
          <p:nvPr>
            <p:custDataLst>
              <p:tags r:id="rId27"/>
            </p:custDataLst>
          </p:nvPr>
        </p:nvSpPr>
        <p:spPr bwMode="auto">
          <a:xfrm flipH="1">
            <a:off x="1700481" y="4101310"/>
            <a:ext cx="52803" cy="32171"/>
          </a:xfrm>
          <a:custGeom>
            <a:avLst/>
            <a:gdLst/>
            <a:ahLst/>
            <a:cxnLst>
              <a:cxn ang="0">
                <a:pos x="9" y="0"/>
              </a:cxn>
              <a:cxn ang="0">
                <a:pos x="31" y="11"/>
              </a:cxn>
              <a:cxn ang="0">
                <a:pos x="64" y="13"/>
              </a:cxn>
              <a:cxn ang="0">
                <a:pos x="88" y="16"/>
              </a:cxn>
              <a:cxn ang="0">
                <a:pos x="101" y="19"/>
              </a:cxn>
              <a:cxn ang="0">
                <a:pos x="118" y="32"/>
              </a:cxn>
              <a:cxn ang="0">
                <a:pos x="126" y="40"/>
              </a:cxn>
              <a:cxn ang="0">
                <a:pos x="128" y="47"/>
              </a:cxn>
              <a:cxn ang="0">
                <a:pos x="123" y="63"/>
              </a:cxn>
              <a:cxn ang="0">
                <a:pos x="104" y="78"/>
              </a:cxn>
              <a:cxn ang="0">
                <a:pos x="89" y="75"/>
              </a:cxn>
              <a:cxn ang="0">
                <a:pos x="67" y="62"/>
              </a:cxn>
              <a:cxn ang="0">
                <a:pos x="32" y="49"/>
              </a:cxn>
              <a:cxn ang="0">
                <a:pos x="15" y="40"/>
              </a:cxn>
              <a:cxn ang="0">
                <a:pos x="5" y="28"/>
              </a:cxn>
              <a:cxn ang="0">
                <a:pos x="0" y="16"/>
              </a:cxn>
              <a:cxn ang="0">
                <a:pos x="6" y="4"/>
              </a:cxn>
              <a:cxn ang="0">
                <a:pos x="9" y="0"/>
              </a:cxn>
              <a:cxn ang="0">
                <a:pos x="9" y="0"/>
              </a:cxn>
              <a:cxn ang="0">
                <a:pos x="9" y="0"/>
              </a:cxn>
            </a:cxnLst>
            <a:rect l="0" t="0" r="r" b="b"/>
            <a:pathLst>
              <a:path w="128" h="78">
                <a:moveTo>
                  <a:pt x="9" y="0"/>
                </a:moveTo>
                <a:lnTo>
                  <a:pt x="31" y="11"/>
                </a:lnTo>
                <a:lnTo>
                  <a:pt x="64" y="13"/>
                </a:lnTo>
                <a:lnTo>
                  <a:pt x="88" y="16"/>
                </a:lnTo>
                <a:lnTo>
                  <a:pt x="101" y="19"/>
                </a:lnTo>
                <a:lnTo>
                  <a:pt x="118" y="32"/>
                </a:lnTo>
                <a:lnTo>
                  <a:pt x="126" y="40"/>
                </a:lnTo>
                <a:lnTo>
                  <a:pt x="128" y="47"/>
                </a:lnTo>
                <a:lnTo>
                  <a:pt x="123" y="63"/>
                </a:lnTo>
                <a:lnTo>
                  <a:pt x="104" y="78"/>
                </a:lnTo>
                <a:lnTo>
                  <a:pt x="89" y="75"/>
                </a:lnTo>
                <a:lnTo>
                  <a:pt x="67" y="62"/>
                </a:lnTo>
                <a:lnTo>
                  <a:pt x="32" y="49"/>
                </a:lnTo>
                <a:lnTo>
                  <a:pt x="15" y="40"/>
                </a:lnTo>
                <a:lnTo>
                  <a:pt x="5" y="28"/>
                </a:lnTo>
                <a:lnTo>
                  <a:pt x="0" y="16"/>
                </a:lnTo>
                <a:lnTo>
                  <a:pt x="6" y="4"/>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0" name="Freeform 257"/>
          <p:cNvSpPr>
            <a:spLocks noGrp="1" noSelect="1" noRot="1" noMove="1" noResize="1" noEditPoints="1" noAdjustHandles="1" noChangeArrowheads="1" noChangeShapeType="1" noTextEdit="1"/>
          </p:cNvSpPr>
          <p:nvPr>
            <p:custDataLst>
              <p:tags r:id="rId28"/>
            </p:custDataLst>
          </p:nvPr>
        </p:nvSpPr>
        <p:spPr bwMode="auto">
          <a:xfrm flipH="1">
            <a:off x="1238454" y="4520770"/>
            <a:ext cx="23514" cy="14848"/>
          </a:xfrm>
          <a:custGeom>
            <a:avLst/>
            <a:gdLst/>
            <a:ahLst/>
            <a:cxnLst>
              <a:cxn ang="0">
                <a:pos x="8" y="2"/>
              </a:cxn>
              <a:cxn ang="0">
                <a:pos x="53" y="4"/>
              </a:cxn>
              <a:cxn ang="0">
                <a:pos x="57" y="17"/>
              </a:cxn>
              <a:cxn ang="0">
                <a:pos x="53" y="27"/>
              </a:cxn>
              <a:cxn ang="0">
                <a:pos x="16" y="36"/>
              </a:cxn>
              <a:cxn ang="0">
                <a:pos x="0" y="21"/>
              </a:cxn>
              <a:cxn ang="0">
                <a:pos x="2" y="0"/>
              </a:cxn>
              <a:cxn ang="0">
                <a:pos x="8" y="2"/>
              </a:cxn>
              <a:cxn ang="0">
                <a:pos x="8" y="2"/>
              </a:cxn>
              <a:cxn ang="0">
                <a:pos x="8" y="2"/>
              </a:cxn>
            </a:cxnLst>
            <a:rect l="0" t="0" r="r" b="b"/>
            <a:pathLst>
              <a:path w="57" h="36">
                <a:moveTo>
                  <a:pt x="8" y="2"/>
                </a:moveTo>
                <a:lnTo>
                  <a:pt x="53" y="4"/>
                </a:lnTo>
                <a:lnTo>
                  <a:pt x="57" y="17"/>
                </a:lnTo>
                <a:lnTo>
                  <a:pt x="53" y="27"/>
                </a:lnTo>
                <a:lnTo>
                  <a:pt x="16" y="36"/>
                </a:lnTo>
                <a:lnTo>
                  <a:pt x="0" y="21"/>
                </a:lnTo>
                <a:lnTo>
                  <a:pt x="2" y="0"/>
                </a:lnTo>
                <a:lnTo>
                  <a:pt x="8" y="2"/>
                </a:lnTo>
                <a:lnTo>
                  <a:pt x="8" y="2"/>
                </a:lnTo>
                <a:lnTo>
                  <a:pt x="8"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1" name="Freeform 258"/>
          <p:cNvSpPr>
            <a:spLocks noGrp="1" noSelect="1" noRot="1" noMove="1" noResize="1" noEditPoints="1" noAdjustHandles="1" noChangeArrowheads="1" noChangeShapeType="1" noTextEdit="1"/>
          </p:cNvSpPr>
          <p:nvPr>
            <p:custDataLst>
              <p:tags r:id="rId29"/>
            </p:custDataLst>
          </p:nvPr>
        </p:nvSpPr>
        <p:spPr bwMode="auto">
          <a:xfrm flipH="1">
            <a:off x="1736371" y="4104197"/>
            <a:ext cx="16088" cy="15673"/>
          </a:xfrm>
          <a:custGeom>
            <a:avLst/>
            <a:gdLst/>
            <a:ahLst/>
            <a:cxnLst>
              <a:cxn ang="0">
                <a:pos x="13" y="2"/>
              </a:cxn>
              <a:cxn ang="0">
                <a:pos x="39" y="16"/>
              </a:cxn>
              <a:cxn ang="0">
                <a:pos x="39" y="28"/>
              </a:cxn>
              <a:cxn ang="0">
                <a:pos x="29" y="38"/>
              </a:cxn>
              <a:cxn ang="0">
                <a:pos x="19" y="35"/>
              </a:cxn>
              <a:cxn ang="0">
                <a:pos x="9" y="25"/>
              </a:cxn>
              <a:cxn ang="0">
                <a:pos x="1" y="11"/>
              </a:cxn>
              <a:cxn ang="0">
                <a:pos x="0" y="0"/>
              </a:cxn>
              <a:cxn ang="0">
                <a:pos x="13" y="2"/>
              </a:cxn>
              <a:cxn ang="0">
                <a:pos x="13" y="2"/>
              </a:cxn>
              <a:cxn ang="0">
                <a:pos x="13" y="2"/>
              </a:cxn>
            </a:cxnLst>
            <a:rect l="0" t="0" r="r" b="b"/>
            <a:pathLst>
              <a:path w="39" h="38">
                <a:moveTo>
                  <a:pt x="13" y="2"/>
                </a:moveTo>
                <a:lnTo>
                  <a:pt x="39" y="16"/>
                </a:lnTo>
                <a:lnTo>
                  <a:pt x="39" y="28"/>
                </a:lnTo>
                <a:lnTo>
                  <a:pt x="29" y="38"/>
                </a:lnTo>
                <a:lnTo>
                  <a:pt x="19" y="35"/>
                </a:lnTo>
                <a:lnTo>
                  <a:pt x="9" y="25"/>
                </a:lnTo>
                <a:lnTo>
                  <a:pt x="1" y="11"/>
                </a:lnTo>
                <a:lnTo>
                  <a:pt x="0" y="0"/>
                </a:lnTo>
                <a:lnTo>
                  <a:pt x="13" y="2"/>
                </a:lnTo>
                <a:lnTo>
                  <a:pt x="13" y="2"/>
                </a:lnTo>
                <a:lnTo>
                  <a:pt x="13"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2" name="Freeform 259"/>
          <p:cNvSpPr>
            <a:spLocks noGrp="1" noSelect="1" noRot="1" noMove="1" noResize="1" noEditPoints="1" noAdjustHandles="1" noChangeArrowheads="1" noChangeShapeType="1" noTextEdit="1"/>
          </p:cNvSpPr>
          <p:nvPr>
            <p:custDataLst>
              <p:tags r:id="rId30"/>
            </p:custDataLst>
          </p:nvPr>
        </p:nvSpPr>
        <p:spPr bwMode="auto">
          <a:xfrm flipH="1">
            <a:off x="1709145" y="4120283"/>
            <a:ext cx="23514" cy="12786"/>
          </a:xfrm>
          <a:custGeom>
            <a:avLst/>
            <a:gdLst/>
            <a:ahLst/>
            <a:cxnLst>
              <a:cxn ang="0">
                <a:pos x="8" y="0"/>
              </a:cxn>
              <a:cxn ang="0">
                <a:pos x="37" y="7"/>
              </a:cxn>
              <a:cxn ang="0">
                <a:pos x="57" y="16"/>
              </a:cxn>
              <a:cxn ang="0">
                <a:pos x="53" y="28"/>
              </a:cxn>
              <a:cxn ang="0">
                <a:pos x="44" y="31"/>
              </a:cxn>
              <a:cxn ang="0">
                <a:pos x="16" y="16"/>
              </a:cxn>
              <a:cxn ang="0">
                <a:pos x="0" y="9"/>
              </a:cxn>
              <a:cxn ang="0">
                <a:pos x="8" y="0"/>
              </a:cxn>
              <a:cxn ang="0">
                <a:pos x="8" y="0"/>
              </a:cxn>
              <a:cxn ang="0">
                <a:pos x="8" y="0"/>
              </a:cxn>
            </a:cxnLst>
            <a:rect l="0" t="0" r="r" b="b"/>
            <a:pathLst>
              <a:path w="57" h="31">
                <a:moveTo>
                  <a:pt x="8" y="0"/>
                </a:moveTo>
                <a:lnTo>
                  <a:pt x="37" y="7"/>
                </a:lnTo>
                <a:lnTo>
                  <a:pt x="57" y="16"/>
                </a:lnTo>
                <a:lnTo>
                  <a:pt x="53" y="28"/>
                </a:lnTo>
                <a:lnTo>
                  <a:pt x="44" y="31"/>
                </a:lnTo>
                <a:lnTo>
                  <a:pt x="16" y="16"/>
                </a:lnTo>
                <a:lnTo>
                  <a:pt x="0" y="9"/>
                </a:lnTo>
                <a:lnTo>
                  <a:pt x="8" y="0"/>
                </a:lnTo>
                <a:lnTo>
                  <a:pt x="8" y="0"/>
                </a:lnTo>
                <a:lnTo>
                  <a:pt x="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3" name="Freeform 260"/>
          <p:cNvSpPr>
            <a:spLocks noGrp="1" noSelect="1" noRot="1" noMove="1" noResize="1" noEditPoints="1" noAdjustHandles="1" noChangeArrowheads="1" noChangeShapeType="1" noTextEdit="1"/>
          </p:cNvSpPr>
          <p:nvPr>
            <p:custDataLst>
              <p:tags r:id="rId31"/>
            </p:custDataLst>
          </p:nvPr>
        </p:nvSpPr>
        <p:spPr bwMode="auto">
          <a:xfrm flipH="1">
            <a:off x="1699657" y="4111209"/>
            <a:ext cx="20214" cy="18148"/>
          </a:xfrm>
          <a:custGeom>
            <a:avLst/>
            <a:gdLst/>
            <a:ahLst/>
            <a:cxnLst>
              <a:cxn ang="0">
                <a:pos x="24" y="0"/>
              </a:cxn>
              <a:cxn ang="0">
                <a:pos x="39" y="8"/>
              </a:cxn>
              <a:cxn ang="0">
                <a:pos x="49" y="22"/>
              </a:cxn>
              <a:cxn ang="0">
                <a:pos x="39" y="39"/>
              </a:cxn>
              <a:cxn ang="0">
                <a:pos x="29" y="44"/>
              </a:cxn>
              <a:cxn ang="0">
                <a:pos x="16" y="40"/>
              </a:cxn>
              <a:cxn ang="0">
                <a:pos x="0" y="35"/>
              </a:cxn>
              <a:cxn ang="0">
                <a:pos x="8" y="26"/>
              </a:cxn>
              <a:cxn ang="0">
                <a:pos x="18" y="11"/>
              </a:cxn>
              <a:cxn ang="0">
                <a:pos x="24" y="18"/>
              </a:cxn>
              <a:cxn ang="0">
                <a:pos x="24" y="0"/>
              </a:cxn>
              <a:cxn ang="0">
                <a:pos x="24" y="0"/>
              </a:cxn>
              <a:cxn ang="0">
                <a:pos x="24" y="0"/>
              </a:cxn>
            </a:cxnLst>
            <a:rect l="0" t="0" r="r" b="b"/>
            <a:pathLst>
              <a:path w="49" h="44">
                <a:moveTo>
                  <a:pt x="24" y="0"/>
                </a:moveTo>
                <a:lnTo>
                  <a:pt x="39" y="8"/>
                </a:lnTo>
                <a:lnTo>
                  <a:pt x="49" y="22"/>
                </a:lnTo>
                <a:lnTo>
                  <a:pt x="39" y="39"/>
                </a:lnTo>
                <a:lnTo>
                  <a:pt x="29" y="44"/>
                </a:lnTo>
                <a:lnTo>
                  <a:pt x="16" y="40"/>
                </a:lnTo>
                <a:lnTo>
                  <a:pt x="0" y="35"/>
                </a:lnTo>
                <a:lnTo>
                  <a:pt x="8" y="26"/>
                </a:lnTo>
                <a:lnTo>
                  <a:pt x="18" y="11"/>
                </a:lnTo>
                <a:lnTo>
                  <a:pt x="24" y="18"/>
                </a:lnTo>
                <a:lnTo>
                  <a:pt x="24" y="0"/>
                </a:lnTo>
                <a:lnTo>
                  <a:pt x="24" y="0"/>
                </a:lnTo>
                <a:lnTo>
                  <a:pt x="2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4" name="Freeform 261"/>
          <p:cNvSpPr>
            <a:spLocks noGrp="1" noSelect="1" noRot="1" noMove="1" noResize="1" noEditPoints="1" noAdjustHandles="1" noChangeArrowheads="1" noChangeShapeType="1" noTextEdit="1"/>
          </p:cNvSpPr>
          <p:nvPr>
            <p:custDataLst>
              <p:tags r:id="rId32"/>
            </p:custDataLst>
          </p:nvPr>
        </p:nvSpPr>
        <p:spPr bwMode="auto">
          <a:xfrm flipH="1">
            <a:off x="1222777" y="4519945"/>
            <a:ext cx="44553" cy="23509"/>
          </a:xfrm>
          <a:custGeom>
            <a:avLst/>
            <a:gdLst/>
            <a:ahLst/>
            <a:cxnLst>
              <a:cxn ang="0">
                <a:pos x="22" y="6"/>
              </a:cxn>
              <a:cxn ang="0">
                <a:pos x="26" y="23"/>
              </a:cxn>
              <a:cxn ang="0">
                <a:pos x="37" y="28"/>
              </a:cxn>
              <a:cxn ang="0">
                <a:pos x="58" y="30"/>
              </a:cxn>
              <a:cxn ang="0">
                <a:pos x="108" y="19"/>
              </a:cxn>
              <a:cxn ang="0">
                <a:pos x="91" y="40"/>
              </a:cxn>
              <a:cxn ang="0">
                <a:pos x="65" y="52"/>
              </a:cxn>
              <a:cxn ang="0">
                <a:pos x="15" y="57"/>
              </a:cxn>
              <a:cxn ang="0">
                <a:pos x="0" y="44"/>
              </a:cxn>
              <a:cxn ang="0">
                <a:pos x="4" y="26"/>
              </a:cxn>
              <a:cxn ang="0">
                <a:pos x="10" y="12"/>
              </a:cxn>
              <a:cxn ang="0">
                <a:pos x="24" y="0"/>
              </a:cxn>
              <a:cxn ang="0">
                <a:pos x="22" y="6"/>
              </a:cxn>
              <a:cxn ang="0">
                <a:pos x="22" y="6"/>
              </a:cxn>
              <a:cxn ang="0">
                <a:pos x="22" y="6"/>
              </a:cxn>
            </a:cxnLst>
            <a:rect l="0" t="0" r="r" b="b"/>
            <a:pathLst>
              <a:path w="108" h="57">
                <a:moveTo>
                  <a:pt x="22" y="6"/>
                </a:moveTo>
                <a:lnTo>
                  <a:pt x="26" y="23"/>
                </a:lnTo>
                <a:lnTo>
                  <a:pt x="37" y="28"/>
                </a:lnTo>
                <a:lnTo>
                  <a:pt x="58" y="30"/>
                </a:lnTo>
                <a:lnTo>
                  <a:pt x="108" y="19"/>
                </a:lnTo>
                <a:lnTo>
                  <a:pt x="91" y="40"/>
                </a:lnTo>
                <a:lnTo>
                  <a:pt x="65" y="52"/>
                </a:lnTo>
                <a:lnTo>
                  <a:pt x="15" y="57"/>
                </a:lnTo>
                <a:lnTo>
                  <a:pt x="0" y="44"/>
                </a:lnTo>
                <a:lnTo>
                  <a:pt x="4" y="26"/>
                </a:lnTo>
                <a:lnTo>
                  <a:pt x="10" y="12"/>
                </a:lnTo>
                <a:lnTo>
                  <a:pt x="24" y="0"/>
                </a:lnTo>
                <a:lnTo>
                  <a:pt x="22" y="6"/>
                </a:lnTo>
                <a:lnTo>
                  <a:pt x="22" y="6"/>
                </a:lnTo>
                <a:lnTo>
                  <a:pt x="22"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5" name="Freeform 262"/>
          <p:cNvSpPr>
            <a:spLocks noGrp="1" noSelect="1" noRot="1" noMove="1" noResize="1" noEditPoints="1" noAdjustHandles="1" noChangeArrowheads="1" noChangeShapeType="1" noTextEdit="1"/>
          </p:cNvSpPr>
          <p:nvPr>
            <p:custDataLst>
              <p:tags r:id="rId33"/>
            </p:custDataLst>
          </p:nvPr>
        </p:nvSpPr>
        <p:spPr bwMode="auto">
          <a:xfrm flipH="1">
            <a:off x="1447604" y="4551292"/>
            <a:ext cx="18564" cy="10311"/>
          </a:xfrm>
          <a:custGeom>
            <a:avLst/>
            <a:gdLst/>
            <a:ahLst/>
            <a:cxnLst>
              <a:cxn ang="0">
                <a:pos x="45" y="13"/>
              </a:cxn>
              <a:cxn ang="0">
                <a:pos x="38" y="25"/>
              </a:cxn>
              <a:cxn ang="0">
                <a:pos x="21" y="23"/>
              </a:cxn>
              <a:cxn ang="0">
                <a:pos x="0" y="12"/>
              </a:cxn>
              <a:cxn ang="0">
                <a:pos x="5" y="0"/>
              </a:cxn>
              <a:cxn ang="0">
                <a:pos x="33" y="10"/>
              </a:cxn>
              <a:cxn ang="0">
                <a:pos x="45" y="13"/>
              </a:cxn>
              <a:cxn ang="0">
                <a:pos x="45" y="13"/>
              </a:cxn>
              <a:cxn ang="0">
                <a:pos x="45" y="13"/>
              </a:cxn>
            </a:cxnLst>
            <a:rect l="0" t="0" r="r" b="b"/>
            <a:pathLst>
              <a:path w="45" h="25">
                <a:moveTo>
                  <a:pt x="45" y="13"/>
                </a:moveTo>
                <a:lnTo>
                  <a:pt x="38" y="25"/>
                </a:lnTo>
                <a:lnTo>
                  <a:pt x="21" y="23"/>
                </a:lnTo>
                <a:lnTo>
                  <a:pt x="0" y="12"/>
                </a:lnTo>
                <a:lnTo>
                  <a:pt x="5" y="0"/>
                </a:lnTo>
                <a:lnTo>
                  <a:pt x="33" y="10"/>
                </a:lnTo>
                <a:lnTo>
                  <a:pt x="45" y="13"/>
                </a:lnTo>
                <a:lnTo>
                  <a:pt x="45" y="13"/>
                </a:lnTo>
                <a:lnTo>
                  <a:pt x="45"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6" name="Freeform 263"/>
          <p:cNvSpPr>
            <a:spLocks noGrp="1" noSelect="1" noRot="1" noMove="1" noResize="1" noEditPoints="1" noAdjustHandles="1" noChangeArrowheads="1" noChangeShapeType="1" noTextEdit="1"/>
          </p:cNvSpPr>
          <p:nvPr>
            <p:custDataLst>
              <p:tags r:id="rId34"/>
            </p:custDataLst>
          </p:nvPr>
        </p:nvSpPr>
        <p:spPr bwMode="auto">
          <a:xfrm flipH="1">
            <a:off x="1448841" y="4559541"/>
            <a:ext cx="19389" cy="11136"/>
          </a:xfrm>
          <a:custGeom>
            <a:avLst/>
            <a:gdLst/>
            <a:ahLst/>
            <a:cxnLst>
              <a:cxn ang="0">
                <a:pos x="41" y="11"/>
              </a:cxn>
              <a:cxn ang="0">
                <a:pos x="19" y="9"/>
              </a:cxn>
              <a:cxn ang="0">
                <a:pos x="2" y="0"/>
              </a:cxn>
              <a:cxn ang="0">
                <a:pos x="0" y="27"/>
              </a:cxn>
              <a:cxn ang="0">
                <a:pos x="25" y="27"/>
              </a:cxn>
              <a:cxn ang="0">
                <a:pos x="46" y="20"/>
              </a:cxn>
              <a:cxn ang="0">
                <a:pos x="47" y="15"/>
              </a:cxn>
              <a:cxn ang="0">
                <a:pos x="41" y="11"/>
              </a:cxn>
              <a:cxn ang="0">
                <a:pos x="41" y="11"/>
              </a:cxn>
              <a:cxn ang="0">
                <a:pos x="41" y="11"/>
              </a:cxn>
            </a:cxnLst>
            <a:rect l="0" t="0" r="r" b="b"/>
            <a:pathLst>
              <a:path w="47" h="27">
                <a:moveTo>
                  <a:pt x="41" y="11"/>
                </a:moveTo>
                <a:lnTo>
                  <a:pt x="19" y="9"/>
                </a:lnTo>
                <a:lnTo>
                  <a:pt x="2" y="0"/>
                </a:lnTo>
                <a:lnTo>
                  <a:pt x="0" y="27"/>
                </a:lnTo>
                <a:lnTo>
                  <a:pt x="25" y="27"/>
                </a:lnTo>
                <a:lnTo>
                  <a:pt x="46" y="20"/>
                </a:lnTo>
                <a:lnTo>
                  <a:pt x="47" y="15"/>
                </a:lnTo>
                <a:lnTo>
                  <a:pt x="41" y="11"/>
                </a:lnTo>
                <a:lnTo>
                  <a:pt x="41" y="11"/>
                </a:lnTo>
                <a:lnTo>
                  <a:pt x="41"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7" name="Freeform 264"/>
          <p:cNvSpPr>
            <a:spLocks noGrp="1" noSelect="1" noRot="1" noMove="1" noResize="1" noEditPoints="1" noAdjustHandles="1" noChangeArrowheads="1" noChangeShapeType="1" noTextEdit="1"/>
          </p:cNvSpPr>
          <p:nvPr>
            <p:custDataLst>
              <p:tags r:id="rId35"/>
            </p:custDataLst>
          </p:nvPr>
        </p:nvSpPr>
        <p:spPr bwMode="auto">
          <a:xfrm flipH="1">
            <a:off x="1511133" y="4590887"/>
            <a:ext cx="7425" cy="13198"/>
          </a:xfrm>
          <a:custGeom>
            <a:avLst/>
            <a:gdLst/>
            <a:ahLst/>
            <a:cxnLst>
              <a:cxn ang="0">
                <a:pos x="15" y="0"/>
              </a:cxn>
              <a:cxn ang="0">
                <a:pos x="3" y="15"/>
              </a:cxn>
              <a:cxn ang="0">
                <a:pos x="0" y="26"/>
              </a:cxn>
              <a:cxn ang="0">
                <a:pos x="3" y="32"/>
              </a:cxn>
              <a:cxn ang="0">
                <a:pos x="10" y="21"/>
              </a:cxn>
              <a:cxn ang="0">
                <a:pos x="18" y="8"/>
              </a:cxn>
              <a:cxn ang="0">
                <a:pos x="17" y="0"/>
              </a:cxn>
              <a:cxn ang="0">
                <a:pos x="15" y="0"/>
              </a:cxn>
              <a:cxn ang="0">
                <a:pos x="15" y="0"/>
              </a:cxn>
              <a:cxn ang="0">
                <a:pos x="15" y="0"/>
              </a:cxn>
            </a:cxnLst>
            <a:rect l="0" t="0" r="r" b="b"/>
            <a:pathLst>
              <a:path w="18" h="32">
                <a:moveTo>
                  <a:pt x="15" y="0"/>
                </a:moveTo>
                <a:lnTo>
                  <a:pt x="3" y="15"/>
                </a:lnTo>
                <a:lnTo>
                  <a:pt x="0" y="26"/>
                </a:lnTo>
                <a:lnTo>
                  <a:pt x="3" y="32"/>
                </a:lnTo>
                <a:lnTo>
                  <a:pt x="10" y="21"/>
                </a:lnTo>
                <a:lnTo>
                  <a:pt x="18" y="8"/>
                </a:lnTo>
                <a:lnTo>
                  <a:pt x="17" y="0"/>
                </a:lnTo>
                <a:lnTo>
                  <a:pt x="15" y="0"/>
                </a:lnTo>
                <a:lnTo>
                  <a:pt x="15" y="0"/>
                </a:lnTo>
                <a:lnTo>
                  <a:pt x="1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8" name="Freeform 267"/>
          <p:cNvSpPr>
            <a:spLocks noGrp="1" noSelect="1" noRot="1" noMove="1" noResize="1" noEditPoints="1" noAdjustHandles="1" noChangeArrowheads="1" noChangeShapeType="1" noTextEdit="1"/>
          </p:cNvSpPr>
          <p:nvPr>
            <p:custDataLst>
              <p:tags r:id="rId36"/>
            </p:custDataLst>
          </p:nvPr>
        </p:nvSpPr>
        <p:spPr bwMode="auto">
          <a:xfrm flipH="1">
            <a:off x="1653454" y="4178851"/>
            <a:ext cx="16913" cy="55680"/>
          </a:xfrm>
          <a:custGeom>
            <a:avLst/>
            <a:gdLst/>
            <a:ahLst/>
            <a:cxnLst>
              <a:cxn ang="0">
                <a:pos x="21" y="5"/>
              </a:cxn>
              <a:cxn ang="0">
                <a:pos x="11" y="58"/>
              </a:cxn>
              <a:cxn ang="0">
                <a:pos x="4" y="102"/>
              </a:cxn>
              <a:cxn ang="0">
                <a:pos x="0" y="135"/>
              </a:cxn>
              <a:cxn ang="0">
                <a:pos x="22" y="94"/>
              </a:cxn>
              <a:cxn ang="0">
                <a:pos x="32" y="46"/>
              </a:cxn>
              <a:cxn ang="0">
                <a:pos x="40" y="22"/>
              </a:cxn>
              <a:cxn ang="0">
                <a:pos x="41" y="10"/>
              </a:cxn>
              <a:cxn ang="0">
                <a:pos x="34" y="0"/>
              </a:cxn>
              <a:cxn ang="0">
                <a:pos x="21" y="5"/>
              </a:cxn>
              <a:cxn ang="0">
                <a:pos x="21" y="5"/>
              </a:cxn>
              <a:cxn ang="0">
                <a:pos x="21" y="5"/>
              </a:cxn>
            </a:cxnLst>
            <a:rect l="0" t="0" r="r" b="b"/>
            <a:pathLst>
              <a:path w="41" h="135">
                <a:moveTo>
                  <a:pt x="21" y="5"/>
                </a:moveTo>
                <a:lnTo>
                  <a:pt x="11" y="58"/>
                </a:lnTo>
                <a:lnTo>
                  <a:pt x="4" y="102"/>
                </a:lnTo>
                <a:lnTo>
                  <a:pt x="0" y="135"/>
                </a:lnTo>
                <a:lnTo>
                  <a:pt x="22" y="94"/>
                </a:lnTo>
                <a:lnTo>
                  <a:pt x="32" y="46"/>
                </a:lnTo>
                <a:lnTo>
                  <a:pt x="40" y="22"/>
                </a:lnTo>
                <a:lnTo>
                  <a:pt x="41" y="10"/>
                </a:lnTo>
                <a:lnTo>
                  <a:pt x="34" y="0"/>
                </a:lnTo>
                <a:lnTo>
                  <a:pt x="21" y="5"/>
                </a:lnTo>
                <a:lnTo>
                  <a:pt x="21" y="5"/>
                </a:lnTo>
                <a:lnTo>
                  <a:pt x="21" y="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49" name="Freeform 268"/>
          <p:cNvSpPr>
            <a:spLocks noGrp="1" noSelect="1" noRot="1" noMove="1" noResize="1" noEditPoints="1" noAdjustHandles="1" noChangeArrowheads="1" noChangeShapeType="1" noTextEdit="1"/>
          </p:cNvSpPr>
          <p:nvPr>
            <p:custDataLst>
              <p:tags r:id="rId37"/>
            </p:custDataLst>
          </p:nvPr>
        </p:nvSpPr>
        <p:spPr bwMode="auto">
          <a:xfrm flipH="1">
            <a:off x="1662529" y="4228757"/>
            <a:ext cx="15676" cy="31758"/>
          </a:xfrm>
          <a:custGeom>
            <a:avLst/>
            <a:gdLst/>
            <a:ahLst/>
            <a:cxnLst>
              <a:cxn ang="0">
                <a:pos x="13" y="0"/>
              </a:cxn>
              <a:cxn ang="0">
                <a:pos x="14" y="25"/>
              </a:cxn>
              <a:cxn ang="0">
                <a:pos x="24" y="25"/>
              </a:cxn>
              <a:cxn ang="0">
                <a:pos x="38" y="4"/>
              </a:cxn>
              <a:cxn ang="0">
                <a:pos x="27" y="57"/>
              </a:cxn>
              <a:cxn ang="0">
                <a:pos x="21" y="68"/>
              </a:cxn>
              <a:cxn ang="0">
                <a:pos x="23" y="77"/>
              </a:cxn>
              <a:cxn ang="0">
                <a:pos x="2" y="72"/>
              </a:cxn>
              <a:cxn ang="0">
                <a:pos x="0" y="41"/>
              </a:cxn>
              <a:cxn ang="0">
                <a:pos x="13" y="0"/>
              </a:cxn>
              <a:cxn ang="0">
                <a:pos x="13" y="0"/>
              </a:cxn>
              <a:cxn ang="0">
                <a:pos x="13" y="0"/>
              </a:cxn>
            </a:cxnLst>
            <a:rect l="0" t="0" r="r" b="b"/>
            <a:pathLst>
              <a:path w="38" h="77">
                <a:moveTo>
                  <a:pt x="13" y="0"/>
                </a:moveTo>
                <a:lnTo>
                  <a:pt x="14" y="25"/>
                </a:lnTo>
                <a:lnTo>
                  <a:pt x="24" y="25"/>
                </a:lnTo>
                <a:lnTo>
                  <a:pt x="38" y="4"/>
                </a:lnTo>
                <a:lnTo>
                  <a:pt x="27" y="57"/>
                </a:lnTo>
                <a:lnTo>
                  <a:pt x="21" y="68"/>
                </a:lnTo>
                <a:lnTo>
                  <a:pt x="23" y="77"/>
                </a:lnTo>
                <a:lnTo>
                  <a:pt x="2" y="72"/>
                </a:lnTo>
                <a:lnTo>
                  <a:pt x="0" y="41"/>
                </a:lnTo>
                <a:lnTo>
                  <a:pt x="13" y="0"/>
                </a:lnTo>
                <a:lnTo>
                  <a:pt x="13" y="0"/>
                </a:lnTo>
                <a:lnTo>
                  <a:pt x="1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0" name="Freeform 270"/>
          <p:cNvSpPr>
            <a:spLocks noGrp="1" noSelect="1" noRot="1" noMove="1" noResize="1" noEditPoints="1" noAdjustHandles="1" noChangeArrowheads="1" noChangeShapeType="1" noTextEdit="1"/>
          </p:cNvSpPr>
          <p:nvPr>
            <p:custDataLst>
              <p:tags r:id="rId38"/>
            </p:custDataLst>
          </p:nvPr>
        </p:nvSpPr>
        <p:spPr bwMode="auto">
          <a:xfrm flipH="1">
            <a:off x="1639015" y="4140905"/>
            <a:ext cx="23514" cy="42070"/>
          </a:xfrm>
          <a:custGeom>
            <a:avLst/>
            <a:gdLst/>
            <a:ahLst/>
            <a:cxnLst>
              <a:cxn ang="0">
                <a:pos x="31" y="0"/>
              </a:cxn>
              <a:cxn ang="0">
                <a:pos x="57" y="13"/>
              </a:cxn>
              <a:cxn ang="0">
                <a:pos x="51" y="47"/>
              </a:cxn>
              <a:cxn ang="0">
                <a:pos x="38" y="83"/>
              </a:cxn>
              <a:cxn ang="0">
                <a:pos x="29" y="102"/>
              </a:cxn>
              <a:cxn ang="0">
                <a:pos x="28" y="88"/>
              </a:cxn>
              <a:cxn ang="0">
                <a:pos x="14" y="87"/>
              </a:cxn>
              <a:cxn ang="0">
                <a:pos x="0" y="93"/>
              </a:cxn>
              <a:cxn ang="0">
                <a:pos x="15" y="38"/>
              </a:cxn>
              <a:cxn ang="0">
                <a:pos x="24" y="12"/>
              </a:cxn>
              <a:cxn ang="0">
                <a:pos x="31" y="0"/>
              </a:cxn>
              <a:cxn ang="0">
                <a:pos x="31" y="0"/>
              </a:cxn>
              <a:cxn ang="0">
                <a:pos x="31" y="0"/>
              </a:cxn>
            </a:cxnLst>
            <a:rect l="0" t="0" r="r" b="b"/>
            <a:pathLst>
              <a:path w="57" h="102">
                <a:moveTo>
                  <a:pt x="31" y="0"/>
                </a:moveTo>
                <a:lnTo>
                  <a:pt x="57" y="13"/>
                </a:lnTo>
                <a:lnTo>
                  <a:pt x="51" y="47"/>
                </a:lnTo>
                <a:lnTo>
                  <a:pt x="38" y="83"/>
                </a:lnTo>
                <a:lnTo>
                  <a:pt x="29" y="102"/>
                </a:lnTo>
                <a:lnTo>
                  <a:pt x="28" y="88"/>
                </a:lnTo>
                <a:lnTo>
                  <a:pt x="14" y="87"/>
                </a:lnTo>
                <a:lnTo>
                  <a:pt x="0" y="93"/>
                </a:lnTo>
                <a:lnTo>
                  <a:pt x="15" y="38"/>
                </a:lnTo>
                <a:lnTo>
                  <a:pt x="24" y="12"/>
                </a:lnTo>
                <a:lnTo>
                  <a:pt x="31" y="0"/>
                </a:lnTo>
                <a:lnTo>
                  <a:pt x="31" y="0"/>
                </a:lnTo>
                <a:lnTo>
                  <a:pt x="3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1" name="Freeform 271"/>
          <p:cNvSpPr>
            <a:spLocks noGrp="1" noSelect="1" noRot="1" noMove="1" noResize="1" noEditPoints="1" noAdjustHandles="1" noChangeArrowheads="1" noChangeShapeType="1" noTextEdit="1"/>
          </p:cNvSpPr>
          <p:nvPr>
            <p:custDataLst>
              <p:tags r:id="rId39"/>
            </p:custDataLst>
          </p:nvPr>
        </p:nvSpPr>
        <p:spPr bwMode="auto">
          <a:xfrm flipH="1">
            <a:off x="1673667" y="4130594"/>
            <a:ext cx="127883" cy="147244"/>
          </a:xfrm>
          <a:custGeom>
            <a:avLst/>
            <a:gdLst/>
            <a:ahLst/>
            <a:cxnLst>
              <a:cxn ang="0">
                <a:pos x="171" y="13"/>
              </a:cxn>
              <a:cxn ang="0">
                <a:pos x="164" y="29"/>
              </a:cxn>
              <a:cxn ang="0">
                <a:pos x="148" y="35"/>
              </a:cxn>
              <a:cxn ang="0">
                <a:pos x="139" y="40"/>
              </a:cxn>
              <a:cxn ang="0">
                <a:pos x="128" y="57"/>
              </a:cxn>
              <a:cxn ang="0">
                <a:pos x="114" y="77"/>
              </a:cxn>
              <a:cxn ang="0">
                <a:pos x="109" y="91"/>
              </a:cxn>
              <a:cxn ang="0">
                <a:pos x="107" y="114"/>
              </a:cxn>
              <a:cxn ang="0">
                <a:pos x="93" y="142"/>
              </a:cxn>
              <a:cxn ang="0">
                <a:pos x="76" y="176"/>
              </a:cxn>
              <a:cxn ang="0">
                <a:pos x="53" y="214"/>
              </a:cxn>
              <a:cxn ang="0">
                <a:pos x="21" y="246"/>
              </a:cxn>
              <a:cxn ang="0">
                <a:pos x="0" y="264"/>
              </a:cxn>
              <a:cxn ang="0">
                <a:pos x="10" y="277"/>
              </a:cxn>
              <a:cxn ang="0">
                <a:pos x="5" y="287"/>
              </a:cxn>
              <a:cxn ang="0">
                <a:pos x="0" y="328"/>
              </a:cxn>
              <a:cxn ang="0">
                <a:pos x="18" y="337"/>
              </a:cxn>
              <a:cxn ang="0">
                <a:pos x="27" y="340"/>
              </a:cxn>
              <a:cxn ang="0">
                <a:pos x="37" y="354"/>
              </a:cxn>
              <a:cxn ang="0">
                <a:pos x="61" y="357"/>
              </a:cxn>
              <a:cxn ang="0">
                <a:pos x="135" y="335"/>
              </a:cxn>
              <a:cxn ang="0">
                <a:pos x="218" y="311"/>
              </a:cxn>
              <a:cxn ang="0">
                <a:pos x="286" y="241"/>
              </a:cxn>
              <a:cxn ang="0">
                <a:pos x="309" y="193"/>
              </a:cxn>
              <a:cxn ang="0">
                <a:pos x="310" y="121"/>
              </a:cxn>
              <a:cxn ang="0">
                <a:pos x="257" y="55"/>
              </a:cxn>
              <a:cxn ang="0">
                <a:pos x="218" y="6"/>
              </a:cxn>
              <a:cxn ang="0">
                <a:pos x="197" y="0"/>
              </a:cxn>
              <a:cxn ang="0">
                <a:pos x="181" y="3"/>
              </a:cxn>
              <a:cxn ang="0">
                <a:pos x="171" y="13"/>
              </a:cxn>
              <a:cxn ang="0">
                <a:pos x="171" y="13"/>
              </a:cxn>
              <a:cxn ang="0">
                <a:pos x="171" y="13"/>
              </a:cxn>
            </a:cxnLst>
            <a:rect l="0" t="0" r="r" b="b"/>
            <a:pathLst>
              <a:path w="310" h="357">
                <a:moveTo>
                  <a:pt x="171" y="13"/>
                </a:moveTo>
                <a:lnTo>
                  <a:pt x="164" y="29"/>
                </a:lnTo>
                <a:lnTo>
                  <a:pt x="148" y="35"/>
                </a:lnTo>
                <a:lnTo>
                  <a:pt x="139" y="40"/>
                </a:lnTo>
                <a:lnTo>
                  <a:pt x="128" y="57"/>
                </a:lnTo>
                <a:lnTo>
                  <a:pt x="114" y="77"/>
                </a:lnTo>
                <a:lnTo>
                  <a:pt x="109" y="91"/>
                </a:lnTo>
                <a:lnTo>
                  <a:pt x="107" y="114"/>
                </a:lnTo>
                <a:lnTo>
                  <a:pt x="93" y="142"/>
                </a:lnTo>
                <a:lnTo>
                  <a:pt x="76" y="176"/>
                </a:lnTo>
                <a:lnTo>
                  <a:pt x="53" y="214"/>
                </a:lnTo>
                <a:lnTo>
                  <a:pt x="21" y="246"/>
                </a:lnTo>
                <a:lnTo>
                  <a:pt x="0" y="264"/>
                </a:lnTo>
                <a:lnTo>
                  <a:pt x="10" y="277"/>
                </a:lnTo>
                <a:lnTo>
                  <a:pt x="5" y="287"/>
                </a:lnTo>
                <a:lnTo>
                  <a:pt x="0" y="328"/>
                </a:lnTo>
                <a:lnTo>
                  <a:pt x="18" y="337"/>
                </a:lnTo>
                <a:lnTo>
                  <a:pt x="27" y="340"/>
                </a:lnTo>
                <a:lnTo>
                  <a:pt x="37" y="354"/>
                </a:lnTo>
                <a:lnTo>
                  <a:pt x="61" y="357"/>
                </a:lnTo>
                <a:lnTo>
                  <a:pt x="135" y="335"/>
                </a:lnTo>
                <a:lnTo>
                  <a:pt x="218" y="311"/>
                </a:lnTo>
                <a:lnTo>
                  <a:pt x="286" y="241"/>
                </a:lnTo>
                <a:lnTo>
                  <a:pt x="309" y="193"/>
                </a:lnTo>
                <a:lnTo>
                  <a:pt x="310" y="121"/>
                </a:lnTo>
                <a:lnTo>
                  <a:pt x="257" y="55"/>
                </a:lnTo>
                <a:lnTo>
                  <a:pt x="218" y="6"/>
                </a:lnTo>
                <a:lnTo>
                  <a:pt x="197" y="0"/>
                </a:lnTo>
                <a:lnTo>
                  <a:pt x="181" y="3"/>
                </a:lnTo>
                <a:lnTo>
                  <a:pt x="171" y="13"/>
                </a:lnTo>
                <a:lnTo>
                  <a:pt x="171" y="13"/>
                </a:lnTo>
                <a:lnTo>
                  <a:pt x="171"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2" name="Freeform 272"/>
          <p:cNvSpPr>
            <a:spLocks noGrp="1" noSelect="1" noRot="1" noMove="1" noResize="1" noEditPoints="1" noAdjustHandles="1" noChangeArrowheads="1" noChangeShapeType="1" noTextEdit="1"/>
          </p:cNvSpPr>
          <p:nvPr>
            <p:custDataLst>
              <p:tags r:id="rId40"/>
            </p:custDataLst>
          </p:nvPr>
        </p:nvSpPr>
        <p:spPr bwMode="auto">
          <a:xfrm flipH="1">
            <a:off x="1684393" y="4175551"/>
            <a:ext cx="40427" cy="54856"/>
          </a:xfrm>
          <a:custGeom>
            <a:avLst/>
            <a:gdLst/>
            <a:ahLst/>
            <a:cxnLst>
              <a:cxn ang="0">
                <a:pos x="47" y="0"/>
              </a:cxn>
              <a:cxn ang="0">
                <a:pos x="15" y="39"/>
              </a:cxn>
              <a:cxn ang="0">
                <a:pos x="7" y="59"/>
              </a:cxn>
              <a:cxn ang="0">
                <a:pos x="0" y="97"/>
              </a:cxn>
              <a:cxn ang="0">
                <a:pos x="3" y="107"/>
              </a:cxn>
              <a:cxn ang="0">
                <a:pos x="12" y="109"/>
              </a:cxn>
              <a:cxn ang="0">
                <a:pos x="23" y="105"/>
              </a:cxn>
              <a:cxn ang="0">
                <a:pos x="33" y="118"/>
              </a:cxn>
              <a:cxn ang="0">
                <a:pos x="45" y="133"/>
              </a:cxn>
              <a:cxn ang="0">
                <a:pos x="60" y="119"/>
              </a:cxn>
              <a:cxn ang="0">
                <a:pos x="81" y="97"/>
              </a:cxn>
              <a:cxn ang="0">
                <a:pos x="92" y="76"/>
              </a:cxn>
              <a:cxn ang="0">
                <a:pos x="98" y="65"/>
              </a:cxn>
              <a:cxn ang="0">
                <a:pos x="92" y="15"/>
              </a:cxn>
              <a:cxn ang="0">
                <a:pos x="75" y="1"/>
              </a:cxn>
              <a:cxn ang="0">
                <a:pos x="47" y="0"/>
              </a:cxn>
              <a:cxn ang="0">
                <a:pos x="47" y="0"/>
              </a:cxn>
              <a:cxn ang="0">
                <a:pos x="47" y="0"/>
              </a:cxn>
            </a:cxnLst>
            <a:rect l="0" t="0" r="r" b="b"/>
            <a:pathLst>
              <a:path w="98" h="133">
                <a:moveTo>
                  <a:pt x="47" y="0"/>
                </a:moveTo>
                <a:lnTo>
                  <a:pt x="15" y="39"/>
                </a:lnTo>
                <a:lnTo>
                  <a:pt x="7" y="59"/>
                </a:lnTo>
                <a:lnTo>
                  <a:pt x="0" y="97"/>
                </a:lnTo>
                <a:lnTo>
                  <a:pt x="3" y="107"/>
                </a:lnTo>
                <a:lnTo>
                  <a:pt x="12" y="109"/>
                </a:lnTo>
                <a:lnTo>
                  <a:pt x="23" y="105"/>
                </a:lnTo>
                <a:lnTo>
                  <a:pt x="33" y="118"/>
                </a:lnTo>
                <a:lnTo>
                  <a:pt x="45" y="133"/>
                </a:lnTo>
                <a:lnTo>
                  <a:pt x="60" y="119"/>
                </a:lnTo>
                <a:lnTo>
                  <a:pt x="81" y="97"/>
                </a:lnTo>
                <a:lnTo>
                  <a:pt x="92" y="76"/>
                </a:lnTo>
                <a:lnTo>
                  <a:pt x="98" y="65"/>
                </a:lnTo>
                <a:lnTo>
                  <a:pt x="92" y="15"/>
                </a:lnTo>
                <a:lnTo>
                  <a:pt x="75" y="1"/>
                </a:lnTo>
                <a:lnTo>
                  <a:pt x="47" y="0"/>
                </a:lnTo>
                <a:lnTo>
                  <a:pt x="47" y="0"/>
                </a:lnTo>
                <a:lnTo>
                  <a:pt x="4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3" name="Freeform 273"/>
          <p:cNvSpPr>
            <a:spLocks noGrp="1" noSelect="1" noRot="1" noMove="1" noResize="1" noEditPoints="1" noAdjustHandles="1" noChangeArrowheads="1" noChangeShapeType="1" noTextEdit="1"/>
          </p:cNvSpPr>
          <p:nvPr>
            <p:custDataLst>
              <p:tags r:id="rId41"/>
            </p:custDataLst>
          </p:nvPr>
        </p:nvSpPr>
        <p:spPr bwMode="auto">
          <a:xfrm flipH="1">
            <a:off x="1669542" y="4130594"/>
            <a:ext cx="73429" cy="135283"/>
          </a:xfrm>
          <a:custGeom>
            <a:avLst/>
            <a:gdLst/>
            <a:ahLst/>
            <a:cxnLst>
              <a:cxn ang="0">
                <a:pos x="37" y="13"/>
              </a:cxn>
              <a:cxn ang="0">
                <a:pos x="43" y="67"/>
              </a:cxn>
              <a:cxn ang="0">
                <a:pos x="83" y="108"/>
              </a:cxn>
              <a:cxn ang="0">
                <a:pos x="115" y="109"/>
              </a:cxn>
              <a:cxn ang="0">
                <a:pos x="125" y="119"/>
              </a:cxn>
              <a:cxn ang="0">
                <a:pos x="140" y="140"/>
              </a:cxn>
              <a:cxn ang="0">
                <a:pos x="144" y="170"/>
              </a:cxn>
              <a:cxn ang="0">
                <a:pos x="143" y="190"/>
              </a:cxn>
              <a:cxn ang="0">
                <a:pos x="121" y="232"/>
              </a:cxn>
              <a:cxn ang="0">
                <a:pos x="85" y="251"/>
              </a:cxn>
              <a:cxn ang="0">
                <a:pos x="75" y="218"/>
              </a:cxn>
              <a:cxn ang="0">
                <a:pos x="70" y="236"/>
              </a:cxn>
              <a:cxn ang="0">
                <a:pos x="63" y="259"/>
              </a:cxn>
              <a:cxn ang="0">
                <a:pos x="47" y="284"/>
              </a:cxn>
              <a:cxn ang="0">
                <a:pos x="34" y="305"/>
              </a:cxn>
              <a:cxn ang="0">
                <a:pos x="0" y="315"/>
              </a:cxn>
              <a:cxn ang="0">
                <a:pos x="41" y="328"/>
              </a:cxn>
              <a:cxn ang="0">
                <a:pos x="153" y="247"/>
              </a:cxn>
              <a:cxn ang="0">
                <a:pos x="178" y="148"/>
              </a:cxn>
              <a:cxn ang="0">
                <a:pos x="147" y="35"/>
              </a:cxn>
              <a:cxn ang="0">
                <a:pos x="76" y="5"/>
              </a:cxn>
              <a:cxn ang="0">
                <a:pos x="52" y="0"/>
              </a:cxn>
              <a:cxn ang="0">
                <a:pos x="39" y="5"/>
              </a:cxn>
              <a:cxn ang="0">
                <a:pos x="37" y="13"/>
              </a:cxn>
              <a:cxn ang="0">
                <a:pos x="37" y="13"/>
              </a:cxn>
              <a:cxn ang="0">
                <a:pos x="37" y="13"/>
              </a:cxn>
            </a:cxnLst>
            <a:rect l="0" t="0" r="r" b="b"/>
            <a:pathLst>
              <a:path w="178" h="328">
                <a:moveTo>
                  <a:pt x="37" y="13"/>
                </a:moveTo>
                <a:lnTo>
                  <a:pt x="43" y="67"/>
                </a:lnTo>
                <a:lnTo>
                  <a:pt x="83" y="108"/>
                </a:lnTo>
                <a:lnTo>
                  <a:pt x="115" y="109"/>
                </a:lnTo>
                <a:lnTo>
                  <a:pt x="125" y="119"/>
                </a:lnTo>
                <a:lnTo>
                  <a:pt x="140" y="140"/>
                </a:lnTo>
                <a:lnTo>
                  <a:pt x="144" y="170"/>
                </a:lnTo>
                <a:lnTo>
                  <a:pt x="143" y="190"/>
                </a:lnTo>
                <a:lnTo>
                  <a:pt x="121" y="232"/>
                </a:lnTo>
                <a:lnTo>
                  <a:pt x="85" y="251"/>
                </a:lnTo>
                <a:lnTo>
                  <a:pt x="75" y="218"/>
                </a:lnTo>
                <a:lnTo>
                  <a:pt x="70" y="236"/>
                </a:lnTo>
                <a:lnTo>
                  <a:pt x="63" y="259"/>
                </a:lnTo>
                <a:lnTo>
                  <a:pt x="47" y="284"/>
                </a:lnTo>
                <a:lnTo>
                  <a:pt x="34" y="305"/>
                </a:lnTo>
                <a:lnTo>
                  <a:pt x="0" y="315"/>
                </a:lnTo>
                <a:lnTo>
                  <a:pt x="41" y="328"/>
                </a:lnTo>
                <a:lnTo>
                  <a:pt x="153" y="247"/>
                </a:lnTo>
                <a:lnTo>
                  <a:pt x="178" y="148"/>
                </a:lnTo>
                <a:lnTo>
                  <a:pt x="147" y="35"/>
                </a:lnTo>
                <a:lnTo>
                  <a:pt x="76" y="5"/>
                </a:lnTo>
                <a:lnTo>
                  <a:pt x="52" y="0"/>
                </a:lnTo>
                <a:lnTo>
                  <a:pt x="39" y="5"/>
                </a:lnTo>
                <a:lnTo>
                  <a:pt x="37" y="13"/>
                </a:lnTo>
                <a:lnTo>
                  <a:pt x="37" y="13"/>
                </a:lnTo>
                <a:lnTo>
                  <a:pt x="37"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4" name="Freeform 274"/>
          <p:cNvSpPr>
            <a:spLocks noGrp="1" noSelect="1" noRot="1" noMove="1" noResize="1" noEditPoints="1" noAdjustHandles="1" noChangeArrowheads="1" noChangeShapeType="1" noTextEdit="1"/>
          </p:cNvSpPr>
          <p:nvPr>
            <p:custDataLst>
              <p:tags r:id="rId42"/>
            </p:custDataLst>
          </p:nvPr>
        </p:nvSpPr>
        <p:spPr bwMode="auto">
          <a:xfrm flipH="1">
            <a:off x="1171212" y="4128944"/>
            <a:ext cx="245040" cy="42482"/>
          </a:xfrm>
          <a:custGeom>
            <a:avLst/>
            <a:gdLst/>
            <a:ahLst/>
            <a:cxnLst>
              <a:cxn ang="0">
                <a:pos x="565" y="0"/>
              </a:cxn>
              <a:cxn ang="0">
                <a:pos x="593" y="46"/>
              </a:cxn>
              <a:cxn ang="0">
                <a:pos x="594" y="86"/>
              </a:cxn>
              <a:cxn ang="0">
                <a:pos x="575" y="94"/>
              </a:cxn>
              <a:cxn ang="0">
                <a:pos x="552" y="99"/>
              </a:cxn>
              <a:cxn ang="0">
                <a:pos x="522" y="103"/>
              </a:cxn>
              <a:cxn ang="0">
                <a:pos x="485" y="98"/>
              </a:cxn>
              <a:cxn ang="0">
                <a:pos x="406" y="51"/>
              </a:cxn>
              <a:cxn ang="0">
                <a:pos x="274" y="48"/>
              </a:cxn>
              <a:cxn ang="0">
                <a:pos x="287" y="60"/>
              </a:cxn>
              <a:cxn ang="0">
                <a:pos x="157" y="44"/>
              </a:cxn>
              <a:cxn ang="0">
                <a:pos x="24" y="43"/>
              </a:cxn>
              <a:cxn ang="0">
                <a:pos x="0" y="22"/>
              </a:cxn>
              <a:cxn ang="0">
                <a:pos x="64" y="19"/>
              </a:cxn>
              <a:cxn ang="0">
                <a:pos x="135" y="19"/>
              </a:cxn>
              <a:cxn ang="0">
                <a:pos x="224" y="17"/>
              </a:cxn>
              <a:cxn ang="0">
                <a:pos x="328" y="11"/>
              </a:cxn>
              <a:cxn ang="0">
                <a:pos x="412" y="11"/>
              </a:cxn>
              <a:cxn ang="0">
                <a:pos x="500" y="9"/>
              </a:cxn>
              <a:cxn ang="0">
                <a:pos x="565" y="0"/>
              </a:cxn>
              <a:cxn ang="0">
                <a:pos x="565" y="0"/>
              </a:cxn>
              <a:cxn ang="0">
                <a:pos x="565" y="0"/>
              </a:cxn>
            </a:cxnLst>
            <a:rect l="0" t="0" r="r" b="b"/>
            <a:pathLst>
              <a:path w="594" h="103">
                <a:moveTo>
                  <a:pt x="565" y="0"/>
                </a:moveTo>
                <a:lnTo>
                  <a:pt x="593" y="46"/>
                </a:lnTo>
                <a:lnTo>
                  <a:pt x="594" y="86"/>
                </a:lnTo>
                <a:lnTo>
                  <a:pt x="575" y="94"/>
                </a:lnTo>
                <a:lnTo>
                  <a:pt x="552" y="99"/>
                </a:lnTo>
                <a:lnTo>
                  <a:pt x="522" y="103"/>
                </a:lnTo>
                <a:lnTo>
                  <a:pt x="485" y="98"/>
                </a:lnTo>
                <a:lnTo>
                  <a:pt x="406" y="51"/>
                </a:lnTo>
                <a:lnTo>
                  <a:pt x="274" y="48"/>
                </a:lnTo>
                <a:lnTo>
                  <a:pt x="287" y="60"/>
                </a:lnTo>
                <a:lnTo>
                  <a:pt x="157" y="44"/>
                </a:lnTo>
                <a:lnTo>
                  <a:pt x="24" y="43"/>
                </a:lnTo>
                <a:lnTo>
                  <a:pt x="0" y="22"/>
                </a:lnTo>
                <a:lnTo>
                  <a:pt x="64" y="19"/>
                </a:lnTo>
                <a:lnTo>
                  <a:pt x="135" y="19"/>
                </a:lnTo>
                <a:lnTo>
                  <a:pt x="224" y="17"/>
                </a:lnTo>
                <a:lnTo>
                  <a:pt x="328" y="11"/>
                </a:lnTo>
                <a:lnTo>
                  <a:pt x="412" y="11"/>
                </a:lnTo>
                <a:lnTo>
                  <a:pt x="500" y="9"/>
                </a:lnTo>
                <a:lnTo>
                  <a:pt x="565" y="0"/>
                </a:lnTo>
                <a:lnTo>
                  <a:pt x="565" y="0"/>
                </a:lnTo>
                <a:lnTo>
                  <a:pt x="56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5" name="Freeform 275"/>
          <p:cNvSpPr>
            <a:spLocks noGrp="1" noSelect="1" noRot="1" noMove="1" noResize="1" noEditPoints="1" noAdjustHandles="1" noChangeArrowheads="1" noChangeShapeType="1" noTextEdit="1"/>
          </p:cNvSpPr>
          <p:nvPr>
            <p:custDataLst>
              <p:tags r:id="rId43"/>
            </p:custDataLst>
          </p:nvPr>
        </p:nvSpPr>
        <p:spPr bwMode="auto">
          <a:xfrm flipH="1">
            <a:off x="1104795" y="4138843"/>
            <a:ext cx="14026" cy="5774"/>
          </a:xfrm>
          <a:custGeom>
            <a:avLst/>
            <a:gdLst/>
            <a:ahLst/>
            <a:cxnLst>
              <a:cxn ang="0">
                <a:pos x="0" y="0"/>
              </a:cxn>
              <a:cxn ang="0">
                <a:pos x="1" y="14"/>
              </a:cxn>
              <a:cxn ang="0">
                <a:pos x="33" y="13"/>
              </a:cxn>
              <a:cxn ang="0">
                <a:pos x="34" y="0"/>
              </a:cxn>
              <a:cxn ang="0">
                <a:pos x="0" y="0"/>
              </a:cxn>
              <a:cxn ang="0">
                <a:pos x="0" y="0"/>
              </a:cxn>
              <a:cxn ang="0">
                <a:pos x="0" y="0"/>
              </a:cxn>
            </a:cxnLst>
            <a:rect l="0" t="0" r="r" b="b"/>
            <a:pathLst>
              <a:path w="34" h="14">
                <a:moveTo>
                  <a:pt x="0" y="0"/>
                </a:moveTo>
                <a:lnTo>
                  <a:pt x="1" y="14"/>
                </a:lnTo>
                <a:lnTo>
                  <a:pt x="33" y="13"/>
                </a:lnTo>
                <a:lnTo>
                  <a:pt x="34" y="0"/>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6" name="Freeform 276"/>
          <p:cNvSpPr>
            <a:spLocks noGrp="1" noSelect="1" noRot="1" noMove="1" noResize="1" noEditPoints="1" noAdjustHandles="1" noChangeArrowheads="1" noChangeShapeType="1" noTextEdit="1"/>
          </p:cNvSpPr>
          <p:nvPr>
            <p:custDataLst>
              <p:tags r:id="rId44"/>
            </p:custDataLst>
          </p:nvPr>
        </p:nvSpPr>
        <p:spPr bwMode="auto">
          <a:xfrm flipH="1">
            <a:off x="1175749" y="4128944"/>
            <a:ext cx="125408" cy="36295"/>
          </a:xfrm>
          <a:custGeom>
            <a:avLst/>
            <a:gdLst/>
            <a:ahLst/>
            <a:cxnLst>
              <a:cxn ang="0">
                <a:pos x="290" y="0"/>
              </a:cxn>
              <a:cxn ang="0">
                <a:pos x="261" y="8"/>
              </a:cxn>
              <a:cxn ang="0">
                <a:pos x="234" y="16"/>
              </a:cxn>
              <a:cxn ang="0">
                <a:pos x="167" y="18"/>
              </a:cxn>
              <a:cxn ang="0">
                <a:pos x="55" y="22"/>
              </a:cxn>
              <a:cxn ang="0">
                <a:pos x="0" y="19"/>
              </a:cxn>
              <a:cxn ang="0">
                <a:pos x="35" y="27"/>
              </a:cxn>
              <a:cxn ang="0">
                <a:pos x="78" y="33"/>
              </a:cxn>
              <a:cxn ang="0">
                <a:pos x="179" y="29"/>
              </a:cxn>
              <a:cxn ang="0">
                <a:pos x="236" y="37"/>
              </a:cxn>
              <a:cxn ang="0">
                <a:pos x="271" y="59"/>
              </a:cxn>
              <a:cxn ang="0">
                <a:pos x="261" y="88"/>
              </a:cxn>
              <a:cxn ang="0">
                <a:pos x="296" y="78"/>
              </a:cxn>
              <a:cxn ang="0">
                <a:pos x="304" y="51"/>
              </a:cxn>
              <a:cxn ang="0">
                <a:pos x="292" y="24"/>
              </a:cxn>
              <a:cxn ang="0">
                <a:pos x="290" y="0"/>
              </a:cxn>
              <a:cxn ang="0">
                <a:pos x="290" y="0"/>
              </a:cxn>
              <a:cxn ang="0">
                <a:pos x="290" y="0"/>
              </a:cxn>
            </a:cxnLst>
            <a:rect l="0" t="0" r="r" b="b"/>
            <a:pathLst>
              <a:path w="304" h="88">
                <a:moveTo>
                  <a:pt x="290" y="0"/>
                </a:moveTo>
                <a:lnTo>
                  <a:pt x="261" y="8"/>
                </a:lnTo>
                <a:lnTo>
                  <a:pt x="234" y="16"/>
                </a:lnTo>
                <a:lnTo>
                  <a:pt x="167" y="18"/>
                </a:lnTo>
                <a:lnTo>
                  <a:pt x="55" y="22"/>
                </a:lnTo>
                <a:lnTo>
                  <a:pt x="0" y="19"/>
                </a:lnTo>
                <a:lnTo>
                  <a:pt x="35" y="27"/>
                </a:lnTo>
                <a:lnTo>
                  <a:pt x="78" y="33"/>
                </a:lnTo>
                <a:lnTo>
                  <a:pt x="179" y="29"/>
                </a:lnTo>
                <a:lnTo>
                  <a:pt x="236" y="37"/>
                </a:lnTo>
                <a:lnTo>
                  <a:pt x="271" y="59"/>
                </a:lnTo>
                <a:lnTo>
                  <a:pt x="261" y="88"/>
                </a:lnTo>
                <a:lnTo>
                  <a:pt x="296" y="78"/>
                </a:lnTo>
                <a:lnTo>
                  <a:pt x="304" y="51"/>
                </a:lnTo>
                <a:lnTo>
                  <a:pt x="292" y="24"/>
                </a:lnTo>
                <a:lnTo>
                  <a:pt x="290" y="0"/>
                </a:lnTo>
                <a:lnTo>
                  <a:pt x="290" y="0"/>
                </a:lnTo>
                <a:lnTo>
                  <a:pt x="29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7" name="Freeform 277"/>
          <p:cNvSpPr>
            <a:spLocks noGrp="1" noSelect="1" noRot="1" noMove="1" noResize="1" noEditPoints="1" noAdjustHandles="1" noChangeArrowheads="1" noChangeShapeType="1" noTextEdit="1"/>
          </p:cNvSpPr>
          <p:nvPr>
            <p:custDataLst>
              <p:tags r:id="rId45"/>
            </p:custDataLst>
          </p:nvPr>
        </p:nvSpPr>
        <p:spPr bwMode="auto">
          <a:xfrm flipH="1">
            <a:off x="1362623" y="4344242"/>
            <a:ext cx="120457" cy="251594"/>
          </a:xfrm>
          <a:custGeom>
            <a:avLst/>
            <a:gdLst/>
            <a:ahLst/>
            <a:cxnLst>
              <a:cxn ang="0">
                <a:pos x="286" y="67"/>
              </a:cxn>
              <a:cxn ang="0">
                <a:pos x="196" y="72"/>
              </a:cxn>
              <a:cxn ang="0">
                <a:pos x="141" y="76"/>
              </a:cxn>
              <a:cxn ang="0">
                <a:pos x="146" y="106"/>
              </a:cxn>
              <a:cxn ang="0">
                <a:pos x="120" y="147"/>
              </a:cxn>
              <a:cxn ang="0">
                <a:pos x="107" y="193"/>
              </a:cxn>
              <a:cxn ang="0">
                <a:pos x="96" y="255"/>
              </a:cxn>
              <a:cxn ang="0">
                <a:pos x="82" y="296"/>
              </a:cxn>
              <a:cxn ang="0">
                <a:pos x="55" y="343"/>
              </a:cxn>
              <a:cxn ang="0">
                <a:pos x="46" y="379"/>
              </a:cxn>
              <a:cxn ang="0">
                <a:pos x="41" y="425"/>
              </a:cxn>
              <a:cxn ang="0">
                <a:pos x="31" y="468"/>
              </a:cxn>
              <a:cxn ang="0">
                <a:pos x="38" y="509"/>
              </a:cxn>
              <a:cxn ang="0">
                <a:pos x="36" y="536"/>
              </a:cxn>
              <a:cxn ang="0">
                <a:pos x="24" y="555"/>
              </a:cxn>
              <a:cxn ang="0">
                <a:pos x="26" y="581"/>
              </a:cxn>
              <a:cxn ang="0">
                <a:pos x="28" y="610"/>
              </a:cxn>
              <a:cxn ang="0">
                <a:pos x="0" y="610"/>
              </a:cxn>
              <a:cxn ang="0">
                <a:pos x="5" y="572"/>
              </a:cxn>
              <a:cxn ang="0">
                <a:pos x="7" y="548"/>
              </a:cxn>
              <a:cxn ang="0">
                <a:pos x="3" y="526"/>
              </a:cxn>
              <a:cxn ang="0">
                <a:pos x="12" y="461"/>
              </a:cxn>
              <a:cxn ang="0">
                <a:pos x="12" y="389"/>
              </a:cxn>
              <a:cxn ang="0">
                <a:pos x="43" y="296"/>
              </a:cxn>
              <a:cxn ang="0">
                <a:pos x="57" y="209"/>
              </a:cxn>
              <a:cxn ang="0">
                <a:pos x="69" y="103"/>
              </a:cxn>
              <a:cxn ang="0">
                <a:pos x="91" y="94"/>
              </a:cxn>
              <a:cxn ang="0">
                <a:pos x="126" y="15"/>
              </a:cxn>
              <a:cxn ang="0">
                <a:pos x="175" y="0"/>
              </a:cxn>
              <a:cxn ang="0">
                <a:pos x="263" y="22"/>
              </a:cxn>
              <a:cxn ang="0">
                <a:pos x="292" y="27"/>
              </a:cxn>
              <a:cxn ang="0">
                <a:pos x="286" y="67"/>
              </a:cxn>
              <a:cxn ang="0">
                <a:pos x="286" y="67"/>
              </a:cxn>
              <a:cxn ang="0">
                <a:pos x="286" y="67"/>
              </a:cxn>
            </a:cxnLst>
            <a:rect l="0" t="0" r="r" b="b"/>
            <a:pathLst>
              <a:path w="292" h="610">
                <a:moveTo>
                  <a:pt x="286" y="67"/>
                </a:moveTo>
                <a:lnTo>
                  <a:pt x="196" y="72"/>
                </a:lnTo>
                <a:lnTo>
                  <a:pt x="141" y="76"/>
                </a:lnTo>
                <a:lnTo>
                  <a:pt x="146" y="106"/>
                </a:lnTo>
                <a:lnTo>
                  <a:pt x="120" y="147"/>
                </a:lnTo>
                <a:lnTo>
                  <a:pt x="107" y="193"/>
                </a:lnTo>
                <a:lnTo>
                  <a:pt x="96" y="255"/>
                </a:lnTo>
                <a:lnTo>
                  <a:pt x="82" y="296"/>
                </a:lnTo>
                <a:lnTo>
                  <a:pt x="55" y="343"/>
                </a:lnTo>
                <a:lnTo>
                  <a:pt x="46" y="379"/>
                </a:lnTo>
                <a:lnTo>
                  <a:pt x="41" y="425"/>
                </a:lnTo>
                <a:lnTo>
                  <a:pt x="31" y="468"/>
                </a:lnTo>
                <a:lnTo>
                  <a:pt x="38" y="509"/>
                </a:lnTo>
                <a:lnTo>
                  <a:pt x="36" y="536"/>
                </a:lnTo>
                <a:lnTo>
                  <a:pt x="24" y="555"/>
                </a:lnTo>
                <a:lnTo>
                  <a:pt x="26" y="581"/>
                </a:lnTo>
                <a:lnTo>
                  <a:pt x="28" y="610"/>
                </a:lnTo>
                <a:lnTo>
                  <a:pt x="0" y="610"/>
                </a:lnTo>
                <a:lnTo>
                  <a:pt x="5" y="572"/>
                </a:lnTo>
                <a:lnTo>
                  <a:pt x="7" y="548"/>
                </a:lnTo>
                <a:lnTo>
                  <a:pt x="3" y="526"/>
                </a:lnTo>
                <a:lnTo>
                  <a:pt x="12" y="461"/>
                </a:lnTo>
                <a:lnTo>
                  <a:pt x="12" y="389"/>
                </a:lnTo>
                <a:lnTo>
                  <a:pt x="43" y="296"/>
                </a:lnTo>
                <a:lnTo>
                  <a:pt x="57" y="209"/>
                </a:lnTo>
                <a:lnTo>
                  <a:pt x="69" y="103"/>
                </a:lnTo>
                <a:lnTo>
                  <a:pt x="91" y="94"/>
                </a:lnTo>
                <a:lnTo>
                  <a:pt x="126" y="15"/>
                </a:lnTo>
                <a:lnTo>
                  <a:pt x="175" y="0"/>
                </a:lnTo>
                <a:lnTo>
                  <a:pt x="263" y="22"/>
                </a:lnTo>
                <a:lnTo>
                  <a:pt x="292" y="27"/>
                </a:lnTo>
                <a:lnTo>
                  <a:pt x="286" y="67"/>
                </a:lnTo>
                <a:lnTo>
                  <a:pt x="286" y="67"/>
                </a:lnTo>
                <a:lnTo>
                  <a:pt x="286" y="6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8" name="Freeform 278"/>
          <p:cNvSpPr>
            <a:spLocks noGrp="1" noSelect="1" noRot="1" noMove="1" noResize="1" noEditPoints="1" noAdjustHandles="1" noChangeArrowheads="1" noChangeShapeType="1" noTextEdit="1"/>
          </p:cNvSpPr>
          <p:nvPr>
            <p:custDataLst>
              <p:tags r:id="rId46"/>
            </p:custDataLst>
          </p:nvPr>
        </p:nvSpPr>
        <p:spPr bwMode="auto">
          <a:xfrm flipH="1">
            <a:off x="1093245" y="4286912"/>
            <a:ext cx="337858" cy="251594"/>
          </a:xfrm>
          <a:custGeom>
            <a:avLst/>
            <a:gdLst/>
            <a:ahLst/>
            <a:cxnLst>
              <a:cxn ang="0">
                <a:pos x="55" y="259"/>
              </a:cxn>
              <a:cxn ang="0">
                <a:pos x="206" y="281"/>
              </a:cxn>
              <a:cxn ang="0">
                <a:pos x="348" y="279"/>
              </a:cxn>
              <a:cxn ang="0">
                <a:pos x="475" y="237"/>
              </a:cxn>
              <a:cxn ang="0">
                <a:pos x="531" y="220"/>
              </a:cxn>
              <a:cxn ang="0">
                <a:pos x="553" y="242"/>
              </a:cxn>
              <a:cxn ang="0">
                <a:pos x="565" y="274"/>
              </a:cxn>
              <a:cxn ang="0">
                <a:pos x="580" y="348"/>
              </a:cxn>
              <a:cxn ang="0">
                <a:pos x="560" y="406"/>
              </a:cxn>
              <a:cxn ang="0">
                <a:pos x="591" y="389"/>
              </a:cxn>
              <a:cxn ang="0">
                <a:pos x="642" y="291"/>
              </a:cxn>
              <a:cxn ang="0">
                <a:pos x="628" y="237"/>
              </a:cxn>
              <a:cxn ang="0">
                <a:pos x="629" y="180"/>
              </a:cxn>
              <a:cxn ang="0">
                <a:pos x="702" y="157"/>
              </a:cxn>
              <a:cxn ang="0">
                <a:pos x="721" y="262"/>
              </a:cxn>
              <a:cxn ang="0">
                <a:pos x="753" y="285"/>
              </a:cxn>
              <a:cxn ang="0">
                <a:pos x="789" y="302"/>
              </a:cxn>
              <a:cxn ang="0">
                <a:pos x="798" y="356"/>
              </a:cxn>
              <a:cxn ang="0">
                <a:pos x="783" y="492"/>
              </a:cxn>
              <a:cxn ang="0">
                <a:pos x="773" y="571"/>
              </a:cxn>
              <a:cxn ang="0">
                <a:pos x="790" y="597"/>
              </a:cxn>
              <a:cxn ang="0">
                <a:pos x="789" y="556"/>
              </a:cxn>
              <a:cxn ang="0">
                <a:pos x="807" y="517"/>
              </a:cxn>
              <a:cxn ang="0">
                <a:pos x="802" y="386"/>
              </a:cxn>
              <a:cxn ang="0">
                <a:pos x="819" y="297"/>
              </a:cxn>
              <a:cxn ang="0">
                <a:pos x="807" y="250"/>
              </a:cxn>
              <a:cxn ang="0">
                <a:pos x="807" y="160"/>
              </a:cxn>
              <a:cxn ang="0">
                <a:pos x="802" y="21"/>
              </a:cxn>
              <a:cxn ang="0">
                <a:pos x="637" y="0"/>
              </a:cxn>
              <a:cxn ang="0">
                <a:pos x="565" y="59"/>
              </a:cxn>
              <a:cxn ang="0">
                <a:pos x="526" y="94"/>
              </a:cxn>
              <a:cxn ang="0">
                <a:pos x="487" y="128"/>
              </a:cxn>
              <a:cxn ang="0">
                <a:pos x="454" y="158"/>
              </a:cxn>
              <a:cxn ang="0">
                <a:pos x="421" y="187"/>
              </a:cxn>
              <a:cxn ang="0">
                <a:pos x="166" y="166"/>
              </a:cxn>
              <a:cxn ang="0">
                <a:pos x="82" y="204"/>
              </a:cxn>
              <a:cxn ang="0">
                <a:pos x="15" y="210"/>
              </a:cxn>
              <a:cxn ang="0">
                <a:pos x="0" y="267"/>
              </a:cxn>
              <a:cxn ang="0">
                <a:pos x="0" y="267"/>
              </a:cxn>
            </a:cxnLst>
            <a:rect l="0" t="0" r="r" b="b"/>
            <a:pathLst>
              <a:path w="819" h="610">
                <a:moveTo>
                  <a:pt x="0" y="267"/>
                </a:moveTo>
                <a:lnTo>
                  <a:pt x="55" y="259"/>
                </a:lnTo>
                <a:lnTo>
                  <a:pt x="120" y="267"/>
                </a:lnTo>
                <a:lnTo>
                  <a:pt x="206" y="281"/>
                </a:lnTo>
                <a:lnTo>
                  <a:pt x="285" y="283"/>
                </a:lnTo>
                <a:lnTo>
                  <a:pt x="348" y="279"/>
                </a:lnTo>
                <a:lnTo>
                  <a:pt x="417" y="267"/>
                </a:lnTo>
                <a:lnTo>
                  <a:pt x="475" y="237"/>
                </a:lnTo>
                <a:lnTo>
                  <a:pt x="520" y="204"/>
                </a:lnTo>
                <a:lnTo>
                  <a:pt x="531" y="220"/>
                </a:lnTo>
                <a:lnTo>
                  <a:pt x="541" y="234"/>
                </a:lnTo>
                <a:lnTo>
                  <a:pt x="553" y="242"/>
                </a:lnTo>
                <a:lnTo>
                  <a:pt x="562" y="255"/>
                </a:lnTo>
                <a:lnTo>
                  <a:pt x="565" y="274"/>
                </a:lnTo>
                <a:lnTo>
                  <a:pt x="563" y="300"/>
                </a:lnTo>
                <a:lnTo>
                  <a:pt x="580" y="348"/>
                </a:lnTo>
                <a:lnTo>
                  <a:pt x="566" y="376"/>
                </a:lnTo>
                <a:lnTo>
                  <a:pt x="560" y="406"/>
                </a:lnTo>
                <a:lnTo>
                  <a:pt x="580" y="398"/>
                </a:lnTo>
                <a:lnTo>
                  <a:pt x="591" y="389"/>
                </a:lnTo>
                <a:lnTo>
                  <a:pt x="610" y="341"/>
                </a:lnTo>
                <a:lnTo>
                  <a:pt x="642" y="291"/>
                </a:lnTo>
                <a:lnTo>
                  <a:pt x="642" y="274"/>
                </a:lnTo>
                <a:lnTo>
                  <a:pt x="628" y="237"/>
                </a:lnTo>
                <a:lnTo>
                  <a:pt x="625" y="206"/>
                </a:lnTo>
                <a:lnTo>
                  <a:pt x="629" y="180"/>
                </a:lnTo>
                <a:lnTo>
                  <a:pt x="680" y="146"/>
                </a:lnTo>
                <a:lnTo>
                  <a:pt x="702" y="157"/>
                </a:lnTo>
                <a:lnTo>
                  <a:pt x="702" y="192"/>
                </a:lnTo>
                <a:lnTo>
                  <a:pt x="721" y="262"/>
                </a:lnTo>
                <a:lnTo>
                  <a:pt x="738" y="276"/>
                </a:lnTo>
                <a:lnTo>
                  <a:pt x="753" y="285"/>
                </a:lnTo>
                <a:lnTo>
                  <a:pt x="768" y="291"/>
                </a:lnTo>
                <a:lnTo>
                  <a:pt x="789" y="302"/>
                </a:lnTo>
                <a:lnTo>
                  <a:pt x="795" y="312"/>
                </a:lnTo>
                <a:lnTo>
                  <a:pt x="798" y="356"/>
                </a:lnTo>
                <a:lnTo>
                  <a:pt x="783" y="398"/>
                </a:lnTo>
                <a:lnTo>
                  <a:pt x="783" y="492"/>
                </a:lnTo>
                <a:lnTo>
                  <a:pt x="781" y="545"/>
                </a:lnTo>
                <a:lnTo>
                  <a:pt x="773" y="571"/>
                </a:lnTo>
                <a:lnTo>
                  <a:pt x="759" y="610"/>
                </a:lnTo>
                <a:lnTo>
                  <a:pt x="790" y="597"/>
                </a:lnTo>
                <a:lnTo>
                  <a:pt x="800" y="578"/>
                </a:lnTo>
                <a:lnTo>
                  <a:pt x="789" y="556"/>
                </a:lnTo>
                <a:lnTo>
                  <a:pt x="807" y="542"/>
                </a:lnTo>
                <a:lnTo>
                  <a:pt x="807" y="517"/>
                </a:lnTo>
                <a:lnTo>
                  <a:pt x="804" y="466"/>
                </a:lnTo>
                <a:lnTo>
                  <a:pt x="802" y="386"/>
                </a:lnTo>
                <a:lnTo>
                  <a:pt x="807" y="338"/>
                </a:lnTo>
                <a:lnTo>
                  <a:pt x="819" y="297"/>
                </a:lnTo>
                <a:lnTo>
                  <a:pt x="819" y="267"/>
                </a:lnTo>
                <a:lnTo>
                  <a:pt x="807" y="250"/>
                </a:lnTo>
                <a:lnTo>
                  <a:pt x="813" y="207"/>
                </a:lnTo>
                <a:lnTo>
                  <a:pt x="807" y="160"/>
                </a:lnTo>
                <a:lnTo>
                  <a:pt x="809" y="89"/>
                </a:lnTo>
                <a:lnTo>
                  <a:pt x="802" y="21"/>
                </a:lnTo>
                <a:lnTo>
                  <a:pt x="723" y="11"/>
                </a:lnTo>
                <a:lnTo>
                  <a:pt x="637" y="0"/>
                </a:lnTo>
                <a:lnTo>
                  <a:pt x="599" y="29"/>
                </a:lnTo>
                <a:lnTo>
                  <a:pt x="565" y="59"/>
                </a:lnTo>
                <a:lnTo>
                  <a:pt x="546" y="76"/>
                </a:lnTo>
                <a:lnTo>
                  <a:pt x="526" y="94"/>
                </a:lnTo>
                <a:lnTo>
                  <a:pt x="506" y="111"/>
                </a:lnTo>
                <a:lnTo>
                  <a:pt x="487" y="128"/>
                </a:lnTo>
                <a:lnTo>
                  <a:pt x="470" y="144"/>
                </a:lnTo>
                <a:lnTo>
                  <a:pt x="454" y="158"/>
                </a:lnTo>
                <a:lnTo>
                  <a:pt x="431" y="179"/>
                </a:lnTo>
                <a:lnTo>
                  <a:pt x="421" y="187"/>
                </a:lnTo>
                <a:lnTo>
                  <a:pt x="271" y="171"/>
                </a:lnTo>
                <a:lnTo>
                  <a:pt x="166" y="166"/>
                </a:lnTo>
                <a:lnTo>
                  <a:pt x="118" y="204"/>
                </a:lnTo>
                <a:lnTo>
                  <a:pt x="82" y="204"/>
                </a:lnTo>
                <a:lnTo>
                  <a:pt x="36" y="180"/>
                </a:lnTo>
                <a:lnTo>
                  <a:pt x="15" y="210"/>
                </a:lnTo>
                <a:lnTo>
                  <a:pt x="22" y="242"/>
                </a:lnTo>
                <a:lnTo>
                  <a:pt x="0" y="267"/>
                </a:lnTo>
                <a:lnTo>
                  <a:pt x="0" y="267"/>
                </a:lnTo>
                <a:lnTo>
                  <a:pt x="0" y="26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59" name="Freeform 279"/>
          <p:cNvSpPr>
            <a:spLocks noGrp="1" noSelect="1" noRot="1" noMove="1" noResize="1" noEditPoints="1" noAdjustHandles="1" noChangeArrowheads="1" noChangeShapeType="1" noTextEdit="1"/>
          </p:cNvSpPr>
          <p:nvPr>
            <p:custDataLst>
              <p:tags r:id="rId47"/>
            </p:custDataLst>
          </p:nvPr>
        </p:nvSpPr>
        <p:spPr bwMode="auto">
          <a:xfrm flipH="1">
            <a:off x="1430278" y="4182975"/>
            <a:ext cx="238027" cy="210349"/>
          </a:xfrm>
          <a:custGeom>
            <a:avLst/>
            <a:gdLst/>
            <a:ahLst/>
            <a:cxnLst>
              <a:cxn ang="0">
                <a:pos x="105" y="15"/>
              </a:cxn>
              <a:cxn ang="0">
                <a:pos x="151" y="33"/>
              </a:cxn>
              <a:cxn ang="0">
                <a:pos x="211" y="51"/>
              </a:cxn>
              <a:cxn ang="0">
                <a:pos x="306" y="46"/>
              </a:cxn>
              <a:cxn ang="0">
                <a:pos x="353" y="8"/>
              </a:cxn>
              <a:cxn ang="0">
                <a:pos x="462" y="7"/>
              </a:cxn>
              <a:cxn ang="0">
                <a:pos x="566" y="54"/>
              </a:cxn>
              <a:cxn ang="0">
                <a:pos x="536" y="150"/>
              </a:cxn>
              <a:cxn ang="0">
                <a:pos x="522" y="179"/>
              </a:cxn>
              <a:cxn ang="0">
                <a:pos x="493" y="169"/>
              </a:cxn>
              <a:cxn ang="0">
                <a:pos x="497" y="197"/>
              </a:cxn>
              <a:cxn ang="0">
                <a:pos x="532" y="269"/>
              </a:cxn>
              <a:cxn ang="0">
                <a:pos x="565" y="346"/>
              </a:cxn>
              <a:cxn ang="0">
                <a:pos x="564" y="449"/>
              </a:cxn>
              <a:cxn ang="0">
                <a:pos x="539" y="473"/>
              </a:cxn>
              <a:cxn ang="0">
                <a:pos x="495" y="469"/>
              </a:cxn>
              <a:cxn ang="0">
                <a:pos x="445" y="438"/>
              </a:cxn>
              <a:cxn ang="0">
                <a:pos x="420" y="434"/>
              </a:cxn>
              <a:cxn ang="0">
                <a:pos x="385" y="457"/>
              </a:cxn>
              <a:cxn ang="0">
                <a:pos x="366" y="438"/>
              </a:cxn>
              <a:cxn ang="0">
                <a:pos x="341" y="439"/>
              </a:cxn>
              <a:cxn ang="0">
                <a:pos x="334" y="508"/>
              </a:cxn>
              <a:cxn ang="0">
                <a:pos x="309" y="504"/>
              </a:cxn>
              <a:cxn ang="0">
                <a:pos x="288" y="461"/>
              </a:cxn>
              <a:cxn ang="0">
                <a:pos x="235" y="406"/>
              </a:cxn>
              <a:cxn ang="0">
                <a:pos x="219" y="420"/>
              </a:cxn>
              <a:cxn ang="0">
                <a:pos x="194" y="396"/>
              </a:cxn>
              <a:cxn ang="0">
                <a:pos x="176" y="356"/>
              </a:cxn>
              <a:cxn ang="0">
                <a:pos x="75" y="259"/>
              </a:cxn>
              <a:cxn ang="0">
                <a:pos x="0" y="176"/>
              </a:cxn>
              <a:cxn ang="0">
                <a:pos x="29" y="57"/>
              </a:cxn>
              <a:cxn ang="0">
                <a:pos x="85" y="6"/>
              </a:cxn>
              <a:cxn ang="0">
                <a:pos x="85" y="6"/>
              </a:cxn>
            </a:cxnLst>
            <a:rect l="0" t="0" r="r" b="b"/>
            <a:pathLst>
              <a:path w="577" h="510">
                <a:moveTo>
                  <a:pt x="85" y="6"/>
                </a:moveTo>
                <a:lnTo>
                  <a:pt x="105" y="15"/>
                </a:lnTo>
                <a:lnTo>
                  <a:pt x="126" y="24"/>
                </a:lnTo>
                <a:lnTo>
                  <a:pt x="151" y="33"/>
                </a:lnTo>
                <a:lnTo>
                  <a:pt x="181" y="43"/>
                </a:lnTo>
                <a:lnTo>
                  <a:pt x="211" y="51"/>
                </a:lnTo>
                <a:lnTo>
                  <a:pt x="267" y="56"/>
                </a:lnTo>
                <a:lnTo>
                  <a:pt x="306" y="46"/>
                </a:lnTo>
                <a:lnTo>
                  <a:pt x="333" y="27"/>
                </a:lnTo>
                <a:lnTo>
                  <a:pt x="353" y="8"/>
                </a:lnTo>
                <a:lnTo>
                  <a:pt x="378" y="0"/>
                </a:lnTo>
                <a:lnTo>
                  <a:pt x="462" y="7"/>
                </a:lnTo>
                <a:lnTo>
                  <a:pt x="518" y="14"/>
                </a:lnTo>
                <a:lnTo>
                  <a:pt x="566" y="54"/>
                </a:lnTo>
                <a:lnTo>
                  <a:pt x="546" y="115"/>
                </a:lnTo>
                <a:lnTo>
                  <a:pt x="536" y="150"/>
                </a:lnTo>
                <a:lnTo>
                  <a:pt x="527" y="173"/>
                </a:lnTo>
                <a:lnTo>
                  <a:pt x="522" y="179"/>
                </a:lnTo>
                <a:lnTo>
                  <a:pt x="516" y="180"/>
                </a:lnTo>
                <a:lnTo>
                  <a:pt x="493" y="169"/>
                </a:lnTo>
                <a:lnTo>
                  <a:pt x="481" y="165"/>
                </a:lnTo>
                <a:lnTo>
                  <a:pt x="497" y="197"/>
                </a:lnTo>
                <a:lnTo>
                  <a:pt x="514" y="230"/>
                </a:lnTo>
                <a:lnTo>
                  <a:pt x="532" y="269"/>
                </a:lnTo>
                <a:lnTo>
                  <a:pt x="550" y="309"/>
                </a:lnTo>
                <a:lnTo>
                  <a:pt x="565" y="346"/>
                </a:lnTo>
                <a:lnTo>
                  <a:pt x="577" y="387"/>
                </a:lnTo>
                <a:lnTo>
                  <a:pt x="564" y="449"/>
                </a:lnTo>
                <a:lnTo>
                  <a:pt x="549" y="467"/>
                </a:lnTo>
                <a:lnTo>
                  <a:pt x="539" y="473"/>
                </a:lnTo>
                <a:lnTo>
                  <a:pt x="528" y="475"/>
                </a:lnTo>
                <a:lnTo>
                  <a:pt x="495" y="469"/>
                </a:lnTo>
                <a:lnTo>
                  <a:pt x="475" y="465"/>
                </a:lnTo>
                <a:lnTo>
                  <a:pt x="445" y="438"/>
                </a:lnTo>
                <a:lnTo>
                  <a:pt x="427" y="415"/>
                </a:lnTo>
                <a:lnTo>
                  <a:pt x="420" y="434"/>
                </a:lnTo>
                <a:lnTo>
                  <a:pt x="398" y="441"/>
                </a:lnTo>
                <a:lnTo>
                  <a:pt x="385" y="457"/>
                </a:lnTo>
                <a:lnTo>
                  <a:pt x="379" y="443"/>
                </a:lnTo>
                <a:lnTo>
                  <a:pt x="366" y="438"/>
                </a:lnTo>
                <a:lnTo>
                  <a:pt x="360" y="429"/>
                </a:lnTo>
                <a:lnTo>
                  <a:pt x="341" y="439"/>
                </a:lnTo>
                <a:lnTo>
                  <a:pt x="339" y="469"/>
                </a:lnTo>
                <a:lnTo>
                  <a:pt x="334" y="508"/>
                </a:lnTo>
                <a:lnTo>
                  <a:pt x="325" y="510"/>
                </a:lnTo>
                <a:lnTo>
                  <a:pt x="309" y="504"/>
                </a:lnTo>
                <a:lnTo>
                  <a:pt x="300" y="478"/>
                </a:lnTo>
                <a:lnTo>
                  <a:pt x="288" y="461"/>
                </a:lnTo>
                <a:lnTo>
                  <a:pt x="250" y="413"/>
                </a:lnTo>
                <a:lnTo>
                  <a:pt x="235" y="406"/>
                </a:lnTo>
                <a:lnTo>
                  <a:pt x="227" y="415"/>
                </a:lnTo>
                <a:lnTo>
                  <a:pt x="219" y="420"/>
                </a:lnTo>
                <a:lnTo>
                  <a:pt x="211" y="420"/>
                </a:lnTo>
                <a:lnTo>
                  <a:pt x="194" y="396"/>
                </a:lnTo>
                <a:lnTo>
                  <a:pt x="185" y="378"/>
                </a:lnTo>
                <a:lnTo>
                  <a:pt x="176" y="356"/>
                </a:lnTo>
                <a:lnTo>
                  <a:pt x="131" y="304"/>
                </a:lnTo>
                <a:lnTo>
                  <a:pt x="75" y="259"/>
                </a:lnTo>
                <a:lnTo>
                  <a:pt x="10" y="192"/>
                </a:lnTo>
                <a:lnTo>
                  <a:pt x="0" y="176"/>
                </a:lnTo>
                <a:lnTo>
                  <a:pt x="11" y="130"/>
                </a:lnTo>
                <a:lnTo>
                  <a:pt x="29" y="57"/>
                </a:lnTo>
                <a:lnTo>
                  <a:pt x="44" y="5"/>
                </a:lnTo>
                <a:lnTo>
                  <a:pt x="85" y="6"/>
                </a:lnTo>
                <a:lnTo>
                  <a:pt x="85" y="6"/>
                </a:lnTo>
                <a:lnTo>
                  <a:pt x="85"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0" name="Freeform 280"/>
          <p:cNvSpPr>
            <a:spLocks noGrp="1" noSelect="1" noRot="1" noMove="1" noResize="1" noEditPoints="1" noAdjustHandles="1" noChangeArrowheads="1" noChangeShapeType="1" noTextEdit="1"/>
          </p:cNvSpPr>
          <p:nvPr>
            <p:custDataLst>
              <p:tags r:id="rId48"/>
            </p:custDataLst>
          </p:nvPr>
        </p:nvSpPr>
        <p:spPr bwMode="auto">
          <a:xfrm flipH="1">
            <a:off x="1469055" y="4470864"/>
            <a:ext cx="27227" cy="32583"/>
          </a:xfrm>
          <a:custGeom>
            <a:avLst/>
            <a:gdLst/>
            <a:ahLst/>
            <a:cxnLst>
              <a:cxn ang="0">
                <a:pos x="0" y="22"/>
              </a:cxn>
              <a:cxn ang="0">
                <a:pos x="11" y="18"/>
              </a:cxn>
              <a:cxn ang="0">
                <a:pos x="24" y="11"/>
              </a:cxn>
              <a:cxn ang="0">
                <a:pos x="32" y="0"/>
              </a:cxn>
              <a:cxn ang="0">
                <a:pos x="41" y="19"/>
              </a:cxn>
              <a:cxn ang="0">
                <a:pos x="49" y="34"/>
              </a:cxn>
              <a:cxn ang="0">
                <a:pos x="58" y="29"/>
              </a:cxn>
              <a:cxn ang="0">
                <a:pos x="66" y="39"/>
              </a:cxn>
              <a:cxn ang="0">
                <a:pos x="58" y="54"/>
              </a:cxn>
              <a:cxn ang="0">
                <a:pos x="45" y="64"/>
              </a:cxn>
              <a:cxn ang="0">
                <a:pos x="41" y="77"/>
              </a:cxn>
              <a:cxn ang="0">
                <a:pos x="24" y="79"/>
              </a:cxn>
              <a:cxn ang="0">
                <a:pos x="14" y="69"/>
              </a:cxn>
              <a:cxn ang="0">
                <a:pos x="7" y="61"/>
              </a:cxn>
              <a:cxn ang="0">
                <a:pos x="0" y="37"/>
              </a:cxn>
              <a:cxn ang="0">
                <a:pos x="0" y="22"/>
              </a:cxn>
              <a:cxn ang="0">
                <a:pos x="0" y="22"/>
              </a:cxn>
              <a:cxn ang="0">
                <a:pos x="0" y="22"/>
              </a:cxn>
            </a:cxnLst>
            <a:rect l="0" t="0" r="r" b="b"/>
            <a:pathLst>
              <a:path w="66" h="79">
                <a:moveTo>
                  <a:pt x="0" y="22"/>
                </a:moveTo>
                <a:lnTo>
                  <a:pt x="11" y="18"/>
                </a:lnTo>
                <a:lnTo>
                  <a:pt x="24" y="11"/>
                </a:lnTo>
                <a:lnTo>
                  <a:pt x="32" y="0"/>
                </a:lnTo>
                <a:lnTo>
                  <a:pt x="41" y="19"/>
                </a:lnTo>
                <a:lnTo>
                  <a:pt x="49" y="34"/>
                </a:lnTo>
                <a:lnTo>
                  <a:pt x="58" y="29"/>
                </a:lnTo>
                <a:lnTo>
                  <a:pt x="66" y="39"/>
                </a:lnTo>
                <a:lnTo>
                  <a:pt x="58" y="54"/>
                </a:lnTo>
                <a:lnTo>
                  <a:pt x="45" y="64"/>
                </a:lnTo>
                <a:lnTo>
                  <a:pt x="41" y="77"/>
                </a:lnTo>
                <a:lnTo>
                  <a:pt x="24" y="79"/>
                </a:lnTo>
                <a:lnTo>
                  <a:pt x="14" y="69"/>
                </a:lnTo>
                <a:lnTo>
                  <a:pt x="7" y="61"/>
                </a:lnTo>
                <a:lnTo>
                  <a:pt x="0" y="37"/>
                </a:lnTo>
                <a:lnTo>
                  <a:pt x="0" y="22"/>
                </a:lnTo>
                <a:lnTo>
                  <a:pt x="0" y="22"/>
                </a:lnTo>
                <a:lnTo>
                  <a:pt x="0" y="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1" name="Freeform 281"/>
          <p:cNvSpPr>
            <a:spLocks noGrp="1" noSelect="1" noRot="1" noMove="1" noResize="1" noEditPoints="1" noAdjustHandles="1" noChangeArrowheads="1" noChangeShapeType="1" noTextEdit="1"/>
          </p:cNvSpPr>
          <p:nvPr>
            <p:custDataLst>
              <p:tags r:id="rId49"/>
            </p:custDataLst>
          </p:nvPr>
        </p:nvSpPr>
        <p:spPr bwMode="auto">
          <a:xfrm flipH="1">
            <a:off x="1172037" y="4357028"/>
            <a:ext cx="53628" cy="40832"/>
          </a:xfrm>
          <a:custGeom>
            <a:avLst/>
            <a:gdLst/>
            <a:ahLst/>
            <a:cxnLst>
              <a:cxn ang="0">
                <a:pos x="0" y="51"/>
              </a:cxn>
              <a:cxn ang="0">
                <a:pos x="17" y="69"/>
              </a:cxn>
              <a:cxn ang="0">
                <a:pos x="33" y="84"/>
              </a:cxn>
              <a:cxn ang="0">
                <a:pos x="47" y="90"/>
              </a:cxn>
              <a:cxn ang="0">
                <a:pos x="106" y="99"/>
              </a:cxn>
              <a:cxn ang="0">
                <a:pos x="130" y="50"/>
              </a:cxn>
              <a:cxn ang="0">
                <a:pos x="130" y="5"/>
              </a:cxn>
              <a:cxn ang="0">
                <a:pos x="98" y="7"/>
              </a:cxn>
              <a:cxn ang="0">
                <a:pos x="89" y="35"/>
              </a:cxn>
              <a:cxn ang="0">
                <a:pos x="78" y="28"/>
              </a:cxn>
              <a:cxn ang="0">
                <a:pos x="71" y="5"/>
              </a:cxn>
              <a:cxn ang="0">
                <a:pos x="63" y="0"/>
              </a:cxn>
              <a:cxn ang="0">
                <a:pos x="18" y="33"/>
              </a:cxn>
              <a:cxn ang="0">
                <a:pos x="0" y="51"/>
              </a:cxn>
              <a:cxn ang="0">
                <a:pos x="0" y="51"/>
              </a:cxn>
              <a:cxn ang="0">
                <a:pos x="0" y="51"/>
              </a:cxn>
            </a:cxnLst>
            <a:rect l="0" t="0" r="r" b="b"/>
            <a:pathLst>
              <a:path w="130" h="99">
                <a:moveTo>
                  <a:pt x="0" y="51"/>
                </a:moveTo>
                <a:lnTo>
                  <a:pt x="17" y="69"/>
                </a:lnTo>
                <a:lnTo>
                  <a:pt x="33" y="84"/>
                </a:lnTo>
                <a:lnTo>
                  <a:pt x="47" y="90"/>
                </a:lnTo>
                <a:lnTo>
                  <a:pt x="106" y="99"/>
                </a:lnTo>
                <a:lnTo>
                  <a:pt x="130" y="50"/>
                </a:lnTo>
                <a:lnTo>
                  <a:pt x="130" y="5"/>
                </a:lnTo>
                <a:lnTo>
                  <a:pt x="98" y="7"/>
                </a:lnTo>
                <a:lnTo>
                  <a:pt x="89" y="35"/>
                </a:lnTo>
                <a:lnTo>
                  <a:pt x="78" y="28"/>
                </a:lnTo>
                <a:lnTo>
                  <a:pt x="71" y="5"/>
                </a:lnTo>
                <a:lnTo>
                  <a:pt x="63" y="0"/>
                </a:lnTo>
                <a:lnTo>
                  <a:pt x="18" y="33"/>
                </a:lnTo>
                <a:lnTo>
                  <a:pt x="0" y="51"/>
                </a:lnTo>
                <a:lnTo>
                  <a:pt x="0" y="51"/>
                </a:lnTo>
                <a:lnTo>
                  <a:pt x="0" y="5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2" name="Freeform 282"/>
          <p:cNvSpPr>
            <a:spLocks noGrp="1" noSelect="1" noRot="1" noMove="1" noResize="1" noEditPoints="1" noAdjustHandles="1" noChangeArrowheads="1" noChangeShapeType="1" noTextEdit="1"/>
          </p:cNvSpPr>
          <p:nvPr>
            <p:custDataLst>
              <p:tags r:id="rId50"/>
            </p:custDataLst>
          </p:nvPr>
        </p:nvSpPr>
        <p:spPr bwMode="auto">
          <a:xfrm flipH="1">
            <a:off x="1167912" y="4358678"/>
            <a:ext cx="28464" cy="69704"/>
          </a:xfrm>
          <a:custGeom>
            <a:avLst/>
            <a:gdLst/>
            <a:ahLst/>
            <a:cxnLst>
              <a:cxn ang="0">
                <a:pos x="17" y="3"/>
              </a:cxn>
              <a:cxn ang="0">
                <a:pos x="17" y="19"/>
              </a:cxn>
              <a:cxn ang="0">
                <a:pos x="6" y="18"/>
              </a:cxn>
              <a:cxn ang="0">
                <a:pos x="8" y="94"/>
              </a:cxn>
              <a:cxn ang="0">
                <a:pos x="0" y="138"/>
              </a:cxn>
              <a:cxn ang="0">
                <a:pos x="13" y="145"/>
              </a:cxn>
              <a:cxn ang="0">
                <a:pos x="27" y="156"/>
              </a:cxn>
              <a:cxn ang="0">
                <a:pos x="40" y="169"/>
              </a:cxn>
              <a:cxn ang="0">
                <a:pos x="50" y="146"/>
              </a:cxn>
              <a:cxn ang="0">
                <a:pos x="66" y="114"/>
              </a:cxn>
              <a:cxn ang="0">
                <a:pos x="69" y="95"/>
              </a:cxn>
              <a:cxn ang="0">
                <a:pos x="56" y="53"/>
              </a:cxn>
              <a:cxn ang="0">
                <a:pos x="54" y="28"/>
              </a:cxn>
              <a:cxn ang="0">
                <a:pos x="61" y="0"/>
              </a:cxn>
              <a:cxn ang="0">
                <a:pos x="17" y="3"/>
              </a:cxn>
              <a:cxn ang="0">
                <a:pos x="17" y="3"/>
              </a:cxn>
              <a:cxn ang="0">
                <a:pos x="17" y="3"/>
              </a:cxn>
            </a:cxnLst>
            <a:rect l="0" t="0" r="r" b="b"/>
            <a:pathLst>
              <a:path w="69" h="169">
                <a:moveTo>
                  <a:pt x="17" y="3"/>
                </a:moveTo>
                <a:lnTo>
                  <a:pt x="17" y="19"/>
                </a:lnTo>
                <a:lnTo>
                  <a:pt x="6" y="18"/>
                </a:lnTo>
                <a:lnTo>
                  <a:pt x="8" y="94"/>
                </a:lnTo>
                <a:lnTo>
                  <a:pt x="0" y="138"/>
                </a:lnTo>
                <a:lnTo>
                  <a:pt x="13" y="145"/>
                </a:lnTo>
                <a:lnTo>
                  <a:pt x="27" y="156"/>
                </a:lnTo>
                <a:lnTo>
                  <a:pt x="40" y="169"/>
                </a:lnTo>
                <a:lnTo>
                  <a:pt x="50" y="146"/>
                </a:lnTo>
                <a:lnTo>
                  <a:pt x="66" y="114"/>
                </a:lnTo>
                <a:lnTo>
                  <a:pt x="69" y="95"/>
                </a:lnTo>
                <a:lnTo>
                  <a:pt x="56" y="53"/>
                </a:lnTo>
                <a:lnTo>
                  <a:pt x="54" y="28"/>
                </a:lnTo>
                <a:lnTo>
                  <a:pt x="61" y="0"/>
                </a:lnTo>
                <a:lnTo>
                  <a:pt x="17" y="3"/>
                </a:lnTo>
                <a:lnTo>
                  <a:pt x="17" y="3"/>
                </a:lnTo>
                <a:lnTo>
                  <a:pt x="17"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3" name="Freeform 283"/>
          <p:cNvSpPr>
            <a:spLocks noGrp="1" noSelect="1" noRot="1" noMove="1" noResize="1" noEditPoints="1" noAdjustHandles="1" noChangeArrowheads="1" noChangeShapeType="1" noTextEdit="1"/>
          </p:cNvSpPr>
          <p:nvPr>
            <p:custDataLst>
              <p:tags r:id="rId51"/>
            </p:custDataLst>
          </p:nvPr>
        </p:nvSpPr>
        <p:spPr bwMode="auto">
          <a:xfrm flipH="1">
            <a:off x="1637778" y="4208959"/>
            <a:ext cx="24752" cy="40420"/>
          </a:xfrm>
          <a:custGeom>
            <a:avLst/>
            <a:gdLst/>
            <a:ahLst/>
            <a:cxnLst>
              <a:cxn ang="0">
                <a:pos x="14" y="0"/>
              </a:cxn>
              <a:cxn ang="0">
                <a:pos x="49" y="29"/>
              </a:cxn>
              <a:cxn ang="0">
                <a:pos x="60" y="83"/>
              </a:cxn>
              <a:cxn ang="0">
                <a:pos x="56" y="96"/>
              </a:cxn>
              <a:cxn ang="0">
                <a:pos x="41" y="98"/>
              </a:cxn>
              <a:cxn ang="0">
                <a:pos x="26" y="81"/>
              </a:cxn>
              <a:cxn ang="0">
                <a:pos x="13" y="79"/>
              </a:cxn>
              <a:cxn ang="0">
                <a:pos x="0" y="76"/>
              </a:cxn>
              <a:cxn ang="0">
                <a:pos x="4" y="28"/>
              </a:cxn>
              <a:cxn ang="0">
                <a:pos x="14" y="0"/>
              </a:cxn>
              <a:cxn ang="0">
                <a:pos x="14" y="0"/>
              </a:cxn>
              <a:cxn ang="0">
                <a:pos x="14" y="0"/>
              </a:cxn>
            </a:cxnLst>
            <a:rect l="0" t="0" r="r" b="b"/>
            <a:pathLst>
              <a:path w="60" h="98">
                <a:moveTo>
                  <a:pt x="14" y="0"/>
                </a:moveTo>
                <a:lnTo>
                  <a:pt x="49" y="29"/>
                </a:lnTo>
                <a:lnTo>
                  <a:pt x="60" y="83"/>
                </a:lnTo>
                <a:lnTo>
                  <a:pt x="56" y="96"/>
                </a:lnTo>
                <a:lnTo>
                  <a:pt x="41" y="98"/>
                </a:lnTo>
                <a:lnTo>
                  <a:pt x="26" y="81"/>
                </a:lnTo>
                <a:lnTo>
                  <a:pt x="13" y="79"/>
                </a:lnTo>
                <a:lnTo>
                  <a:pt x="0" y="76"/>
                </a:lnTo>
                <a:lnTo>
                  <a:pt x="4" y="28"/>
                </a:lnTo>
                <a:lnTo>
                  <a:pt x="14" y="0"/>
                </a:lnTo>
                <a:lnTo>
                  <a:pt x="14" y="0"/>
                </a:lnTo>
                <a:lnTo>
                  <a:pt x="1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4" name="Freeform 284"/>
          <p:cNvSpPr>
            <a:spLocks noGrp="1" noSelect="1" noRot="1" noMove="1" noResize="1" noEditPoints="1" noAdjustHandles="1" noChangeArrowheads="1" noChangeShapeType="1" noTextEdit="1"/>
          </p:cNvSpPr>
          <p:nvPr>
            <p:custDataLst>
              <p:tags r:id="rId52"/>
            </p:custDataLst>
          </p:nvPr>
        </p:nvSpPr>
        <p:spPr bwMode="auto">
          <a:xfrm flipH="1">
            <a:off x="1109333" y="4523245"/>
            <a:ext cx="33414" cy="15260"/>
          </a:xfrm>
          <a:custGeom>
            <a:avLst/>
            <a:gdLst/>
            <a:ahLst/>
            <a:cxnLst>
              <a:cxn ang="0">
                <a:pos x="9" y="0"/>
              </a:cxn>
              <a:cxn ang="0">
                <a:pos x="46" y="4"/>
              </a:cxn>
              <a:cxn ang="0">
                <a:pos x="81" y="8"/>
              </a:cxn>
              <a:cxn ang="0">
                <a:pos x="74" y="22"/>
              </a:cxn>
              <a:cxn ang="0">
                <a:pos x="56" y="37"/>
              </a:cxn>
              <a:cxn ang="0">
                <a:pos x="32" y="33"/>
              </a:cxn>
              <a:cxn ang="0">
                <a:pos x="4" y="34"/>
              </a:cxn>
              <a:cxn ang="0">
                <a:pos x="0" y="23"/>
              </a:cxn>
              <a:cxn ang="0">
                <a:pos x="6" y="10"/>
              </a:cxn>
              <a:cxn ang="0">
                <a:pos x="9" y="0"/>
              </a:cxn>
              <a:cxn ang="0">
                <a:pos x="9" y="0"/>
              </a:cxn>
              <a:cxn ang="0">
                <a:pos x="9" y="0"/>
              </a:cxn>
            </a:cxnLst>
            <a:rect l="0" t="0" r="r" b="b"/>
            <a:pathLst>
              <a:path w="81" h="37">
                <a:moveTo>
                  <a:pt x="9" y="0"/>
                </a:moveTo>
                <a:lnTo>
                  <a:pt x="46" y="4"/>
                </a:lnTo>
                <a:lnTo>
                  <a:pt x="81" y="8"/>
                </a:lnTo>
                <a:lnTo>
                  <a:pt x="74" y="22"/>
                </a:lnTo>
                <a:lnTo>
                  <a:pt x="56" y="37"/>
                </a:lnTo>
                <a:lnTo>
                  <a:pt x="32" y="33"/>
                </a:lnTo>
                <a:lnTo>
                  <a:pt x="4" y="34"/>
                </a:lnTo>
                <a:lnTo>
                  <a:pt x="0" y="23"/>
                </a:lnTo>
                <a:lnTo>
                  <a:pt x="6" y="10"/>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5" name="Freeform 285"/>
          <p:cNvSpPr>
            <a:spLocks noGrp="1" noSelect="1" noRot="1" noMove="1" noResize="1" noEditPoints="1" noAdjustHandles="1" noChangeArrowheads="1" noChangeShapeType="1" noTextEdit="1"/>
          </p:cNvSpPr>
          <p:nvPr>
            <p:custDataLst>
              <p:tags r:id="rId53"/>
            </p:custDataLst>
          </p:nvPr>
        </p:nvSpPr>
        <p:spPr bwMode="auto">
          <a:xfrm flipH="1">
            <a:off x="1564761" y="4318258"/>
            <a:ext cx="37540" cy="32171"/>
          </a:xfrm>
          <a:custGeom>
            <a:avLst/>
            <a:gdLst/>
            <a:ahLst/>
            <a:cxnLst>
              <a:cxn ang="0">
                <a:pos x="0" y="0"/>
              </a:cxn>
              <a:cxn ang="0">
                <a:pos x="36" y="25"/>
              </a:cxn>
              <a:cxn ang="0">
                <a:pos x="61" y="42"/>
              </a:cxn>
              <a:cxn ang="0">
                <a:pos x="75" y="57"/>
              </a:cxn>
              <a:cxn ang="0">
                <a:pos x="77" y="69"/>
              </a:cxn>
              <a:cxn ang="0">
                <a:pos x="91" y="78"/>
              </a:cxn>
              <a:cxn ang="0">
                <a:pos x="87" y="54"/>
              </a:cxn>
              <a:cxn ang="0">
                <a:pos x="61" y="30"/>
              </a:cxn>
              <a:cxn ang="0">
                <a:pos x="30" y="12"/>
              </a:cxn>
              <a:cxn ang="0">
                <a:pos x="12" y="3"/>
              </a:cxn>
              <a:cxn ang="0">
                <a:pos x="0" y="0"/>
              </a:cxn>
              <a:cxn ang="0">
                <a:pos x="0" y="0"/>
              </a:cxn>
              <a:cxn ang="0">
                <a:pos x="0" y="0"/>
              </a:cxn>
            </a:cxnLst>
            <a:rect l="0" t="0" r="r" b="b"/>
            <a:pathLst>
              <a:path w="91" h="78">
                <a:moveTo>
                  <a:pt x="0" y="0"/>
                </a:moveTo>
                <a:lnTo>
                  <a:pt x="36" y="25"/>
                </a:lnTo>
                <a:lnTo>
                  <a:pt x="61" y="42"/>
                </a:lnTo>
                <a:lnTo>
                  <a:pt x="75" y="57"/>
                </a:lnTo>
                <a:lnTo>
                  <a:pt x="77" y="69"/>
                </a:lnTo>
                <a:lnTo>
                  <a:pt x="91" y="78"/>
                </a:lnTo>
                <a:lnTo>
                  <a:pt x="87" y="54"/>
                </a:lnTo>
                <a:lnTo>
                  <a:pt x="61" y="30"/>
                </a:lnTo>
                <a:lnTo>
                  <a:pt x="30" y="12"/>
                </a:lnTo>
                <a:lnTo>
                  <a:pt x="12" y="3"/>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6" name="Freeform 286"/>
          <p:cNvSpPr>
            <a:spLocks noGrp="1" noSelect="1" noRot="1" noMove="1" noResize="1" noEditPoints="1" noAdjustHandles="1" noChangeArrowheads="1" noChangeShapeType="1" noTextEdit="1"/>
          </p:cNvSpPr>
          <p:nvPr>
            <p:custDataLst>
              <p:tags r:id="rId54"/>
            </p:custDataLst>
          </p:nvPr>
        </p:nvSpPr>
        <p:spPr bwMode="auto">
          <a:xfrm flipH="1">
            <a:off x="1629940" y="4243193"/>
            <a:ext cx="35890" cy="46607"/>
          </a:xfrm>
          <a:custGeom>
            <a:avLst/>
            <a:gdLst/>
            <a:ahLst/>
            <a:cxnLst>
              <a:cxn ang="0">
                <a:pos x="11" y="0"/>
              </a:cxn>
              <a:cxn ang="0">
                <a:pos x="19" y="22"/>
              </a:cxn>
              <a:cxn ang="0">
                <a:pos x="25" y="13"/>
              </a:cxn>
              <a:cxn ang="0">
                <a:pos x="44" y="39"/>
              </a:cxn>
              <a:cxn ang="0">
                <a:pos x="50" y="34"/>
              </a:cxn>
              <a:cxn ang="0">
                <a:pos x="69" y="65"/>
              </a:cxn>
              <a:cxn ang="0">
                <a:pos x="82" y="97"/>
              </a:cxn>
              <a:cxn ang="0">
                <a:pos x="87" y="113"/>
              </a:cxn>
              <a:cxn ang="0">
                <a:pos x="44" y="81"/>
              </a:cxn>
              <a:cxn ang="0">
                <a:pos x="13" y="48"/>
              </a:cxn>
              <a:cxn ang="0">
                <a:pos x="0" y="29"/>
              </a:cxn>
              <a:cxn ang="0">
                <a:pos x="0" y="15"/>
              </a:cxn>
              <a:cxn ang="0">
                <a:pos x="11" y="0"/>
              </a:cxn>
              <a:cxn ang="0">
                <a:pos x="11" y="0"/>
              </a:cxn>
              <a:cxn ang="0">
                <a:pos x="11" y="0"/>
              </a:cxn>
            </a:cxnLst>
            <a:rect l="0" t="0" r="r" b="b"/>
            <a:pathLst>
              <a:path w="87" h="113">
                <a:moveTo>
                  <a:pt x="11" y="0"/>
                </a:moveTo>
                <a:lnTo>
                  <a:pt x="19" y="22"/>
                </a:lnTo>
                <a:lnTo>
                  <a:pt x="25" y="13"/>
                </a:lnTo>
                <a:lnTo>
                  <a:pt x="44" y="39"/>
                </a:lnTo>
                <a:lnTo>
                  <a:pt x="50" y="34"/>
                </a:lnTo>
                <a:lnTo>
                  <a:pt x="69" y="65"/>
                </a:lnTo>
                <a:lnTo>
                  <a:pt x="82" y="97"/>
                </a:lnTo>
                <a:lnTo>
                  <a:pt x="87" y="113"/>
                </a:lnTo>
                <a:lnTo>
                  <a:pt x="44" y="81"/>
                </a:lnTo>
                <a:lnTo>
                  <a:pt x="13" y="48"/>
                </a:lnTo>
                <a:lnTo>
                  <a:pt x="0" y="29"/>
                </a:lnTo>
                <a:lnTo>
                  <a:pt x="0" y="15"/>
                </a:lnTo>
                <a:lnTo>
                  <a:pt x="11" y="0"/>
                </a:lnTo>
                <a:lnTo>
                  <a:pt x="11" y="0"/>
                </a:lnTo>
                <a:lnTo>
                  <a:pt x="1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7" name="Freeform 287"/>
          <p:cNvSpPr>
            <a:spLocks noGrp="1" noSelect="1" noRot="1" noMove="1" noResize="1" noEditPoints="1" noAdjustHandles="1" noChangeArrowheads="1" noChangeShapeType="1" noTextEdit="1"/>
          </p:cNvSpPr>
          <p:nvPr>
            <p:custDataLst>
              <p:tags r:id="rId55"/>
            </p:custDataLst>
          </p:nvPr>
        </p:nvSpPr>
        <p:spPr bwMode="auto">
          <a:xfrm flipH="1">
            <a:off x="1132847" y="4520770"/>
            <a:ext cx="8663" cy="14848"/>
          </a:xfrm>
          <a:custGeom>
            <a:avLst/>
            <a:gdLst/>
            <a:ahLst/>
            <a:cxnLst>
              <a:cxn ang="0">
                <a:pos x="21" y="7"/>
              </a:cxn>
              <a:cxn ang="0">
                <a:pos x="15" y="13"/>
              </a:cxn>
              <a:cxn ang="0">
                <a:pos x="11" y="23"/>
              </a:cxn>
              <a:cxn ang="0">
                <a:pos x="9" y="31"/>
              </a:cxn>
              <a:cxn ang="0">
                <a:pos x="0" y="36"/>
              </a:cxn>
              <a:cxn ang="0">
                <a:pos x="0" y="21"/>
              </a:cxn>
              <a:cxn ang="0">
                <a:pos x="8" y="8"/>
              </a:cxn>
              <a:cxn ang="0">
                <a:pos x="12" y="1"/>
              </a:cxn>
              <a:cxn ang="0">
                <a:pos x="19" y="0"/>
              </a:cxn>
              <a:cxn ang="0">
                <a:pos x="21" y="7"/>
              </a:cxn>
              <a:cxn ang="0">
                <a:pos x="21" y="7"/>
              </a:cxn>
              <a:cxn ang="0">
                <a:pos x="21" y="7"/>
              </a:cxn>
            </a:cxnLst>
            <a:rect l="0" t="0" r="r" b="b"/>
            <a:pathLst>
              <a:path w="21" h="36">
                <a:moveTo>
                  <a:pt x="21" y="7"/>
                </a:moveTo>
                <a:lnTo>
                  <a:pt x="15" y="13"/>
                </a:lnTo>
                <a:lnTo>
                  <a:pt x="11" y="23"/>
                </a:lnTo>
                <a:lnTo>
                  <a:pt x="9" y="31"/>
                </a:lnTo>
                <a:lnTo>
                  <a:pt x="0" y="36"/>
                </a:lnTo>
                <a:lnTo>
                  <a:pt x="0" y="21"/>
                </a:lnTo>
                <a:lnTo>
                  <a:pt x="8" y="8"/>
                </a:lnTo>
                <a:lnTo>
                  <a:pt x="12" y="1"/>
                </a:lnTo>
                <a:lnTo>
                  <a:pt x="19" y="0"/>
                </a:lnTo>
                <a:lnTo>
                  <a:pt x="21" y="7"/>
                </a:lnTo>
                <a:lnTo>
                  <a:pt x="21" y="7"/>
                </a:lnTo>
                <a:lnTo>
                  <a:pt x="21"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8" name="Freeform 288"/>
          <p:cNvSpPr>
            <a:spLocks noGrp="1" noSelect="1" noRot="1" noMove="1" noResize="1" noEditPoints="1" noAdjustHandles="1" noChangeArrowheads="1" noChangeShapeType="1" noTextEdit="1"/>
          </p:cNvSpPr>
          <p:nvPr>
            <p:custDataLst>
              <p:tags r:id="rId56"/>
            </p:custDataLst>
          </p:nvPr>
        </p:nvSpPr>
        <p:spPr bwMode="auto">
          <a:xfrm flipH="1">
            <a:off x="1488856" y="4383837"/>
            <a:ext cx="43728" cy="37120"/>
          </a:xfrm>
          <a:custGeom>
            <a:avLst/>
            <a:gdLst/>
            <a:ahLst/>
            <a:cxnLst>
              <a:cxn ang="0">
                <a:pos x="77" y="0"/>
              </a:cxn>
              <a:cxn ang="0">
                <a:pos x="102" y="17"/>
              </a:cxn>
              <a:cxn ang="0">
                <a:pos x="106" y="62"/>
              </a:cxn>
              <a:cxn ang="0">
                <a:pos x="106" y="85"/>
              </a:cxn>
              <a:cxn ang="0">
                <a:pos x="56" y="90"/>
              </a:cxn>
              <a:cxn ang="0">
                <a:pos x="22" y="83"/>
              </a:cxn>
              <a:cxn ang="0">
                <a:pos x="0" y="63"/>
              </a:cxn>
              <a:cxn ang="0">
                <a:pos x="16" y="55"/>
              </a:cxn>
              <a:cxn ang="0">
                <a:pos x="40" y="47"/>
              </a:cxn>
              <a:cxn ang="0">
                <a:pos x="66" y="41"/>
              </a:cxn>
              <a:cxn ang="0">
                <a:pos x="70" y="21"/>
              </a:cxn>
              <a:cxn ang="0">
                <a:pos x="77" y="0"/>
              </a:cxn>
              <a:cxn ang="0">
                <a:pos x="77" y="0"/>
              </a:cxn>
              <a:cxn ang="0">
                <a:pos x="77" y="0"/>
              </a:cxn>
            </a:cxnLst>
            <a:rect l="0" t="0" r="r" b="b"/>
            <a:pathLst>
              <a:path w="106" h="90">
                <a:moveTo>
                  <a:pt x="77" y="0"/>
                </a:moveTo>
                <a:lnTo>
                  <a:pt x="102" y="17"/>
                </a:lnTo>
                <a:lnTo>
                  <a:pt x="106" y="62"/>
                </a:lnTo>
                <a:lnTo>
                  <a:pt x="106" y="85"/>
                </a:lnTo>
                <a:lnTo>
                  <a:pt x="56" y="90"/>
                </a:lnTo>
                <a:lnTo>
                  <a:pt x="22" y="83"/>
                </a:lnTo>
                <a:lnTo>
                  <a:pt x="0" y="63"/>
                </a:lnTo>
                <a:lnTo>
                  <a:pt x="16" y="55"/>
                </a:lnTo>
                <a:lnTo>
                  <a:pt x="40" y="47"/>
                </a:lnTo>
                <a:lnTo>
                  <a:pt x="66" y="41"/>
                </a:lnTo>
                <a:lnTo>
                  <a:pt x="70" y="21"/>
                </a:lnTo>
                <a:lnTo>
                  <a:pt x="77" y="0"/>
                </a:lnTo>
                <a:lnTo>
                  <a:pt x="77" y="0"/>
                </a:lnTo>
                <a:lnTo>
                  <a:pt x="7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69" name="Freeform 289"/>
          <p:cNvSpPr>
            <a:spLocks noGrp="1" noSelect="1" noRot="1" noMove="1" noResize="1" noEditPoints="1" noAdjustHandles="1" noChangeArrowheads="1" noChangeShapeType="1" noTextEdit="1"/>
          </p:cNvSpPr>
          <p:nvPr>
            <p:custDataLst>
              <p:tags r:id="rId57"/>
            </p:custDataLst>
          </p:nvPr>
        </p:nvSpPr>
        <p:spPr bwMode="auto">
          <a:xfrm flipH="1">
            <a:off x="1650566" y="4102548"/>
            <a:ext cx="151809" cy="172816"/>
          </a:xfrm>
          <a:custGeom>
            <a:avLst/>
            <a:gdLst/>
            <a:ahLst/>
            <a:cxnLst>
              <a:cxn ang="0">
                <a:pos x="196" y="106"/>
              </a:cxn>
              <a:cxn ang="0">
                <a:pos x="220" y="161"/>
              </a:cxn>
              <a:cxn ang="0">
                <a:pos x="273" y="173"/>
              </a:cxn>
              <a:cxn ang="0">
                <a:pos x="298" y="263"/>
              </a:cxn>
              <a:cxn ang="0">
                <a:pos x="277" y="299"/>
              </a:cxn>
              <a:cxn ang="0">
                <a:pos x="237" y="329"/>
              </a:cxn>
              <a:cxn ang="0">
                <a:pos x="171" y="377"/>
              </a:cxn>
              <a:cxn ang="0">
                <a:pos x="147" y="363"/>
              </a:cxn>
              <a:cxn ang="0">
                <a:pos x="130" y="372"/>
              </a:cxn>
              <a:cxn ang="0">
                <a:pos x="92" y="374"/>
              </a:cxn>
              <a:cxn ang="0">
                <a:pos x="55" y="366"/>
              </a:cxn>
              <a:cxn ang="0">
                <a:pos x="46" y="320"/>
              </a:cxn>
              <a:cxn ang="0">
                <a:pos x="26" y="311"/>
              </a:cxn>
              <a:cxn ang="0">
                <a:pos x="12" y="359"/>
              </a:cxn>
              <a:cxn ang="0">
                <a:pos x="35" y="396"/>
              </a:cxn>
              <a:cxn ang="0">
                <a:pos x="131" y="403"/>
              </a:cxn>
              <a:cxn ang="0">
                <a:pos x="218" y="394"/>
              </a:cxn>
              <a:cxn ang="0">
                <a:pos x="252" y="399"/>
              </a:cxn>
              <a:cxn ang="0">
                <a:pos x="301" y="350"/>
              </a:cxn>
              <a:cxn ang="0">
                <a:pos x="324" y="257"/>
              </a:cxn>
              <a:cxn ang="0">
                <a:pos x="340" y="183"/>
              </a:cxn>
              <a:cxn ang="0">
                <a:pos x="356" y="134"/>
              </a:cxn>
              <a:cxn ang="0">
                <a:pos x="368" y="89"/>
              </a:cxn>
              <a:cxn ang="0">
                <a:pos x="348" y="74"/>
              </a:cxn>
              <a:cxn ang="0">
                <a:pos x="305" y="65"/>
              </a:cxn>
              <a:cxn ang="0">
                <a:pos x="299" y="36"/>
              </a:cxn>
              <a:cxn ang="0">
                <a:pos x="267" y="8"/>
              </a:cxn>
              <a:cxn ang="0">
                <a:pos x="233" y="0"/>
              </a:cxn>
              <a:cxn ang="0">
                <a:pos x="226" y="20"/>
              </a:cxn>
              <a:cxn ang="0">
                <a:pos x="243" y="55"/>
              </a:cxn>
              <a:cxn ang="0">
                <a:pos x="231" y="70"/>
              </a:cxn>
              <a:cxn ang="0">
                <a:pos x="197" y="65"/>
              </a:cxn>
              <a:cxn ang="0">
                <a:pos x="191" y="78"/>
              </a:cxn>
            </a:cxnLst>
            <a:rect l="0" t="0" r="r" b="b"/>
            <a:pathLst>
              <a:path w="368" h="419">
                <a:moveTo>
                  <a:pt x="191" y="78"/>
                </a:moveTo>
                <a:lnTo>
                  <a:pt x="196" y="106"/>
                </a:lnTo>
                <a:lnTo>
                  <a:pt x="204" y="141"/>
                </a:lnTo>
                <a:lnTo>
                  <a:pt x="220" y="161"/>
                </a:lnTo>
                <a:lnTo>
                  <a:pt x="231" y="170"/>
                </a:lnTo>
                <a:lnTo>
                  <a:pt x="273" y="173"/>
                </a:lnTo>
                <a:lnTo>
                  <a:pt x="303" y="237"/>
                </a:lnTo>
                <a:lnTo>
                  <a:pt x="298" y="263"/>
                </a:lnTo>
                <a:lnTo>
                  <a:pt x="288" y="291"/>
                </a:lnTo>
                <a:lnTo>
                  <a:pt x="277" y="299"/>
                </a:lnTo>
                <a:lnTo>
                  <a:pt x="257" y="314"/>
                </a:lnTo>
                <a:lnTo>
                  <a:pt x="237" y="329"/>
                </a:lnTo>
                <a:lnTo>
                  <a:pt x="228" y="336"/>
                </a:lnTo>
                <a:lnTo>
                  <a:pt x="171" y="377"/>
                </a:lnTo>
                <a:lnTo>
                  <a:pt x="150" y="374"/>
                </a:lnTo>
                <a:lnTo>
                  <a:pt x="147" y="363"/>
                </a:lnTo>
                <a:lnTo>
                  <a:pt x="143" y="360"/>
                </a:lnTo>
                <a:lnTo>
                  <a:pt x="130" y="372"/>
                </a:lnTo>
                <a:lnTo>
                  <a:pt x="117" y="379"/>
                </a:lnTo>
                <a:lnTo>
                  <a:pt x="92" y="374"/>
                </a:lnTo>
                <a:lnTo>
                  <a:pt x="78" y="352"/>
                </a:lnTo>
                <a:lnTo>
                  <a:pt x="55" y="366"/>
                </a:lnTo>
                <a:lnTo>
                  <a:pt x="59" y="345"/>
                </a:lnTo>
                <a:lnTo>
                  <a:pt x="46" y="320"/>
                </a:lnTo>
                <a:lnTo>
                  <a:pt x="52" y="293"/>
                </a:lnTo>
                <a:lnTo>
                  <a:pt x="26" y="311"/>
                </a:lnTo>
                <a:lnTo>
                  <a:pt x="14" y="329"/>
                </a:lnTo>
                <a:lnTo>
                  <a:pt x="12" y="359"/>
                </a:lnTo>
                <a:lnTo>
                  <a:pt x="0" y="389"/>
                </a:lnTo>
                <a:lnTo>
                  <a:pt x="35" y="396"/>
                </a:lnTo>
                <a:lnTo>
                  <a:pt x="68" y="419"/>
                </a:lnTo>
                <a:lnTo>
                  <a:pt x="131" y="403"/>
                </a:lnTo>
                <a:lnTo>
                  <a:pt x="167" y="411"/>
                </a:lnTo>
                <a:lnTo>
                  <a:pt x="218" y="394"/>
                </a:lnTo>
                <a:lnTo>
                  <a:pt x="231" y="398"/>
                </a:lnTo>
                <a:lnTo>
                  <a:pt x="252" y="399"/>
                </a:lnTo>
                <a:lnTo>
                  <a:pt x="286" y="373"/>
                </a:lnTo>
                <a:lnTo>
                  <a:pt x="301" y="350"/>
                </a:lnTo>
                <a:lnTo>
                  <a:pt x="311" y="312"/>
                </a:lnTo>
                <a:lnTo>
                  <a:pt x="324" y="257"/>
                </a:lnTo>
                <a:lnTo>
                  <a:pt x="335" y="205"/>
                </a:lnTo>
                <a:lnTo>
                  <a:pt x="340" y="183"/>
                </a:lnTo>
                <a:lnTo>
                  <a:pt x="352" y="152"/>
                </a:lnTo>
                <a:lnTo>
                  <a:pt x="356" y="134"/>
                </a:lnTo>
                <a:lnTo>
                  <a:pt x="361" y="110"/>
                </a:lnTo>
                <a:lnTo>
                  <a:pt x="368" y="89"/>
                </a:lnTo>
                <a:lnTo>
                  <a:pt x="361" y="82"/>
                </a:lnTo>
                <a:lnTo>
                  <a:pt x="348" y="74"/>
                </a:lnTo>
                <a:lnTo>
                  <a:pt x="323" y="70"/>
                </a:lnTo>
                <a:lnTo>
                  <a:pt x="305" y="65"/>
                </a:lnTo>
                <a:lnTo>
                  <a:pt x="299" y="53"/>
                </a:lnTo>
                <a:lnTo>
                  <a:pt x="299" y="36"/>
                </a:lnTo>
                <a:lnTo>
                  <a:pt x="292" y="15"/>
                </a:lnTo>
                <a:lnTo>
                  <a:pt x="267" y="8"/>
                </a:lnTo>
                <a:lnTo>
                  <a:pt x="250" y="4"/>
                </a:lnTo>
                <a:lnTo>
                  <a:pt x="233" y="0"/>
                </a:lnTo>
                <a:lnTo>
                  <a:pt x="237" y="13"/>
                </a:lnTo>
                <a:lnTo>
                  <a:pt x="226" y="20"/>
                </a:lnTo>
                <a:lnTo>
                  <a:pt x="249" y="36"/>
                </a:lnTo>
                <a:lnTo>
                  <a:pt x="243" y="55"/>
                </a:lnTo>
                <a:lnTo>
                  <a:pt x="239" y="62"/>
                </a:lnTo>
                <a:lnTo>
                  <a:pt x="231" y="70"/>
                </a:lnTo>
                <a:lnTo>
                  <a:pt x="213" y="75"/>
                </a:lnTo>
                <a:lnTo>
                  <a:pt x="197" y="65"/>
                </a:lnTo>
                <a:lnTo>
                  <a:pt x="191" y="78"/>
                </a:lnTo>
                <a:lnTo>
                  <a:pt x="191" y="78"/>
                </a:lnTo>
                <a:lnTo>
                  <a:pt x="191" y="7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0" name="Freeform 290"/>
          <p:cNvSpPr>
            <a:spLocks noGrp="1" noSelect="1" noRot="1" noMove="1" noResize="1" noEditPoints="1" noAdjustHandles="1" noChangeArrowheads="1" noChangeShapeType="1" noTextEdit="1"/>
          </p:cNvSpPr>
          <p:nvPr>
            <p:custDataLst>
              <p:tags r:id="rId58"/>
            </p:custDataLst>
          </p:nvPr>
        </p:nvSpPr>
        <p:spPr bwMode="auto">
          <a:xfrm flipH="1">
            <a:off x="1076331" y="4124407"/>
            <a:ext cx="574647" cy="270979"/>
          </a:xfrm>
          <a:custGeom>
            <a:avLst/>
            <a:gdLst/>
            <a:ahLst/>
            <a:cxnLst>
              <a:cxn ang="0">
                <a:pos x="45" y="215"/>
              </a:cxn>
              <a:cxn ang="0">
                <a:pos x="80" y="404"/>
              </a:cxn>
              <a:cxn ang="0">
                <a:pos x="119" y="458"/>
              </a:cxn>
              <a:cxn ang="0">
                <a:pos x="199" y="491"/>
              </a:cxn>
              <a:cxn ang="0">
                <a:pos x="235" y="390"/>
              </a:cxn>
              <a:cxn ang="0">
                <a:pos x="439" y="172"/>
              </a:cxn>
              <a:cxn ang="0">
                <a:pos x="485" y="244"/>
              </a:cxn>
              <a:cxn ang="0">
                <a:pos x="454" y="289"/>
              </a:cxn>
              <a:cxn ang="0">
                <a:pos x="406" y="408"/>
              </a:cxn>
              <a:cxn ang="0">
                <a:pos x="373" y="460"/>
              </a:cxn>
              <a:cxn ang="0">
                <a:pos x="453" y="602"/>
              </a:cxn>
              <a:cxn ang="0">
                <a:pos x="495" y="617"/>
              </a:cxn>
              <a:cxn ang="0">
                <a:pos x="533" y="564"/>
              </a:cxn>
              <a:cxn ang="0">
                <a:pos x="578" y="537"/>
              </a:cxn>
              <a:cxn ang="0">
                <a:pos x="609" y="573"/>
              </a:cxn>
              <a:cxn ang="0">
                <a:pos x="691" y="567"/>
              </a:cxn>
              <a:cxn ang="0">
                <a:pos x="782" y="585"/>
              </a:cxn>
              <a:cxn ang="0">
                <a:pos x="818" y="627"/>
              </a:cxn>
              <a:cxn ang="0">
                <a:pos x="882" y="652"/>
              </a:cxn>
              <a:cxn ang="0">
                <a:pos x="945" y="649"/>
              </a:cxn>
              <a:cxn ang="0">
                <a:pos x="1003" y="612"/>
              </a:cxn>
              <a:cxn ang="0">
                <a:pos x="1092" y="526"/>
              </a:cxn>
              <a:cxn ang="0">
                <a:pos x="1129" y="486"/>
              </a:cxn>
              <a:cxn ang="0">
                <a:pos x="1194" y="413"/>
              </a:cxn>
              <a:cxn ang="0">
                <a:pos x="1223" y="469"/>
              </a:cxn>
              <a:cxn ang="0">
                <a:pos x="1269" y="525"/>
              </a:cxn>
              <a:cxn ang="0">
                <a:pos x="1352" y="462"/>
              </a:cxn>
              <a:cxn ang="0">
                <a:pos x="1385" y="216"/>
              </a:cxn>
              <a:cxn ang="0">
                <a:pos x="1336" y="38"/>
              </a:cxn>
              <a:cxn ang="0">
                <a:pos x="1281" y="43"/>
              </a:cxn>
              <a:cxn ang="0">
                <a:pos x="1181" y="21"/>
              </a:cxn>
              <a:cxn ang="0">
                <a:pos x="1133" y="25"/>
              </a:cxn>
              <a:cxn ang="0">
                <a:pos x="1151" y="86"/>
              </a:cxn>
              <a:cxn ang="0">
                <a:pos x="1092" y="105"/>
              </a:cxn>
              <a:cxn ang="0">
                <a:pos x="1094" y="64"/>
              </a:cxn>
              <a:cxn ang="0">
                <a:pos x="1037" y="38"/>
              </a:cxn>
              <a:cxn ang="0">
                <a:pos x="804" y="50"/>
              </a:cxn>
              <a:cxn ang="0">
                <a:pos x="751" y="48"/>
              </a:cxn>
              <a:cxn ang="0">
                <a:pos x="577" y="36"/>
              </a:cxn>
              <a:cxn ang="0">
                <a:pos x="379" y="50"/>
              </a:cxn>
              <a:cxn ang="0">
                <a:pos x="111" y="64"/>
              </a:cxn>
              <a:cxn ang="0">
                <a:pos x="0" y="150"/>
              </a:cxn>
            </a:cxnLst>
            <a:rect l="0" t="0" r="r" b="b"/>
            <a:pathLst>
              <a:path w="1393" h="657">
                <a:moveTo>
                  <a:pt x="0" y="150"/>
                </a:moveTo>
                <a:lnTo>
                  <a:pt x="20" y="170"/>
                </a:lnTo>
                <a:lnTo>
                  <a:pt x="45" y="215"/>
                </a:lnTo>
                <a:lnTo>
                  <a:pt x="53" y="288"/>
                </a:lnTo>
                <a:lnTo>
                  <a:pt x="59" y="334"/>
                </a:lnTo>
                <a:lnTo>
                  <a:pt x="80" y="404"/>
                </a:lnTo>
                <a:lnTo>
                  <a:pt x="63" y="393"/>
                </a:lnTo>
                <a:lnTo>
                  <a:pt x="99" y="446"/>
                </a:lnTo>
                <a:lnTo>
                  <a:pt x="119" y="458"/>
                </a:lnTo>
                <a:lnTo>
                  <a:pt x="137" y="470"/>
                </a:lnTo>
                <a:lnTo>
                  <a:pt x="157" y="479"/>
                </a:lnTo>
                <a:lnTo>
                  <a:pt x="199" y="491"/>
                </a:lnTo>
                <a:lnTo>
                  <a:pt x="222" y="496"/>
                </a:lnTo>
                <a:lnTo>
                  <a:pt x="259" y="534"/>
                </a:lnTo>
                <a:lnTo>
                  <a:pt x="235" y="390"/>
                </a:lnTo>
                <a:lnTo>
                  <a:pt x="245" y="328"/>
                </a:lnTo>
                <a:lnTo>
                  <a:pt x="327" y="165"/>
                </a:lnTo>
                <a:lnTo>
                  <a:pt x="439" y="172"/>
                </a:lnTo>
                <a:lnTo>
                  <a:pt x="483" y="185"/>
                </a:lnTo>
                <a:lnTo>
                  <a:pt x="506" y="190"/>
                </a:lnTo>
                <a:lnTo>
                  <a:pt x="485" y="244"/>
                </a:lnTo>
                <a:lnTo>
                  <a:pt x="473" y="266"/>
                </a:lnTo>
                <a:lnTo>
                  <a:pt x="463" y="281"/>
                </a:lnTo>
                <a:lnTo>
                  <a:pt x="454" y="289"/>
                </a:lnTo>
                <a:lnTo>
                  <a:pt x="421" y="280"/>
                </a:lnTo>
                <a:lnTo>
                  <a:pt x="414" y="391"/>
                </a:lnTo>
                <a:lnTo>
                  <a:pt x="406" y="408"/>
                </a:lnTo>
                <a:lnTo>
                  <a:pt x="392" y="430"/>
                </a:lnTo>
                <a:lnTo>
                  <a:pt x="378" y="451"/>
                </a:lnTo>
                <a:lnTo>
                  <a:pt x="373" y="460"/>
                </a:lnTo>
                <a:lnTo>
                  <a:pt x="342" y="491"/>
                </a:lnTo>
                <a:lnTo>
                  <a:pt x="395" y="530"/>
                </a:lnTo>
                <a:lnTo>
                  <a:pt x="453" y="602"/>
                </a:lnTo>
                <a:lnTo>
                  <a:pt x="472" y="611"/>
                </a:lnTo>
                <a:lnTo>
                  <a:pt x="486" y="617"/>
                </a:lnTo>
                <a:lnTo>
                  <a:pt x="495" y="617"/>
                </a:lnTo>
                <a:lnTo>
                  <a:pt x="506" y="605"/>
                </a:lnTo>
                <a:lnTo>
                  <a:pt x="520" y="584"/>
                </a:lnTo>
                <a:lnTo>
                  <a:pt x="533" y="564"/>
                </a:lnTo>
                <a:lnTo>
                  <a:pt x="538" y="555"/>
                </a:lnTo>
                <a:lnTo>
                  <a:pt x="578" y="571"/>
                </a:lnTo>
                <a:lnTo>
                  <a:pt x="578" y="537"/>
                </a:lnTo>
                <a:lnTo>
                  <a:pt x="603" y="553"/>
                </a:lnTo>
                <a:lnTo>
                  <a:pt x="604" y="565"/>
                </a:lnTo>
                <a:lnTo>
                  <a:pt x="609" y="573"/>
                </a:lnTo>
                <a:lnTo>
                  <a:pt x="621" y="580"/>
                </a:lnTo>
                <a:lnTo>
                  <a:pt x="677" y="584"/>
                </a:lnTo>
                <a:lnTo>
                  <a:pt x="691" y="567"/>
                </a:lnTo>
                <a:lnTo>
                  <a:pt x="712" y="570"/>
                </a:lnTo>
                <a:lnTo>
                  <a:pt x="737" y="574"/>
                </a:lnTo>
                <a:lnTo>
                  <a:pt x="782" y="585"/>
                </a:lnTo>
                <a:lnTo>
                  <a:pt x="796" y="607"/>
                </a:lnTo>
                <a:lnTo>
                  <a:pt x="804" y="618"/>
                </a:lnTo>
                <a:lnTo>
                  <a:pt x="818" y="627"/>
                </a:lnTo>
                <a:lnTo>
                  <a:pt x="860" y="640"/>
                </a:lnTo>
                <a:lnTo>
                  <a:pt x="883" y="645"/>
                </a:lnTo>
                <a:lnTo>
                  <a:pt x="882" y="652"/>
                </a:lnTo>
                <a:lnTo>
                  <a:pt x="891" y="656"/>
                </a:lnTo>
                <a:lnTo>
                  <a:pt x="912" y="657"/>
                </a:lnTo>
                <a:lnTo>
                  <a:pt x="945" y="649"/>
                </a:lnTo>
                <a:lnTo>
                  <a:pt x="973" y="633"/>
                </a:lnTo>
                <a:lnTo>
                  <a:pt x="994" y="619"/>
                </a:lnTo>
                <a:lnTo>
                  <a:pt x="1003" y="612"/>
                </a:lnTo>
                <a:lnTo>
                  <a:pt x="1072" y="549"/>
                </a:lnTo>
                <a:lnTo>
                  <a:pt x="1085" y="521"/>
                </a:lnTo>
                <a:lnTo>
                  <a:pt x="1092" y="526"/>
                </a:lnTo>
                <a:lnTo>
                  <a:pt x="1105" y="523"/>
                </a:lnTo>
                <a:lnTo>
                  <a:pt x="1121" y="500"/>
                </a:lnTo>
                <a:lnTo>
                  <a:pt x="1129" y="486"/>
                </a:lnTo>
                <a:lnTo>
                  <a:pt x="1158" y="470"/>
                </a:lnTo>
                <a:lnTo>
                  <a:pt x="1181" y="436"/>
                </a:lnTo>
                <a:lnTo>
                  <a:pt x="1194" y="413"/>
                </a:lnTo>
                <a:lnTo>
                  <a:pt x="1199" y="423"/>
                </a:lnTo>
                <a:lnTo>
                  <a:pt x="1209" y="444"/>
                </a:lnTo>
                <a:lnTo>
                  <a:pt x="1223" y="469"/>
                </a:lnTo>
                <a:lnTo>
                  <a:pt x="1236" y="488"/>
                </a:lnTo>
                <a:lnTo>
                  <a:pt x="1257" y="512"/>
                </a:lnTo>
                <a:lnTo>
                  <a:pt x="1269" y="525"/>
                </a:lnTo>
                <a:lnTo>
                  <a:pt x="1293" y="519"/>
                </a:lnTo>
                <a:lnTo>
                  <a:pt x="1331" y="500"/>
                </a:lnTo>
                <a:lnTo>
                  <a:pt x="1352" y="462"/>
                </a:lnTo>
                <a:lnTo>
                  <a:pt x="1359" y="436"/>
                </a:lnTo>
                <a:lnTo>
                  <a:pt x="1368" y="321"/>
                </a:lnTo>
                <a:lnTo>
                  <a:pt x="1385" y="216"/>
                </a:lnTo>
                <a:lnTo>
                  <a:pt x="1393" y="119"/>
                </a:lnTo>
                <a:lnTo>
                  <a:pt x="1387" y="65"/>
                </a:lnTo>
                <a:lnTo>
                  <a:pt x="1336" y="38"/>
                </a:lnTo>
                <a:lnTo>
                  <a:pt x="1333" y="43"/>
                </a:lnTo>
                <a:lnTo>
                  <a:pt x="1314" y="48"/>
                </a:lnTo>
                <a:lnTo>
                  <a:pt x="1281" y="43"/>
                </a:lnTo>
                <a:lnTo>
                  <a:pt x="1290" y="33"/>
                </a:lnTo>
                <a:lnTo>
                  <a:pt x="1232" y="14"/>
                </a:lnTo>
                <a:lnTo>
                  <a:pt x="1181" y="21"/>
                </a:lnTo>
                <a:lnTo>
                  <a:pt x="1149" y="0"/>
                </a:lnTo>
                <a:lnTo>
                  <a:pt x="1122" y="2"/>
                </a:lnTo>
                <a:lnTo>
                  <a:pt x="1133" y="25"/>
                </a:lnTo>
                <a:lnTo>
                  <a:pt x="1146" y="42"/>
                </a:lnTo>
                <a:lnTo>
                  <a:pt x="1157" y="73"/>
                </a:lnTo>
                <a:lnTo>
                  <a:pt x="1151" y="86"/>
                </a:lnTo>
                <a:lnTo>
                  <a:pt x="1143" y="94"/>
                </a:lnTo>
                <a:lnTo>
                  <a:pt x="1134" y="101"/>
                </a:lnTo>
                <a:lnTo>
                  <a:pt x="1092" y="105"/>
                </a:lnTo>
                <a:lnTo>
                  <a:pt x="1103" y="94"/>
                </a:lnTo>
                <a:lnTo>
                  <a:pt x="1108" y="75"/>
                </a:lnTo>
                <a:lnTo>
                  <a:pt x="1094" y="64"/>
                </a:lnTo>
                <a:lnTo>
                  <a:pt x="1069" y="51"/>
                </a:lnTo>
                <a:lnTo>
                  <a:pt x="1047" y="42"/>
                </a:lnTo>
                <a:lnTo>
                  <a:pt x="1037" y="38"/>
                </a:lnTo>
                <a:lnTo>
                  <a:pt x="957" y="43"/>
                </a:lnTo>
                <a:lnTo>
                  <a:pt x="862" y="49"/>
                </a:lnTo>
                <a:lnTo>
                  <a:pt x="804" y="50"/>
                </a:lnTo>
                <a:lnTo>
                  <a:pt x="833" y="62"/>
                </a:lnTo>
                <a:lnTo>
                  <a:pt x="801" y="56"/>
                </a:lnTo>
                <a:lnTo>
                  <a:pt x="751" y="48"/>
                </a:lnTo>
                <a:lnTo>
                  <a:pt x="658" y="41"/>
                </a:lnTo>
                <a:lnTo>
                  <a:pt x="603" y="46"/>
                </a:lnTo>
                <a:lnTo>
                  <a:pt x="577" y="36"/>
                </a:lnTo>
                <a:lnTo>
                  <a:pt x="449" y="35"/>
                </a:lnTo>
                <a:lnTo>
                  <a:pt x="419" y="48"/>
                </a:lnTo>
                <a:lnTo>
                  <a:pt x="379" y="50"/>
                </a:lnTo>
                <a:lnTo>
                  <a:pt x="233" y="86"/>
                </a:lnTo>
                <a:lnTo>
                  <a:pt x="189" y="83"/>
                </a:lnTo>
                <a:lnTo>
                  <a:pt x="111" y="64"/>
                </a:lnTo>
                <a:lnTo>
                  <a:pt x="29" y="54"/>
                </a:lnTo>
                <a:lnTo>
                  <a:pt x="21" y="101"/>
                </a:lnTo>
                <a:lnTo>
                  <a:pt x="0" y="150"/>
                </a:lnTo>
                <a:lnTo>
                  <a:pt x="0" y="150"/>
                </a:lnTo>
                <a:lnTo>
                  <a:pt x="0" y="15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1" name="Freeform 291"/>
          <p:cNvSpPr>
            <a:spLocks noGrp="1" noSelect="1" noRot="1" noMove="1" noResize="1" noEditPoints="1" noAdjustHandles="1" noChangeArrowheads="1" noChangeShapeType="1" noTextEdit="1"/>
          </p:cNvSpPr>
          <p:nvPr>
            <p:custDataLst>
              <p:tags r:id="rId59"/>
            </p:custDataLst>
          </p:nvPr>
        </p:nvSpPr>
        <p:spPr bwMode="auto">
          <a:xfrm flipH="1">
            <a:off x="1688518" y="4131007"/>
            <a:ext cx="36715" cy="14848"/>
          </a:xfrm>
          <a:custGeom>
            <a:avLst/>
            <a:gdLst/>
            <a:ahLst/>
            <a:cxnLst>
              <a:cxn ang="0">
                <a:pos x="0" y="8"/>
              </a:cxn>
              <a:cxn ang="0">
                <a:pos x="10" y="18"/>
              </a:cxn>
              <a:cxn ang="0">
                <a:pos x="28" y="34"/>
              </a:cxn>
              <a:cxn ang="0">
                <a:pos x="58" y="36"/>
              </a:cxn>
              <a:cxn ang="0">
                <a:pos x="73" y="33"/>
              </a:cxn>
              <a:cxn ang="0">
                <a:pos x="82" y="26"/>
              </a:cxn>
              <a:cxn ang="0">
                <a:pos x="89" y="22"/>
              </a:cxn>
              <a:cxn ang="0">
                <a:pos x="76" y="25"/>
              </a:cxn>
              <a:cxn ang="0">
                <a:pos x="77" y="18"/>
              </a:cxn>
              <a:cxn ang="0">
                <a:pos x="60" y="24"/>
              </a:cxn>
              <a:cxn ang="0">
                <a:pos x="47" y="23"/>
              </a:cxn>
              <a:cxn ang="0">
                <a:pos x="49" y="22"/>
              </a:cxn>
              <a:cxn ang="0">
                <a:pos x="33" y="19"/>
              </a:cxn>
              <a:cxn ang="0">
                <a:pos x="36" y="17"/>
              </a:cxn>
              <a:cxn ang="0">
                <a:pos x="21" y="10"/>
              </a:cxn>
              <a:cxn ang="0">
                <a:pos x="12" y="2"/>
              </a:cxn>
              <a:cxn ang="0">
                <a:pos x="8" y="0"/>
              </a:cxn>
              <a:cxn ang="0">
                <a:pos x="0" y="8"/>
              </a:cxn>
              <a:cxn ang="0">
                <a:pos x="0" y="8"/>
              </a:cxn>
              <a:cxn ang="0">
                <a:pos x="0" y="8"/>
              </a:cxn>
            </a:cxnLst>
            <a:rect l="0" t="0" r="r" b="b"/>
            <a:pathLst>
              <a:path w="89" h="36">
                <a:moveTo>
                  <a:pt x="0" y="8"/>
                </a:moveTo>
                <a:lnTo>
                  <a:pt x="10" y="18"/>
                </a:lnTo>
                <a:lnTo>
                  <a:pt x="28" y="34"/>
                </a:lnTo>
                <a:lnTo>
                  <a:pt x="58" y="36"/>
                </a:lnTo>
                <a:lnTo>
                  <a:pt x="73" y="33"/>
                </a:lnTo>
                <a:lnTo>
                  <a:pt x="82" y="26"/>
                </a:lnTo>
                <a:lnTo>
                  <a:pt x="89" y="22"/>
                </a:lnTo>
                <a:lnTo>
                  <a:pt x="76" y="25"/>
                </a:lnTo>
                <a:lnTo>
                  <a:pt x="77" y="18"/>
                </a:lnTo>
                <a:lnTo>
                  <a:pt x="60" y="24"/>
                </a:lnTo>
                <a:lnTo>
                  <a:pt x="47" y="23"/>
                </a:lnTo>
                <a:lnTo>
                  <a:pt x="49" y="22"/>
                </a:lnTo>
                <a:lnTo>
                  <a:pt x="33" y="19"/>
                </a:lnTo>
                <a:lnTo>
                  <a:pt x="36" y="17"/>
                </a:lnTo>
                <a:lnTo>
                  <a:pt x="21" y="10"/>
                </a:lnTo>
                <a:lnTo>
                  <a:pt x="12" y="2"/>
                </a:lnTo>
                <a:lnTo>
                  <a:pt x="8" y="0"/>
                </a:lnTo>
                <a:lnTo>
                  <a:pt x="0" y="8"/>
                </a:lnTo>
                <a:lnTo>
                  <a:pt x="0" y="8"/>
                </a:lnTo>
                <a:lnTo>
                  <a:pt x="0"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2" name="Freeform 292"/>
          <p:cNvSpPr>
            <a:spLocks noGrp="1" noSelect="1" noRot="1" noMove="1" noResize="1" noEditPoints="1" noAdjustHandles="1" noChangeArrowheads="1" noChangeShapeType="1" noTextEdit="1"/>
          </p:cNvSpPr>
          <p:nvPr>
            <p:custDataLst>
              <p:tags r:id="rId60"/>
            </p:custDataLst>
          </p:nvPr>
        </p:nvSpPr>
        <p:spPr bwMode="auto">
          <a:xfrm flipH="1">
            <a:off x="1750397" y="4243193"/>
            <a:ext cx="11551" cy="10311"/>
          </a:xfrm>
          <a:custGeom>
            <a:avLst/>
            <a:gdLst/>
            <a:ahLst/>
            <a:cxnLst>
              <a:cxn ang="0">
                <a:pos x="22" y="0"/>
              </a:cxn>
              <a:cxn ang="0">
                <a:pos x="28" y="10"/>
              </a:cxn>
              <a:cxn ang="0">
                <a:pos x="22" y="24"/>
              </a:cxn>
              <a:cxn ang="0">
                <a:pos x="6" y="25"/>
              </a:cxn>
              <a:cxn ang="0">
                <a:pos x="0" y="14"/>
              </a:cxn>
              <a:cxn ang="0">
                <a:pos x="4" y="6"/>
              </a:cxn>
              <a:cxn ang="0">
                <a:pos x="22" y="0"/>
              </a:cxn>
              <a:cxn ang="0">
                <a:pos x="22" y="0"/>
              </a:cxn>
              <a:cxn ang="0">
                <a:pos x="22" y="0"/>
              </a:cxn>
            </a:cxnLst>
            <a:rect l="0" t="0" r="r" b="b"/>
            <a:pathLst>
              <a:path w="28" h="25">
                <a:moveTo>
                  <a:pt x="22" y="0"/>
                </a:moveTo>
                <a:lnTo>
                  <a:pt x="28" y="10"/>
                </a:lnTo>
                <a:lnTo>
                  <a:pt x="22" y="24"/>
                </a:lnTo>
                <a:lnTo>
                  <a:pt x="6" y="25"/>
                </a:lnTo>
                <a:lnTo>
                  <a:pt x="0" y="14"/>
                </a:lnTo>
                <a:lnTo>
                  <a:pt x="4" y="6"/>
                </a:lnTo>
                <a:lnTo>
                  <a:pt x="22" y="0"/>
                </a:lnTo>
                <a:lnTo>
                  <a:pt x="22" y="0"/>
                </a:lnTo>
                <a:lnTo>
                  <a:pt x="2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3" name="Freeform 293"/>
          <p:cNvSpPr>
            <a:spLocks noGrp="1" noSelect="1" noRot="1" noMove="1" noResize="1" noEditPoints="1" noAdjustHandles="1" noChangeArrowheads="1" noChangeShapeType="1" noTextEdit="1"/>
          </p:cNvSpPr>
          <p:nvPr>
            <p:custDataLst>
              <p:tags r:id="rId61"/>
            </p:custDataLst>
          </p:nvPr>
        </p:nvSpPr>
        <p:spPr bwMode="auto">
          <a:xfrm flipH="1">
            <a:off x="1371287" y="4146267"/>
            <a:ext cx="277629" cy="223547"/>
          </a:xfrm>
          <a:custGeom>
            <a:avLst/>
            <a:gdLst/>
            <a:ahLst/>
            <a:cxnLst>
              <a:cxn ang="0">
                <a:pos x="321" y="101"/>
              </a:cxn>
              <a:cxn ang="0">
                <a:pos x="271" y="208"/>
              </a:cxn>
              <a:cxn ang="0">
                <a:pos x="255" y="237"/>
              </a:cxn>
              <a:cxn ang="0">
                <a:pos x="233" y="292"/>
              </a:cxn>
              <a:cxn ang="0">
                <a:pos x="236" y="375"/>
              </a:cxn>
              <a:cxn ang="0">
                <a:pos x="243" y="434"/>
              </a:cxn>
              <a:cxn ang="0">
                <a:pos x="246" y="472"/>
              </a:cxn>
              <a:cxn ang="0">
                <a:pos x="227" y="446"/>
              </a:cxn>
              <a:cxn ang="0">
                <a:pos x="181" y="426"/>
              </a:cxn>
              <a:cxn ang="0">
                <a:pos x="153" y="415"/>
              </a:cxn>
              <a:cxn ang="0">
                <a:pos x="116" y="385"/>
              </a:cxn>
              <a:cxn ang="0">
                <a:pos x="92" y="280"/>
              </a:cxn>
              <a:cxn ang="0">
                <a:pos x="80" y="195"/>
              </a:cxn>
              <a:cxn ang="0">
                <a:pos x="25" y="104"/>
              </a:cxn>
              <a:cxn ang="0">
                <a:pos x="0" y="86"/>
              </a:cxn>
              <a:cxn ang="0">
                <a:pos x="16" y="43"/>
              </a:cxn>
              <a:cxn ang="0">
                <a:pos x="23" y="3"/>
              </a:cxn>
              <a:cxn ang="0">
                <a:pos x="63" y="1"/>
              </a:cxn>
              <a:cxn ang="0">
                <a:pos x="99" y="11"/>
              </a:cxn>
              <a:cxn ang="0">
                <a:pos x="206" y="34"/>
              </a:cxn>
              <a:cxn ang="0">
                <a:pos x="263" y="30"/>
              </a:cxn>
              <a:cxn ang="0">
                <a:pos x="381" y="0"/>
              </a:cxn>
              <a:cxn ang="0">
                <a:pos x="443" y="11"/>
              </a:cxn>
              <a:cxn ang="0">
                <a:pos x="543" y="63"/>
              </a:cxn>
              <a:cxn ang="0">
                <a:pos x="566" y="129"/>
              </a:cxn>
              <a:cxn ang="0">
                <a:pos x="548" y="232"/>
              </a:cxn>
              <a:cxn ang="0">
                <a:pos x="658" y="407"/>
              </a:cxn>
              <a:cxn ang="0">
                <a:pos x="673" y="477"/>
              </a:cxn>
              <a:cxn ang="0">
                <a:pos x="673" y="529"/>
              </a:cxn>
              <a:cxn ang="0">
                <a:pos x="622" y="526"/>
              </a:cxn>
              <a:cxn ang="0">
                <a:pos x="604" y="503"/>
              </a:cxn>
              <a:cxn ang="0">
                <a:pos x="582" y="478"/>
              </a:cxn>
              <a:cxn ang="0">
                <a:pos x="571" y="477"/>
              </a:cxn>
              <a:cxn ang="0">
                <a:pos x="568" y="509"/>
              </a:cxn>
              <a:cxn ang="0">
                <a:pos x="524" y="501"/>
              </a:cxn>
              <a:cxn ang="0">
                <a:pos x="510" y="532"/>
              </a:cxn>
              <a:cxn ang="0">
                <a:pos x="495" y="538"/>
              </a:cxn>
              <a:cxn ang="0">
                <a:pos x="470" y="542"/>
              </a:cxn>
              <a:cxn ang="0">
                <a:pos x="440" y="518"/>
              </a:cxn>
              <a:cxn ang="0">
                <a:pos x="419" y="498"/>
              </a:cxn>
              <a:cxn ang="0">
                <a:pos x="353" y="437"/>
              </a:cxn>
              <a:cxn ang="0">
                <a:pos x="392" y="381"/>
              </a:cxn>
              <a:cxn ang="0">
                <a:pos x="407" y="349"/>
              </a:cxn>
              <a:cxn ang="0">
                <a:pos x="422" y="304"/>
              </a:cxn>
              <a:cxn ang="0">
                <a:pos x="426" y="242"/>
              </a:cxn>
              <a:cxn ang="0">
                <a:pos x="467" y="237"/>
              </a:cxn>
              <a:cxn ang="0">
                <a:pos x="506" y="138"/>
              </a:cxn>
              <a:cxn ang="0">
                <a:pos x="429" y="113"/>
              </a:cxn>
              <a:cxn ang="0">
                <a:pos x="321" y="101"/>
              </a:cxn>
              <a:cxn ang="0">
                <a:pos x="321" y="101"/>
              </a:cxn>
              <a:cxn ang="0">
                <a:pos x="321" y="101"/>
              </a:cxn>
            </a:cxnLst>
            <a:rect l="0" t="0" r="r" b="b"/>
            <a:pathLst>
              <a:path w="673" h="542">
                <a:moveTo>
                  <a:pt x="321" y="101"/>
                </a:moveTo>
                <a:lnTo>
                  <a:pt x="271" y="208"/>
                </a:lnTo>
                <a:lnTo>
                  <a:pt x="255" y="237"/>
                </a:lnTo>
                <a:lnTo>
                  <a:pt x="233" y="292"/>
                </a:lnTo>
                <a:lnTo>
                  <a:pt x="236" y="375"/>
                </a:lnTo>
                <a:lnTo>
                  <a:pt x="243" y="434"/>
                </a:lnTo>
                <a:lnTo>
                  <a:pt x="246" y="472"/>
                </a:lnTo>
                <a:lnTo>
                  <a:pt x="227" y="446"/>
                </a:lnTo>
                <a:lnTo>
                  <a:pt x="181" y="426"/>
                </a:lnTo>
                <a:lnTo>
                  <a:pt x="153" y="415"/>
                </a:lnTo>
                <a:lnTo>
                  <a:pt x="116" y="385"/>
                </a:lnTo>
                <a:lnTo>
                  <a:pt x="92" y="280"/>
                </a:lnTo>
                <a:lnTo>
                  <a:pt x="80" y="195"/>
                </a:lnTo>
                <a:lnTo>
                  <a:pt x="25" y="104"/>
                </a:lnTo>
                <a:lnTo>
                  <a:pt x="0" y="86"/>
                </a:lnTo>
                <a:lnTo>
                  <a:pt x="16" y="43"/>
                </a:lnTo>
                <a:lnTo>
                  <a:pt x="23" y="3"/>
                </a:lnTo>
                <a:lnTo>
                  <a:pt x="63" y="1"/>
                </a:lnTo>
                <a:lnTo>
                  <a:pt x="99" y="11"/>
                </a:lnTo>
                <a:lnTo>
                  <a:pt x="206" y="34"/>
                </a:lnTo>
                <a:lnTo>
                  <a:pt x="263" y="30"/>
                </a:lnTo>
                <a:lnTo>
                  <a:pt x="381" y="0"/>
                </a:lnTo>
                <a:lnTo>
                  <a:pt x="443" y="11"/>
                </a:lnTo>
                <a:lnTo>
                  <a:pt x="543" y="63"/>
                </a:lnTo>
                <a:lnTo>
                  <a:pt x="566" y="129"/>
                </a:lnTo>
                <a:lnTo>
                  <a:pt x="548" y="232"/>
                </a:lnTo>
                <a:lnTo>
                  <a:pt x="658" y="407"/>
                </a:lnTo>
                <a:lnTo>
                  <a:pt x="673" y="477"/>
                </a:lnTo>
                <a:lnTo>
                  <a:pt x="673" y="529"/>
                </a:lnTo>
                <a:lnTo>
                  <a:pt x="622" y="526"/>
                </a:lnTo>
                <a:lnTo>
                  <a:pt x="604" y="503"/>
                </a:lnTo>
                <a:lnTo>
                  <a:pt x="582" y="478"/>
                </a:lnTo>
                <a:lnTo>
                  <a:pt x="571" y="477"/>
                </a:lnTo>
                <a:lnTo>
                  <a:pt x="568" y="509"/>
                </a:lnTo>
                <a:lnTo>
                  <a:pt x="524" y="501"/>
                </a:lnTo>
                <a:lnTo>
                  <a:pt x="510" y="532"/>
                </a:lnTo>
                <a:lnTo>
                  <a:pt x="495" y="538"/>
                </a:lnTo>
                <a:lnTo>
                  <a:pt x="470" y="542"/>
                </a:lnTo>
                <a:lnTo>
                  <a:pt x="440" y="518"/>
                </a:lnTo>
                <a:lnTo>
                  <a:pt x="419" y="498"/>
                </a:lnTo>
                <a:lnTo>
                  <a:pt x="353" y="437"/>
                </a:lnTo>
                <a:lnTo>
                  <a:pt x="392" y="381"/>
                </a:lnTo>
                <a:lnTo>
                  <a:pt x="407" y="349"/>
                </a:lnTo>
                <a:lnTo>
                  <a:pt x="422" y="304"/>
                </a:lnTo>
                <a:lnTo>
                  <a:pt x="426" y="242"/>
                </a:lnTo>
                <a:lnTo>
                  <a:pt x="467" y="237"/>
                </a:lnTo>
                <a:lnTo>
                  <a:pt x="506" y="138"/>
                </a:lnTo>
                <a:lnTo>
                  <a:pt x="429" y="113"/>
                </a:lnTo>
                <a:lnTo>
                  <a:pt x="321" y="101"/>
                </a:lnTo>
                <a:lnTo>
                  <a:pt x="321" y="101"/>
                </a:lnTo>
                <a:lnTo>
                  <a:pt x="321" y="10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4" name="Freeform 294"/>
          <p:cNvSpPr>
            <a:spLocks noGrp="1" noSelect="1" noRot="1" noMove="1" noResize="1" noEditPoints="1" noAdjustHandles="1" noChangeArrowheads="1" noChangeShapeType="1" noTextEdit="1"/>
          </p:cNvSpPr>
          <p:nvPr>
            <p:custDataLst>
              <p:tags r:id="rId62"/>
            </p:custDataLst>
          </p:nvPr>
        </p:nvSpPr>
        <p:spPr bwMode="auto">
          <a:xfrm flipH="1">
            <a:off x="1736784" y="4173489"/>
            <a:ext cx="39190" cy="75066"/>
          </a:xfrm>
          <a:custGeom>
            <a:avLst/>
            <a:gdLst/>
            <a:ahLst/>
            <a:cxnLst>
              <a:cxn ang="0">
                <a:pos x="87" y="54"/>
              </a:cxn>
              <a:cxn ang="0">
                <a:pos x="95" y="84"/>
              </a:cxn>
              <a:cxn ang="0">
                <a:pos x="86" y="110"/>
              </a:cxn>
              <a:cxn ang="0">
                <a:pos x="82" y="135"/>
              </a:cxn>
              <a:cxn ang="0">
                <a:pos x="60" y="153"/>
              </a:cxn>
              <a:cxn ang="0">
                <a:pos x="54" y="161"/>
              </a:cxn>
              <a:cxn ang="0">
                <a:pos x="52" y="176"/>
              </a:cxn>
              <a:cxn ang="0">
                <a:pos x="39" y="182"/>
              </a:cxn>
              <a:cxn ang="0">
                <a:pos x="39" y="176"/>
              </a:cxn>
              <a:cxn ang="0">
                <a:pos x="42" y="165"/>
              </a:cxn>
              <a:cxn ang="0">
                <a:pos x="36" y="163"/>
              </a:cxn>
              <a:cxn ang="0">
                <a:pos x="16" y="169"/>
              </a:cxn>
              <a:cxn ang="0">
                <a:pos x="7" y="174"/>
              </a:cxn>
              <a:cxn ang="0">
                <a:pos x="5" y="156"/>
              </a:cxn>
              <a:cxn ang="0">
                <a:pos x="0" y="149"/>
              </a:cxn>
              <a:cxn ang="0">
                <a:pos x="27" y="139"/>
              </a:cxn>
              <a:cxn ang="0">
                <a:pos x="45" y="129"/>
              </a:cxn>
              <a:cxn ang="0">
                <a:pos x="43" y="121"/>
              </a:cxn>
              <a:cxn ang="0">
                <a:pos x="42" y="99"/>
              </a:cxn>
              <a:cxn ang="0">
                <a:pos x="28" y="112"/>
              </a:cxn>
              <a:cxn ang="0">
                <a:pos x="11" y="111"/>
              </a:cxn>
              <a:cxn ang="0">
                <a:pos x="12" y="95"/>
              </a:cxn>
              <a:cxn ang="0">
                <a:pos x="8" y="96"/>
              </a:cxn>
              <a:cxn ang="0">
                <a:pos x="28" y="58"/>
              </a:cxn>
              <a:cxn ang="0">
                <a:pos x="35" y="33"/>
              </a:cxn>
              <a:cxn ang="0">
                <a:pos x="48" y="0"/>
              </a:cxn>
              <a:cxn ang="0">
                <a:pos x="67" y="7"/>
              </a:cxn>
              <a:cxn ang="0">
                <a:pos x="94" y="21"/>
              </a:cxn>
              <a:cxn ang="0">
                <a:pos x="92" y="40"/>
              </a:cxn>
              <a:cxn ang="0">
                <a:pos x="87" y="54"/>
              </a:cxn>
              <a:cxn ang="0">
                <a:pos x="87" y="54"/>
              </a:cxn>
              <a:cxn ang="0">
                <a:pos x="87" y="54"/>
              </a:cxn>
            </a:cxnLst>
            <a:rect l="0" t="0" r="r" b="b"/>
            <a:pathLst>
              <a:path w="95" h="182">
                <a:moveTo>
                  <a:pt x="87" y="54"/>
                </a:moveTo>
                <a:lnTo>
                  <a:pt x="95" y="84"/>
                </a:lnTo>
                <a:lnTo>
                  <a:pt x="86" y="110"/>
                </a:lnTo>
                <a:lnTo>
                  <a:pt x="82" y="135"/>
                </a:lnTo>
                <a:lnTo>
                  <a:pt x="60" y="153"/>
                </a:lnTo>
                <a:lnTo>
                  <a:pt x="54" y="161"/>
                </a:lnTo>
                <a:lnTo>
                  <a:pt x="52" y="176"/>
                </a:lnTo>
                <a:lnTo>
                  <a:pt x="39" y="182"/>
                </a:lnTo>
                <a:lnTo>
                  <a:pt x="39" y="176"/>
                </a:lnTo>
                <a:lnTo>
                  <a:pt x="42" y="165"/>
                </a:lnTo>
                <a:lnTo>
                  <a:pt x="36" y="163"/>
                </a:lnTo>
                <a:lnTo>
                  <a:pt x="16" y="169"/>
                </a:lnTo>
                <a:lnTo>
                  <a:pt x="7" y="174"/>
                </a:lnTo>
                <a:lnTo>
                  <a:pt x="5" y="156"/>
                </a:lnTo>
                <a:lnTo>
                  <a:pt x="0" y="149"/>
                </a:lnTo>
                <a:lnTo>
                  <a:pt x="27" y="139"/>
                </a:lnTo>
                <a:lnTo>
                  <a:pt x="45" y="129"/>
                </a:lnTo>
                <a:lnTo>
                  <a:pt x="43" y="121"/>
                </a:lnTo>
                <a:lnTo>
                  <a:pt x="42" y="99"/>
                </a:lnTo>
                <a:lnTo>
                  <a:pt x="28" y="112"/>
                </a:lnTo>
                <a:lnTo>
                  <a:pt x="11" y="111"/>
                </a:lnTo>
                <a:lnTo>
                  <a:pt x="12" y="95"/>
                </a:lnTo>
                <a:lnTo>
                  <a:pt x="8" y="96"/>
                </a:lnTo>
                <a:lnTo>
                  <a:pt x="28" y="58"/>
                </a:lnTo>
                <a:lnTo>
                  <a:pt x="35" y="33"/>
                </a:lnTo>
                <a:lnTo>
                  <a:pt x="48" y="0"/>
                </a:lnTo>
                <a:lnTo>
                  <a:pt x="67" y="7"/>
                </a:lnTo>
                <a:lnTo>
                  <a:pt x="94" y="21"/>
                </a:lnTo>
                <a:lnTo>
                  <a:pt x="92" y="40"/>
                </a:lnTo>
                <a:lnTo>
                  <a:pt x="87" y="54"/>
                </a:lnTo>
                <a:lnTo>
                  <a:pt x="87" y="54"/>
                </a:lnTo>
                <a:lnTo>
                  <a:pt x="87" y="5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5" name="Freeform 295"/>
          <p:cNvSpPr>
            <a:spLocks noGrp="1" noSelect="1" noRot="1" noMove="1" noResize="1" noEditPoints="1" noAdjustHandles="1" noChangeArrowheads="1" noChangeShapeType="1" noTextEdit="1"/>
          </p:cNvSpPr>
          <p:nvPr>
            <p:custDataLst>
              <p:tags r:id="rId63"/>
            </p:custDataLst>
          </p:nvPr>
        </p:nvSpPr>
        <p:spPr bwMode="auto">
          <a:xfrm flipH="1">
            <a:off x="1736371" y="4171014"/>
            <a:ext cx="25989" cy="33821"/>
          </a:xfrm>
          <a:custGeom>
            <a:avLst/>
            <a:gdLst/>
            <a:ahLst/>
            <a:cxnLst>
              <a:cxn ang="0">
                <a:pos x="33" y="0"/>
              </a:cxn>
              <a:cxn ang="0">
                <a:pos x="34" y="16"/>
              </a:cxn>
              <a:cxn ang="0">
                <a:pos x="49" y="17"/>
              </a:cxn>
              <a:cxn ang="0">
                <a:pos x="54" y="17"/>
              </a:cxn>
              <a:cxn ang="0">
                <a:pos x="63" y="24"/>
              </a:cxn>
              <a:cxn ang="0">
                <a:pos x="51" y="36"/>
              </a:cxn>
              <a:cxn ang="0">
                <a:pos x="51" y="47"/>
              </a:cxn>
              <a:cxn ang="0">
                <a:pos x="53" y="57"/>
              </a:cxn>
              <a:cxn ang="0">
                <a:pos x="48" y="69"/>
              </a:cxn>
              <a:cxn ang="0">
                <a:pos x="26" y="41"/>
              </a:cxn>
              <a:cxn ang="0">
                <a:pos x="16" y="29"/>
              </a:cxn>
              <a:cxn ang="0">
                <a:pos x="14" y="59"/>
              </a:cxn>
              <a:cxn ang="0">
                <a:pos x="8" y="77"/>
              </a:cxn>
              <a:cxn ang="0">
                <a:pos x="0" y="82"/>
              </a:cxn>
              <a:cxn ang="0">
                <a:pos x="7" y="56"/>
              </a:cxn>
              <a:cxn ang="0">
                <a:pos x="9" y="32"/>
              </a:cxn>
              <a:cxn ang="0">
                <a:pos x="19" y="14"/>
              </a:cxn>
              <a:cxn ang="0">
                <a:pos x="24" y="0"/>
              </a:cxn>
              <a:cxn ang="0">
                <a:pos x="33" y="0"/>
              </a:cxn>
              <a:cxn ang="0">
                <a:pos x="33" y="0"/>
              </a:cxn>
              <a:cxn ang="0">
                <a:pos x="33" y="0"/>
              </a:cxn>
            </a:cxnLst>
            <a:rect l="0" t="0" r="r" b="b"/>
            <a:pathLst>
              <a:path w="63" h="82">
                <a:moveTo>
                  <a:pt x="33" y="0"/>
                </a:moveTo>
                <a:lnTo>
                  <a:pt x="34" y="16"/>
                </a:lnTo>
                <a:lnTo>
                  <a:pt x="49" y="17"/>
                </a:lnTo>
                <a:lnTo>
                  <a:pt x="54" y="17"/>
                </a:lnTo>
                <a:lnTo>
                  <a:pt x="63" y="24"/>
                </a:lnTo>
                <a:lnTo>
                  <a:pt x="51" y="36"/>
                </a:lnTo>
                <a:lnTo>
                  <a:pt x="51" y="47"/>
                </a:lnTo>
                <a:lnTo>
                  <a:pt x="53" y="57"/>
                </a:lnTo>
                <a:lnTo>
                  <a:pt x="48" y="69"/>
                </a:lnTo>
                <a:lnTo>
                  <a:pt x="26" y="41"/>
                </a:lnTo>
                <a:lnTo>
                  <a:pt x="16" y="29"/>
                </a:lnTo>
                <a:lnTo>
                  <a:pt x="14" y="59"/>
                </a:lnTo>
                <a:lnTo>
                  <a:pt x="8" y="77"/>
                </a:lnTo>
                <a:lnTo>
                  <a:pt x="0" y="82"/>
                </a:lnTo>
                <a:lnTo>
                  <a:pt x="7" y="56"/>
                </a:lnTo>
                <a:lnTo>
                  <a:pt x="9" y="32"/>
                </a:lnTo>
                <a:lnTo>
                  <a:pt x="19" y="14"/>
                </a:lnTo>
                <a:lnTo>
                  <a:pt x="24" y="0"/>
                </a:lnTo>
                <a:lnTo>
                  <a:pt x="33" y="0"/>
                </a:lnTo>
                <a:lnTo>
                  <a:pt x="33" y="0"/>
                </a:lnTo>
                <a:lnTo>
                  <a:pt x="3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6" name="Freeform 296"/>
          <p:cNvSpPr>
            <a:spLocks noGrp="1" noSelect="1" noRot="1" noMove="1" noResize="1" noEditPoints="1" noAdjustHandles="1" noChangeArrowheads="1" noChangeShapeType="1" noTextEdit="1"/>
          </p:cNvSpPr>
          <p:nvPr>
            <p:custDataLst>
              <p:tags r:id="rId64"/>
            </p:custDataLst>
          </p:nvPr>
        </p:nvSpPr>
        <p:spPr bwMode="auto">
          <a:xfrm flipH="1">
            <a:off x="1698832" y="4099248"/>
            <a:ext cx="55691" cy="34233"/>
          </a:xfrm>
          <a:custGeom>
            <a:avLst/>
            <a:gdLst/>
            <a:ahLst/>
            <a:cxnLst>
              <a:cxn ang="0">
                <a:pos x="135" y="45"/>
              </a:cxn>
              <a:cxn ang="0">
                <a:pos x="110" y="22"/>
              </a:cxn>
              <a:cxn ang="0">
                <a:pos x="82" y="17"/>
              </a:cxn>
              <a:cxn ang="0">
                <a:pos x="51" y="13"/>
              </a:cxn>
              <a:cxn ang="0">
                <a:pos x="30" y="11"/>
              </a:cxn>
              <a:cxn ang="0">
                <a:pos x="22" y="5"/>
              </a:cxn>
              <a:cxn ang="0">
                <a:pos x="10" y="0"/>
              </a:cxn>
              <a:cxn ang="0">
                <a:pos x="0" y="20"/>
              </a:cxn>
              <a:cxn ang="0">
                <a:pos x="11" y="36"/>
              </a:cxn>
              <a:cxn ang="0">
                <a:pos x="18" y="46"/>
              </a:cxn>
              <a:cxn ang="0">
                <a:pos x="49" y="62"/>
              </a:cxn>
              <a:cxn ang="0">
                <a:pos x="70" y="68"/>
              </a:cxn>
              <a:cxn ang="0">
                <a:pos x="91" y="83"/>
              </a:cxn>
              <a:cxn ang="0">
                <a:pos x="113" y="82"/>
              </a:cxn>
              <a:cxn ang="0">
                <a:pos x="124" y="72"/>
              </a:cxn>
              <a:cxn ang="0">
                <a:pos x="130" y="65"/>
              </a:cxn>
              <a:cxn ang="0">
                <a:pos x="123" y="65"/>
              </a:cxn>
              <a:cxn ang="0">
                <a:pos x="116" y="74"/>
              </a:cxn>
              <a:cxn ang="0">
                <a:pos x="103" y="67"/>
              </a:cxn>
              <a:cxn ang="0">
                <a:pos x="102" y="80"/>
              </a:cxn>
              <a:cxn ang="0">
                <a:pos x="78" y="66"/>
              </a:cxn>
              <a:cxn ang="0">
                <a:pos x="64" y="60"/>
              </a:cxn>
              <a:cxn ang="0">
                <a:pos x="78" y="52"/>
              </a:cxn>
              <a:cxn ang="0">
                <a:pos x="76" y="36"/>
              </a:cxn>
              <a:cxn ang="0">
                <a:pos x="57" y="44"/>
              </a:cxn>
              <a:cxn ang="0">
                <a:pos x="41" y="43"/>
              </a:cxn>
              <a:cxn ang="0">
                <a:pos x="22" y="37"/>
              </a:cxn>
              <a:cxn ang="0">
                <a:pos x="30" y="49"/>
              </a:cxn>
              <a:cxn ang="0">
                <a:pos x="13" y="35"/>
              </a:cxn>
              <a:cxn ang="0">
                <a:pos x="6" y="14"/>
              </a:cxn>
              <a:cxn ang="0">
                <a:pos x="15" y="8"/>
              </a:cxn>
              <a:cxn ang="0">
                <a:pos x="29" y="16"/>
              </a:cxn>
              <a:cxn ang="0">
                <a:pos x="45" y="20"/>
              </a:cxn>
              <a:cxn ang="0">
                <a:pos x="74" y="21"/>
              </a:cxn>
              <a:cxn ang="0">
                <a:pos x="102" y="25"/>
              </a:cxn>
              <a:cxn ang="0">
                <a:pos x="117" y="32"/>
              </a:cxn>
              <a:cxn ang="0">
                <a:pos x="128" y="44"/>
              </a:cxn>
              <a:cxn ang="0">
                <a:pos x="129" y="53"/>
              </a:cxn>
              <a:cxn ang="0">
                <a:pos x="134" y="53"/>
              </a:cxn>
              <a:cxn ang="0">
                <a:pos x="135" y="45"/>
              </a:cxn>
              <a:cxn ang="0">
                <a:pos x="135" y="45"/>
              </a:cxn>
              <a:cxn ang="0">
                <a:pos x="135" y="45"/>
              </a:cxn>
            </a:cxnLst>
            <a:rect l="0" t="0" r="r" b="b"/>
            <a:pathLst>
              <a:path w="135" h="83">
                <a:moveTo>
                  <a:pt x="135" y="45"/>
                </a:moveTo>
                <a:lnTo>
                  <a:pt x="110" y="22"/>
                </a:lnTo>
                <a:lnTo>
                  <a:pt x="82" y="17"/>
                </a:lnTo>
                <a:lnTo>
                  <a:pt x="51" y="13"/>
                </a:lnTo>
                <a:lnTo>
                  <a:pt x="30" y="11"/>
                </a:lnTo>
                <a:lnTo>
                  <a:pt x="22" y="5"/>
                </a:lnTo>
                <a:lnTo>
                  <a:pt x="10" y="0"/>
                </a:lnTo>
                <a:lnTo>
                  <a:pt x="0" y="20"/>
                </a:lnTo>
                <a:lnTo>
                  <a:pt x="11" y="36"/>
                </a:lnTo>
                <a:lnTo>
                  <a:pt x="18" y="46"/>
                </a:lnTo>
                <a:lnTo>
                  <a:pt x="49" y="62"/>
                </a:lnTo>
                <a:lnTo>
                  <a:pt x="70" y="68"/>
                </a:lnTo>
                <a:lnTo>
                  <a:pt x="91" y="83"/>
                </a:lnTo>
                <a:lnTo>
                  <a:pt x="113" y="82"/>
                </a:lnTo>
                <a:lnTo>
                  <a:pt x="124" y="72"/>
                </a:lnTo>
                <a:lnTo>
                  <a:pt x="130" y="65"/>
                </a:lnTo>
                <a:lnTo>
                  <a:pt x="123" y="65"/>
                </a:lnTo>
                <a:lnTo>
                  <a:pt x="116" y="74"/>
                </a:lnTo>
                <a:lnTo>
                  <a:pt x="103" y="67"/>
                </a:lnTo>
                <a:lnTo>
                  <a:pt x="102" y="80"/>
                </a:lnTo>
                <a:lnTo>
                  <a:pt x="78" y="66"/>
                </a:lnTo>
                <a:lnTo>
                  <a:pt x="64" y="60"/>
                </a:lnTo>
                <a:lnTo>
                  <a:pt x="78" y="52"/>
                </a:lnTo>
                <a:lnTo>
                  <a:pt x="76" y="36"/>
                </a:lnTo>
                <a:lnTo>
                  <a:pt x="57" y="44"/>
                </a:lnTo>
                <a:lnTo>
                  <a:pt x="41" y="43"/>
                </a:lnTo>
                <a:lnTo>
                  <a:pt x="22" y="37"/>
                </a:lnTo>
                <a:lnTo>
                  <a:pt x="30" y="49"/>
                </a:lnTo>
                <a:lnTo>
                  <a:pt x="13" y="35"/>
                </a:lnTo>
                <a:lnTo>
                  <a:pt x="6" y="14"/>
                </a:lnTo>
                <a:lnTo>
                  <a:pt x="15" y="8"/>
                </a:lnTo>
                <a:lnTo>
                  <a:pt x="29" y="16"/>
                </a:lnTo>
                <a:lnTo>
                  <a:pt x="45" y="20"/>
                </a:lnTo>
                <a:lnTo>
                  <a:pt x="74" y="21"/>
                </a:lnTo>
                <a:lnTo>
                  <a:pt x="102" y="25"/>
                </a:lnTo>
                <a:lnTo>
                  <a:pt x="117" y="32"/>
                </a:lnTo>
                <a:lnTo>
                  <a:pt x="128" y="44"/>
                </a:lnTo>
                <a:lnTo>
                  <a:pt x="129" y="53"/>
                </a:lnTo>
                <a:lnTo>
                  <a:pt x="134" y="53"/>
                </a:lnTo>
                <a:lnTo>
                  <a:pt x="135" y="45"/>
                </a:lnTo>
                <a:lnTo>
                  <a:pt x="135" y="45"/>
                </a:lnTo>
                <a:lnTo>
                  <a:pt x="135" y="4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7" name="Freeform 297"/>
          <p:cNvSpPr>
            <a:spLocks noGrp="1" noSelect="1" noRot="1" noMove="1" noResize="1" noEditPoints="1" noAdjustHandles="1" noChangeArrowheads="1" noChangeShapeType="1" noTextEdit="1"/>
          </p:cNvSpPr>
          <p:nvPr>
            <p:custDataLst>
              <p:tags r:id="rId65"/>
            </p:custDataLst>
          </p:nvPr>
        </p:nvSpPr>
        <p:spPr bwMode="auto">
          <a:xfrm flipH="1">
            <a:off x="1648916" y="4099248"/>
            <a:ext cx="69304" cy="41657"/>
          </a:xfrm>
          <a:custGeom>
            <a:avLst/>
            <a:gdLst/>
            <a:ahLst/>
            <a:cxnLst>
              <a:cxn ang="0">
                <a:pos x="13" y="22"/>
              </a:cxn>
              <a:cxn ang="0">
                <a:pos x="0" y="7"/>
              </a:cxn>
              <a:cxn ang="0">
                <a:pos x="12" y="0"/>
              </a:cxn>
              <a:cxn ang="0">
                <a:pos x="22" y="1"/>
              </a:cxn>
              <a:cxn ang="0">
                <a:pos x="35" y="6"/>
              </a:cxn>
              <a:cxn ang="0">
                <a:pos x="51" y="11"/>
              </a:cxn>
              <a:cxn ang="0">
                <a:pos x="80" y="15"/>
              </a:cxn>
              <a:cxn ang="0">
                <a:pos x="92" y="24"/>
              </a:cxn>
              <a:cxn ang="0">
                <a:pos x="97" y="40"/>
              </a:cxn>
              <a:cxn ang="0">
                <a:pos x="100" y="69"/>
              </a:cxn>
              <a:cxn ang="0">
                <a:pos x="129" y="75"/>
              </a:cxn>
              <a:cxn ang="0">
                <a:pos x="161" y="88"/>
              </a:cxn>
              <a:cxn ang="0">
                <a:pos x="168" y="101"/>
              </a:cxn>
              <a:cxn ang="0">
                <a:pos x="162" y="101"/>
              </a:cxn>
              <a:cxn ang="0">
                <a:pos x="157" y="95"/>
              </a:cxn>
              <a:cxn ang="0">
                <a:pos x="147" y="88"/>
              </a:cxn>
              <a:cxn ang="0">
                <a:pos x="124" y="82"/>
              </a:cxn>
              <a:cxn ang="0">
                <a:pos x="108" y="78"/>
              </a:cxn>
              <a:cxn ang="0">
                <a:pos x="94" y="70"/>
              </a:cxn>
              <a:cxn ang="0">
                <a:pos x="86" y="24"/>
              </a:cxn>
              <a:cxn ang="0">
                <a:pos x="63" y="18"/>
              </a:cxn>
              <a:cxn ang="0">
                <a:pos x="43" y="13"/>
              </a:cxn>
              <a:cxn ang="0">
                <a:pos x="30" y="10"/>
              </a:cxn>
              <a:cxn ang="0">
                <a:pos x="21" y="6"/>
              </a:cxn>
              <a:cxn ang="0">
                <a:pos x="10" y="6"/>
              </a:cxn>
              <a:cxn ang="0">
                <a:pos x="10" y="14"/>
              </a:cxn>
              <a:cxn ang="0">
                <a:pos x="20" y="23"/>
              </a:cxn>
              <a:cxn ang="0">
                <a:pos x="13" y="22"/>
              </a:cxn>
              <a:cxn ang="0">
                <a:pos x="13" y="22"/>
              </a:cxn>
              <a:cxn ang="0">
                <a:pos x="13" y="22"/>
              </a:cxn>
            </a:cxnLst>
            <a:rect l="0" t="0" r="r" b="b"/>
            <a:pathLst>
              <a:path w="168" h="101">
                <a:moveTo>
                  <a:pt x="13" y="22"/>
                </a:moveTo>
                <a:lnTo>
                  <a:pt x="0" y="7"/>
                </a:lnTo>
                <a:lnTo>
                  <a:pt x="12" y="0"/>
                </a:lnTo>
                <a:lnTo>
                  <a:pt x="22" y="1"/>
                </a:lnTo>
                <a:lnTo>
                  <a:pt x="35" y="6"/>
                </a:lnTo>
                <a:lnTo>
                  <a:pt x="51" y="11"/>
                </a:lnTo>
                <a:lnTo>
                  <a:pt x="80" y="15"/>
                </a:lnTo>
                <a:lnTo>
                  <a:pt x="92" y="24"/>
                </a:lnTo>
                <a:lnTo>
                  <a:pt x="97" y="40"/>
                </a:lnTo>
                <a:lnTo>
                  <a:pt x="100" y="69"/>
                </a:lnTo>
                <a:lnTo>
                  <a:pt x="129" y="75"/>
                </a:lnTo>
                <a:lnTo>
                  <a:pt x="161" y="88"/>
                </a:lnTo>
                <a:lnTo>
                  <a:pt x="168" y="101"/>
                </a:lnTo>
                <a:lnTo>
                  <a:pt x="162" y="101"/>
                </a:lnTo>
                <a:lnTo>
                  <a:pt x="157" y="95"/>
                </a:lnTo>
                <a:lnTo>
                  <a:pt x="147" y="88"/>
                </a:lnTo>
                <a:lnTo>
                  <a:pt x="124" y="82"/>
                </a:lnTo>
                <a:lnTo>
                  <a:pt x="108" y="78"/>
                </a:lnTo>
                <a:lnTo>
                  <a:pt x="94" y="70"/>
                </a:lnTo>
                <a:lnTo>
                  <a:pt x="86" y="24"/>
                </a:lnTo>
                <a:lnTo>
                  <a:pt x="63" y="18"/>
                </a:lnTo>
                <a:lnTo>
                  <a:pt x="43" y="13"/>
                </a:lnTo>
                <a:lnTo>
                  <a:pt x="30" y="10"/>
                </a:lnTo>
                <a:lnTo>
                  <a:pt x="21" y="6"/>
                </a:lnTo>
                <a:lnTo>
                  <a:pt x="10" y="6"/>
                </a:lnTo>
                <a:lnTo>
                  <a:pt x="10" y="14"/>
                </a:lnTo>
                <a:lnTo>
                  <a:pt x="20" y="23"/>
                </a:lnTo>
                <a:lnTo>
                  <a:pt x="13" y="22"/>
                </a:lnTo>
                <a:lnTo>
                  <a:pt x="13" y="22"/>
                </a:lnTo>
                <a:lnTo>
                  <a:pt x="13" y="2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8" name="Freeform 298"/>
          <p:cNvSpPr>
            <a:spLocks noGrp="1" noSelect="1" noRot="1" noMove="1" noResize="1" noEditPoints="1" noAdjustHandles="1" noChangeArrowheads="1" noChangeShapeType="1" noTextEdit="1"/>
          </p:cNvSpPr>
          <p:nvPr>
            <p:custDataLst>
              <p:tags r:id="rId66"/>
            </p:custDataLst>
          </p:nvPr>
        </p:nvSpPr>
        <p:spPr bwMode="auto">
          <a:xfrm flipH="1">
            <a:off x="1719458" y="4128532"/>
            <a:ext cx="88280" cy="144357"/>
          </a:xfrm>
          <a:custGeom>
            <a:avLst/>
            <a:gdLst/>
            <a:ahLst/>
            <a:cxnLst>
              <a:cxn ang="0">
                <a:pos x="214" y="3"/>
              </a:cxn>
              <a:cxn ang="0">
                <a:pos x="195" y="13"/>
              </a:cxn>
              <a:cxn ang="0">
                <a:pos x="186" y="25"/>
              </a:cxn>
              <a:cxn ang="0">
                <a:pos x="182" y="34"/>
              </a:cxn>
              <a:cxn ang="0">
                <a:pos x="163" y="42"/>
              </a:cxn>
              <a:cxn ang="0">
                <a:pos x="150" y="60"/>
              </a:cxn>
              <a:cxn ang="0">
                <a:pos x="131" y="86"/>
              </a:cxn>
              <a:cxn ang="0">
                <a:pos x="129" y="100"/>
              </a:cxn>
              <a:cxn ang="0">
                <a:pos x="124" y="119"/>
              </a:cxn>
              <a:cxn ang="0">
                <a:pos x="116" y="142"/>
              </a:cxn>
              <a:cxn ang="0">
                <a:pos x="109" y="160"/>
              </a:cxn>
              <a:cxn ang="0">
                <a:pos x="103" y="171"/>
              </a:cxn>
              <a:cxn ang="0">
                <a:pos x="94" y="181"/>
              </a:cxn>
              <a:cxn ang="0">
                <a:pos x="83" y="200"/>
              </a:cxn>
              <a:cxn ang="0">
                <a:pos x="70" y="220"/>
              </a:cxn>
              <a:cxn ang="0">
                <a:pos x="61" y="233"/>
              </a:cxn>
              <a:cxn ang="0">
                <a:pos x="41" y="253"/>
              </a:cxn>
              <a:cxn ang="0">
                <a:pos x="28" y="265"/>
              </a:cxn>
              <a:cxn ang="0">
                <a:pos x="42" y="261"/>
              </a:cxn>
              <a:cxn ang="0">
                <a:pos x="32" y="275"/>
              </a:cxn>
              <a:cxn ang="0">
                <a:pos x="18" y="274"/>
              </a:cxn>
              <a:cxn ang="0">
                <a:pos x="6" y="282"/>
              </a:cxn>
              <a:cxn ang="0">
                <a:pos x="6" y="298"/>
              </a:cxn>
              <a:cxn ang="0">
                <a:pos x="20" y="304"/>
              </a:cxn>
              <a:cxn ang="0">
                <a:pos x="23" y="334"/>
              </a:cxn>
              <a:cxn ang="0">
                <a:pos x="36" y="340"/>
              </a:cxn>
              <a:cxn ang="0">
                <a:pos x="48" y="341"/>
              </a:cxn>
              <a:cxn ang="0">
                <a:pos x="73" y="341"/>
              </a:cxn>
              <a:cxn ang="0">
                <a:pos x="100" y="325"/>
              </a:cxn>
              <a:cxn ang="0">
                <a:pos x="104" y="320"/>
              </a:cxn>
              <a:cxn ang="0">
                <a:pos x="110" y="318"/>
              </a:cxn>
              <a:cxn ang="0">
                <a:pos x="107" y="331"/>
              </a:cxn>
              <a:cxn ang="0">
                <a:pos x="85" y="341"/>
              </a:cxn>
              <a:cxn ang="0">
                <a:pos x="67" y="350"/>
              </a:cxn>
              <a:cxn ang="0">
                <a:pos x="47" y="347"/>
              </a:cxn>
              <a:cxn ang="0">
                <a:pos x="32" y="343"/>
              </a:cxn>
              <a:cxn ang="0">
                <a:pos x="12" y="332"/>
              </a:cxn>
              <a:cxn ang="0">
                <a:pos x="13" y="311"/>
              </a:cxn>
              <a:cxn ang="0">
                <a:pos x="0" y="298"/>
              </a:cxn>
              <a:cxn ang="0">
                <a:pos x="0" y="279"/>
              </a:cxn>
              <a:cxn ang="0">
                <a:pos x="11" y="269"/>
              </a:cxn>
              <a:cxn ang="0">
                <a:pos x="32" y="252"/>
              </a:cxn>
              <a:cxn ang="0">
                <a:pos x="53" y="231"/>
              </a:cxn>
              <a:cxn ang="0">
                <a:pos x="69" y="214"/>
              </a:cxn>
              <a:cxn ang="0">
                <a:pos x="84" y="191"/>
              </a:cxn>
              <a:cxn ang="0">
                <a:pos x="96" y="171"/>
              </a:cxn>
              <a:cxn ang="0">
                <a:pos x="118" y="122"/>
              </a:cxn>
              <a:cxn ang="0">
                <a:pos x="123" y="103"/>
              </a:cxn>
              <a:cxn ang="0">
                <a:pos x="127" y="82"/>
              </a:cxn>
              <a:cxn ang="0">
                <a:pos x="142" y="60"/>
              </a:cxn>
              <a:cxn ang="0">
                <a:pos x="151" y="48"/>
              </a:cxn>
              <a:cxn ang="0">
                <a:pos x="158" y="41"/>
              </a:cxn>
              <a:cxn ang="0">
                <a:pos x="170" y="33"/>
              </a:cxn>
              <a:cxn ang="0">
                <a:pos x="183" y="17"/>
              </a:cxn>
              <a:cxn ang="0">
                <a:pos x="202" y="0"/>
              </a:cxn>
              <a:cxn ang="0">
                <a:pos x="214" y="3"/>
              </a:cxn>
              <a:cxn ang="0">
                <a:pos x="214" y="3"/>
              </a:cxn>
              <a:cxn ang="0">
                <a:pos x="214" y="3"/>
              </a:cxn>
            </a:cxnLst>
            <a:rect l="0" t="0" r="r" b="b"/>
            <a:pathLst>
              <a:path w="214" h="350">
                <a:moveTo>
                  <a:pt x="214" y="3"/>
                </a:moveTo>
                <a:lnTo>
                  <a:pt x="195" y="13"/>
                </a:lnTo>
                <a:lnTo>
                  <a:pt x="186" y="25"/>
                </a:lnTo>
                <a:lnTo>
                  <a:pt x="182" y="34"/>
                </a:lnTo>
                <a:lnTo>
                  <a:pt x="163" y="42"/>
                </a:lnTo>
                <a:lnTo>
                  <a:pt x="150" y="60"/>
                </a:lnTo>
                <a:lnTo>
                  <a:pt x="131" y="86"/>
                </a:lnTo>
                <a:lnTo>
                  <a:pt x="129" y="100"/>
                </a:lnTo>
                <a:lnTo>
                  <a:pt x="124" y="119"/>
                </a:lnTo>
                <a:lnTo>
                  <a:pt x="116" y="142"/>
                </a:lnTo>
                <a:lnTo>
                  <a:pt x="109" y="160"/>
                </a:lnTo>
                <a:lnTo>
                  <a:pt x="103" y="171"/>
                </a:lnTo>
                <a:lnTo>
                  <a:pt x="94" y="181"/>
                </a:lnTo>
                <a:lnTo>
                  <a:pt x="83" y="200"/>
                </a:lnTo>
                <a:lnTo>
                  <a:pt x="70" y="220"/>
                </a:lnTo>
                <a:lnTo>
                  <a:pt x="61" y="233"/>
                </a:lnTo>
                <a:lnTo>
                  <a:pt x="41" y="253"/>
                </a:lnTo>
                <a:lnTo>
                  <a:pt x="28" y="265"/>
                </a:lnTo>
                <a:lnTo>
                  <a:pt x="42" y="261"/>
                </a:lnTo>
                <a:lnTo>
                  <a:pt x="32" y="275"/>
                </a:lnTo>
                <a:lnTo>
                  <a:pt x="18" y="274"/>
                </a:lnTo>
                <a:lnTo>
                  <a:pt x="6" y="282"/>
                </a:lnTo>
                <a:lnTo>
                  <a:pt x="6" y="298"/>
                </a:lnTo>
                <a:lnTo>
                  <a:pt x="20" y="304"/>
                </a:lnTo>
                <a:lnTo>
                  <a:pt x="23" y="334"/>
                </a:lnTo>
                <a:lnTo>
                  <a:pt x="36" y="340"/>
                </a:lnTo>
                <a:lnTo>
                  <a:pt x="48" y="341"/>
                </a:lnTo>
                <a:lnTo>
                  <a:pt x="73" y="341"/>
                </a:lnTo>
                <a:lnTo>
                  <a:pt x="100" y="325"/>
                </a:lnTo>
                <a:lnTo>
                  <a:pt x="104" y="320"/>
                </a:lnTo>
                <a:lnTo>
                  <a:pt x="110" y="318"/>
                </a:lnTo>
                <a:lnTo>
                  <a:pt x="107" y="331"/>
                </a:lnTo>
                <a:lnTo>
                  <a:pt x="85" y="341"/>
                </a:lnTo>
                <a:lnTo>
                  <a:pt x="67" y="350"/>
                </a:lnTo>
                <a:lnTo>
                  <a:pt x="47" y="347"/>
                </a:lnTo>
                <a:lnTo>
                  <a:pt x="32" y="343"/>
                </a:lnTo>
                <a:lnTo>
                  <a:pt x="12" y="332"/>
                </a:lnTo>
                <a:lnTo>
                  <a:pt x="13" y="311"/>
                </a:lnTo>
                <a:lnTo>
                  <a:pt x="0" y="298"/>
                </a:lnTo>
                <a:lnTo>
                  <a:pt x="0" y="279"/>
                </a:lnTo>
                <a:lnTo>
                  <a:pt x="11" y="269"/>
                </a:lnTo>
                <a:lnTo>
                  <a:pt x="32" y="252"/>
                </a:lnTo>
                <a:lnTo>
                  <a:pt x="53" y="231"/>
                </a:lnTo>
                <a:lnTo>
                  <a:pt x="69" y="214"/>
                </a:lnTo>
                <a:lnTo>
                  <a:pt x="84" y="191"/>
                </a:lnTo>
                <a:lnTo>
                  <a:pt x="96" y="171"/>
                </a:lnTo>
                <a:lnTo>
                  <a:pt x="118" y="122"/>
                </a:lnTo>
                <a:lnTo>
                  <a:pt x="123" y="103"/>
                </a:lnTo>
                <a:lnTo>
                  <a:pt x="127" y="82"/>
                </a:lnTo>
                <a:lnTo>
                  <a:pt x="142" y="60"/>
                </a:lnTo>
                <a:lnTo>
                  <a:pt x="151" y="48"/>
                </a:lnTo>
                <a:lnTo>
                  <a:pt x="158" y="41"/>
                </a:lnTo>
                <a:lnTo>
                  <a:pt x="170" y="33"/>
                </a:lnTo>
                <a:lnTo>
                  <a:pt x="183" y="17"/>
                </a:lnTo>
                <a:lnTo>
                  <a:pt x="202" y="0"/>
                </a:lnTo>
                <a:lnTo>
                  <a:pt x="214" y="3"/>
                </a:lnTo>
                <a:lnTo>
                  <a:pt x="214" y="3"/>
                </a:lnTo>
                <a:lnTo>
                  <a:pt x="214"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79" name="Freeform 299"/>
          <p:cNvSpPr>
            <a:spLocks noGrp="1" noSelect="1" noRot="1" noMove="1" noResize="1" noEditPoints="1" noAdjustHandles="1" noChangeArrowheads="1" noChangeShapeType="1" noTextEdit="1"/>
          </p:cNvSpPr>
          <p:nvPr>
            <p:custDataLst>
              <p:tags r:id="rId67"/>
            </p:custDataLst>
          </p:nvPr>
        </p:nvSpPr>
        <p:spPr bwMode="auto">
          <a:xfrm flipH="1">
            <a:off x="1799075" y="4247317"/>
            <a:ext cx="4538" cy="6187"/>
          </a:xfrm>
          <a:custGeom>
            <a:avLst/>
            <a:gdLst/>
            <a:ahLst/>
            <a:cxnLst>
              <a:cxn ang="0">
                <a:pos x="11" y="7"/>
              </a:cxn>
              <a:cxn ang="0">
                <a:pos x="7" y="0"/>
              </a:cxn>
              <a:cxn ang="0">
                <a:pos x="0" y="11"/>
              </a:cxn>
              <a:cxn ang="0">
                <a:pos x="6" y="15"/>
              </a:cxn>
              <a:cxn ang="0">
                <a:pos x="11" y="7"/>
              </a:cxn>
              <a:cxn ang="0">
                <a:pos x="11" y="7"/>
              </a:cxn>
              <a:cxn ang="0">
                <a:pos x="11" y="7"/>
              </a:cxn>
            </a:cxnLst>
            <a:rect l="0" t="0" r="r" b="b"/>
            <a:pathLst>
              <a:path w="11" h="15">
                <a:moveTo>
                  <a:pt x="11" y="7"/>
                </a:moveTo>
                <a:lnTo>
                  <a:pt x="7" y="0"/>
                </a:lnTo>
                <a:lnTo>
                  <a:pt x="0" y="11"/>
                </a:lnTo>
                <a:lnTo>
                  <a:pt x="6" y="15"/>
                </a:lnTo>
                <a:lnTo>
                  <a:pt x="11" y="7"/>
                </a:lnTo>
                <a:lnTo>
                  <a:pt x="11" y="7"/>
                </a:lnTo>
                <a:lnTo>
                  <a:pt x="11"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0" name="Freeform 300"/>
          <p:cNvSpPr>
            <a:spLocks noGrp="1" noSelect="1" noRot="1" noMove="1" noResize="1" noEditPoints="1" noAdjustHandles="1" noChangeArrowheads="1" noChangeShapeType="1" noTextEdit="1"/>
          </p:cNvSpPr>
          <p:nvPr>
            <p:custDataLst>
              <p:tags r:id="rId68"/>
            </p:custDataLst>
          </p:nvPr>
        </p:nvSpPr>
        <p:spPr bwMode="auto">
          <a:xfrm flipH="1">
            <a:off x="1763185" y="4226695"/>
            <a:ext cx="37127" cy="38770"/>
          </a:xfrm>
          <a:custGeom>
            <a:avLst/>
            <a:gdLst/>
            <a:ahLst/>
            <a:cxnLst>
              <a:cxn ang="0">
                <a:pos x="81" y="8"/>
              </a:cxn>
              <a:cxn ang="0">
                <a:pos x="47" y="16"/>
              </a:cxn>
              <a:cxn ang="0">
                <a:pos x="45" y="37"/>
              </a:cxn>
              <a:cxn ang="0">
                <a:pos x="43" y="62"/>
              </a:cxn>
              <a:cxn ang="0">
                <a:pos x="31" y="85"/>
              </a:cxn>
              <a:cxn ang="0">
                <a:pos x="13" y="92"/>
              </a:cxn>
              <a:cxn ang="0">
                <a:pos x="0" y="94"/>
              </a:cxn>
              <a:cxn ang="0">
                <a:pos x="0" y="72"/>
              </a:cxn>
              <a:cxn ang="0">
                <a:pos x="12" y="60"/>
              </a:cxn>
              <a:cxn ang="0">
                <a:pos x="11" y="46"/>
              </a:cxn>
              <a:cxn ang="0">
                <a:pos x="11" y="35"/>
              </a:cxn>
              <a:cxn ang="0">
                <a:pos x="20" y="25"/>
              </a:cxn>
              <a:cxn ang="0">
                <a:pos x="28" y="15"/>
              </a:cxn>
              <a:cxn ang="0">
                <a:pos x="59" y="0"/>
              </a:cxn>
              <a:cxn ang="0">
                <a:pos x="70" y="3"/>
              </a:cxn>
              <a:cxn ang="0">
                <a:pos x="90" y="2"/>
              </a:cxn>
              <a:cxn ang="0">
                <a:pos x="81" y="8"/>
              </a:cxn>
              <a:cxn ang="0">
                <a:pos x="81" y="8"/>
              </a:cxn>
              <a:cxn ang="0">
                <a:pos x="81" y="8"/>
              </a:cxn>
            </a:cxnLst>
            <a:rect l="0" t="0" r="r" b="b"/>
            <a:pathLst>
              <a:path w="90" h="94">
                <a:moveTo>
                  <a:pt x="81" y="8"/>
                </a:moveTo>
                <a:lnTo>
                  <a:pt x="47" y="16"/>
                </a:lnTo>
                <a:lnTo>
                  <a:pt x="45" y="37"/>
                </a:lnTo>
                <a:lnTo>
                  <a:pt x="43" y="62"/>
                </a:lnTo>
                <a:lnTo>
                  <a:pt x="31" y="85"/>
                </a:lnTo>
                <a:lnTo>
                  <a:pt x="13" y="92"/>
                </a:lnTo>
                <a:lnTo>
                  <a:pt x="0" y="94"/>
                </a:lnTo>
                <a:lnTo>
                  <a:pt x="0" y="72"/>
                </a:lnTo>
                <a:lnTo>
                  <a:pt x="12" y="60"/>
                </a:lnTo>
                <a:lnTo>
                  <a:pt x="11" y="46"/>
                </a:lnTo>
                <a:lnTo>
                  <a:pt x="11" y="35"/>
                </a:lnTo>
                <a:lnTo>
                  <a:pt x="20" y="25"/>
                </a:lnTo>
                <a:lnTo>
                  <a:pt x="28" y="15"/>
                </a:lnTo>
                <a:lnTo>
                  <a:pt x="59" y="0"/>
                </a:lnTo>
                <a:lnTo>
                  <a:pt x="70" y="3"/>
                </a:lnTo>
                <a:lnTo>
                  <a:pt x="90" y="2"/>
                </a:lnTo>
                <a:lnTo>
                  <a:pt x="81" y="8"/>
                </a:lnTo>
                <a:lnTo>
                  <a:pt x="81" y="8"/>
                </a:lnTo>
                <a:lnTo>
                  <a:pt x="81"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1" name="Freeform 301"/>
          <p:cNvSpPr>
            <a:spLocks noGrp="1" noSelect="1" noRot="1" noMove="1" noResize="1" noEditPoints="1" noAdjustHandles="1" noChangeArrowheads="1" noChangeShapeType="1" noTextEdit="1"/>
          </p:cNvSpPr>
          <p:nvPr>
            <p:custDataLst>
              <p:tags r:id="rId69"/>
            </p:custDataLst>
          </p:nvPr>
        </p:nvSpPr>
        <p:spPr bwMode="auto">
          <a:xfrm flipH="1">
            <a:off x="1662942" y="4177613"/>
            <a:ext cx="119632" cy="100225"/>
          </a:xfrm>
          <a:custGeom>
            <a:avLst/>
            <a:gdLst/>
            <a:ahLst/>
            <a:cxnLst>
              <a:cxn ang="0">
                <a:pos x="55" y="158"/>
              </a:cxn>
              <a:cxn ang="0">
                <a:pos x="53" y="164"/>
              </a:cxn>
              <a:cxn ang="0">
                <a:pos x="44" y="173"/>
              </a:cxn>
              <a:cxn ang="0">
                <a:pos x="53" y="188"/>
              </a:cxn>
              <a:cxn ang="0">
                <a:pos x="55" y="201"/>
              </a:cxn>
              <a:cxn ang="0">
                <a:pos x="53" y="211"/>
              </a:cxn>
              <a:cxn ang="0">
                <a:pos x="66" y="207"/>
              </a:cxn>
              <a:cxn ang="0">
                <a:pos x="92" y="202"/>
              </a:cxn>
              <a:cxn ang="0">
                <a:pos x="103" y="193"/>
              </a:cxn>
              <a:cxn ang="0">
                <a:pos x="93" y="214"/>
              </a:cxn>
              <a:cxn ang="0">
                <a:pos x="102" y="225"/>
              </a:cxn>
              <a:cxn ang="0">
                <a:pos x="129" y="223"/>
              </a:cxn>
              <a:cxn ang="0">
                <a:pos x="166" y="206"/>
              </a:cxn>
              <a:cxn ang="0">
                <a:pos x="195" y="177"/>
              </a:cxn>
              <a:cxn ang="0">
                <a:pos x="215" y="173"/>
              </a:cxn>
              <a:cxn ang="0">
                <a:pos x="191" y="191"/>
              </a:cxn>
              <a:cxn ang="0">
                <a:pos x="191" y="215"/>
              </a:cxn>
              <a:cxn ang="0">
                <a:pos x="211" y="210"/>
              </a:cxn>
              <a:cxn ang="0">
                <a:pos x="227" y="186"/>
              </a:cxn>
              <a:cxn ang="0">
                <a:pos x="244" y="180"/>
              </a:cxn>
              <a:cxn ang="0">
                <a:pos x="274" y="60"/>
              </a:cxn>
              <a:cxn ang="0">
                <a:pos x="290" y="0"/>
              </a:cxn>
              <a:cxn ang="0">
                <a:pos x="282" y="61"/>
              </a:cxn>
              <a:cxn ang="0">
                <a:pos x="270" y="119"/>
              </a:cxn>
              <a:cxn ang="0">
                <a:pos x="257" y="169"/>
              </a:cxn>
              <a:cxn ang="0">
                <a:pos x="255" y="198"/>
              </a:cxn>
              <a:cxn ang="0">
                <a:pos x="227" y="213"/>
              </a:cxn>
              <a:cxn ang="0">
                <a:pos x="202" y="220"/>
              </a:cxn>
              <a:cxn ang="0">
                <a:pos x="180" y="221"/>
              </a:cxn>
              <a:cxn ang="0">
                <a:pos x="168" y="222"/>
              </a:cxn>
              <a:cxn ang="0">
                <a:pos x="135" y="234"/>
              </a:cxn>
              <a:cxn ang="0">
                <a:pos x="82" y="229"/>
              </a:cxn>
              <a:cxn ang="0">
                <a:pos x="66" y="230"/>
              </a:cxn>
              <a:cxn ang="0">
                <a:pos x="61" y="236"/>
              </a:cxn>
              <a:cxn ang="0">
                <a:pos x="50" y="241"/>
              </a:cxn>
              <a:cxn ang="0">
                <a:pos x="31" y="243"/>
              </a:cxn>
              <a:cxn ang="0">
                <a:pos x="15" y="243"/>
              </a:cxn>
              <a:cxn ang="0">
                <a:pos x="11" y="239"/>
              </a:cxn>
              <a:cxn ang="0">
                <a:pos x="10" y="230"/>
              </a:cxn>
              <a:cxn ang="0">
                <a:pos x="32" y="221"/>
              </a:cxn>
              <a:cxn ang="0">
                <a:pos x="47" y="215"/>
              </a:cxn>
              <a:cxn ang="0">
                <a:pos x="44" y="201"/>
              </a:cxn>
              <a:cxn ang="0">
                <a:pos x="29" y="214"/>
              </a:cxn>
              <a:cxn ang="0">
                <a:pos x="17" y="218"/>
              </a:cxn>
              <a:cxn ang="0">
                <a:pos x="0" y="221"/>
              </a:cxn>
              <a:cxn ang="0">
                <a:pos x="15" y="204"/>
              </a:cxn>
              <a:cxn ang="0">
                <a:pos x="35" y="196"/>
              </a:cxn>
              <a:cxn ang="0">
                <a:pos x="38" y="184"/>
              </a:cxn>
              <a:cxn ang="0">
                <a:pos x="27" y="178"/>
              </a:cxn>
              <a:cxn ang="0">
                <a:pos x="33" y="167"/>
              </a:cxn>
              <a:cxn ang="0">
                <a:pos x="49" y="156"/>
              </a:cxn>
              <a:cxn ang="0">
                <a:pos x="55" y="158"/>
              </a:cxn>
              <a:cxn ang="0">
                <a:pos x="55" y="158"/>
              </a:cxn>
              <a:cxn ang="0">
                <a:pos x="55" y="158"/>
              </a:cxn>
            </a:cxnLst>
            <a:rect l="0" t="0" r="r" b="b"/>
            <a:pathLst>
              <a:path w="290" h="243">
                <a:moveTo>
                  <a:pt x="55" y="158"/>
                </a:moveTo>
                <a:lnTo>
                  <a:pt x="53" y="164"/>
                </a:lnTo>
                <a:lnTo>
                  <a:pt x="44" y="173"/>
                </a:lnTo>
                <a:lnTo>
                  <a:pt x="53" y="188"/>
                </a:lnTo>
                <a:lnTo>
                  <a:pt x="55" y="201"/>
                </a:lnTo>
                <a:lnTo>
                  <a:pt x="53" y="211"/>
                </a:lnTo>
                <a:lnTo>
                  <a:pt x="66" y="207"/>
                </a:lnTo>
                <a:lnTo>
                  <a:pt x="92" y="202"/>
                </a:lnTo>
                <a:lnTo>
                  <a:pt x="103" y="193"/>
                </a:lnTo>
                <a:lnTo>
                  <a:pt x="93" y="214"/>
                </a:lnTo>
                <a:lnTo>
                  <a:pt x="102" y="225"/>
                </a:lnTo>
                <a:lnTo>
                  <a:pt x="129" y="223"/>
                </a:lnTo>
                <a:lnTo>
                  <a:pt x="166" y="206"/>
                </a:lnTo>
                <a:lnTo>
                  <a:pt x="195" y="177"/>
                </a:lnTo>
                <a:lnTo>
                  <a:pt x="215" y="173"/>
                </a:lnTo>
                <a:lnTo>
                  <a:pt x="191" y="191"/>
                </a:lnTo>
                <a:lnTo>
                  <a:pt x="191" y="215"/>
                </a:lnTo>
                <a:lnTo>
                  <a:pt x="211" y="210"/>
                </a:lnTo>
                <a:lnTo>
                  <a:pt x="227" y="186"/>
                </a:lnTo>
                <a:lnTo>
                  <a:pt x="244" y="180"/>
                </a:lnTo>
                <a:lnTo>
                  <a:pt x="274" y="60"/>
                </a:lnTo>
                <a:lnTo>
                  <a:pt x="290" y="0"/>
                </a:lnTo>
                <a:lnTo>
                  <a:pt x="282" y="61"/>
                </a:lnTo>
                <a:lnTo>
                  <a:pt x="270" y="119"/>
                </a:lnTo>
                <a:lnTo>
                  <a:pt x="257" y="169"/>
                </a:lnTo>
                <a:lnTo>
                  <a:pt x="255" y="198"/>
                </a:lnTo>
                <a:lnTo>
                  <a:pt x="227" y="213"/>
                </a:lnTo>
                <a:lnTo>
                  <a:pt x="202" y="220"/>
                </a:lnTo>
                <a:lnTo>
                  <a:pt x="180" y="221"/>
                </a:lnTo>
                <a:lnTo>
                  <a:pt x="168" y="222"/>
                </a:lnTo>
                <a:lnTo>
                  <a:pt x="135" y="234"/>
                </a:lnTo>
                <a:lnTo>
                  <a:pt x="82" y="229"/>
                </a:lnTo>
                <a:lnTo>
                  <a:pt x="66" y="230"/>
                </a:lnTo>
                <a:lnTo>
                  <a:pt x="61" y="236"/>
                </a:lnTo>
                <a:lnTo>
                  <a:pt x="50" y="241"/>
                </a:lnTo>
                <a:lnTo>
                  <a:pt x="31" y="243"/>
                </a:lnTo>
                <a:lnTo>
                  <a:pt x="15" y="243"/>
                </a:lnTo>
                <a:lnTo>
                  <a:pt x="11" y="239"/>
                </a:lnTo>
                <a:lnTo>
                  <a:pt x="10" y="230"/>
                </a:lnTo>
                <a:lnTo>
                  <a:pt x="32" y="221"/>
                </a:lnTo>
                <a:lnTo>
                  <a:pt x="47" y="215"/>
                </a:lnTo>
                <a:lnTo>
                  <a:pt x="44" y="201"/>
                </a:lnTo>
                <a:lnTo>
                  <a:pt x="29" y="214"/>
                </a:lnTo>
                <a:lnTo>
                  <a:pt x="17" y="218"/>
                </a:lnTo>
                <a:lnTo>
                  <a:pt x="0" y="221"/>
                </a:lnTo>
                <a:lnTo>
                  <a:pt x="15" y="204"/>
                </a:lnTo>
                <a:lnTo>
                  <a:pt x="35" y="196"/>
                </a:lnTo>
                <a:lnTo>
                  <a:pt x="38" y="184"/>
                </a:lnTo>
                <a:lnTo>
                  <a:pt x="27" y="178"/>
                </a:lnTo>
                <a:lnTo>
                  <a:pt x="33" y="167"/>
                </a:lnTo>
                <a:lnTo>
                  <a:pt x="49" y="156"/>
                </a:lnTo>
                <a:lnTo>
                  <a:pt x="55" y="158"/>
                </a:lnTo>
                <a:lnTo>
                  <a:pt x="55" y="158"/>
                </a:lnTo>
                <a:lnTo>
                  <a:pt x="55" y="15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2" name="Freeform 302"/>
          <p:cNvSpPr>
            <a:spLocks noGrp="1" noSelect="1" noRot="1" noMove="1" noResize="1" noEditPoints="1" noAdjustHandles="1" noChangeArrowheads="1" noChangeShapeType="1" noTextEdit="1"/>
          </p:cNvSpPr>
          <p:nvPr>
            <p:custDataLst>
              <p:tags r:id="rId70"/>
            </p:custDataLst>
          </p:nvPr>
        </p:nvSpPr>
        <p:spPr bwMode="auto">
          <a:xfrm flipH="1">
            <a:off x="1773499" y="4270002"/>
            <a:ext cx="18151" cy="8661"/>
          </a:xfrm>
          <a:custGeom>
            <a:avLst/>
            <a:gdLst/>
            <a:ahLst/>
            <a:cxnLst>
              <a:cxn ang="0">
                <a:pos x="4" y="0"/>
              </a:cxn>
              <a:cxn ang="0">
                <a:pos x="9" y="6"/>
              </a:cxn>
              <a:cxn ang="0">
                <a:pos x="17" y="12"/>
              </a:cxn>
              <a:cxn ang="0">
                <a:pos x="44" y="17"/>
              </a:cxn>
              <a:cxn ang="0">
                <a:pos x="39" y="21"/>
              </a:cxn>
              <a:cxn ang="0">
                <a:pos x="12" y="17"/>
              </a:cxn>
              <a:cxn ang="0">
                <a:pos x="2" y="5"/>
              </a:cxn>
              <a:cxn ang="0">
                <a:pos x="0" y="0"/>
              </a:cxn>
              <a:cxn ang="0">
                <a:pos x="4" y="0"/>
              </a:cxn>
              <a:cxn ang="0">
                <a:pos x="4" y="0"/>
              </a:cxn>
              <a:cxn ang="0">
                <a:pos x="4" y="0"/>
              </a:cxn>
            </a:cxnLst>
            <a:rect l="0" t="0" r="r" b="b"/>
            <a:pathLst>
              <a:path w="44" h="21">
                <a:moveTo>
                  <a:pt x="4" y="0"/>
                </a:moveTo>
                <a:lnTo>
                  <a:pt x="9" y="6"/>
                </a:lnTo>
                <a:lnTo>
                  <a:pt x="17" y="12"/>
                </a:lnTo>
                <a:lnTo>
                  <a:pt x="44" y="17"/>
                </a:lnTo>
                <a:lnTo>
                  <a:pt x="39" y="21"/>
                </a:lnTo>
                <a:lnTo>
                  <a:pt x="12" y="17"/>
                </a:lnTo>
                <a:lnTo>
                  <a:pt x="2" y="5"/>
                </a:lnTo>
                <a:lnTo>
                  <a:pt x="0" y="0"/>
                </a:lnTo>
                <a:lnTo>
                  <a:pt x="4" y="0"/>
                </a:lnTo>
                <a:lnTo>
                  <a:pt x="4" y="0"/>
                </a:lnTo>
                <a:lnTo>
                  <a:pt x="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3" name="Freeform 303"/>
          <p:cNvSpPr>
            <a:spLocks noGrp="1" noSelect="1" noRot="1" noMove="1" noResize="1" noEditPoints="1" noAdjustHandles="1" noChangeArrowheads="1" noChangeShapeType="1" noTextEdit="1"/>
          </p:cNvSpPr>
          <p:nvPr>
            <p:custDataLst>
              <p:tags r:id="rId71"/>
            </p:custDataLst>
          </p:nvPr>
        </p:nvSpPr>
        <p:spPr bwMode="auto">
          <a:xfrm flipH="1">
            <a:off x="1747509" y="4182975"/>
            <a:ext cx="7425" cy="18973"/>
          </a:xfrm>
          <a:custGeom>
            <a:avLst/>
            <a:gdLst/>
            <a:ahLst/>
            <a:cxnLst>
              <a:cxn ang="0">
                <a:pos x="2" y="0"/>
              </a:cxn>
              <a:cxn ang="0">
                <a:pos x="4" y="8"/>
              </a:cxn>
              <a:cxn ang="0">
                <a:pos x="13" y="22"/>
              </a:cxn>
              <a:cxn ang="0">
                <a:pos x="18" y="31"/>
              </a:cxn>
              <a:cxn ang="0">
                <a:pos x="14" y="28"/>
              </a:cxn>
              <a:cxn ang="0">
                <a:pos x="14" y="46"/>
              </a:cxn>
              <a:cxn ang="0">
                <a:pos x="9" y="29"/>
              </a:cxn>
              <a:cxn ang="0">
                <a:pos x="9" y="19"/>
              </a:cxn>
              <a:cxn ang="0">
                <a:pos x="0" y="9"/>
              </a:cxn>
              <a:cxn ang="0">
                <a:pos x="2" y="0"/>
              </a:cxn>
              <a:cxn ang="0">
                <a:pos x="2" y="0"/>
              </a:cxn>
              <a:cxn ang="0">
                <a:pos x="2" y="0"/>
              </a:cxn>
            </a:cxnLst>
            <a:rect l="0" t="0" r="r" b="b"/>
            <a:pathLst>
              <a:path w="18" h="46">
                <a:moveTo>
                  <a:pt x="2" y="0"/>
                </a:moveTo>
                <a:lnTo>
                  <a:pt x="4" y="8"/>
                </a:lnTo>
                <a:lnTo>
                  <a:pt x="13" y="22"/>
                </a:lnTo>
                <a:lnTo>
                  <a:pt x="18" y="31"/>
                </a:lnTo>
                <a:lnTo>
                  <a:pt x="14" y="28"/>
                </a:lnTo>
                <a:lnTo>
                  <a:pt x="14" y="46"/>
                </a:lnTo>
                <a:lnTo>
                  <a:pt x="9" y="29"/>
                </a:lnTo>
                <a:lnTo>
                  <a:pt x="9" y="19"/>
                </a:lnTo>
                <a:lnTo>
                  <a:pt x="0" y="9"/>
                </a:lnTo>
                <a:lnTo>
                  <a:pt x="2" y="0"/>
                </a:lnTo>
                <a:lnTo>
                  <a:pt x="2" y="0"/>
                </a:lnTo>
                <a:lnTo>
                  <a:pt x="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4" name="Freeform 304"/>
          <p:cNvSpPr>
            <a:spLocks noGrp="1" noSelect="1" noRot="1" noMove="1" noResize="1" noEditPoints="1" noAdjustHandles="1" noChangeArrowheads="1" noChangeShapeType="1" noTextEdit="1"/>
          </p:cNvSpPr>
          <p:nvPr>
            <p:custDataLst>
              <p:tags r:id="rId72"/>
            </p:custDataLst>
          </p:nvPr>
        </p:nvSpPr>
        <p:spPr bwMode="auto">
          <a:xfrm flipH="1">
            <a:off x="1644378" y="4140081"/>
            <a:ext cx="18564" cy="39182"/>
          </a:xfrm>
          <a:custGeom>
            <a:avLst/>
            <a:gdLst/>
            <a:ahLst/>
            <a:cxnLst>
              <a:cxn ang="0">
                <a:pos x="33" y="1"/>
              </a:cxn>
              <a:cxn ang="0">
                <a:pos x="20" y="35"/>
              </a:cxn>
              <a:cxn ang="0">
                <a:pos x="32" y="37"/>
              </a:cxn>
              <a:cxn ang="0">
                <a:pos x="41" y="39"/>
              </a:cxn>
              <a:cxn ang="0">
                <a:pos x="45" y="45"/>
              </a:cxn>
              <a:cxn ang="0">
                <a:pos x="27" y="42"/>
              </a:cxn>
              <a:cxn ang="0">
                <a:pos x="19" y="42"/>
              </a:cxn>
              <a:cxn ang="0">
                <a:pos x="16" y="61"/>
              </a:cxn>
              <a:cxn ang="0">
                <a:pos x="12" y="62"/>
              </a:cxn>
              <a:cxn ang="0">
                <a:pos x="12" y="72"/>
              </a:cxn>
              <a:cxn ang="0">
                <a:pos x="32" y="76"/>
              </a:cxn>
              <a:cxn ang="0">
                <a:pos x="19" y="76"/>
              </a:cxn>
              <a:cxn ang="0">
                <a:pos x="10" y="75"/>
              </a:cxn>
              <a:cxn ang="0">
                <a:pos x="7" y="93"/>
              </a:cxn>
              <a:cxn ang="0">
                <a:pos x="0" y="95"/>
              </a:cxn>
              <a:cxn ang="0">
                <a:pos x="10" y="60"/>
              </a:cxn>
              <a:cxn ang="0">
                <a:pos x="15" y="33"/>
              </a:cxn>
              <a:cxn ang="0">
                <a:pos x="28" y="0"/>
              </a:cxn>
              <a:cxn ang="0">
                <a:pos x="33" y="1"/>
              </a:cxn>
              <a:cxn ang="0">
                <a:pos x="33" y="1"/>
              </a:cxn>
              <a:cxn ang="0">
                <a:pos x="33" y="1"/>
              </a:cxn>
            </a:cxnLst>
            <a:rect l="0" t="0" r="r" b="b"/>
            <a:pathLst>
              <a:path w="45" h="95">
                <a:moveTo>
                  <a:pt x="33" y="1"/>
                </a:moveTo>
                <a:lnTo>
                  <a:pt x="20" y="35"/>
                </a:lnTo>
                <a:lnTo>
                  <a:pt x="32" y="37"/>
                </a:lnTo>
                <a:lnTo>
                  <a:pt x="41" y="39"/>
                </a:lnTo>
                <a:lnTo>
                  <a:pt x="45" y="45"/>
                </a:lnTo>
                <a:lnTo>
                  <a:pt x="27" y="42"/>
                </a:lnTo>
                <a:lnTo>
                  <a:pt x="19" y="42"/>
                </a:lnTo>
                <a:lnTo>
                  <a:pt x="16" y="61"/>
                </a:lnTo>
                <a:lnTo>
                  <a:pt x="12" y="62"/>
                </a:lnTo>
                <a:lnTo>
                  <a:pt x="12" y="72"/>
                </a:lnTo>
                <a:lnTo>
                  <a:pt x="32" y="76"/>
                </a:lnTo>
                <a:lnTo>
                  <a:pt x="19" y="76"/>
                </a:lnTo>
                <a:lnTo>
                  <a:pt x="10" y="75"/>
                </a:lnTo>
                <a:lnTo>
                  <a:pt x="7" y="93"/>
                </a:lnTo>
                <a:lnTo>
                  <a:pt x="0" y="95"/>
                </a:lnTo>
                <a:lnTo>
                  <a:pt x="10" y="60"/>
                </a:lnTo>
                <a:lnTo>
                  <a:pt x="15" y="33"/>
                </a:lnTo>
                <a:lnTo>
                  <a:pt x="28" y="0"/>
                </a:lnTo>
                <a:lnTo>
                  <a:pt x="33" y="1"/>
                </a:lnTo>
                <a:lnTo>
                  <a:pt x="33" y="1"/>
                </a:lnTo>
                <a:lnTo>
                  <a:pt x="33" y="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5" name="Freeform 306"/>
          <p:cNvSpPr>
            <a:spLocks noGrp="1" noSelect="1" noRot="1" noMove="1" noResize="1" noEditPoints="1" noAdjustHandles="1" noChangeArrowheads="1" noChangeShapeType="1" noTextEdit="1"/>
          </p:cNvSpPr>
          <p:nvPr>
            <p:custDataLst>
              <p:tags r:id="rId73"/>
            </p:custDataLst>
          </p:nvPr>
        </p:nvSpPr>
        <p:spPr bwMode="auto">
          <a:xfrm flipH="1">
            <a:off x="1741322" y="4178026"/>
            <a:ext cx="10726" cy="4949"/>
          </a:xfrm>
          <a:custGeom>
            <a:avLst/>
            <a:gdLst/>
            <a:ahLst/>
            <a:cxnLst>
              <a:cxn ang="0">
                <a:pos x="9" y="0"/>
              </a:cxn>
              <a:cxn ang="0">
                <a:pos x="0" y="2"/>
              </a:cxn>
              <a:cxn ang="0">
                <a:pos x="1" y="8"/>
              </a:cxn>
              <a:cxn ang="0">
                <a:pos x="12" y="12"/>
              </a:cxn>
              <a:cxn ang="0">
                <a:pos x="21" y="10"/>
              </a:cxn>
              <a:cxn ang="0">
                <a:pos x="26" y="5"/>
              </a:cxn>
              <a:cxn ang="0">
                <a:pos x="17" y="5"/>
              </a:cxn>
              <a:cxn ang="0">
                <a:pos x="9" y="0"/>
              </a:cxn>
              <a:cxn ang="0">
                <a:pos x="9" y="0"/>
              </a:cxn>
              <a:cxn ang="0">
                <a:pos x="9" y="0"/>
              </a:cxn>
            </a:cxnLst>
            <a:rect l="0" t="0" r="r" b="b"/>
            <a:pathLst>
              <a:path w="26" h="12">
                <a:moveTo>
                  <a:pt x="9" y="0"/>
                </a:moveTo>
                <a:lnTo>
                  <a:pt x="0" y="2"/>
                </a:lnTo>
                <a:lnTo>
                  <a:pt x="1" y="8"/>
                </a:lnTo>
                <a:lnTo>
                  <a:pt x="12" y="12"/>
                </a:lnTo>
                <a:lnTo>
                  <a:pt x="21" y="10"/>
                </a:lnTo>
                <a:lnTo>
                  <a:pt x="26" y="5"/>
                </a:lnTo>
                <a:lnTo>
                  <a:pt x="17" y="5"/>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6" name="Freeform 307"/>
          <p:cNvSpPr>
            <a:spLocks noGrp="1" noSelect="1" noRot="1" noMove="1" noResize="1" noEditPoints="1" noAdjustHandles="1" noChangeArrowheads="1" noChangeShapeType="1" noTextEdit="1"/>
          </p:cNvSpPr>
          <p:nvPr>
            <p:custDataLst>
              <p:tags r:id="rId74"/>
            </p:custDataLst>
          </p:nvPr>
        </p:nvSpPr>
        <p:spPr bwMode="auto">
          <a:xfrm flipH="1">
            <a:off x="1726058" y="4136368"/>
            <a:ext cx="25989" cy="35471"/>
          </a:xfrm>
          <a:custGeom>
            <a:avLst/>
            <a:gdLst/>
            <a:ahLst/>
            <a:cxnLst>
              <a:cxn ang="0">
                <a:pos x="63" y="0"/>
              </a:cxn>
              <a:cxn ang="0">
                <a:pos x="63" y="17"/>
              </a:cxn>
              <a:cxn ang="0">
                <a:pos x="53" y="25"/>
              </a:cxn>
              <a:cxn ang="0">
                <a:pos x="40" y="31"/>
              </a:cxn>
              <a:cxn ang="0">
                <a:pos x="38" y="44"/>
              </a:cxn>
              <a:cxn ang="0">
                <a:pos x="33" y="53"/>
              </a:cxn>
              <a:cxn ang="0">
                <a:pos x="27" y="58"/>
              </a:cxn>
              <a:cxn ang="0">
                <a:pos x="26" y="72"/>
              </a:cxn>
              <a:cxn ang="0">
                <a:pos x="21" y="74"/>
              </a:cxn>
              <a:cxn ang="0">
                <a:pos x="14" y="86"/>
              </a:cxn>
              <a:cxn ang="0">
                <a:pos x="0" y="84"/>
              </a:cxn>
              <a:cxn ang="0">
                <a:pos x="2" y="72"/>
              </a:cxn>
              <a:cxn ang="0">
                <a:pos x="5" y="63"/>
              </a:cxn>
              <a:cxn ang="0">
                <a:pos x="0" y="61"/>
              </a:cxn>
              <a:cxn ang="0">
                <a:pos x="21" y="29"/>
              </a:cxn>
              <a:cxn ang="0">
                <a:pos x="27" y="25"/>
              </a:cxn>
              <a:cxn ang="0">
                <a:pos x="35" y="21"/>
              </a:cxn>
              <a:cxn ang="0">
                <a:pos x="50" y="14"/>
              </a:cxn>
              <a:cxn ang="0">
                <a:pos x="56" y="3"/>
              </a:cxn>
              <a:cxn ang="0">
                <a:pos x="63" y="0"/>
              </a:cxn>
              <a:cxn ang="0">
                <a:pos x="63" y="0"/>
              </a:cxn>
              <a:cxn ang="0">
                <a:pos x="63" y="0"/>
              </a:cxn>
            </a:cxnLst>
            <a:rect l="0" t="0" r="r" b="b"/>
            <a:pathLst>
              <a:path w="63" h="86">
                <a:moveTo>
                  <a:pt x="63" y="0"/>
                </a:moveTo>
                <a:lnTo>
                  <a:pt x="63" y="17"/>
                </a:lnTo>
                <a:lnTo>
                  <a:pt x="53" y="25"/>
                </a:lnTo>
                <a:lnTo>
                  <a:pt x="40" y="31"/>
                </a:lnTo>
                <a:lnTo>
                  <a:pt x="38" y="44"/>
                </a:lnTo>
                <a:lnTo>
                  <a:pt x="33" y="53"/>
                </a:lnTo>
                <a:lnTo>
                  <a:pt x="27" y="58"/>
                </a:lnTo>
                <a:lnTo>
                  <a:pt x="26" y="72"/>
                </a:lnTo>
                <a:lnTo>
                  <a:pt x="21" y="74"/>
                </a:lnTo>
                <a:lnTo>
                  <a:pt x="14" y="86"/>
                </a:lnTo>
                <a:lnTo>
                  <a:pt x="0" y="84"/>
                </a:lnTo>
                <a:lnTo>
                  <a:pt x="2" y="72"/>
                </a:lnTo>
                <a:lnTo>
                  <a:pt x="5" y="63"/>
                </a:lnTo>
                <a:lnTo>
                  <a:pt x="0" y="61"/>
                </a:lnTo>
                <a:lnTo>
                  <a:pt x="21" y="29"/>
                </a:lnTo>
                <a:lnTo>
                  <a:pt x="27" y="25"/>
                </a:lnTo>
                <a:lnTo>
                  <a:pt x="35" y="21"/>
                </a:lnTo>
                <a:lnTo>
                  <a:pt x="50" y="14"/>
                </a:lnTo>
                <a:lnTo>
                  <a:pt x="56" y="3"/>
                </a:lnTo>
                <a:lnTo>
                  <a:pt x="63" y="0"/>
                </a:lnTo>
                <a:lnTo>
                  <a:pt x="63" y="0"/>
                </a:lnTo>
                <a:lnTo>
                  <a:pt x="6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7" name="Freeform 308"/>
          <p:cNvSpPr>
            <a:spLocks noGrp="1" noSelect="1" noRot="1" noMove="1" noResize="1" noEditPoints="1" noAdjustHandles="1" noChangeArrowheads="1" noChangeShapeType="1" noTextEdit="1"/>
          </p:cNvSpPr>
          <p:nvPr>
            <p:custDataLst>
              <p:tags r:id="rId75"/>
            </p:custDataLst>
          </p:nvPr>
        </p:nvSpPr>
        <p:spPr bwMode="auto">
          <a:xfrm flipH="1">
            <a:off x="1719870" y="4233706"/>
            <a:ext cx="22689" cy="19798"/>
          </a:xfrm>
          <a:custGeom>
            <a:avLst/>
            <a:gdLst/>
            <a:ahLst/>
            <a:cxnLst>
              <a:cxn ang="0">
                <a:pos x="10" y="6"/>
              </a:cxn>
              <a:cxn ang="0">
                <a:pos x="12" y="26"/>
              </a:cxn>
              <a:cxn ang="0">
                <a:pos x="21" y="36"/>
              </a:cxn>
              <a:cxn ang="0">
                <a:pos x="43" y="25"/>
              </a:cxn>
              <a:cxn ang="0">
                <a:pos x="49" y="3"/>
              </a:cxn>
              <a:cxn ang="0">
                <a:pos x="55" y="0"/>
              </a:cxn>
              <a:cxn ang="0">
                <a:pos x="52" y="17"/>
              </a:cxn>
              <a:cxn ang="0">
                <a:pos x="40" y="33"/>
              </a:cxn>
              <a:cxn ang="0">
                <a:pos x="36" y="41"/>
              </a:cxn>
              <a:cxn ang="0">
                <a:pos x="26" y="48"/>
              </a:cxn>
              <a:cxn ang="0">
                <a:pos x="8" y="35"/>
              </a:cxn>
              <a:cxn ang="0">
                <a:pos x="0" y="32"/>
              </a:cxn>
              <a:cxn ang="0">
                <a:pos x="3" y="7"/>
              </a:cxn>
              <a:cxn ang="0">
                <a:pos x="10" y="6"/>
              </a:cxn>
              <a:cxn ang="0">
                <a:pos x="10" y="6"/>
              </a:cxn>
              <a:cxn ang="0">
                <a:pos x="10" y="6"/>
              </a:cxn>
            </a:cxnLst>
            <a:rect l="0" t="0" r="r" b="b"/>
            <a:pathLst>
              <a:path w="55" h="48">
                <a:moveTo>
                  <a:pt x="10" y="6"/>
                </a:moveTo>
                <a:lnTo>
                  <a:pt x="12" y="26"/>
                </a:lnTo>
                <a:lnTo>
                  <a:pt x="21" y="36"/>
                </a:lnTo>
                <a:lnTo>
                  <a:pt x="43" y="25"/>
                </a:lnTo>
                <a:lnTo>
                  <a:pt x="49" y="3"/>
                </a:lnTo>
                <a:lnTo>
                  <a:pt x="55" y="0"/>
                </a:lnTo>
                <a:lnTo>
                  <a:pt x="52" y="17"/>
                </a:lnTo>
                <a:lnTo>
                  <a:pt x="40" y="33"/>
                </a:lnTo>
                <a:lnTo>
                  <a:pt x="36" y="41"/>
                </a:lnTo>
                <a:lnTo>
                  <a:pt x="26" y="48"/>
                </a:lnTo>
                <a:lnTo>
                  <a:pt x="8" y="35"/>
                </a:lnTo>
                <a:lnTo>
                  <a:pt x="0" y="32"/>
                </a:lnTo>
                <a:lnTo>
                  <a:pt x="3" y="7"/>
                </a:lnTo>
                <a:lnTo>
                  <a:pt x="10" y="6"/>
                </a:lnTo>
                <a:lnTo>
                  <a:pt x="10" y="6"/>
                </a:lnTo>
                <a:lnTo>
                  <a:pt x="10" y="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8" name="Freeform 309"/>
          <p:cNvSpPr>
            <a:spLocks noGrp="1" noSelect="1" noRot="1" noMove="1" noResize="1" noEditPoints="1" noAdjustHandles="1" noChangeArrowheads="1" noChangeShapeType="1" noTextEdit="1"/>
          </p:cNvSpPr>
          <p:nvPr>
            <p:custDataLst>
              <p:tags r:id="rId76"/>
            </p:custDataLst>
          </p:nvPr>
        </p:nvSpPr>
        <p:spPr bwMode="auto">
          <a:xfrm flipH="1">
            <a:off x="1732659" y="4257628"/>
            <a:ext cx="7838" cy="9486"/>
          </a:xfrm>
          <a:custGeom>
            <a:avLst/>
            <a:gdLst/>
            <a:ahLst/>
            <a:cxnLst>
              <a:cxn ang="0">
                <a:pos x="16" y="0"/>
              </a:cxn>
              <a:cxn ang="0">
                <a:pos x="0" y="12"/>
              </a:cxn>
              <a:cxn ang="0">
                <a:pos x="10" y="23"/>
              </a:cxn>
              <a:cxn ang="0">
                <a:pos x="18" y="18"/>
              </a:cxn>
              <a:cxn ang="0">
                <a:pos x="19" y="12"/>
              </a:cxn>
              <a:cxn ang="0">
                <a:pos x="16" y="0"/>
              </a:cxn>
              <a:cxn ang="0">
                <a:pos x="16" y="0"/>
              </a:cxn>
              <a:cxn ang="0">
                <a:pos x="16" y="0"/>
              </a:cxn>
            </a:cxnLst>
            <a:rect l="0" t="0" r="r" b="b"/>
            <a:pathLst>
              <a:path w="19" h="23">
                <a:moveTo>
                  <a:pt x="16" y="0"/>
                </a:moveTo>
                <a:lnTo>
                  <a:pt x="0" y="12"/>
                </a:lnTo>
                <a:lnTo>
                  <a:pt x="10" y="23"/>
                </a:lnTo>
                <a:lnTo>
                  <a:pt x="18" y="18"/>
                </a:lnTo>
                <a:lnTo>
                  <a:pt x="19" y="12"/>
                </a:lnTo>
                <a:lnTo>
                  <a:pt x="16" y="0"/>
                </a:lnTo>
                <a:lnTo>
                  <a:pt x="16" y="0"/>
                </a:lnTo>
                <a:lnTo>
                  <a:pt x="16"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89" name="Freeform 310"/>
          <p:cNvSpPr>
            <a:spLocks noGrp="1" noSelect="1" noRot="1" noMove="1" noResize="1" noEditPoints="1" noAdjustHandles="1" noChangeArrowheads="1" noChangeShapeType="1" noTextEdit="1"/>
          </p:cNvSpPr>
          <p:nvPr>
            <p:custDataLst>
              <p:tags r:id="rId77"/>
            </p:custDataLst>
          </p:nvPr>
        </p:nvSpPr>
        <p:spPr bwMode="auto">
          <a:xfrm flipH="1">
            <a:off x="1690581" y="4252267"/>
            <a:ext cx="11138" cy="11549"/>
          </a:xfrm>
          <a:custGeom>
            <a:avLst/>
            <a:gdLst/>
            <a:ahLst/>
            <a:cxnLst>
              <a:cxn ang="0">
                <a:pos x="27" y="0"/>
              </a:cxn>
              <a:cxn ang="0">
                <a:pos x="15" y="16"/>
              </a:cxn>
              <a:cxn ang="0">
                <a:pos x="7" y="28"/>
              </a:cxn>
              <a:cxn ang="0">
                <a:pos x="0" y="27"/>
              </a:cxn>
              <a:cxn ang="0">
                <a:pos x="0" y="14"/>
              </a:cxn>
              <a:cxn ang="0">
                <a:pos x="10" y="3"/>
              </a:cxn>
              <a:cxn ang="0">
                <a:pos x="27" y="0"/>
              </a:cxn>
              <a:cxn ang="0">
                <a:pos x="27" y="0"/>
              </a:cxn>
              <a:cxn ang="0">
                <a:pos x="27" y="0"/>
              </a:cxn>
            </a:cxnLst>
            <a:rect l="0" t="0" r="r" b="b"/>
            <a:pathLst>
              <a:path w="27" h="28">
                <a:moveTo>
                  <a:pt x="27" y="0"/>
                </a:moveTo>
                <a:lnTo>
                  <a:pt x="15" y="16"/>
                </a:lnTo>
                <a:lnTo>
                  <a:pt x="7" y="28"/>
                </a:lnTo>
                <a:lnTo>
                  <a:pt x="0" y="27"/>
                </a:lnTo>
                <a:lnTo>
                  <a:pt x="0" y="14"/>
                </a:lnTo>
                <a:lnTo>
                  <a:pt x="10" y="3"/>
                </a:lnTo>
                <a:lnTo>
                  <a:pt x="27" y="0"/>
                </a:lnTo>
                <a:lnTo>
                  <a:pt x="27" y="0"/>
                </a:lnTo>
                <a:lnTo>
                  <a:pt x="2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0" name="Freeform 311"/>
          <p:cNvSpPr>
            <a:spLocks noGrp="1" noSelect="1" noRot="1" noMove="1" noResize="1" noEditPoints="1" noAdjustHandles="1" noChangeArrowheads="1" noChangeShapeType="1" noTextEdit="1"/>
          </p:cNvSpPr>
          <p:nvPr>
            <p:custDataLst>
              <p:tags r:id="rId78"/>
            </p:custDataLst>
          </p:nvPr>
        </p:nvSpPr>
        <p:spPr bwMode="auto">
          <a:xfrm flipH="1">
            <a:off x="1684806" y="4175551"/>
            <a:ext cx="22689" cy="54856"/>
          </a:xfrm>
          <a:custGeom>
            <a:avLst/>
            <a:gdLst/>
            <a:ahLst/>
            <a:cxnLst>
              <a:cxn ang="0">
                <a:pos x="11" y="0"/>
              </a:cxn>
              <a:cxn ang="0">
                <a:pos x="51" y="23"/>
              </a:cxn>
              <a:cxn ang="0">
                <a:pos x="55" y="48"/>
              </a:cxn>
              <a:cxn ang="0">
                <a:pos x="54" y="61"/>
              </a:cxn>
              <a:cxn ang="0">
                <a:pos x="35" y="65"/>
              </a:cxn>
              <a:cxn ang="0">
                <a:pos x="31" y="110"/>
              </a:cxn>
              <a:cxn ang="0">
                <a:pos x="8" y="133"/>
              </a:cxn>
              <a:cxn ang="0">
                <a:pos x="14" y="86"/>
              </a:cxn>
              <a:cxn ang="0">
                <a:pos x="6" y="80"/>
              </a:cxn>
              <a:cxn ang="0">
                <a:pos x="0" y="70"/>
              </a:cxn>
              <a:cxn ang="0">
                <a:pos x="5" y="49"/>
              </a:cxn>
              <a:cxn ang="0">
                <a:pos x="9" y="30"/>
              </a:cxn>
              <a:cxn ang="0">
                <a:pos x="11" y="0"/>
              </a:cxn>
              <a:cxn ang="0">
                <a:pos x="11" y="0"/>
              </a:cxn>
              <a:cxn ang="0">
                <a:pos x="11" y="0"/>
              </a:cxn>
            </a:cxnLst>
            <a:rect l="0" t="0" r="r" b="b"/>
            <a:pathLst>
              <a:path w="55" h="133">
                <a:moveTo>
                  <a:pt x="11" y="0"/>
                </a:moveTo>
                <a:lnTo>
                  <a:pt x="51" y="23"/>
                </a:lnTo>
                <a:lnTo>
                  <a:pt x="55" y="48"/>
                </a:lnTo>
                <a:lnTo>
                  <a:pt x="54" y="61"/>
                </a:lnTo>
                <a:lnTo>
                  <a:pt x="35" y="65"/>
                </a:lnTo>
                <a:lnTo>
                  <a:pt x="31" y="110"/>
                </a:lnTo>
                <a:lnTo>
                  <a:pt x="8" y="133"/>
                </a:lnTo>
                <a:lnTo>
                  <a:pt x="14" y="86"/>
                </a:lnTo>
                <a:lnTo>
                  <a:pt x="6" y="80"/>
                </a:lnTo>
                <a:lnTo>
                  <a:pt x="0" y="70"/>
                </a:lnTo>
                <a:lnTo>
                  <a:pt x="5" y="49"/>
                </a:lnTo>
                <a:lnTo>
                  <a:pt x="9" y="30"/>
                </a:lnTo>
                <a:lnTo>
                  <a:pt x="11" y="0"/>
                </a:lnTo>
                <a:lnTo>
                  <a:pt x="11" y="0"/>
                </a:lnTo>
                <a:lnTo>
                  <a:pt x="1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1" name="Freeform 312"/>
          <p:cNvSpPr>
            <a:spLocks noGrp="1" noSelect="1" noRot="1" noMove="1" noResize="1" noEditPoints="1" noAdjustHandles="1" noChangeArrowheads="1" noChangeShapeType="1" noTextEdit="1"/>
          </p:cNvSpPr>
          <p:nvPr>
            <p:custDataLst>
              <p:tags r:id="rId79"/>
            </p:custDataLst>
          </p:nvPr>
        </p:nvSpPr>
        <p:spPr bwMode="auto">
          <a:xfrm flipH="1">
            <a:off x="1710795" y="4161940"/>
            <a:ext cx="17326" cy="18973"/>
          </a:xfrm>
          <a:custGeom>
            <a:avLst/>
            <a:gdLst/>
            <a:ahLst/>
            <a:cxnLst>
              <a:cxn ang="0">
                <a:pos x="0" y="0"/>
              </a:cxn>
              <a:cxn ang="0">
                <a:pos x="16" y="4"/>
              </a:cxn>
              <a:cxn ang="0">
                <a:pos x="27" y="20"/>
              </a:cxn>
              <a:cxn ang="0">
                <a:pos x="33" y="37"/>
              </a:cxn>
              <a:cxn ang="0">
                <a:pos x="42" y="40"/>
              </a:cxn>
              <a:cxn ang="0">
                <a:pos x="35" y="46"/>
              </a:cxn>
              <a:cxn ang="0">
                <a:pos x="24" y="46"/>
              </a:cxn>
              <a:cxn ang="0">
                <a:pos x="18" y="28"/>
              </a:cxn>
              <a:cxn ang="0">
                <a:pos x="10" y="17"/>
              </a:cxn>
              <a:cxn ang="0">
                <a:pos x="10" y="33"/>
              </a:cxn>
              <a:cxn ang="0">
                <a:pos x="17" y="37"/>
              </a:cxn>
              <a:cxn ang="0">
                <a:pos x="12" y="40"/>
              </a:cxn>
              <a:cxn ang="0">
                <a:pos x="7" y="38"/>
              </a:cxn>
              <a:cxn ang="0">
                <a:pos x="3" y="21"/>
              </a:cxn>
              <a:cxn ang="0">
                <a:pos x="0" y="0"/>
              </a:cxn>
              <a:cxn ang="0">
                <a:pos x="0" y="0"/>
              </a:cxn>
              <a:cxn ang="0">
                <a:pos x="0" y="0"/>
              </a:cxn>
            </a:cxnLst>
            <a:rect l="0" t="0" r="r" b="b"/>
            <a:pathLst>
              <a:path w="42" h="46">
                <a:moveTo>
                  <a:pt x="0" y="0"/>
                </a:moveTo>
                <a:lnTo>
                  <a:pt x="16" y="4"/>
                </a:lnTo>
                <a:lnTo>
                  <a:pt x="27" y="20"/>
                </a:lnTo>
                <a:lnTo>
                  <a:pt x="33" y="37"/>
                </a:lnTo>
                <a:lnTo>
                  <a:pt x="42" y="40"/>
                </a:lnTo>
                <a:lnTo>
                  <a:pt x="35" y="46"/>
                </a:lnTo>
                <a:lnTo>
                  <a:pt x="24" y="46"/>
                </a:lnTo>
                <a:lnTo>
                  <a:pt x="18" y="28"/>
                </a:lnTo>
                <a:lnTo>
                  <a:pt x="10" y="17"/>
                </a:lnTo>
                <a:lnTo>
                  <a:pt x="10" y="33"/>
                </a:lnTo>
                <a:lnTo>
                  <a:pt x="17" y="37"/>
                </a:lnTo>
                <a:lnTo>
                  <a:pt x="12" y="40"/>
                </a:lnTo>
                <a:lnTo>
                  <a:pt x="7" y="38"/>
                </a:lnTo>
                <a:lnTo>
                  <a:pt x="3" y="21"/>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2" name="Freeform 314"/>
          <p:cNvSpPr>
            <a:spLocks noGrp="1" noSelect="1" noRot="1" noMove="1" noResize="1" noEditPoints="1" noAdjustHandles="1" noChangeArrowheads="1" noChangeShapeType="1" noTextEdit="1"/>
          </p:cNvSpPr>
          <p:nvPr>
            <p:custDataLst>
              <p:tags r:id="rId80"/>
            </p:custDataLst>
          </p:nvPr>
        </p:nvSpPr>
        <p:spPr bwMode="auto">
          <a:xfrm flipH="1">
            <a:off x="1499994" y="4293511"/>
            <a:ext cx="45790" cy="82902"/>
          </a:xfrm>
          <a:custGeom>
            <a:avLst/>
            <a:gdLst/>
            <a:ahLst/>
            <a:cxnLst>
              <a:cxn ang="0">
                <a:pos x="104" y="21"/>
              </a:cxn>
              <a:cxn ang="0">
                <a:pos x="89" y="29"/>
              </a:cxn>
              <a:cxn ang="0">
                <a:pos x="67" y="41"/>
              </a:cxn>
              <a:cxn ang="0">
                <a:pos x="43" y="51"/>
              </a:cxn>
              <a:cxn ang="0">
                <a:pos x="31" y="73"/>
              </a:cxn>
              <a:cxn ang="0">
                <a:pos x="50" y="90"/>
              </a:cxn>
              <a:cxn ang="0">
                <a:pos x="78" y="104"/>
              </a:cxn>
              <a:cxn ang="0">
                <a:pos x="90" y="133"/>
              </a:cxn>
              <a:cxn ang="0">
                <a:pos x="49" y="124"/>
              </a:cxn>
              <a:cxn ang="0">
                <a:pos x="83" y="151"/>
              </a:cxn>
              <a:cxn ang="0">
                <a:pos x="97" y="156"/>
              </a:cxn>
              <a:cxn ang="0">
                <a:pos x="88" y="169"/>
              </a:cxn>
              <a:cxn ang="0">
                <a:pos x="76" y="168"/>
              </a:cxn>
              <a:cxn ang="0">
                <a:pos x="74" y="161"/>
              </a:cxn>
              <a:cxn ang="0">
                <a:pos x="67" y="155"/>
              </a:cxn>
              <a:cxn ang="0">
                <a:pos x="50" y="159"/>
              </a:cxn>
              <a:cxn ang="0">
                <a:pos x="32" y="175"/>
              </a:cxn>
              <a:cxn ang="0">
                <a:pos x="25" y="201"/>
              </a:cxn>
              <a:cxn ang="0">
                <a:pos x="21" y="179"/>
              </a:cxn>
              <a:cxn ang="0">
                <a:pos x="23" y="141"/>
              </a:cxn>
              <a:cxn ang="0">
                <a:pos x="8" y="100"/>
              </a:cxn>
              <a:cxn ang="0">
                <a:pos x="3" y="63"/>
              </a:cxn>
              <a:cxn ang="0">
                <a:pos x="0" y="30"/>
              </a:cxn>
              <a:cxn ang="0">
                <a:pos x="21" y="23"/>
              </a:cxn>
              <a:cxn ang="0">
                <a:pos x="43" y="31"/>
              </a:cxn>
              <a:cxn ang="0">
                <a:pos x="95" y="13"/>
              </a:cxn>
              <a:cxn ang="0">
                <a:pos x="111" y="0"/>
              </a:cxn>
              <a:cxn ang="0">
                <a:pos x="104" y="21"/>
              </a:cxn>
              <a:cxn ang="0">
                <a:pos x="104" y="21"/>
              </a:cxn>
              <a:cxn ang="0">
                <a:pos x="104" y="21"/>
              </a:cxn>
            </a:cxnLst>
            <a:rect l="0" t="0" r="r" b="b"/>
            <a:pathLst>
              <a:path w="111" h="201">
                <a:moveTo>
                  <a:pt x="104" y="21"/>
                </a:moveTo>
                <a:lnTo>
                  <a:pt x="89" y="29"/>
                </a:lnTo>
                <a:lnTo>
                  <a:pt x="67" y="41"/>
                </a:lnTo>
                <a:lnTo>
                  <a:pt x="43" y="51"/>
                </a:lnTo>
                <a:lnTo>
                  <a:pt x="31" y="73"/>
                </a:lnTo>
                <a:lnTo>
                  <a:pt x="50" y="90"/>
                </a:lnTo>
                <a:lnTo>
                  <a:pt x="78" y="104"/>
                </a:lnTo>
                <a:lnTo>
                  <a:pt x="90" y="133"/>
                </a:lnTo>
                <a:lnTo>
                  <a:pt x="49" y="124"/>
                </a:lnTo>
                <a:lnTo>
                  <a:pt x="83" y="151"/>
                </a:lnTo>
                <a:lnTo>
                  <a:pt x="97" y="156"/>
                </a:lnTo>
                <a:lnTo>
                  <a:pt x="88" y="169"/>
                </a:lnTo>
                <a:lnTo>
                  <a:pt x="76" y="168"/>
                </a:lnTo>
                <a:lnTo>
                  <a:pt x="74" y="161"/>
                </a:lnTo>
                <a:lnTo>
                  <a:pt x="67" y="155"/>
                </a:lnTo>
                <a:lnTo>
                  <a:pt x="50" y="159"/>
                </a:lnTo>
                <a:lnTo>
                  <a:pt x="32" y="175"/>
                </a:lnTo>
                <a:lnTo>
                  <a:pt x="25" y="201"/>
                </a:lnTo>
                <a:lnTo>
                  <a:pt x="21" y="179"/>
                </a:lnTo>
                <a:lnTo>
                  <a:pt x="23" y="141"/>
                </a:lnTo>
                <a:lnTo>
                  <a:pt x="8" y="100"/>
                </a:lnTo>
                <a:lnTo>
                  <a:pt x="3" y="63"/>
                </a:lnTo>
                <a:lnTo>
                  <a:pt x="0" y="30"/>
                </a:lnTo>
                <a:lnTo>
                  <a:pt x="21" y="23"/>
                </a:lnTo>
                <a:lnTo>
                  <a:pt x="43" y="31"/>
                </a:lnTo>
                <a:lnTo>
                  <a:pt x="95" y="13"/>
                </a:lnTo>
                <a:lnTo>
                  <a:pt x="111" y="0"/>
                </a:lnTo>
                <a:lnTo>
                  <a:pt x="104" y="21"/>
                </a:lnTo>
                <a:lnTo>
                  <a:pt x="104" y="21"/>
                </a:lnTo>
                <a:lnTo>
                  <a:pt x="104" y="2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3" name="Freeform 315"/>
          <p:cNvSpPr>
            <a:spLocks noGrp="1" noSelect="1" noRot="1" noMove="1" noResize="1" noEditPoints="1" noAdjustHandles="1" noChangeArrowheads="1" noChangeShapeType="1" noTextEdit="1"/>
          </p:cNvSpPr>
          <p:nvPr>
            <p:custDataLst>
              <p:tags r:id="rId81"/>
            </p:custDataLst>
          </p:nvPr>
        </p:nvSpPr>
        <p:spPr bwMode="auto">
          <a:xfrm flipH="1">
            <a:off x="1448841" y="4198648"/>
            <a:ext cx="26402" cy="39595"/>
          </a:xfrm>
          <a:custGeom>
            <a:avLst/>
            <a:gdLst/>
            <a:ahLst/>
            <a:cxnLst>
              <a:cxn ang="0">
                <a:pos x="0" y="11"/>
              </a:cxn>
              <a:cxn ang="0">
                <a:pos x="3" y="57"/>
              </a:cxn>
              <a:cxn ang="0">
                <a:pos x="4" y="90"/>
              </a:cxn>
              <a:cxn ang="0">
                <a:pos x="10" y="94"/>
              </a:cxn>
              <a:cxn ang="0">
                <a:pos x="23" y="96"/>
              </a:cxn>
              <a:cxn ang="0">
                <a:pos x="40" y="81"/>
              </a:cxn>
              <a:cxn ang="0">
                <a:pos x="51" y="68"/>
              </a:cxn>
              <a:cxn ang="0">
                <a:pos x="64" y="27"/>
              </a:cxn>
              <a:cxn ang="0">
                <a:pos x="54" y="19"/>
              </a:cxn>
              <a:cxn ang="0">
                <a:pos x="42" y="8"/>
              </a:cxn>
              <a:cxn ang="0">
                <a:pos x="14" y="0"/>
              </a:cxn>
              <a:cxn ang="0">
                <a:pos x="0" y="11"/>
              </a:cxn>
              <a:cxn ang="0">
                <a:pos x="0" y="11"/>
              </a:cxn>
              <a:cxn ang="0">
                <a:pos x="0" y="11"/>
              </a:cxn>
            </a:cxnLst>
            <a:rect l="0" t="0" r="r" b="b"/>
            <a:pathLst>
              <a:path w="64" h="96">
                <a:moveTo>
                  <a:pt x="0" y="11"/>
                </a:moveTo>
                <a:lnTo>
                  <a:pt x="3" y="57"/>
                </a:lnTo>
                <a:lnTo>
                  <a:pt x="4" y="90"/>
                </a:lnTo>
                <a:lnTo>
                  <a:pt x="10" y="94"/>
                </a:lnTo>
                <a:lnTo>
                  <a:pt x="23" y="96"/>
                </a:lnTo>
                <a:lnTo>
                  <a:pt x="40" y="81"/>
                </a:lnTo>
                <a:lnTo>
                  <a:pt x="51" y="68"/>
                </a:lnTo>
                <a:lnTo>
                  <a:pt x="64" y="27"/>
                </a:lnTo>
                <a:lnTo>
                  <a:pt x="54" y="19"/>
                </a:lnTo>
                <a:lnTo>
                  <a:pt x="42" y="8"/>
                </a:lnTo>
                <a:lnTo>
                  <a:pt x="14" y="0"/>
                </a:lnTo>
                <a:lnTo>
                  <a:pt x="0" y="11"/>
                </a:lnTo>
                <a:lnTo>
                  <a:pt x="0" y="11"/>
                </a:lnTo>
                <a:lnTo>
                  <a:pt x="0"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4" name="Freeform 316"/>
          <p:cNvSpPr>
            <a:spLocks noGrp="1" noSelect="1" noRot="1" noMove="1" noResize="1" noEditPoints="1" noAdjustHandles="1" noChangeArrowheads="1" noChangeShapeType="1" noTextEdit="1"/>
          </p:cNvSpPr>
          <p:nvPr>
            <p:custDataLst>
              <p:tags r:id="rId82"/>
            </p:custDataLst>
          </p:nvPr>
        </p:nvSpPr>
        <p:spPr bwMode="auto">
          <a:xfrm flipH="1">
            <a:off x="1512370" y="4207722"/>
            <a:ext cx="26402" cy="80015"/>
          </a:xfrm>
          <a:custGeom>
            <a:avLst/>
            <a:gdLst/>
            <a:ahLst/>
            <a:cxnLst>
              <a:cxn ang="0">
                <a:pos x="53" y="8"/>
              </a:cxn>
              <a:cxn ang="0">
                <a:pos x="38" y="22"/>
              </a:cxn>
              <a:cxn ang="0">
                <a:pos x="19" y="49"/>
              </a:cxn>
              <a:cxn ang="0">
                <a:pos x="11" y="95"/>
              </a:cxn>
              <a:cxn ang="0">
                <a:pos x="6" y="128"/>
              </a:cxn>
              <a:cxn ang="0">
                <a:pos x="8" y="151"/>
              </a:cxn>
              <a:cxn ang="0">
                <a:pos x="0" y="194"/>
              </a:cxn>
              <a:cxn ang="0">
                <a:pos x="11" y="173"/>
              </a:cxn>
              <a:cxn ang="0">
                <a:pos x="18" y="188"/>
              </a:cxn>
              <a:cxn ang="0">
                <a:pos x="24" y="171"/>
              </a:cxn>
              <a:cxn ang="0">
                <a:pos x="34" y="183"/>
              </a:cxn>
              <a:cxn ang="0">
                <a:pos x="44" y="169"/>
              </a:cxn>
              <a:cxn ang="0">
                <a:pos x="52" y="134"/>
              </a:cxn>
              <a:cxn ang="0">
                <a:pos x="48" y="90"/>
              </a:cxn>
              <a:cxn ang="0">
                <a:pos x="44" y="68"/>
              </a:cxn>
              <a:cxn ang="0">
                <a:pos x="59" y="43"/>
              </a:cxn>
              <a:cxn ang="0">
                <a:pos x="64" y="0"/>
              </a:cxn>
              <a:cxn ang="0">
                <a:pos x="53" y="8"/>
              </a:cxn>
              <a:cxn ang="0">
                <a:pos x="53" y="8"/>
              </a:cxn>
              <a:cxn ang="0">
                <a:pos x="53" y="8"/>
              </a:cxn>
            </a:cxnLst>
            <a:rect l="0" t="0" r="r" b="b"/>
            <a:pathLst>
              <a:path w="64" h="194">
                <a:moveTo>
                  <a:pt x="53" y="8"/>
                </a:moveTo>
                <a:lnTo>
                  <a:pt x="38" y="22"/>
                </a:lnTo>
                <a:lnTo>
                  <a:pt x="19" y="49"/>
                </a:lnTo>
                <a:lnTo>
                  <a:pt x="11" y="95"/>
                </a:lnTo>
                <a:lnTo>
                  <a:pt x="6" y="128"/>
                </a:lnTo>
                <a:lnTo>
                  <a:pt x="8" y="151"/>
                </a:lnTo>
                <a:lnTo>
                  <a:pt x="0" y="194"/>
                </a:lnTo>
                <a:lnTo>
                  <a:pt x="11" y="173"/>
                </a:lnTo>
                <a:lnTo>
                  <a:pt x="18" y="188"/>
                </a:lnTo>
                <a:lnTo>
                  <a:pt x="24" y="171"/>
                </a:lnTo>
                <a:lnTo>
                  <a:pt x="34" y="183"/>
                </a:lnTo>
                <a:lnTo>
                  <a:pt x="44" y="169"/>
                </a:lnTo>
                <a:lnTo>
                  <a:pt x="52" y="134"/>
                </a:lnTo>
                <a:lnTo>
                  <a:pt x="48" y="90"/>
                </a:lnTo>
                <a:lnTo>
                  <a:pt x="44" y="68"/>
                </a:lnTo>
                <a:lnTo>
                  <a:pt x="59" y="43"/>
                </a:lnTo>
                <a:lnTo>
                  <a:pt x="64" y="0"/>
                </a:lnTo>
                <a:lnTo>
                  <a:pt x="53" y="8"/>
                </a:lnTo>
                <a:lnTo>
                  <a:pt x="53" y="8"/>
                </a:lnTo>
                <a:lnTo>
                  <a:pt x="53"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5" name="Freeform 317"/>
          <p:cNvSpPr>
            <a:spLocks noGrp="1" noSelect="1" noRot="1" noMove="1" noResize="1" noEditPoints="1" noAdjustHandles="1" noChangeArrowheads="1" noChangeShapeType="1" noTextEdit="1"/>
          </p:cNvSpPr>
          <p:nvPr>
            <p:custDataLst>
              <p:tags r:id="rId83"/>
            </p:custDataLst>
          </p:nvPr>
        </p:nvSpPr>
        <p:spPr bwMode="auto">
          <a:xfrm flipH="1">
            <a:off x="1507420" y="4300935"/>
            <a:ext cx="34652" cy="58155"/>
          </a:xfrm>
          <a:custGeom>
            <a:avLst/>
            <a:gdLst/>
            <a:ahLst/>
            <a:cxnLst>
              <a:cxn ang="0">
                <a:pos x="84" y="0"/>
              </a:cxn>
              <a:cxn ang="0">
                <a:pos x="73" y="7"/>
              </a:cxn>
              <a:cxn ang="0">
                <a:pos x="54" y="15"/>
              </a:cxn>
              <a:cxn ang="0">
                <a:pos x="19" y="15"/>
              </a:cxn>
              <a:cxn ang="0">
                <a:pos x="11" y="13"/>
              </a:cxn>
              <a:cxn ang="0">
                <a:pos x="0" y="22"/>
              </a:cxn>
              <a:cxn ang="0">
                <a:pos x="4" y="65"/>
              </a:cxn>
              <a:cxn ang="0">
                <a:pos x="19" y="116"/>
              </a:cxn>
              <a:cxn ang="0">
                <a:pos x="22" y="141"/>
              </a:cxn>
              <a:cxn ang="0">
                <a:pos x="41" y="129"/>
              </a:cxn>
              <a:cxn ang="0">
                <a:pos x="50" y="128"/>
              </a:cxn>
              <a:cxn ang="0">
                <a:pos x="32" y="105"/>
              </a:cxn>
              <a:cxn ang="0">
                <a:pos x="44" y="102"/>
              </a:cxn>
              <a:cxn ang="0">
                <a:pos x="55" y="108"/>
              </a:cxn>
              <a:cxn ang="0">
                <a:pos x="64" y="106"/>
              </a:cxn>
              <a:cxn ang="0">
                <a:pos x="58" y="91"/>
              </a:cxn>
              <a:cxn ang="0">
                <a:pos x="54" y="82"/>
              </a:cxn>
              <a:cxn ang="0">
                <a:pos x="19" y="64"/>
              </a:cxn>
              <a:cxn ang="0">
                <a:pos x="18" y="42"/>
              </a:cxn>
              <a:cxn ang="0">
                <a:pos x="26" y="26"/>
              </a:cxn>
              <a:cxn ang="0">
                <a:pos x="54" y="23"/>
              </a:cxn>
              <a:cxn ang="0">
                <a:pos x="82" y="9"/>
              </a:cxn>
              <a:cxn ang="0">
                <a:pos x="84" y="0"/>
              </a:cxn>
              <a:cxn ang="0">
                <a:pos x="84" y="0"/>
              </a:cxn>
              <a:cxn ang="0">
                <a:pos x="84" y="0"/>
              </a:cxn>
            </a:cxnLst>
            <a:rect l="0" t="0" r="r" b="b"/>
            <a:pathLst>
              <a:path w="84" h="141">
                <a:moveTo>
                  <a:pt x="84" y="0"/>
                </a:moveTo>
                <a:lnTo>
                  <a:pt x="73" y="7"/>
                </a:lnTo>
                <a:lnTo>
                  <a:pt x="54" y="15"/>
                </a:lnTo>
                <a:lnTo>
                  <a:pt x="19" y="15"/>
                </a:lnTo>
                <a:lnTo>
                  <a:pt x="11" y="13"/>
                </a:lnTo>
                <a:lnTo>
                  <a:pt x="0" y="22"/>
                </a:lnTo>
                <a:lnTo>
                  <a:pt x="4" y="65"/>
                </a:lnTo>
                <a:lnTo>
                  <a:pt x="19" y="116"/>
                </a:lnTo>
                <a:lnTo>
                  <a:pt x="22" y="141"/>
                </a:lnTo>
                <a:lnTo>
                  <a:pt x="41" y="129"/>
                </a:lnTo>
                <a:lnTo>
                  <a:pt x="50" y="128"/>
                </a:lnTo>
                <a:lnTo>
                  <a:pt x="32" y="105"/>
                </a:lnTo>
                <a:lnTo>
                  <a:pt x="44" y="102"/>
                </a:lnTo>
                <a:lnTo>
                  <a:pt x="55" y="108"/>
                </a:lnTo>
                <a:lnTo>
                  <a:pt x="64" y="106"/>
                </a:lnTo>
                <a:lnTo>
                  <a:pt x="58" y="91"/>
                </a:lnTo>
                <a:lnTo>
                  <a:pt x="54" y="82"/>
                </a:lnTo>
                <a:lnTo>
                  <a:pt x="19" y="64"/>
                </a:lnTo>
                <a:lnTo>
                  <a:pt x="18" y="42"/>
                </a:lnTo>
                <a:lnTo>
                  <a:pt x="26" y="26"/>
                </a:lnTo>
                <a:lnTo>
                  <a:pt x="54" y="23"/>
                </a:lnTo>
                <a:lnTo>
                  <a:pt x="82" y="9"/>
                </a:lnTo>
                <a:lnTo>
                  <a:pt x="84" y="0"/>
                </a:lnTo>
                <a:lnTo>
                  <a:pt x="84" y="0"/>
                </a:lnTo>
                <a:lnTo>
                  <a:pt x="84"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6" name="Freeform 319"/>
          <p:cNvSpPr>
            <a:spLocks noGrp="1" noSelect="1" noRot="1" noMove="1" noResize="1" noEditPoints="1" noAdjustHandles="1" noChangeArrowheads="1" noChangeShapeType="1" noTextEdit="1"/>
          </p:cNvSpPr>
          <p:nvPr>
            <p:custDataLst>
              <p:tags r:id="rId84"/>
            </p:custDataLst>
          </p:nvPr>
        </p:nvSpPr>
        <p:spPr bwMode="auto">
          <a:xfrm flipH="1">
            <a:off x="1242579" y="4201123"/>
            <a:ext cx="134483" cy="153018"/>
          </a:xfrm>
          <a:custGeom>
            <a:avLst/>
            <a:gdLst/>
            <a:ahLst/>
            <a:cxnLst>
              <a:cxn ang="0">
                <a:pos x="42" y="2"/>
              </a:cxn>
              <a:cxn ang="0">
                <a:pos x="25" y="16"/>
              </a:cxn>
              <a:cxn ang="0">
                <a:pos x="3" y="44"/>
              </a:cxn>
              <a:cxn ang="0">
                <a:pos x="0" y="111"/>
              </a:cxn>
              <a:cxn ang="0">
                <a:pos x="3" y="163"/>
              </a:cxn>
              <a:cxn ang="0">
                <a:pos x="44" y="237"/>
              </a:cxn>
              <a:cxn ang="0">
                <a:pos x="76" y="302"/>
              </a:cxn>
              <a:cxn ang="0">
                <a:pos x="72" y="332"/>
              </a:cxn>
              <a:cxn ang="0">
                <a:pos x="74" y="352"/>
              </a:cxn>
              <a:cxn ang="0">
                <a:pos x="82" y="362"/>
              </a:cxn>
              <a:cxn ang="0">
                <a:pos x="141" y="366"/>
              </a:cxn>
              <a:cxn ang="0">
                <a:pos x="186" y="371"/>
              </a:cxn>
              <a:cxn ang="0">
                <a:pos x="190" y="237"/>
              </a:cxn>
              <a:cxn ang="0">
                <a:pos x="164" y="182"/>
              </a:cxn>
              <a:cxn ang="0">
                <a:pos x="202" y="186"/>
              </a:cxn>
              <a:cxn ang="0">
                <a:pos x="230" y="239"/>
              </a:cxn>
              <a:cxn ang="0">
                <a:pos x="246" y="273"/>
              </a:cxn>
              <a:cxn ang="0">
                <a:pos x="250" y="218"/>
              </a:cxn>
              <a:cxn ang="0">
                <a:pos x="243" y="181"/>
              </a:cxn>
              <a:cxn ang="0">
                <a:pos x="235" y="155"/>
              </a:cxn>
              <a:cxn ang="0">
                <a:pos x="281" y="163"/>
              </a:cxn>
              <a:cxn ang="0">
                <a:pos x="307" y="189"/>
              </a:cxn>
              <a:cxn ang="0">
                <a:pos x="288" y="136"/>
              </a:cxn>
              <a:cxn ang="0">
                <a:pos x="326" y="141"/>
              </a:cxn>
              <a:cxn ang="0">
                <a:pos x="317" y="98"/>
              </a:cxn>
              <a:cxn ang="0">
                <a:pos x="260" y="14"/>
              </a:cxn>
              <a:cxn ang="0">
                <a:pos x="205" y="0"/>
              </a:cxn>
              <a:cxn ang="0">
                <a:pos x="246" y="57"/>
              </a:cxn>
              <a:cxn ang="0">
                <a:pos x="226" y="64"/>
              </a:cxn>
              <a:cxn ang="0">
                <a:pos x="186" y="16"/>
              </a:cxn>
              <a:cxn ang="0">
                <a:pos x="142" y="16"/>
              </a:cxn>
              <a:cxn ang="0">
                <a:pos x="82" y="16"/>
              </a:cxn>
              <a:cxn ang="0">
                <a:pos x="54" y="9"/>
              </a:cxn>
              <a:cxn ang="0">
                <a:pos x="42" y="2"/>
              </a:cxn>
              <a:cxn ang="0">
                <a:pos x="42" y="2"/>
              </a:cxn>
              <a:cxn ang="0">
                <a:pos x="42" y="2"/>
              </a:cxn>
            </a:cxnLst>
            <a:rect l="0" t="0" r="r" b="b"/>
            <a:pathLst>
              <a:path w="326" h="371">
                <a:moveTo>
                  <a:pt x="42" y="2"/>
                </a:moveTo>
                <a:lnTo>
                  <a:pt x="25" y="16"/>
                </a:lnTo>
                <a:lnTo>
                  <a:pt x="3" y="44"/>
                </a:lnTo>
                <a:lnTo>
                  <a:pt x="0" y="111"/>
                </a:lnTo>
                <a:lnTo>
                  <a:pt x="3" y="163"/>
                </a:lnTo>
                <a:lnTo>
                  <a:pt x="44" y="237"/>
                </a:lnTo>
                <a:lnTo>
                  <a:pt x="76" y="302"/>
                </a:lnTo>
                <a:lnTo>
                  <a:pt x="72" y="332"/>
                </a:lnTo>
                <a:lnTo>
                  <a:pt x="74" y="352"/>
                </a:lnTo>
                <a:lnTo>
                  <a:pt x="82" y="362"/>
                </a:lnTo>
                <a:lnTo>
                  <a:pt x="141" y="366"/>
                </a:lnTo>
                <a:lnTo>
                  <a:pt x="186" y="371"/>
                </a:lnTo>
                <a:lnTo>
                  <a:pt x="190" y="237"/>
                </a:lnTo>
                <a:lnTo>
                  <a:pt x="164" y="182"/>
                </a:lnTo>
                <a:lnTo>
                  <a:pt x="202" y="186"/>
                </a:lnTo>
                <a:lnTo>
                  <a:pt x="230" y="239"/>
                </a:lnTo>
                <a:lnTo>
                  <a:pt x="246" y="273"/>
                </a:lnTo>
                <a:lnTo>
                  <a:pt x="250" y="218"/>
                </a:lnTo>
                <a:lnTo>
                  <a:pt x="243" y="181"/>
                </a:lnTo>
                <a:lnTo>
                  <a:pt x="235" y="155"/>
                </a:lnTo>
                <a:lnTo>
                  <a:pt x="281" y="163"/>
                </a:lnTo>
                <a:lnTo>
                  <a:pt x="307" y="189"/>
                </a:lnTo>
                <a:lnTo>
                  <a:pt x="288" y="136"/>
                </a:lnTo>
                <a:lnTo>
                  <a:pt x="326" y="141"/>
                </a:lnTo>
                <a:lnTo>
                  <a:pt x="317" y="98"/>
                </a:lnTo>
                <a:lnTo>
                  <a:pt x="260" y="14"/>
                </a:lnTo>
                <a:lnTo>
                  <a:pt x="205" y="0"/>
                </a:lnTo>
                <a:lnTo>
                  <a:pt x="246" y="57"/>
                </a:lnTo>
                <a:lnTo>
                  <a:pt x="226" y="64"/>
                </a:lnTo>
                <a:lnTo>
                  <a:pt x="186" y="16"/>
                </a:lnTo>
                <a:lnTo>
                  <a:pt x="142" y="16"/>
                </a:lnTo>
                <a:lnTo>
                  <a:pt x="82" y="16"/>
                </a:lnTo>
                <a:lnTo>
                  <a:pt x="54" y="9"/>
                </a:lnTo>
                <a:lnTo>
                  <a:pt x="42" y="2"/>
                </a:lnTo>
                <a:lnTo>
                  <a:pt x="42" y="2"/>
                </a:lnTo>
                <a:lnTo>
                  <a:pt x="42" y="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7" name="Freeform 320"/>
          <p:cNvSpPr>
            <a:spLocks noGrp="1" noSelect="1" noRot="1" noMove="1" noResize="1" noEditPoints="1" noAdjustHandles="1" noChangeArrowheads="1" noChangeShapeType="1" noTextEdit="1"/>
          </p:cNvSpPr>
          <p:nvPr>
            <p:custDataLst>
              <p:tags r:id="rId85"/>
            </p:custDataLst>
          </p:nvPr>
        </p:nvSpPr>
        <p:spPr bwMode="auto">
          <a:xfrm flipH="1">
            <a:off x="1702544" y="4107085"/>
            <a:ext cx="30939" cy="14436"/>
          </a:xfrm>
          <a:custGeom>
            <a:avLst/>
            <a:gdLst/>
            <a:ahLst/>
            <a:cxnLst>
              <a:cxn ang="0">
                <a:pos x="0" y="3"/>
              </a:cxn>
              <a:cxn ang="0">
                <a:pos x="10" y="10"/>
              </a:cxn>
              <a:cxn ang="0">
                <a:pos x="37" y="13"/>
              </a:cxn>
              <a:cxn ang="0">
                <a:pos x="36" y="32"/>
              </a:cxn>
              <a:cxn ang="0">
                <a:pos x="43" y="18"/>
              </a:cxn>
              <a:cxn ang="0">
                <a:pos x="51" y="17"/>
              </a:cxn>
              <a:cxn ang="0">
                <a:pos x="64" y="22"/>
              </a:cxn>
              <a:cxn ang="0">
                <a:pos x="70" y="35"/>
              </a:cxn>
              <a:cxn ang="0">
                <a:pos x="75" y="27"/>
              </a:cxn>
              <a:cxn ang="0">
                <a:pos x="62" y="16"/>
              </a:cxn>
              <a:cxn ang="0">
                <a:pos x="58" y="10"/>
              </a:cxn>
              <a:cxn ang="0">
                <a:pos x="49" y="4"/>
              </a:cxn>
              <a:cxn ang="0">
                <a:pos x="22" y="0"/>
              </a:cxn>
              <a:cxn ang="0">
                <a:pos x="0" y="3"/>
              </a:cxn>
              <a:cxn ang="0">
                <a:pos x="0" y="3"/>
              </a:cxn>
              <a:cxn ang="0">
                <a:pos x="0" y="3"/>
              </a:cxn>
            </a:cxnLst>
            <a:rect l="0" t="0" r="r" b="b"/>
            <a:pathLst>
              <a:path w="75" h="35">
                <a:moveTo>
                  <a:pt x="0" y="3"/>
                </a:moveTo>
                <a:lnTo>
                  <a:pt x="10" y="10"/>
                </a:lnTo>
                <a:lnTo>
                  <a:pt x="37" y="13"/>
                </a:lnTo>
                <a:lnTo>
                  <a:pt x="36" y="32"/>
                </a:lnTo>
                <a:lnTo>
                  <a:pt x="43" y="18"/>
                </a:lnTo>
                <a:lnTo>
                  <a:pt x="51" y="17"/>
                </a:lnTo>
                <a:lnTo>
                  <a:pt x="64" y="22"/>
                </a:lnTo>
                <a:lnTo>
                  <a:pt x="70" y="35"/>
                </a:lnTo>
                <a:lnTo>
                  <a:pt x="75" y="27"/>
                </a:lnTo>
                <a:lnTo>
                  <a:pt x="62" y="16"/>
                </a:lnTo>
                <a:lnTo>
                  <a:pt x="58" y="10"/>
                </a:lnTo>
                <a:lnTo>
                  <a:pt x="49" y="4"/>
                </a:lnTo>
                <a:lnTo>
                  <a:pt x="22" y="0"/>
                </a:lnTo>
                <a:lnTo>
                  <a:pt x="0" y="3"/>
                </a:lnTo>
                <a:lnTo>
                  <a:pt x="0" y="3"/>
                </a:lnTo>
                <a:lnTo>
                  <a:pt x="0"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8" name="Freeform 321"/>
          <p:cNvSpPr>
            <a:spLocks noGrp="1" noSelect="1" noRot="1" noMove="1" noResize="1" noEditPoints="1" noAdjustHandles="1" noChangeArrowheads="1" noChangeShapeType="1" noTextEdit="1"/>
          </p:cNvSpPr>
          <p:nvPr>
            <p:custDataLst>
              <p:tags r:id="rId86"/>
            </p:custDataLst>
          </p:nvPr>
        </p:nvSpPr>
        <p:spPr bwMode="auto">
          <a:xfrm flipH="1">
            <a:off x="1740084" y="4104197"/>
            <a:ext cx="10726" cy="8661"/>
          </a:xfrm>
          <a:custGeom>
            <a:avLst/>
            <a:gdLst/>
            <a:ahLst/>
            <a:cxnLst>
              <a:cxn ang="0">
                <a:pos x="2" y="0"/>
              </a:cxn>
              <a:cxn ang="0">
                <a:pos x="23" y="15"/>
              </a:cxn>
              <a:cxn ang="0">
                <a:pos x="26" y="20"/>
              </a:cxn>
              <a:cxn ang="0">
                <a:pos x="16" y="21"/>
              </a:cxn>
              <a:cxn ang="0">
                <a:pos x="0" y="10"/>
              </a:cxn>
              <a:cxn ang="0">
                <a:pos x="2" y="0"/>
              </a:cxn>
              <a:cxn ang="0">
                <a:pos x="2" y="0"/>
              </a:cxn>
              <a:cxn ang="0">
                <a:pos x="2" y="0"/>
              </a:cxn>
            </a:cxnLst>
            <a:rect l="0" t="0" r="r" b="b"/>
            <a:pathLst>
              <a:path w="26" h="21">
                <a:moveTo>
                  <a:pt x="2" y="0"/>
                </a:moveTo>
                <a:lnTo>
                  <a:pt x="23" y="15"/>
                </a:lnTo>
                <a:lnTo>
                  <a:pt x="26" y="20"/>
                </a:lnTo>
                <a:lnTo>
                  <a:pt x="16" y="21"/>
                </a:lnTo>
                <a:lnTo>
                  <a:pt x="0" y="10"/>
                </a:lnTo>
                <a:lnTo>
                  <a:pt x="2" y="0"/>
                </a:lnTo>
                <a:lnTo>
                  <a:pt x="2" y="0"/>
                </a:lnTo>
                <a:lnTo>
                  <a:pt x="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99" name="Freeform 322"/>
          <p:cNvSpPr>
            <a:spLocks noGrp="1" noSelect="1" noRot="1" noMove="1" noResize="1" noEditPoints="1" noAdjustHandles="1" noChangeArrowheads="1" noChangeShapeType="1" noTextEdit="1"/>
          </p:cNvSpPr>
          <p:nvPr>
            <p:custDataLst>
              <p:tags r:id="rId87"/>
            </p:custDataLst>
          </p:nvPr>
        </p:nvSpPr>
        <p:spPr bwMode="auto">
          <a:xfrm flipH="1">
            <a:off x="1653454" y="4183800"/>
            <a:ext cx="9488" cy="15673"/>
          </a:xfrm>
          <a:custGeom>
            <a:avLst/>
            <a:gdLst/>
            <a:ahLst/>
            <a:cxnLst>
              <a:cxn ang="0">
                <a:pos x="1" y="11"/>
              </a:cxn>
              <a:cxn ang="0">
                <a:pos x="11" y="19"/>
              </a:cxn>
              <a:cxn ang="0">
                <a:pos x="23" y="0"/>
              </a:cxn>
              <a:cxn ang="0">
                <a:pos x="18" y="34"/>
              </a:cxn>
              <a:cxn ang="0">
                <a:pos x="11" y="38"/>
              </a:cxn>
              <a:cxn ang="0">
                <a:pos x="0" y="31"/>
              </a:cxn>
              <a:cxn ang="0">
                <a:pos x="1" y="11"/>
              </a:cxn>
              <a:cxn ang="0">
                <a:pos x="1" y="11"/>
              </a:cxn>
              <a:cxn ang="0">
                <a:pos x="1" y="11"/>
              </a:cxn>
            </a:cxnLst>
            <a:rect l="0" t="0" r="r" b="b"/>
            <a:pathLst>
              <a:path w="23" h="38">
                <a:moveTo>
                  <a:pt x="1" y="11"/>
                </a:moveTo>
                <a:lnTo>
                  <a:pt x="11" y="19"/>
                </a:lnTo>
                <a:lnTo>
                  <a:pt x="23" y="0"/>
                </a:lnTo>
                <a:lnTo>
                  <a:pt x="18" y="34"/>
                </a:lnTo>
                <a:lnTo>
                  <a:pt x="11" y="38"/>
                </a:lnTo>
                <a:lnTo>
                  <a:pt x="0" y="31"/>
                </a:lnTo>
                <a:lnTo>
                  <a:pt x="1" y="11"/>
                </a:lnTo>
                <a:lnTo>
                  <a:pt x="1" y="11"/>
                </a:lnTo>
                <a:lnTo>
                  <a:pt x="1" y="1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0" name="Freeform 323"/>
          <p:cNvSpPr>
            <a:spLocks noGrp="1" noSelect="1" noRot="1" noMove="1" noResize="1" noEditPoints="1" noAdjustHandles="1" noChangeArrowheads="1" noChangeShapeType="1" noTextEdit="1"/>
          </p:cNvSpPr>
          <p:nvPr>
            <p:custDataLst>
              <p:tags r:id="rId88"/>
            </p:custDataLst>
          </p:nvPr>
        </p:nvSpPr>
        <p:spPr bwMode="auto">
          <a:xfrm flipH="1">
            <a:off x="1158424" y="4321145"/>
            <a:ext cx="26814" cy="35471"/>
          </a:xfrm>
          <a:custGeom>
            <a:avLst/>
            <a:gdLst/>
            <a:ahLst/>
            <a:cxnLst>
              <a:cxn ang="0">
                <a:pos x="37" y="0"/>
              </a:cxn>
              <a:cxn ang="0">
                <a:pos x="49" y="10"/>
              </a:cxn>
              <a:cxn ang="0">
                <a:pos x="65" y="30"/>
              </a:cxn>
              <a:cxn ang="0">
                <a:pos x="63" y="54"/>
              </a:cxn>
              <a:cxn ang="0">
                <a:pos x="57" y="70"/>
              </a:cxn>
              <a:cxn ang="0">
                <a:pos x="45" y="76"/>
              </a:cxn>
              <a:cxn ang="0">
                <a:pos x="26" y="83"/>
              </a:cxn>
              <a:cxn ang="0">
                <a:pos x="0" y="86"/>
              </a:cxn>
              <a:cxn ang="0">
                <a:pos x="13" y="73"/>
              </a:cxn>
              <a:cxn ang="0">
                <a:pos x="26" y="47"/>
              </a:cxn>
              <a:cxn ang="0">
                <a:pos x="22" y="26"/>
              </a:cxn>
              <a:cxn ang="0">
                <a:pos x="17" y="17"/>
              </a:cxn>
              <a:cxn ang="0">
                <a:pos x="37" y="0"/>
              </a:cxn>
              <a:cxn ang="0">
                <a:pos x="37" y="0"/>
              </a:cxn>
              <a:cxn ang="0">
                <a:pos x="37" y="0"/>
              </a:cxn>
            </a:cxnLst>
            <a:rect l="0" t="0" r="r" b="b"/>
            <a:pathLst>
              <a:path w="65" h="86">
                <a:moveTo>
                  <a:pt x="37" y="0"/>
                </a:moveTo>
                <a:lnTo>
                  <a:pt x="49" y="10"/>
                </a:lnTo>
                <a:lnTo>
                  <a:pt x="65" y="30"/>
                </a:lnTo>
                <a:lnTo>
                  <a:pt x="63" y="54"/>
                </a:lnTo>
                <a:lnTo>
                  <a:pt x="57" y="70"/>
                </a:lnTo>
                <a:lnTo>
                  <a:pt x="45" y="76"/>
                </a:lnTo>
                <a:lnTo>
                  <a:pt x="26" y="83"/>
                </a:lnTo>
                <a:lnTo>
                  <a:pt x="0" y="86"/>
                </a:lnTo>
                <a:lnTo>
                  <a:pt x="13" y="73"/>
                </a:lnTo>
                <a:lnTo>
                  <a:pt x="26" y="47"/>
                </a:lnTo>
                <a:lnTo>
                  <a:pt x="22" y="26"/>
                </a:lnTo>
                <a:lnTo>
                  <a:pt x="17" y="17"/>
                </a:lnTo>
                <a:lnTo>
                  <a:pt x="37" y="0"/>
                </a:lnTo>
                <a:lnTo>
                  <a:pt x="37" y="0"/>
                </a:lnTo>
                <a:lnTo>
                  <a:pt x="3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1" name="Freeform 324"/>
          <p:cNvSpPr>
            <a:spLocks noGrp="1" noSelect="1" noRot="1" noMove="1" noResize="1" noEditPoints="1" noAdjustHandles="1" noChangeArrowheads="1" noChangeShapeType="1" noTextEdit="1"/>
          </p:cNvSpPr>
          <p:nvPr>
            <p:custDataLst>
              <p:tags r:id="rId89"/>
            </p:custDataLst>
          </p:nvPr>
        </p:nvSpPr>
        <p:spPr bwMode="auto">
          <a:xfrm flipH="1">
            <a:off x="1287957" y="4204422"/>
            <a:ext cx="85393" cy="80427"/>
          </a:xfrm>
          <a:custGeom>
            <a:avLst/>
            <a:gdLst/>
            <a:ahLst/>
            <a:cxnLst>
              <a:cxn ang="0">
                <a:pos x="67" y="15"/>
              </a:cxn>
              <a:cxn ang="0">
                <a:pos x="27" y="0"/>
              </a:cxn>
              <a:cxn ang="0">
                <a:pos x="0" y="53"/>
              </a:cxn>
              <a:cxn ang="0">
                <a:pos x="4" y="90"/>
              </a:cxn>
              <a:cxn ang="0">
                <a:pos x="19" y="131"/>
              </a:cxn>
              <a:cxn ang="0">
                <a:pos x="35" y="163"/>
              </a:cxn>
              <a:cxn ang="0">
                <a:pos x="43" y="176"/>
              </a:cxn>
              <a:cxn ang="0">
                <a:pos x="65" y="195"/>
              </a:cxn>
              <a:cxn ang="0">
                <a:pos x="56" y="96"/>
              </a:cxn>
              <a:cxn ang="0">
                <a:pos x="110" y="134"/>
              </a:cxn>
              <a:cxn ang="0">
                <a:pos x="148" y="161"/>
              </a:cxn>
              <a:cxn ang="0">
                <a:pos x="128" y="94"/>
              </a:cxn>
              <a:cxn ang="0">
                <a:pos x="176" y="112"/>
              </a:cxn>
              <a:cxn ang="0">
                <a:pos x="207" y="84"/>
              </a:cxn>
              <a:cxn ang="0">
                <a:pos x="182" y="35"/>
              </a:cxn>
              <a:cxn ang="0">
                <a:pos x="164" y="12"/>
              </a:cxn>
              <a:cxn ang="0">
                <a:pos x="67" y="15"/>
              </a:cxn>
              <a:cxn ang="0">
                <a:pos x="67" y="15"/>
              </a:cxn>
              <a:cxn ang="0">
                <a:pos x="67" y="15"/>
              </a:cxn>
            </a:cxnLst>
            <a:rect l="0" t="0" r="r" b="b"/>
            <a:pathLst>
              <a:path w="207" h="195">
                <a:moveTo>
                  <a:pt x="67" y="15"/>
                </a:moveTo>
                <a:lnTo>
                  <a:pt x="27" y="0"/>
                </a:lnTo>
                <a:lnTo>
                  <a:pt x="0" y="53"/>
                </a:lnTo>
                <a:lnTo>
                  <a:pt x="4" y="90"/>
                </a:lnTo>
                <a:lnTo>
                  <a:pt x="19" y="131"/>
                </a:lnTo>
                <a:lnTo>
                  <a:pt x="35" y="163"/>
                </a:lnTo>
                <a:lnTo>
                  <a:pt x="43" y="176"/>
                </a:lnTo>
                <a:lnTo>
                  <a:pt x="65" y="195"/>
                </a:lnTo>
                <a:lnTo>
                  <a:pt x="56" y="96"/>
                </a:lnTo>
                <a:lnTo>
                  <a:pt x="110" y="134"/>
                </a:lnTo>
                <a:lnTo>
                  <a:pt x="148" y="161"/>
                </a:lnTo>
                <a:lnTo>
                  <a:pt x="128" y="94"/>
                </a:lnTo>
                <a:lnTo>
                  <a:pt x="176" y="112"/>
                </a:lnTo>
                <a:lnTo>
                  <a:pt x="207" y="84"/>
                </a:lnTo>
                <a:lnTo>
                  <a:pt x="182" y="35"/>
                </a:lnTo>
                <a:lnTo>
                  <a:pt x="164" y="12"/>
                </a:lnTo>
                <a:lnTo>
                  <a:pt x="67" y="15"/>
                </a:lnTo>
                <a:lnTo>
                  <a:pt x="67" y="15"/>
                </a:lnTo>
                <a:lnTo>
                  <a:pt x="67" y="15"/>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2" name="Freeform 325"/>
          <p:cNvSpPr>
            <a:spLocks noGrp="1" noSelect="1" noRot="1" noMove="1" noResize="1" noEditPoints="1" noAdjustHandles="1" noChangeArrowheads="1" noChangeShapeType="1" noTextEdit="1"/>
          </p:cNvSpPr>
          <p:nvPr>
            <p:custDataLst>
              <p:tags r:id="rId90"/>
            </p:custDataLst>
          </p:nvPr>
        </p:nvSpPr>
        <p:spPr bwMode="auto">
          <a:xfrm flipH="1">
            <a:off x="1799075" y="4243193"/>
            <a:ext cx="5775" cy="6187"/>
          </a:xfrm>
          <a:custGeom>
            <a:avLst/>
            <a:gdLst/>
            <a:ahLst/>
            <a:cxnLst>
              <a:cxn ang="0">
                <a:pos x="8" y="0"/>
              </a:cxn>
              <a:cxn ang="0">
                <a:pos x="14" y="2"/>
              </a:cxn>
              <a:cxn ang="0">
                <a:pos x="10" y="8"/>
              </a:cxn>
              <a:cxn ang="0">
                <a:pos x="6" y="10"/>
              </a:cxn>
              <a:cxn ang="0">
                <a:pos x="2" y="15"/>
              </a:cxn>
              <a:cxn ang="0">
                <a:pos x="0" y="8"/>
              </a:cxn>
              <a:cxn ang="0">
                <a:pos x="3" y="3"/>
              </a:cxn>
              <a:cxn ang="0">
                <a:pos x="8" y="0"/>
              </a:cxn>
              <a:cxn ang="0">
                <a:pos x="8" y="0"/>
              </a:cxn>
              <a:cxn ang="0">
                <a:pos x="8" y="0"/>
              </a:cxn>
            </a:cxnLst>
            <a:rect l="0" t="0" r="r" b="b"/>
            <a:pathLst>
              <a:path w="14" h="15">
                <a:moveTo>
                  <a:pt x="8" y="0"/>
                </a:moveTo>
                <a:lnTo>
                  <a:pt x="14" y="2"/>
                </a:lnTo>
                <a:lnTo>
                  <a:pt x="10" y="8"/>
                </a:lnTo>
                <a:lnTo>
                  <a:pt x="6" y="10"/>
                </a:lnTo>
                <a:lnTo>
                  <a:pt x="2" y="15"/>
                </a:lnTo>
                <a:lnTo>
                  <a:pt x="0" y="8"/>
                </a:lnTo>
                <a:lnTo>
                  <a:pt x="3" y="3"/>
                </a:lnTo>
                <a:lnTo>
                  <a:pt x="8" y="0"/>
                </a:lnTo>
                <a:lnTo>
                  <a:pt x="8" y="0"/>
                </a:lnTo>
                <a:lnTo>
                  <a:pt x="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3" name="Freeform 326"/>
          <p:cNvSpPr>
            <a:spLocks noGrp="1" noSelect="1" noRot="1" noMove="1" noResize="1" noEditPoints="1" noAdjustHandles="1" noChangeArrowheads="1" noChangeShapeType="1" noTextEdit="1"/>
          </p:cNvSpPr>
          <p:nvPr>
            <p:custDataLst>
              <p:tags r:id="rId91"/>
            </p:custDataLst>
          </p:nvPr>
        </p:nvSpPr>
        <p:spPr bwMode="auto">
          <a:xfrm flipH="1">
            <a:off x="1571361" y="4318258"/>
            <a:ext cx="31764" cy="34646"/>
          </a:xfrm>
          <a:custGeom>
            <a:avLst/>
            <a:gdLst/>
            <a:ahLst/>
            <a:cxnLst>
              <a:cxn ang="0">
                <a:pos x="0" y="0"/>
              </a:cxn>
              <a:cxn ang="0">
                <a:pos x="9" y="6"/>
              </a:cxn>
              <a:cxn ang="0">
                <a:pos x="29" y="20"/>
              </a:cxn>
              <a:cxn ang="0">
                <a:pos x="51" y="35"/>
              </a:cxn>
              <a:cxn ang="0">
                <a:pos x="66" y="47"/>
              </a:cxn>
              <a:cxn ang="0">
                <a:pos x="77" y="73"/>
              </a:cxn>
              <a:cxn ang="0">
                <a:pos x="69" y="83"/>
              </a:cxn>
              <a:cxn ang="0">
                <a:pos x="55" y="84"/>
              </a:cxn>
              <a:cxn ang="0">
                <a:pos x="36" y="62"/>
              </a:cxn>
              <a:cxn ang="0">
                <a:pos x="17" y="33"/>
              </a:cxn>
              <a:cxn ang="0">
                <a:pos x="0" y="0"/>
              </a:cxn>
              <a:cxn ang="0">
                <a:pos x="0" y="0"/>
              </a:cxn>
              <a:cxn ang="0">
                <a:pos x="0" y="0"/>
              </a:cxn>
            </a:cxnLst>
            <a:rect l="0" t="0" r="r" b="b"/>
            <a:pathLst>
              <a:path w="77" h="84">
                <a:moveTo>
                  <a:pt x="0" y="0"/>
                </a:moveTo>
                <a:lnTo>
                  <a:pt x="9" y="6"/>
                </a:lnTo>
                <a:lnTo>
                  <a:pt x="29" y="20"/>
                </a:lnTo>
                <a:lnTo>
                  <a:pt x="51" y="35"/>
                </a:lnTo>
                <a:lnTo>
                  <a:pt x="66" y="47"/>
                </a:lnTo>
                <a:lnTo>
                  <a:pt x="77" y="73"/>
                </a:lnTo>
                <a:lnTo>
                  <a:pt x="69" y="83"/>
                </a:lnTo>
                <a:lnTo>
                  <a:pt x="55" y="84"/>
                </a:lnTo>
                <a:lnTo>
                  <a:pt x="36" y="62"/>
                </a:lnTo>
                <a:lnTo>
                  <a:pt x="17" y="33"/>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4" name="Freeform 327"/>
          <p:cNvSpPr>
            <a:spLocks noGrp="1" noSelect="1" noRot="1" noMove="1" noResize="1" noEditPoints="1" noAdjustHandles="1" noChangeArrowheads="1" noChangeShapeType="1" noTextEdit="1"/>
          </p:cNvSpPr>
          <p:nvPr>
            <p:custDataLst>
              <p:tags r:id="rId92"/>
            </p:custDataLst>
          </p:nvPr>
        </p:nvSpPr>
        <p:spPr bwMode="auto">
          <a:xfrm flipH="1">
            <a:off x="1536709" y="4324445"/>
            <a:ext cx="49090" cy="63929"/>
          </a:xfrm>
          <a:custGeom>
            <a:avLst/>
            <a:gdLst/>
            <a:ahLst/>
            <a:cxnLst>
              <a:cxn ang="0">
                <a:pos x="7" y="3"/>
              </a:cxn>
              <a:cxn ang="0">
                <a:pos x="55" y="17"/>
              </a:cxn>
              <a:cxn ang="0">
                <a:pos x="89" y="47"/>
              </a:cxn>
              <a:cxn ang="0">
                <a:pos x="104" y="68"/>
              </a:cxn>
              <a:cxn ang="0">
                <a:pos x="108" y="112"/>
              </a:cxn>
              <a:cxn ang="0">
                <a:pos x="119" y="155"/>
              </a:cxn>
              <a:cxn ang="0">
                <a:pos x="63" y="81"/>
              </a:cxn>
              <a:cxn ang="0">
                <a:pos x="57" y="50"/>
              </a:cxn>
              <a:cxn ang="0">
                <a:pos x="32" y="18"/>
              </a:cxn>
              <a:cxn ang="0">
                <a:pos x="0" y="0"/>
              </a:cxn>
              <a:cxn ang="0">
                <a:pos x="7" y="3"/>
              </a:cxn>
              <a:cxn ang="0">
                <a:pos x="7" y="3"/>
              </a:cxn>
              <a:cxn ang="0">
                <a:pos x="7" y="3"/>
              </a:cxn>
            </a:cxnLst>
            <a:rect l="0" t="0" r="r" b="b"/>
            <a:pathLst>
              <a:path w="119" h="155">
                <a:moveTo>
                  <a:pt x="7" y="3"/>
                </a:moveTo>
                <a:lnTo>
                  <a:pt x="55" y="17"/>
                </a:lnTo>
                <a:lnTo>
                  <a:pt x="89" y="47"/>
                </a:lnTo>
                <a:lnTo>
                  <a:pt x="104" y="68"/>
                </a:lnTo>
                <a:lnTo>
                  <a:pt x="108" y="112"/>
                </a:lnTo>
                <a:lnTo>
                  <a:pt x="119" y="155"/>
                </a:lnTo>
                <a:lnTo>
                  <a:pt x="63" y="81"/>
                </a:lnTo>
                <a:lnTo>
                  <a:pt x="57" y="50"/>
                </a:lnTo>
                <a:lnTo>
                  <a:pt x="32" y="18"/>
                </a:lnTo>
                <a:lnTo>
                  <a:pt x="0" y="0"/>
                </a:lnTo>
                <a:lnTo>
                  <a:pt x="7" y="3"/>
                </a:lnTo>
                <a:lnTo>
                  <a:pt x="7" y="3"/>
                </a:lnTo>
                <a:lnTo>
                  <a:pt x="7" y="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5" name="Freeform 328"/>
          <p:cNvSpPr>
            <a:spLocks noGrp="1" noSelect="1" noRot="1" noMove="1" noResize="1" noEditPoints="1" noAdjustHandles="1" noChangeArrowheads="1" noChangeShapeType="1" noTextEdit="1"/>
          </p:cNvSpPr>
          <p:nvPr>
            <p:custDataLst>
              <p:tags r:id="rId93"/>
            </p:custDataLst>
          </p:nvPr>
        </p:nvSpPr>
        <p:spPr bwMode="auto">
          <a:xfrm flipH="1">
            <a:off x="1154298" y="4138431"/>
            <a:ext cx="322182" cy="78365"/>
          </a:xfrm>
          <a:custGeom>
            <a:avLst/>
            <a:gdLst/>
            <a:ahLst/>
            <a:cxnLst>
              <a:cxn ang="0">
                <a:pos x="0" y="14"/>
              </a:cxn>
              <a:cxn ang="0">
                <a:pos x="184" y="18"/>
              </a:cxn>
              <a:cxn ang="0">
                <a:pos x="383" y="48"/>
              </a:cxn>
              <a:cxn ang="0">
                <a:pos x="439" y="48"/>
              </a:cxn>
              <a:cxn ang="0">
                <a:pos x="419" y="32"/>
              </a:cxn>
              <a:cxn ang="0">
                <a:pos x="626" y="27"/>
              </a:cxn>
              <a:cxn ang="0">
                <a:pos x="664" y="50"/>
              </a:cxn>
              <a:cxn ang="0">
                <a:pos x="622" y="81"/>
              </a:cxn>
              <a:cxn ang="0">
                <a:pos x="678" y="91"/>
              </a:cxn>
              <a:cxn ang="0">
                <a:pos x="732" y="73"/>
              </a:cxn>
              <a:cxn ang="0">
                <a:pos x="738" y="25"/>
              </a:cxn>
              <a:cxn ang="0">
                <a:pos x="728" y="0"/>
              </a:cxn>
              <a:cxn ang="0">
                <a:pos x="761" y="25"/>
              </a:cxn>
              <a:cxn ang="0">
                <a:pos x="781" y="102"/>
              </a:cxn>
              <a:cxn ang="0">
                <a:pos x="735" y="134"/>
              </a:cxn>
              <a:cxn ang="0">
                <a:pos x="753" y="190"/>
              </a:cxn>
              <a:cxn ang="0">
                <a:pos x="595" y="99"/>
              </a:cxn>
              <a:cxn ang="0">
                <a:pos x="354" y="91"/>
              </a:cxn>
              <a:cxn ang="0">
                <a:pos x="234" y="86"/>
              </a:cxn>
              <a:cxn ang="0">
                <a:pos x="157" y="129"/>
              </a:cxn>
              <a:cxn ang="0">
                <a:pos x="128" y="63"/>
              </a:cxn>
              <a:cxn ang="0">
                <a:pos x="63" y="55"/>
              </a:cxn>
              <a:cxn ang="0">
                <a:pos x="0" y="14"/>
              </a:cxn>
              <a:cxn ang="0">
                <a:pos x="0" y="14"/>
              </a:cxn>
              <a:cxn ang="0">
                <a:pos x="0" y="14"/>
              </a:cxn>
            </a:cxnLst>
            <a:rect l="0" t="0" r="r" b="b"/>
            <a:pathLst>
              <a:path w="781" h="190">
                <a:moveTo>
                  <a:pt x="0" y="14"/>
                </a:moveTo>
                <a:lnTo>
                  <a:pt x="184" y="18"/>
                </a:lnTo>
                <a:lnTo>
                  <a:pt x="383" y="48"/>
                </a:lnTo>
                <a:lnTo>
                  <a:pt x="439" y="48"/>
                </a:lnTo>
                <a:lnTo>
                  <a:pt x="419" y="32"/>
                </a:lnTo>
                <a:lnTo>
                  <a:pt x="626" y="27"/>
                </a:lnTo>
                <a:lnTo>
                  <a:pt x="664" y="50"/>
                </a:lnTo>
                <a:lnTo>
                  <a:pt x="622" y="81"/>
                </a:lnTo>
                <a:lnTo>
                  <a:pt x="678" y="91"/>
                </a:lnTo>
                <a:lnTo>
                  <a:pt x="732" y="73"/>
                </a:lnTo>
                <a:lnTo>
                  <a:pt x="738" y="25"/>
                </a:lnTo>
                <a:lnTo>
                  <a:pt x="728" y="0"/>
                </a:lnTo>
                <a:lnTo>
                  <a:pt x="761" y="25"/>
                </a:lnTo>
                <a:lnTo>
                  <a:pt x="781" y="102"/>
                </a:lnTo>
                <a:lnTo>
                  <a:pt x="735" y="134"/>
                </a:lnTo>
                <a:lnTo>
                  <a:pt x="753" y="190"/>
                </a:lnTo>
                <a:lnTo>
                  <a:pt x="595" y="99"/>
                </a:lnTo>
                <a:lnTo>
                  <a:pt x="354" y="91"/>
                </a:lnTo>
                <a:lnTo>
                  <a:pt x="234" y="86"/>
                </a:lnTo>
                <a:lnTo>
                  <a:pt x="157" y="129"/>
                </a:lnTo>
                <a:lnTo>
                  <a:pt x="128" y="63"/>
                </a:lnTo>
                <a:lnTo>
                  <a:pt x="63" y="55"/>
                </a:lnTo>
                <a:lnTo>
                  <a:pt x="0" y="14"/>
                </a:lnTo>
                <a:lnTo>
                  <a:pt x="0" y="14"/>
                </a:lnTo>
                <a:lnTo>
                  <a:pt x="0" y="1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6" name="Freeform 329"/>
          <p:cNvSpPr>
            <a:spLocks noGrp="1" noSelect="1" noRot="1" noMove="1" noResize="1" noEditPoints="1" noAdjustHandles="1" noChangeArrowheads="1" noChangeShapeType="1" noTextEdit="1"/>
          </p:cNvSpPr>
          <p:nvPr>
            <p:custDataLst>
              <p:tags r:id="rId94"/>
            </p:custDataLst>
          </p:nvPr>
        </p:nvSpPr>
        <p:spPr bwMode="auto">
          <a:xfrm flipH="1">
            <a:off x="1092007" y="4148742"/>
            <a:ext cx="69717" cy="190139"/>
          </a:xfrm>
          <a:custGeom>
            <a:avLst/>
            <a:gdLst/>
            <a:ahLst/>
            <a:cxnLst>
              <a:cxn ang="0">
                <a:pos x="18" y="0"/>
              </a:cxn>
              <a:cxn ang="0">
                <a:pos x="161" y="38"/>
              </a:cxn>
              <a:cxn ang="0">
                <a:pos x="168" y="97"/>
              </a:cxn>
              <a:cxn ang="0">
                <a:pos x="169" y="183"/>
              </a:cxn>
              <a:cxn ang="0">
                <a:pos x="155" y="219"/>
              </a:cxn>
              <a:cxn ang="0">
                <a:pos x="145" y="240"/>
              </a:cxn>
              <a:cxn ang="0">
                <a:pos x="132" y="262"/>
              </a:cxn>
              <a:cxn ang="0">
                <a:pos x="111" y="299"/>
              </a:cxn>
              <a:cxn ang="0">
                <a:pos x="102" y="314"/>
              </a:cxn>
              <a:cxn ang="0">
                <a:pos x="133" y="452"/>
              </a:cxn>
              <a:cxn ang="0">
                <a:pos x="100" y="461"/>
              </a:cxn>
              <a:cxn ang="0">
                <a:pos x="77" y="456"/>
              </a:cxn>
              <a:cxn ang="0">
                <a:pos x="5" y="346"/>
              </a:cxn>
              <a:cxn ang="0">
                <a:pos x="2" y="294"/>
              </a:cxn>
              <a:cxn ang="0">
                <a:pos x="5" y="232"/>
              </a:cxn>
              <a:cxn ang="0">
                <a:pos x="18" y="186"/>
              </a:cxn>
              <a:cxn ang="0">
                <a:pos x="26" y="150"/>
              </a:cxn>
              <a:cxn ang="0">
                <a:pos x="10" y="117"/>
              </a:cxn>
              <a:cxn ang="0">
                <a:pos x="0" y="68"/>
              </a:cxn>
              <a:cxn ang="0">
                <a:pos x="18" y="0"/>
              </a:cxn>
              <a:cxn ang="0">
                <a:pos x="18" y="0"/>
              </a:cxn>
              <a:cxn ang="0">
                <a:pos x="18" y="0"/>
              </a:cxn>
            </a:cxnLst>
            <a:rect l="0" t="0" r="r" b="b"/>
            <a:pathLst>
              <a:path w="169" h="461">
                <a:moveTo>
                  <a:pt x="18" y="0"/>
                </a:moveTo>
                <a:lnTo>
                  <a:pt x="161" y="38"/>
                </a:lnTo>
                <a:lnTo>
                  <a:pt x="168" y="97"/>
                </a:lnTo>
                <a:lnTo>
                  <a:pt x="169" y="183"/>
                </a:lnTo>
                <a:lnTo>
                  <a:pt x="155" y="219"/>
                </a:lnTo>
                <a:lnTo>
                  <a:pt x="145" y="240"/>
                </a:lnTo>
                <a:lnTo>
                  <a:pt x="132" y="262"/>
                </a:lnTo>
                <a:lnTo>
                  <a:pt x="111" y="299"/>
                </a:lnTo>
                <a:lnTo>
                  <a:pt x="102" y="314"/>
                </a:lnTo>
                <a:lnTo>
                  <a:pt x="133" y="452"/>
                </a:lnTo>
                <a:lnTo>
                  <a:pt x="100" y="461"/>
                </a:lnTo>
                <a:lnTo>
                  <a:pt x="77" y="456"/>
                </a:lnTo>
                <a:lnTo>
                  <a:pt x="5" y="346"/>
                </a:lnTo>
                <a:lnTo>
                  <a:pt x="2" y="294"/>
                </a:lnTo>
                <a:lnTo>
                  <a:pt x="5" y="232"/>
                </a:lnTo>
                <a:lnTo>
                  <a:pt x="18" y="186"/>
                </a:lnTo>
                <a:lnTo>
                  <a:pt x="26" y="150"/>
                </a:lnTo>
                <a:lnTo>
                  <a:pt x="10" y="117"/>
                </a:lnTo>
                <a:lnTo>
                  <a:pt x="0" y="68"/>
                </a:lnTo>
                <a:lnTo>
                  <a:pt x="18" y="0"/>
                </a:lnTo>
                <a:lnTo>
                  <a:pt x="18" y="0"/>
                </a:lnTo>
                <a:lnTo>
                  <a:pt x="18"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7" name="Freeform 330"/>
          <p:cNvSpPr>
            <a:spLocks noGrp="1" noSelect="1" noRot="1" noMove="1" noResize="1" noEditPoints="1" noAdjustHandles="1" noChangeArrowheads="1" noChangeShapeType="1" noTextEdit="1"/>
          </p:cNvSpPr>
          <p:nvPr>
            <p:custDataLst>
              <p:tags r:id="rId95"/>
            </p:custDataLst>
          </p:nvPr>
        </p:nvSpPr>
        <p:spPr bwMode="auto">
          <a:xfrm flipH="1">
            <a:off x="1155123" y="4211022"/>
            <a:ext cx="133658" cy="178178"/>
          </a:xfrm>
          <a:custGeom>
            <a:avLst/>
            <a:gdLst/>
            <a:ahLst/>
            <a:cxnLst>
              <a:cxn ang="0">
                <a:pos x="255" y="0"/>
              </a:cxn>
              <a:cxn ang="0">
                <a:pos x="295" y="88"/>
              </a:cxn>
              <a:cxn ang="0">
                <a:pos x="316" y="157"/>
              </a:cxn>
              <a:cxn ang="0">
                <a:pos x="324" y="204"/>
              </a:cxn>
              <a:cxn ang="0">
                <a:pos x="221" y="285"/>
              </a:cxn>
              <a:cxn ang="0">
                <a:pos x="126" y="387"/>
              </a:cxn>
              <a:cxn ang="0">
                <a:pos x="0" y="432"/>
              </a:cxn>
              <a:cxn ang="0">
                <a:pos x="7" y="290"/>
              </a:cxn>
              <a:cxn ang="0">
                <a:pos x="57" y="257"/>
              </a:cxn>
              <a:cxn ang="0">
                <a:pos x="115" y="149"/>
              </a:cxn>
              <a:cxn ang="0">
                <a:pos x="155" y="168"/>
              </a:cxn>
              <a:cxn ang="0">
                <a:pos x="155" y="125"/>
              </a:cxn>
              <a:cxn ang="0">
                <a:pos x="187" y="134"/>
              </a:cxn>
              <a:cxn ang="0">
                <a:pos x="211" y="136"/>
              </a:cxn>
              <a:cxn ang="0">
                <a:pos x="230" y="129"/>
              </a:cxn>
              <a:cxn ang="0">
                <a:pos x="245" y="88"/>
              </a:cxn>
              <a:cxn ang="0">
                <a:pos x="250" y="61"/>
              </a:cxn>
              <a:cxn ang="0">
                <a:pos x="255" y="0"/>
              </a:cxn>
              <a:cxn ang="0">
                <a:pos x="255" y="0"/>
              </a:cxn>
              <a:cxn ang="0">
                <a:pos x="255" y="0"/>
              </a:cxn>
            </a:cxnLst>
            <a:rect l="0" t="0" r="r" b="b"/>
            <a:pathLst>
              <a:path w="324" h="432">
                <a:moveTo>
                  <a:pt x="255" y="0"/>
                </a:moveTo>
                <a:lnTo>
                  <a:pt x="295" y="88"/>
                </a:lnTo>
                <a:lnTo>
                  <a:pt x="316" y="157"/>
                </a:lnTo>
                <a:lnTo>
                  <a:pt x="324" y="204"/>
                </a:lnTo>
                <a:lnTo>
                  <a:pt x="221" y="285"/>
                </a:lnTo>
                <a:lnTo>
                  <a:pt x="126" y="387"/>
                </a:lnTo>
                <a:lnTo>
                  <a:pt x="0" y="432"/>
                </a:lnTo>
                <a:lnTo>
                  <a:pt x="7" y="290"/>
                </a:lnTo>
                <a:lnTo>
                  <a:pt x="57" y="257"/>
                </a:lnTo>
                <a:lnTo>
                  <a:pt x="115" y="149"/>
                </a:lnTo>
                <a:lnTo>
                  <a:pt x="155" y="168"/>
                </a:lnTo>
                <a:lnTo>
                  <a:pt x="155" y="125"/>
                </a:lnTo>
                <a:lnTo>
                  <a:pt x="187" y="134"/>
                </a:lnTo>
                <a:lnTo>
                  <a:pt x="211" y="136"/>
                </a:lnTo>
                <a:lnTo>
                  <a:pt x="230" y="129"/>
                </a:lnTo>
                <a:lnTo>
                  <a:pt x="245" y="88"/>
                </a:lnTo>
                <a:lnTo>
                  <a:pt x="250" y="61"/>
                </a:lnTo>
                <a:lnTo>
                  <a:pt x="255" y="0"/>
                </a:lnTo>
                <a:lnTo>
                  <a:pt x="255" y="0"/>
                </a:lnTo>
                <a:lnTo>
                  <a:pt x="25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8" name="Freeform 331"/>
          <p:cNvSpPr>
            <a:spLocks noGrp="1" noSelect="1" noRot="1" noMove="1" noResize="1" noEditPoints="1" noAdjustHandles="1" noChangeArrowheads="1" noChangeShapeType="1" noTextEdit="1"/>
          </p:cNvSpPr>
          <p:nvPr>
            <p:custDataLst>
              <p:tags r:id="rId96"/>
            </p:custDataLst>
          </p:nvPr>
        </p:nvSpPr>
        <p:spPr bwMode="auto">
          <a:xfrm flipH="1">
            <a:off x="1177812" y="4133894"/>
            <a:ext cx="91168" cy="27222"/>
          </a:xfrm>
          <a:custGeom>
            <a:avLst/>
            <a:gdLst/>
            <a:ahLst/>
            <a:cxnLst>
              <a:cxn ang="0">
                <a:pos x="0" y="12"/>
              </a:cxn>
              <a:cxn ang="0">
                <a:pos x="104" y="10"/>
              </a:cxn>
              <a:cxn ang="0">
                <a:pos x="172" y="3"/>
              </a:cxn>
              <a:cxn ang="0">
                <a:pos x="185" y="0"/>
              </a:cxn>
              <a:cxn ang="0">
                <a:pos x="202" y="2"/>
              </a:cxn>
              <a:cxn ang="0">
                <a:pos x="211" y="16"/>
              </a:cxn>
              <a:cxn ang="0">
                <a:pos x="216" y="27"/>
              </a:cxn>
              <a:cxn ang="0">
                <a:pos x="221" y="44"/>
              </a:cxn>
              <a:cxn ang="0">
                <a:pos x="217" y="57"/>
              </a:cxn>
              <a:cxn ang="0">
                <a:pos x="189" y="66"/>
              </a:cxn>
              <a:cxn ang="0">
                <a:pos x="203" y="41"/>
              </a:cxn>
              <a:cxn ang="0">
                <a:pos x="188" y="27"/>
              </a:cxn>
              <a:cxn ang="0">
                <a:pos x="142" y="17"/>
              </a:cxn>
              <a:cxn ang="0">
                <a:pos x="104" y="14"/>
              </a:cxn>
              <a:cxn ang="0">
                <a:pos x="45" y="16"/>
              </a:cxn>
              <a:cxn ang="0">
                <a:pos x="0" y="12"/>
              </a:cxn>
              <a:cxn ang="0">
                <a:pos x="0" y="12"/>
              </a:cxn>
              <a:cxn ang="0">
                <a:pos x="0" y="12"/>
              </a:cxn>
            </a:cxnLst>
            <a:rect l="0" t="0" r="r" b="b"/>
            <a:pathLst>
              <a:path w="221" h="66">
                <a:moveTo>
                  <a:pt x="0" y="12"/>
                </a:moveTo>
                <a:lnTo>
                  <a:pt x="104" y="10"/>
                </a:lnTo>
                <a:lnTo>
                  <a:pt x="172" y="3"/>
                </a:lnTo>
                <a:lnTo>
                  <a:pt x="185" y="0"/>
                </a:lnTo>
                <a:lnTo>
                  <a:pt x="202" y="2"/>
                </a:lnTo>
                <a:lnTo>
                  <a:pt x="211" y="16"/>
                </a:lnTo>
                <a:lnTo>
                  <a:pt x="216" y="27"/>
                </a:lnTo>
                <a:lnTo>
                  <a:pt x="221" y="44"/>
                </a:lnTo>
                <a:lnTo>
                  <a:pt x="217" y="57"/>
                </a:lnTo>
                <a:lnTo>
                  <a:pt x="189" y="66"/>
                </a:lnTo>
                <a:lnTo>
                  <a:pt x="203" y="41"/>
                </a:lnTo>
                <a:lnTo>
                  <a:pt x="188" y="27"/>
                </a:lnTo>
                <a:lnTo>
                  <a:pt x="142" y="17"/>
                </a:lnTo>
                <a:lnTo>
                  <a:pt x="104" y="14"/>
                </a:lnTo>
                <a:lnTo>
                  <a:pt x="45" y="16"/>
                </a:lnTo>
                <a:lnTo>
                  <a:pt x="0" y="12"/>
                </a:lnTo>
                <a:lnTo>
                  <a:pt x="0" y="12"/>
                </a:lnTo>
                <a:lnTo>
                  <a:pt x="0" y="12"/>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09" name="Freeform 332"/>
          <p:cNvSpPr>
            <a:spLocks noGrp="1" noSelect="1" noRot="1" noMove="1" noResize="1" noEditPoints="1" noAdjustHandles="1" noChangeArrowheads="1" noChangeShapeType="1" noTextEdit="1"/>
          </p:cNvSpPr>
          <p:nvPr>
            <p:custDataLst>
              <p:tags r:id="rId97"/>
            </p:custDataLst>
          </p:nvPr>
        </p:nvSpPr>
        <p:spPr bwMode="auto">
          <a:xfrm flipH="1">
            <a:off x="1518146" y="4216383"/>
            <a:ext cx="16913" cy="60630"/>
          </a:xfrm>
          <a:custGeom>
            <a:avLst/>
            <a:gdLst/>
            <a:ahLst/>
            <a:cxnLst>
              <a:cxn ang="0">
                <a:pos x="30" y="7"/>
              </a:cxn>
              <a:cxn ang="0">
                <a:pos x="14" y="41"/>
              </a:cxn>
              <a:cxn ang="0">
                <a:pos x="7" y="73"/>
              </a:cxn>
              <a:cxn ang="0">
                <a:pos x="4" y="120"/>
              </a:cxn>
              <a:cxn ang="0">
                <a:pos x="0" y="147"/>
              </a:cxn>
              <a:cxn ang="0">
                <a:pos x="7" y="136"/>
              </a:cxn>
              <a:cxn ang="0">
                <a:pos x="9" y="147"/>
              </a:cxn>
              <a:cxn ang="0">
                <a:pos x="16" y="139"/>
              </a:cxn>
              <a:cxn ang="0">
                <a:pos x="27" y="95"/>
              </a:cxn>
              <a:cxn ang="0">
                <a:pos x="25" y="57"/>
              </a:cxn>
              <a:cxn ang="0">
                <a:pos x="37" y="23"/>
              </a:cxn>
              <a:cxn ang="0">
                <a:pos x="41" y="0"/>
              </a:cxn>
              <a:cxn ang="0">
                <a:pos x="30" y="7"/>
              </a:cxn>
              <a:cxn ang="0">
                <a:pos x="30" y="7"/>
              </a:cxn>
              <a:cxn ang="0">
                <a:pos x="30" y="7"/>
              </a:cxn>
            </a:cxnLst>
            <a:rect l="0" t="0" r="r" b="b"/>
            <a:pathLst>
              <a:path w="41" h="147">
                <a:moveTo>
                  <a:pt x="30" y="7"/>
                </a:moveTo>
                <a:lnTo>
                  <a:pt x="14" y="41"/>
                </a:lnTo>
                <a:lnTo>
                  <a:pt x="7" y="73"/>
                </a:lnTo>
                <a:lnTo>
                  <a:pt x="4" y="120"/>
                </a:lnTo>
                <a:lnTo>
                  <a:pt x="0" y="147"/>
                </a:lnTo>
                <a:lnTo>
                  <a:pt x="7" y="136"/>
                </a:lnTo>
                <a:lnTo>
                  <a:pt x="9" y="147"/>
                </a:lnTo>
                <a:lnTo>
                  <a:pt x="16" y="139"/>
                </a:lnTo>
                <a:lnTo>
                  <a:pt x="27" y="95"/>
                </a:lnTo>
                <a:lnTo>
                  <a:pt x="25" y="57"/>
                </a:lnTo>
                <a:lnTo>
                  <a:pt x="37" y="23"/>
                </a:lnTo>
                <a:lnTo>
                  <a:pt x="41" y="0"/>
                </a:lnTo>
                <a:lnTo>
                  <a:pt x="30" y="7"/>
                </a:lnTo>
                <a:lnTo>
                  <a:pt x="30" y="7"/>
                </a:lnTo>
                <a:lnTo>
                  <a:pt x="30" y="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0" name="Freeform 333"/>
          <p:cNvSpPr>
            <a:spLocks noGrp="1" noSelect="1" noRot="1" noMove="1" noResize="1" noEditPoints="1" noAdjustHandles="1" noChangeArrowheads="1" noChangeShapeType="1" noTextEdit="1"/>
          </p:cNvSpPr>
          <p:nvPr>
            <p:custDataLst>
              <p:tags r:id="rId98"/>
            </p:custDataLst>
          </p:nvPr>
        </p:nvSpPr>
        <p:spPr bwMode="auto">
          <a:xfrm flipH="1">
            <a:off x="1705019" y="4102135"/>
            <a:ext cx="9076" cy="6187"/>
          </a:xfrm>
          <a:custGeom>
            <a:avLst/>
            <a:gdLst/>
            <a:ahLst/>
            <a:cxnLst>
              <a:cxn ang="0">
                <a:pos x="1" y="0"/>
              </a:cxn>
              <a:cxn ang="0">
                <a:pos x="12" y="1"/>
              </a:cxn>
              <a:cxn ang="0">
                <a:pos x="19" y="6"/>
              </a:cxn>
              <a:cxn ang="0">
                <a:pos x="22" y="11"/>
              </a:cxn>
              <a:cxn ang="0">
                <a:pos x="18" y="15"/>
              </a:cxn>
              <a:cxn ang="0">
                <a:pos x="11" y="13"/>
              </a:cxn>
              <a:cxn ang="0">
                <a:pos x="2" y="8"/>
              </a:cxn>
              <a:cxn ang="0">
                <a:pos x="0" y="5"/>
              </a:cxn>
              <a:cxn ang="0">
                <a:pos x="1" y="0"/>
              </a:cxn>
              <a:cxn ang="0">
                <a:pos x="1" y="0"/>
              </a:cxn>
              <a:cxn ang="0">
                <a:pos x="1" y="0"/>
              </a:cxn>
            </a:cxnLst>
            <a:rect l="0" t="0" r="r" b="b"/>
            <a:pathLst>
              <a:path w="22" h="15">
                <a:moveTo>
                  <a:pt x="1" y="0"/>
                </a:moveTo>
                <a:lnTo>
                  <a:pt x="12" y="1"/>
                </a:lnTo>
                <a:lnTo>
                  <a:pt x="19" y="6"/>
                </a:lnTo>
                <a:lnTo>
                  <a:pt x="22" y="11"/>
                </a:lnTo>
                <a:lnTo>
                  <a:pt x="18" y="15"/>
                </a:lnTo>
                <a:lnTo>
                  <a:pt x="11" y="13"/>
                </a:lnTo>
                <a:lnTo>
                  <a:pt x="2" y="8"/>
                </a:lnTo>
                <a:lnTo>
                  <a:pt x="0" y="5"/>
                </a:lnTo>
                <a:lnTo>
                  <a:pt x="1" y="0"/>
                </a:lnTo>
                <a:lnTo>
                  <a:pt x="1" y="0"/>
                </a:lnTo>
                <a:lnTo>
                  <a:pt x="1"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1" name="Freeform 334"/>
          <p:cNvSpPr>
            <a:spLocks noGrp="1" noSelect="1" noRot="1" noMove="1" noResize="1" noEditPoints="1" noAdjustHandles="1" noChangeArrowheads="1" noChangeShapeType="1" noTextEdit="1"/>
          </p:cNvSpPr>
          <p:nvPr>
            <p:custDataLst>
              <p:tags r:id="rId99"/>
            </p:custDataLst>
          </p:nvPr>
        </p:nvSpPr>
        <p:spPr bwMode="auto">
          <a:xfrm flipH="1">
            <a:off x="1705844" y="4102960"/>
            <a:ext cx="7013" cy="4124"/>
          </a:xfrm>
          <a:custGeom>
            <a:avLst/>
            <a:gdLst/>
            <a:ahLst/>
            <a:cxnLst>
              <a:cxn ang="0">
                <a:pos x="0" y="0"/>
              </a:cxn>
              <a:cxn ang="0">
                <a:pos x="10" y="2"/>
              </a:cxn>
              <a:cxn ang="0">
                <a:pos x="17" y="8"/>
              </a:cxn>
              <a:cxn ang="0">
                <a:pos x="14" y="10"/>
              </a:cxn>
              <a:cxn ang="0">
                <a:pos x="6" y="9"/>
              </a:cxn>
              <a:cxn ang="0">
                <a:pos x="0" y="5"/>
              </a:cxn>
              <a:cxn ang="0">
                <a:pos x="0" y="0"/>
              </a:cxn>
              <a:cxn ang="0">
                <a:pos x="0" y="0"/>
              </a:cxn>
              <a:cxn ang="0">
                <a:pos x="0" y="0"/>
              </a:cxn>
            </a:cxnLst>
            <a:rect l="0" t="0" r="r" b="b"/>
            <a:pathLst>
              <a:path w="17" h="10">
                <a:moveTo>
                  <a:pt x="0" y="0"/>
                </a:moveTo>
                <a:lnTo>
                  <a:pt x="10" y="2"/>
                </a:lnTo>
                <a:lnTo>
                  <a:pt x="17" y="8"/>
                </a:lnTo>
                <a:lnTo>
                  <a:pt x="14" y="10"/>
                </a:lnTo>
                <a:lnTo>
                  <a:pt x="6" y="9"/>
                </a:lnTo>
                <a:lnTo>
                  <a:pt x="0" y="5"/>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2" name="Freeform 335"/>
          <p:cNvSpPr>
            <a:spLocks noGrp="1" noSelect="1" noRot="1" noMove="1" noResize="1" noEditPoints="1" noAdjustHandles="1" noChangeArrowheads="1" noChangeShapeType="1" noTextEdit="1"/>
          </p:cNvSpPr>
          <p:nvPr>
            <p:custDataLst>
              <p:tags r:id="rId100"/>
            </p:custDataLst>
          </p:nvPr>
        </p:nvSpPr>
        <p:spPr bwMode="auto">
          <a:xfrm flipH="1">
            <a:off x="1255780" y="4522833"/>
            <a:ext cx="8663" cy="11549"/>
          </a:xfrm>
          <a:custGeom>
            <a:avLst/>
            <a:gdLst/>
            <a:ahLst/>
            <a:cxnLst>
              <a:cxn ang="0">
                <a:pos x="15" y="1"/>
              </a:cxn>
              <a:cxn ang="0">
                <a:pos x="8" y="7"/>
              </a:cxn>
              <a:cxn ang="0">
                <a:pos x="3" y="18"/>
              </a:cxn>
              <a:cxn ang="0">
                <a:pos x="0" y="28"/>
              </a:cxn>
              <a:cxn ang="0">
                <a:pos x="17" y="12"/>
              </a:cxn>
              <a:cxn ang="0">
                <a:pos x="21" y="7"/>
              </a:cxn>
              <a:cxn ang="0">
                <a:pos x="19" y="0"/>
              </a:cxn>
              <a:cxn ang="0">
                <a:pos x="15" y="1"/>
              </a:cxn>
              <a:cxn ang="0">
                <a:pos x="15" y="1"/>
              </a:cxn>
              <a:cxn ang="0">
                <a:pos x="15" y="1"/>
              </a:cxn>
            </a:cxnLst>
            <a:rect l="0" t="0" r="r" b="b"/>
            <a:pathLst>
              <a:path w="21" h="28">
                <a:moveTo>
                  <a:pt x="15" y="1"/>
                </a:moveTo>
                <a:lnTo>
                  <a:pt x="8" y="7"/>
                </a:lnTo>
                <a:lnTo>
                  <a:pt x="3" y="18"/>
                </a:lnTo>
                <a:lnTo>
                  <a:pt x="0" y="28"/>
                </a:lnTo>
                <a:lnTo>
                  <a:pt x="17" y="12"/>
                </a:lnTo>
                <a:lnTo>
                  <a:pt x="21" y="7"/>
                </a:lnTo>
                <a:lnTo>
                  <a:pt x="19" y="0"/>
                </a:lnTo>
                <a:lnTo>
                  <a:pt x="15" y="1"/>
                </a:lnTo>
                <a:lnTo>
                  <a:pt x="15" y="1"/>
                </a:lnTo>
                <a:lnTo>
                  <a:pt x="15" y="1"/>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3" name="Freeform 336"/>
          <p:cNvSpPr>
            <a:spLocks noGrp="1" noSelect="1" noRot="1" noMove="1" noResize="1" noEditPoints="1" noAdjustHandles="1" noChangeArrowheads="1" noChangeShapeType="1" noTextEdit="1"/>
          </p:cNvSpPr>
          <p:nvPr>
            <p:custDataLst>
              <p:tags r:id="rId101"/>
            </p:custDataLst>
          </p:nvPr>
        </p:nvSpPr>
        <p:spPr bwMode="auto">
          <a:xfrm flipH="1">
            <a:off x="1165436" y="4357028"/>
            <a:ext cx="103956" cy="188901"/>
          </a:xfrm>
          <a:custGeom>
            <a:avLst/>
            <a:gdLst/>
            <a:ahLst/>
            <a:cxnLst>
              <a:cxn ang="0">
                <a:pos x="236" y="47"/>
              </a:cxn>
              <a:cxn ang="0">
                <a:pos x="252" y="95"/>
              </a:cxn>
              <a:cxn ang="0">
                <a:pos x="227" y="157"/>
              </a:cxn>
              <a:cxn ang="0">
                <a:pos x="210" y="211"/>
              </a:cxn>
              <a:cxn ang="0">
                <a:pos x="188" y="246"/>
              </a:cxn>
              <a:cxn ang="0">
                <a:pos x="167" y="280"/>
              </a:cxn>
              <a:cxn ang="0">
                <a:pos x="149" y="348"/>
              </a:cxn>
              <a:cxn ang="0">
                <a:pos x="121" y="400"/>
              </a:cxn>
              <a:cxn ang="0">
                <a:pos x="102" y="438"/>
              </a:cxn>
              <a:cxn ang="0">
                <a:pos x="60" y="452"/>
              </a:cxn>
              <a:cxn ang="0">
                <a:pos x="0" y="456"/>
              </a:cxn>
              <a:cxn ang="0">
                <a:pos x="4" y="422"/>
              </a:cxn>
              <a:cxn ang="0">
                <a:pos x="29" y="389"/>
              </a:cxn>
              <a:cxn ang="0">
                <a:pos x="51" y="367"/>
              </a:cxn>
              <a:cxn ang="0">
                <a:pos x="77" y="324"/>
              </a:cxn>
              <a:cxn ang="0">
                <a:pos x="118" y="220"/>
              </a:cxn>
              <a:cxn ang="0">
                <a:pos x="121" y="93"/>
              </a:cxn>
              <a:cxn ang="0">
                <a:pos x="106" y="51"/>
              </a:cxn>
              <a:cxn ang="0">
                <a:pos x="124" y="75"/>
              </a:cxn>
              <a:cxn ang="0">
                <a:pos x="131" y="179"/>
              </a:cxn>
              <a:cxn ang="0">
                <a:pos x="98" y="296"/>
              </a:cxn>
              <a:cxn ang="0">
                <a:pos x="56" y="372"/>
              </a:cxn>
              <a:cxn ang="0">
                <a:pos x="18" y="408"/>
              </a:cxn>
              <a:cxn ang="0">
                <a:pos x="34" y="412"/>
              </a:cxn>
              <a:cxn ang="0">
                <a:pos x="26" y="441"/>
              </a:cxn>
              <a:cxn ang="0">
                <a:pos x="110" y="407"/>
              </a:cxn>
              <a:cxn ang="0">
                <a:pos x="128" y="344"/>
              </a:cxn>
              <a:cxn ang="0">
                <a:pos x="142" y="337"/>
              </a:cxn>
              <a:cxn ang="0">
                <a:pos x="162" y="260"/>
              </a:cxn>
              <a:cxn ang="0">
                <a:pos x="153" y="260"/>
              </a:cxn>
              <a:cxn ang="0">
                <a:pos x="173" y="238"/>
              </a:cxn>
              <a:cxn ang="0">
                <a:pos x="210" y="183"/>
              </a:cxn>
              <a:cxn ang="0">
                <a:pos x="237" y="123"/>
              </a:cxn>
              <a:cxn ang="0">
                <a:pos x="231" y="65"/>
              </a:cxn>
              <a:cxn ang="0">
                <a:pos x="236" y="6"/>
              </a:cxn>
              <a:cxn ang="0">
                <a:pos x="246" y="0"/>
              </a:cxn>
            </a:cxnLst>
            <a:rect l="0" t="0" r="r" b="b"/>
            <a:pathLst>
              <a:path w="252" h="458">
                <a:moveTo>
                  <a:pt x="246" y="0"/>
                </a:moveTo>
                <a:lnTo>
                  <a:pt x="236" y="47"/>
                </a:lnTo>
                <a:lnTo>
                  <a:pt x="246" y="83"/>
                </a:lnTo>
                <a:lnTo>
                  <a:pt x="252" y="95"/>
                </a:lnTo>
                <a:lnTo>
                  <a:pt x="249" y="121"/>
                </a:lnTo>
                <a:lnTo>
                  <a:pt x="227" y="157"/>
                </a:lnTo>
                <a:lnTo>
                  <a:pt x="217" y="188"/>
                </a:lnTo>
                <a:lnTo>
                  <a:pt x="210" y="211"/>
                </a:lnTo>
                <a:lnTo>
                  <a:pt x="203" y="224"/>
                </a:lnTo>
                <a:lnTo>
                  <a:pt x="188" y="246"/>
                </a:lnTo>
                <a:lnTo>
                  <a:pt x="177" y="265"/>
                </a:lnTo>
                <a:lnTo>
                  <a:pt x="167" y="280"/>
                </a:lnTo>
                <a:lnTo>
                  <a:pt x="157" y="309"/>
                </a:lnTo>
                <a:lnTo>
                  <a:pt x="149" y="348"/>
                </a:lnTo>
                <a:lnTo>
                  <a:pt x="126" y="372"/>
                </a:lnTo>
                <a:lnTo>
                  <a:pt x="121" y="400"/>
                </a:lnTo>
                <a:lnTo>
                  <a:pt x="116" y="429"/>
                </a:lnTo>
                <a:lnTo>
                  <a:pt x="102" y="438"/>
                </a:lnTo>
                <a:lnTo>
                  <a:pt x="80" y="447"/>
                </a:lnTo>
                <a:lnTo>
                  <a:pt x="60" y="452"/>
                </a:lnTo>
                <a:lnTo>
                  <a:pt x="38" y="458"/>
                </a:lnTo>
                <a:lnTo>
                  <a:pt x="0" y="456"/>
                </a:lnTo>
                <a:lnTo>
                  <a:pt x="0" y="439"/>
                </a:lnTo>
                <a:lnTo>
                  <a:pt x="4" y="422"/>
                </a:lnTo>
                <a:lnTo>
                  <a:pt x="23" y="395"/>
                </a:lnTo>
                <a:lnTo>
                  <a:pt x="29" y="389"/>
                </a:lnTo>
                <a:lnTo>
                  <a:pt x="42" y="379"/>
                </a:lnTo>
                <a:lnTo>
                  <a:pt x="51" y="367"/>
                </a:lnTo>
                <a:lnTo>
                  <a:pt x="63" y="348"/>
                </a:lnTo>
                <a:lnTo>
                  <a:pt x="77" y="324"/>
                </a:lnTo>
                <a:lnTo>
                  <a:pt x="112" y="247"/>
                </a:lnTo>
                <a:lnTo>
                  <a:pt x="118" y="220"/>
                </a:lnTo>
                <a:lnTo>
                  <a:pt x="124" y="182"/>
                </a:lnTo>
                <a:lnTo>
                  <a:pt x="121" y="93"/>
                </a:lnTo>
                <a:lnTo>
                  <a:pt x="112" y="62"/>
                </a:lnTo>
                <a:lnTo>
                  <a:pt x="106" y="51"/>
                </a:lnTo>
                <a:lnTo>
                  <a:pt x="115" y="47"/>
                </a:lnTo>
                <a:lnTo>
                  <a:pt x="124" y="75"/>
                </a:lnTo>
                <a:lnTo>
                  <a:pt x="130" y="113"/>
                </a:lnTo>
                <a:lnTo>
                  <a:pt x="131" y="179"/>
                </a:lnTo>
                <a:lnTo>
                  <a:pt x="125" y="227"/>
                </a:lnTo>
                <a:lnTo>
                  <a:pt x="98" y="296"/>
                </a:lnTo>
                <a:lnTo>
                  <a:pt x="71" y="352"/>
                </a:lnTo>
                <a:lnTo>
                  <a:pt x="56" y="372"/>
                </a:lnTo>
                <a:lnTo>
                  <a:pt x="38" y="388"/>
                </a:lnTo>
                <a:lnTo>
                  <a:pt x="18" y="408"/>
                </a:lnTo>
                <a:lnTo>
                  <a:pt x="11" y="434"/>
                </a:lnTo>
                <a:lnTo>
                  <a:pt x="34" y="412"/>
                </a:lnTo>
                <a:lnTo>
                  <a:pt x="25" y="426"/>
                </a:lnTo>
                <a:lnTo>
                  <a:pt x="26" y="441"/>
                </a:lnTo>
                <a:lnTo>
                  <a:pt x="79" y="435"/>
                </a:lnTo>
                <a:lnTo>
                  <a:pt x="110" y="407"/>
                </a:lnTo>
                <a:lnTo>
                  <a:pt x="117" y="376"/>
                </a:lnTo>
                <a:lnTo>
                  <a:pt x="128" y="344"/>
                </a:lnTo>
                <a:lnTo>
                  <a:pt x="133" y="354"/>
                </a:lnTo>
                <a:lnTo>
                  <a:pt x="142" y="337"/>
                </a:lnTo>
                <a:lnTo>
                  <a:pt x="150" y="301"/>
                </a:lnTo>
                <a:lnTo>
                  <a:pt x="162" y="260"/>
                </a:lnTo>
                <a:lnTo>
                  <a:pt x="142" y="304"/>
                </a:lnTo>
                <a:lnTo>
                  <a:pt x="153" y="260"/>
                </a:lnTo>
                <a:lnTo>
                  <a:pt x="163" y="246"/>
                </a:lnTo>
                <a:lnTo>
                  <a:pt x="173" y="238"/>
                </a:lnTo>
                <a:lnTo>
                  <a:pt x="190" y="221"/>
                </a:lnTo>
                <a:lnTo>
                  <a:pt x="210" y="183"/>
                </a:lnTo>
                <a:lnTo>
                  <a:pt x="220" y="154"/>
                </a:lnTo>
                <a:lnTo>
                  <a:pt x="237" y="123"/>
                </a:lnTo>
                <a:lnTo>
                  <a:pt x="240" y="99"/>
                </a:lnTo>
                <a:lnTo>
                  <a:pt x="231" y="65"/>
                </a:lnTo>
                <a:lnTo>
                  <a:pt x="227" y="34"/>
                </a:lnTo>
                <a:lnTo>
                  <a:pt x="236" y="6"/>
                </a:lnTo>
                <a:lnTo>
                  <a:pt x="240" y="2"/>
                </a:lnTo>
                <a:lnTo>
                  <a:pt x="246" y="0"/>
                </a:lnTo>
                <a:lnTo>
                  <a:pt x="246"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4" name="Freeform 338"/>
          <p:cNvSpPr>
            <a:spLocks noGrp="1" noSelect="1" noRot="1" noMove="1" noResize="1" noEditPoints="1" noAdjustHandles="1" noChangeArrowheads="1" noChangeShapeType="1" noTextEdit="1"/>
          </p:cNvSpPr>
          <p:nvPr>
            <p:custDataLst>
              <p:tags r:id="rId102"/>
            </p:custDataLst>
          </p:nvPr>
        </p:nvSpPr>
        <p:spPr bwMode="auto">
          <a:xfrm flipH="1">
            <a:off x="1132434" y="4302585"/>
            <a:ext cx="29289" cy="48256"/>
          </a:xfrm>
          <a:custGeom>
            <a:avLst/>
            <a:gdLst/>
            <a:ahLst/>
            <a:cxnLst>
              <a:cxn ang="0">
                <a:pos x="4" y="8"/>
              </a:cxn>
              <a:cxn ang="0">
                <a:pos x="0" y="28"/>
              </a:cxn>
              <a:cxn ang="0">
                <a:pos x="26" y="58"/>
              </a:cxn>
              <a:cxn ang="0">
                <a:pos x="42" y="91"/>
              </a:cxn>
              <a:cxn ang="0">
                <a:pos x="71" y="117"/>
              </a:cxn>
              <a:cxn ang="0">
                <a:pos x="71" y="98"/>
              </a:cxn>
              <a:cxn ang="0">
                <a:pos x="66" y="87"/>
              </a:cxn>
              <a:cxn ang="0">
                <a:pos x="55" y="73"/>
              </a:cxn>
              <a:cxn ang="0">
                <a:pos x="42" y="58"/>
              </a:cxn>
              <a:cxn ang="0">
                <a:pos x="14" y="11"/>
              </a:cxn>
              <a:cxn ang="0">
                <a:pos x="9" y="0"/>
              </a:cxn>
              <a:cxn ang="0">
                <a:pos x="4" y="8"/>
              </a:cxn>
              <a:cxn ang="0">
                <a:pos x="4" y="8"/>
              </a:cxn>
              <a:cxn ang="0">
                <a:pos x="4" y="8"/>
              </a:cxn>
            </a:cxnLst>
            <a:rect l="0" t="0" r="r" b="b"/>
            <a:pathLst>
              <a:path w="71" h="117">
                <a:moveTo>
                  <a:pt x="4" y="8"/>
                </a:moveTo>
                <a:lnTo>
                  <a:pt x="0" y="28"/>
                </a:lnTo>
                <a:lnTo>
                  <a:pt x="26" y="58"/>
                </a:lnTo>
                <a:lnTo>
                  <a:pt x="42" y="91"/>
                </a:lnTo>
                <a:lnTo>
                  <a:pt x="71" y="117"/>
                </a:lnTo>
                <a:lnTo>
                  <a:pt x="71" y="98"/>
                </a:lnTo>
                <a:lnTo>
                  <a:pt x="66" y="87"/>
                </a:lnTo>
                <a:lnTo>
                  <a:pt x="55" y="73"/>
                </a:lnTo>
                <a:lnTo>
                  <a:pt x="42" y="58"/>
                </a:lnTo>
                <a:lnTo>
                  <a:pt x="14" y="11"/>
                </a:lnTo>
                <a:lnTo>
                  <a:pt x="9" y="0"/>
                </a:lnTo>
                <a:lnTo>
                  <a:pt x="4" y="8"/>
                </a:lnTo>
                <a:lnTo>
                  <a:pt x="4" y="8"/>
                </a:lnTo>
                <a:lnTo>
                  <a:pt x="4"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5" name="Freeform 339"/>
          <p:cNvSpPr>
            <a:spLocks noGrp="1" noSelect="1" noRot="1" noMove="1" noResize="1" noEditPoints="1" noAdjustHandles="1" noChangeArrowheads="1" noChangeShapeType="1" noTextEdit="1"/>
          </p:cNvSpPr>
          <p:nvPr>
            <p:custDataLst>
              <p:tags r:id="rId103"/>
            </p:custDataLst>
          </p:nvPr>
        </p:nvSpPr>
        <p:spPr bwMode="auto">
          <a:xfrm flipH="1">
            <a:off x="1160899" y="4324445"/>
            <a:ext cx="13613" cy="24747"/>
          </a:xfrm>
          <a:custGeom>
            <a:avLst/>
            <a:gdLst/>
            <a:ahLst/>
            <a:cxnLst>
              <a:cxn ang="0">
                <a:pos x="12" y="0"/>
              </a:cxn>
              <a:cxn ang="0">
                <a:pos x="27" y="12"/>
              </a:cxn>
              <a:cxn ang="0">
                <a:pos x="33" y="28"/>
              </a:cxn>
              <a:cxn ang="0">
                <a:pos x="28" y="45"/>
              </a:cxn>
              <a:cxn ang="0">
                <a:pos x="9" y="53"/>
              </a:cxn>
              <a:cxn ang="0">
                <a:pos x="0" y="60"/>
              </a:cxn>
              <a:cxn ang="0">
                <a:pos x="8" y="38"/>
              </a:cxn>
              <a:cxn ang="0">
                <a:pos x="5" y="20"/>
              </a:cxn>
              <a:cxn ang="0">
                <a:pos x="0" y="9"/>
              </a:cxn>
              <a:cxn ang="0">
                <a:pos x="12" y="0"/>
              </a:cxn>
              <a:cxn ang="0">
                <a:pos x="12" y="0"/>
              </a:cxn>
              <a:cxn ang="0">
                <a:pos x="12" y="0"/>
              </a:cxn>
            </a:cxnLst>
            <a:rect l="0" t="0" r="r" b="b"/>
            <a:pathLst>
              <a:path w="33" h="60">
                <a:moveTo>
                  <a:pt x="12" y="0"/>
                </a:moveTo>
                <a:lnTo>
                  <a:pt x="27" y="12"/>
                </a:lnTo>
                <a:lnTo>
                  <a:pt x="33" y="28"/>
                </a:lnTo>
                <a:lnTo>
                  <a:pt x="28" y="45"/>
                </a:lnTo>
                <a:lnTo>
                  <a:pt x="9" y="53"/>
                </a:lnTo>
                <a:lnTo>
                  <a:pt x="0" y="60"/>
                </a:lnTo>
                <a:lnTo>
                  <a:pt x="8" y="38"/>
                </a:lnTo>
                <a:lnTo>
                  <a:pt x="5" y="20"/>
                </a:lnTo>
                <a:lnTo>
                  <a:pt x="0" y="9"/>
                </a:lnTo>
                <a:lnTo>
                  <a:pt x="12" y="0"/>
                </a:lnTo>
                <a:lnTo>
                  <a:pt x="12" y="0"/>
                </a:lnTo>
                <a:lnTo>
                  <a:pt x="12"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6" name="Freeform 340"/>
          <p:cNvSpPr>
            <a:spLocks noGrp="1" noSelect="1" noRot="1" noMove="1" noResize="1" noEditPoints="1" noAdjustHandles="1" noChangeArrowheads="1" noChangeShapeType="1" noTextEdit="1"/>
          </p:cNvSpPr>
          <p:nvPr>
            <p:custDataLst>
              <p:tags r:id="rId104"/>
            </p:custDataLst>
          </p:nvPr>
        </p:nvSpPr>
        <p:spPr bwMode="auto">
          <a:xfrm flipH="1">
            <a:off x="1468230" y="4393736"/>
            <a:ext cx="15263" cy="79602"/>
          </a:xfrm>
          <a:custGeom>
            <a:avLst/>
            <a:gdLst/>
            <a:ahLst/>
            <a:cxnLst>
              <a:cxn ang="0">
                <a:pos x="37" y="0"/>
              </a:cxn>
              <a:cxn ang="0">
                <a:pos x="31" y="13"/>
              </a:cxn>
              <a:cxn ang="0">
                <a:pos x="24" y="35"/>
              </a:cxn>
              <a:cxn ang="0">
                <a:pos x="18" y="103"/>
              </a:cxn>
              <a:cxn ang="0">
                <a:pos x="11" y="142"/>
              </a:cxn>
              <a:cxn ang="0">
                <a:pos x="0" y="193"/>
              </a:cxn>
              <a:cxn ang="0">
                <a:pos x="18" y="154"/>
              </a:cxn>
              <a:cxn ang="0">
                <a:pos x="24" y="133"/>
              </a:cxn>
              <a:cxn ang="0">
                <a:pos x="28" y="97"/>
              </a:cxn>
              <a:cxn ang="0">
                <a:pos x="28" y="48"/>
              </a:cxn>
              <a:cxn ang="0">
                <a:pos x="37" y="0"/>
              </a:cxn>
              <a:cxn ang="0">
                <a:pos x="37" y="0"/>
              </a:cxn>
              <a:cxn ang="0">
                <a:pos x="37" y="0"/>
              </a:cxn>
            </a:cxnLst>
            <a:rect l="0" t="0" r="r" b="b"/>
            <a:pathLst>
              <a:path w="37" h="193">
                <a:moveTo>
                  <a:pt x="37" y="0"/>
                </a:moveTo>
                <a:lnTo>
                  <a:pt x="31" y="13"/>
                </a:lnTo>
                <a:lnTo>
                  <a:pt x="24" y="35"/>
                </a:lnTo>
                <a:lnTo>
                  <a:pt x="18" y="103"/>
                </a:lnTo>
                <a:lnTo>
                  <a:pt x="11" y="142"/>
                </a:lnTo>
                <a:lnTo>
                  <a:pt x="0" y="193"/>
                </a:lnTo>
                <a:lnTo>
                  <a:pt x="18" y="154"/>
                </a:lnTo>
                <a:lnTo>
                  <a:pt x="24" y="133"/>
                </a:lnTo>
                <a:lnTo>
                  <a:pt x="28" y="97"/>
                </a:lnTo>
                <a:lnTo>
                  <a:pt x="28" y="48"/>
                </a:lnTo>
                <a:lnTo>
                  <a:pt x="37" y="0"/>
                </a:lnTo>
                <a:lnTo>
                  <a:pt x="37" y="0"/>
                </a:lnTo>
                <a:lnTo>
                  <a:pt x="3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7" name="Freeform 341"/>
          <p:cNvSpPr>
            <a:spLocks noGrp="1" noSelect="1" noRot="1" noMove="1" noResize="1" noEditPoints="1" noAdjustHandles="1" noChangeArrowheads="1" noChangeShapeType="1" noTextEdit="1"/>
          </p:cNvSpPr>
          <p:nvPr>
            <p:custDataLst>
              <p:tags r:id="rId105"/>
            </p:custDataLst>
          </p:nvPr>
        </p:nvSpPr>
        <p:spPr bwMode="auto">
          <a:xfrm flipH="1">
            <a:off x="1478543" y="4473751"/>
            <a:ext cx="16088" cy="25159"/>
          </a:xfrm>
          <a:custGeom>
            <a:avLst/>
            <a:gdLst/>
            <a:ahLst/>
            <a:cxnLst>
              <a:cxn ang="0">
                <a:pos x="27" y="0"/>
              </a:cxn>
              <a:cxn ang="0">
                <a:pos x="20" y="7"/>
              </a:cxn>
              <a:cxn ang="0">
                <a:pos x="6" y="12"/>
              </a:cxn>
              <a:cxn ang="0">
                <a:pos x="0" y="19"/>
              </a:cxn>
              <a:cxn ang="0">
                <a:pos x="7" y="47"/>
              </a:cxn>
              <a:cxn ang="0">
                <a:pos x="14" y="61"/>
              </a:cxn>
              <a:cxn ang="0">
                <a:pos x="29" y="59"/>
              </a:cxn>
              <a:cxn ang="0">
                <a:pos x="35" y="54"/>
              </a:cxn>
              <a:cxn ang="0">
                <a:pos x="39" y="32"/>
              </a:cxn>
              <a:cxn ang="0">
                <a:pos x="38" y="17"/>
              </a:cxn>
              <a:cxn ang="0">
                <a:pos x="33" y="5"/>
              </a:cxn>
              <a:cxn ang="0">
                <a:pos x="27" y="0"/>
              </a:cxn>
              <a:cxn ang="0">
                <a:pos x="27" y="0"/>
              </a:cxn>
              <a:cxn ang="0">
                <a:pos x="27" y="0"/>
              </a:cxn>
            </a:cxnLst>
            <a:rect l="0" t="0" r="r" b="b"/>
            <a:pathLst>
              <a:path w="39" h="61">
                <a:moveTo>
                  <a:pt x="27" y="0"/>
                </a:moveTo>
                <a:lnTo>
                  <a:pt x="20" y="7"/>
                </a:lnTo>
                <a:lnTo>
                  <a:pt x="6" y="12"/>
                </a:lnTo>
                <a:lnTo>
                  <a:pt x="0" y="19"/>
                </a:lnTo>
                <a:lnTo>
                  <a:pt x="7" y="47"/>
                </a:lnTo>
                <a:lnTo>
                  <a:pt x="14" y="61"/>
                </a:lnTo>
                <a:lnTo>
                  <a:pt x="29" y="59"/>
                </a:lnTo>
                <a:lnTo>
                  <a:pt x="35" y="54"/>
                </a:lnTo>
                <a:lnTo>
                  <a:pt x="39" y="32"/>
                </a:lnTo>
                <a:lnTo>
                  <a:pt x="38" y="17"/>
                </a:lnTo>
                <a:lnTo>
                  <a:pt x="33" y="5"/>
                </a:lnTo>
                <a:lnTo>
                  <a:pt x="27" y="0"/>
                </a:lnTo>
                <a:lnTo>
                  <a:pt x="27" y="0"/>
                </a:lnTo>
                <a:lnTo>
                  <a:pt x="27"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8" name="Freeform 342"/>
          <p:cNvSpPr>
            <a:spLocks noGrp="1" noSelect="1" noRot="1" noMove="1" noResize="1" noEditPoints="1" noAdjustHandles="1" noChangeArrowheads="1" noChangeShapeType="1" noTextEdit="1"/>
          </p:cNvSpPr>
          <p:nvPr>
            <p:custDataLst>
              <p:tags r:id="rId106"/>
            </p:custDataLst>
          </p:nvPr>
        </p:nvSpPr>
        <p:spPr bwMode="auto">
          <a:xfrm flipH="1">
            <a:off x="1476068" y="4481175"/>
            <a:ext cx="6600" cy="17735"/>
          </a:xfrm>
          <a:custGeom>
            <a:avLst/>
            <a:gdLst/>
            <a:ahLst/>
            <a:cxnLst>
              <a:cxn ang="0">
                <a:pos x="5" y="0"/>
              </a:cxn>
              <a:cxn ang="0">
                <a:pos x="8" y="21"/>
              </a:cxn>
              <a:cxn ang="0">
                <a:pos x="6" y="32"/>
              </a:cxn>
              <a:cxn ang="0">
                <a:pos x="0" y="43"/>
              </a:cxn>
              <a:cxn ang="0">
                <a:pos x="12" y="34"/>
              </a:cxn>
              <a:cxn ang="0">
                <a:pos x="16" y="18"/>
              </a:cxn>
              <a:cxn ang="0">
                <a:pos x="13" y="3"/>
              </a:cxn>
              <a:cxn ang="0">
                <a:pos x="5" y="0"/>
              </a:cxn>
              <a:cxn ang="0">
                <a:pos x="5" y="0"/>
              </a:cxn>
              <a:cxn ang="0">
                <a:pos x="5" y="0"/>
              </a:cxn>
            </a:cxnLst>
            <a:rect l="0" t="0" r="r" b="b"/>
            <a:pathLst>
              <a:path w="16" h="43">
                <a:moveTo>
                  <a:pt x="5" y="0"/>
                </a:moveTo>
                <a:lnTo>
                  <a:pt x="8" y="21"/>
                </a:lnTo>
                <a:lnTo>
                  <a:pt x="6" y="32"/>
                </a:lnTo>
                <a:lnTo>
                  <a:pt x="0" y="43"/>
                </a:lnTo>
                <a:lnTo>
                  <a:pt x="12" y="34"/>
                </a:lnTo>
                <a:lnTo>
                  <a:pt x="16" y="18"/>
                </a:lnTo>
                <a:lnTo>
                  <a:pt x="13" y="3"/>
                </a:lnTo>
                <a:lnTo>
                  <a:pt x="5" y="0"/>
                </a:lnTo>
                <a:lnTo>
                  <a:pt x="5" y="0"/>
                </a:lnTo>
                <a:lnTo>
                  <a:pt x="5"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19" name="Freeform 343"/>
          <p:cNvSpPr>
            <a:spLocks noGrp="1" noSelect="1" noRot="1" noMove="1" noResize="1" noEditPoints="1" noAdjustHandles="1" noChangeArrowheads="1" noChangeShapeType="1" noTextEdit="1"/>
          </p:cNvSpPr>
          <p:nvPr>
            <p:custDataLst>
              <p:tags r:id="rId107"/>
            </p:custDataLst>
          </p:nvPr>
        </p:nvSpPr>
        <p:spPr bwMode="auto">
          <a:xfrm flipH="1">
            <a:off x="1469880" y="4482000"/>
            <a:ext cx="9076" cy="16910"/>
          </a:xfrm>
          <a:custGeom>
            <a:avLst/>
            <a:gdLst/>
            <a:ahLst/>
            <a:cxnLst>
              <a:cxn ang="0">
                <a:pos x="16" y="4"/>
              </a:cxn>
              <a:cxn ang="0">
                <a:pos x="16" y="13"/>
              </a:cxn>
              <a:cxn ang="0">
                <a:pos x="14" y="24"/>
              </a:cxn>
              <a:cxn ang="0">
                <a:pos x="7" y="30"/>
              </a:cxn>
              <a:cxn ang="0">
                <a:pos x="0" y="41"/>
              </a:cxn>
              <a:cxn ang="0">
                <a:pos x="12" y="33"/>
              </a:cxn>
              <a:cxn ang="0">
                <a:pos x="20" y="20"/>
              </a:cxn>
              <a:cxn ang="0">
                <a:pos x="22" y="11"/>
              </a:cxn>
              <a:cxn ang="0">
                <a:pos x="16" y="0"/>
              </a:cxn>
              <a:cxn ang="0">
                <a:pos x="16" y="4"/>
              </a:cxn>
              <a:cxn ang="0">
                <a:pos x="16" y="4"/>
              </a:cxn>
              <a:cxn ang="0">
                <a:pos x="16" y="4"/>
              </a:cxn>
            </a:cxnLst>
            <a:rect l="0" t="0" r="r" b="b"/>
            <a:pathLst>
              <a:path w="22" h="41">
                <a:moveTo>
                  <a:pt x="16" y="4"/>
                </a:moveTo>
                <a:lnTo>
                  <a:pt x="16" y="13"/>
                </a:lnTo>
                <a:lnTo>
                  <a:pt x="14" y="24"/>
                </a:lnTo>
                <a:lnTo>
                  <a:pt x="7" y="30"/>
                </a:lnTo>
                <a:lnTo>
                  <a:pt x="0" y="41"/>
                </a:lnTo>
                <a:lnTo>
                  <a:pt x="12" y="33"/>
                </a:lnTo>
                <a:lnTo>
                  <a:pt x="20" y="20"/>
                </a:lnTo>
                <a:lnTo>
                  <a:pt x="22" y="11"/>
                </a:lnTo>
                <a:lnTo>
                  <a:pt x="16" y="0"/>
                </a:lnTo>
                <a:lnTo>
                  <a:pt x="16" y="4"/>
                </a:lnTo>
                <a:lnTo>
                  <a:pt x="16" y="4"/>
                </a:lnTo>
                <a:lnTo>
                  <a:pt x="16" y="4"/>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0" name="Freeform 344"/>
          <p:cNvSpPr>
            <a:spLocks noGrp="1" noSelect="1" noRot="1" noMove="1" noResize="1" noEditPoints="1" noAdjustHandles="1" noChangeArrowheads="1" noChangeShapeType="1" noTextEdit="1"/>
          </p:cNvSpPr>
          <p:nvPr>
            <p:custDataLst>
              <p:tags r:id="rId108"/>
            </p:custDataLst>
          </p:nvPr>
        </p:nvSpPr>
        <p:spPr bwMode="auto">
          <a:xfrm flipH="1">
            <a:off x="1438115" y="4385487"/>
            <a:ext cx="20626" cy="82077"/>
          </a:xfrm>
          <a:custGeom>
            <a:avLst/>
            <a:gdLst/>
            <a:ahLst/>
            <a:cxnLst>
              <a:cxn ang="0">
                <a:pos x="43" y="13"/>
              </a:cxn>
              <a:cxn ang="0">
                <a:pos x="25" y="44"/>
              </a:cxn>
              <a:cxn ang="0">
                <a:pos x="5" y="178"/>
              </a:cxn>
              <a:cxn ang="0">
                <a:pos x="0" y="199"/>
              </a:cxn>
              <a:cxn ang="0">
                <a:pos x="12" y="187"/>
              </a:cxn>
              <a:cxn ang="0">
                <a:pos x="15" y="128"/>
              </a:cxn>
              <a:cxn ang="0">
                <a:pos x="44" y="38"/>
              </a:cxn>
              <a:cxn ang="0">
                <a:pos x="50" y="0"/>
              </a:cxn>
              <a:cxn ang="0">
                <a:pos x="43" y="13"/>
              </a:cxn>
              <a:cxn ang="0">
                <a:pos x="43" y="13"/>
              </a:cxn>
              <a:cxn ang="0">
                <a:pos x="43" y="13"/>
              </a:cxn>
            </a:cxnLst>
            <a:rect l="0" t="0" r="r" b="b"/>
            <a:pathLst>
              <a:path w="50" h="199">
                <a:moveTo>
                  <a:pt x="43" y="13"/>
                </a:moveTo>
                <a:lnTo>
                  <a:pt x="25" y="44"/>
                </a:lnTo>
                <a:lnTo>
                  <a:pt x="5" y="178"/>
                </a:lnTo>
                <a:lnTo>
                  <a:pt x="0" y="199"/>
                </a:lnTo>
                <a:lnTo>
                  <a:pt x="12" y="187"/>
                </a:lnTo>
                <a:lnTo>
                  <a:pt x="15" y="128"/>
                </a:lnTo>
                <a:lnTo>
                  <a:pt x="44" y="38"/>
                </a:lnTo>
                <a:lnTo>
                  <a:pt x="50" y="0"/>
                </a:lnTo>
                <a:lnTo>
                  <a:pt x="43" y="13"/>
                </a:lnTo>
                <a:lnTo>
                  <a:pt x="43" y="13"/>
                </a:lnTo>
                <a:lnTo>
                  <a:pt x="43" y="13"/>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1" name="Freeform 345"/>
          <p:cNvSpPr>
            <a:spLocks noGrp="1" noSelect="1" noRot="1" noMove="1" noResize="1" noEditPoints="1" noAdjustHandles="1" noChangeArrowheads="1" noChangeShapeType="1" noTextEdit="1"/>
          </p:cNvSpPr>
          <p:nvPr>
            <p:custDataLst>
              <p:tags r:id="rId109"/>
            </p:custDataLst>
          </p:nvPr>
        </p:nvSpPr>
        <p:spPr bwMode="auto">
          <a:xfrm flipH="1">
            <a:off x="1086232" y="4295573"/>
            <a:ext cx="13201" cy="87026"/>
          </a:xfrm>
          <a:custGeom>
            <a:avLst/>
            <a:gdLst/>
            <a:ahLst/>
            <a:cxnLst>
              <a:cxn ang="0">
                <a:pos x="23" y="0"/>
              </a:cxn>
              <a:cxn ang="0">
                <a:pos x="13" y="90"/>
              </a:cxn>
              <a:cxn ang="0">
                <a:pos x="32" y="162"/>
              </a:cxn>
              <a:cxn ang="0">
                <a:pos x="5" y="211"/>
              </a:cxn>
              <a:cxn ang="0">
                <a:pos x="8" y="159"/>
              </a:cxn>
              <a:cxn ang="0">
                <a:pos x="0" y="108"/>
              </a:cxn>
              <a:cxn ang="0">
                <a:pos x="10" y="67"/>
              </a:cxn>
              <a:cxn ang="0">
                <a:pos x="17" y="6"/>
              </a:cxn>
              <a:cxn ang="0">
                <a:pos x="23" y="0"/>
              </a:cxn>
              <a:cxn ang="0">
                <a:pos x="23" y="0"/>
              </a:cxn>
              <a:cxn ang="0">
                <a:pos x="23" y="0"/>
              </a:cxn>
            </a:cxnLst>
            <a:rect l="0" t="0" r="r" b="b"/>
            <a:pathLst>
              <a:path w="32" h="211">
                <a:moveTo>
                  <a:pt x="23" y="0"/>
                </a:moveTo>
                <a:lnTo>
                  <a:pt x="13" y="90"/>
                </a:lnTo>
                <a:lnTo>
                  <a:pt x="32" y="162"/>
                </a:lnTo>
                <a:lnTo>
                  <a:pt x="5" y="211"/>
                </a:lnTo>
                <a:lnTo>
                  <a:pt x="8" y="159"/>
                </a:lnTo>
                <a:lnTo>
                  <a:pt x="0" y="108"/>
                </a:lnTo>
                <a:lnTo>
                  <a:pt x="10" y="67"/>
                </a:lnTo>
                <a:lnTo>
                  <a:pt x="17" y="6"/>
                </a:lnTo>
                <a:lnTo>
                  <a:pt x="23" y="0"/>
                </a:lnTo>
                <a:lnTo>
                  <a:pt x="23" y="0"/>
                </a:lnTo>
                <a:lnTo>
                  <a:pt x="23"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2" name="Freeform 346"/>
          <p:cNvSpPr>
            <a:spLocks noGrp="1" noSelect="1" noRot="1" noMove="1" noResize="1" noEditPoints="1" noAdjustHandles="1" noChangeArrowheads="1" noChangeShapeType="1" noTextEdit="1"/>
          </p:cNvSpPr>
          <p:nvPr>
            <p:custDataLst>
              <p:tags r:id="rId110"/>
            </p:custDataLst>
          </p:nvPr>
        </p:nvSpPr>
        <p:spPr bwMode="auto">
          <a:xfrm flipH="1">
            <a:off x="1679855" y="4153279"/>
            <a:ext cx="18564" cy="15673"/>
          </a:xfrm>
          <a:custGeom>
            <a:avLst/>
            <a:gdLst/>
            <a:ahLst/>
            <a:cxnLst>
              <a:cxn ang="0">
                <a:pos x="0" y="37"/>
              </a:cxn>
              <a:cxn ang="0">
                <a:pos x="6" y="31"/>
              </a:cxn>
              <a:cxn ang="0">
                <a:pos x="15" y="25"/>
              </a:cxn>
              <a:cxn ang="0">
                <a:pos x="18" y="17"/>
              </a:cxn>
              <a:cxn ang="0">
                <a:pos x="23" y="21"/>
              </a:cxn>
              <a:cxn ang="0">
                <a:pos x="29" y="17"/>
              </a:cxn>
              <a:cxn ang="0">
                <a:pos x="35" y="11"/>
              </a:cxn>
              <a:cxn ang="0">
                <a:pos x="36" y="0"/>
              </a:cxn>
              <a:cxn ang="0">
                <a:pos x="38" y="15"/>
              </a:cxn>
              <a:cxn ang="0">
                <a:pos x="45" y="3"/>
              </a:cxn>
              <a:cxn ang="0">
                <a:pos x="45" y="22"/>
              </a:cxn>
              <a:cxn ang="0">
                <a:pos x="42" y="28"/>
              </a:cxn>
              <a:cxn ang="0">
                <a:pos x="36" y="33"/>
              </a:cxn>
              <a:cxn ang="0">
                <a:pos x="25" y="38"/>
              </a:cxn>
              <a:cxn ang="0">
                <a:pos x="13" y="36"/>
              </a:cxn>
              <a:cxn ang="0">
                <a:pos x="6" y="37"/>
              </a:cxn>
              <a:cxn ang="0">
                <a:pos x="0" y="37"/>
              </a:cxn>
              <a:cxn ang="0">
                <a:pos x="0" y="37"/>
              </a:cxn>
              <a:cxn ang="0">
                <a:pos x="0" y="37"/>
              </a:cxn>
            </a:cxnLst>
            <a:rect l="0" t="0" r="r" b="b"/>
            <a:pathLst>
              <a:path w="45" h="38">
                <a:moveTo>
                  <a:pt x="0" y="37"/>
                </a:moveTo>
                <a:lnTo>
                  <a:pt x="6" y="31"/>
                </a:lnTo>
                <a:lnTo>
                  <a:pt x="15" y="25"/>
                </a:lnTo>
                <a:lnTo>
                  <a:pt x="18" y="17"/>
                </a:lnTo>
                <a:lnTo>
                  <a:pt x="23" y="21"/>
                </a:lnTo>
                <a:lnTo>
                  <a:pt x="29" y="17"/>
                </a:lnTo>
                <a:lnTo>
                  <a:pt x="35" y="11"/>
                </a:lnTo>
                <a:lnTo>
                  <a:pt x="36" y="0"/>
                </a:lnTo>
                <a:lnTo>
                  <a:pt x="38" y="15"/>
                </a:lnTo>
                <a:lnTo>
                  <a:pt x="45" y="3"/>
                </a:lnTo>
                <a:lnTo>
                  <a:pt x="45" y="22"/>
                </a:lnTo>
                <a:lnTo>
                  <a:pt x="42" y="28"/>
                </a:lnTo>
                <a:lnTo>
                  <a:pt x="36" y="33"/>
                </a:lnTo>
                <a:lnTo>
                  <a:pt x="25" y="38"/>
                </a:lnTo>
                <a:lnTo>
                  <a:pt x="13" y="36"/>
                </a:lnTo>
                <a:lnTo>
                  <a:pt x="6" y="37"/>
                </a:lnTo>
                <a:lnTo>
                  <a:pt x="0" y="37"/>
                </a:lnTo>
                <a:lnTo>
                  <a:pt x="0" y="37"/>
                </a:lnTo>
                <a:lnTo>
                  <a:pt x="0" y="37"/>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3" name="Freeform 347"/>
          <p:cNvSpPr>
            <a:spLocks noGrp="1" noSelect="1" noRot="1" noMove="1" noResize="1" noEditPoints="1" noAdjustHandles="1" noChangeArrowheads="1" noChangeShapeType="1" noTextEdit="1"/>
          </p:cNvSpPr>
          <p:nvPr>
            <p:custDataLst>
              <p:tags r:id="rId111"/>
            </p:custDataLst>
          </p:nvPr>
        </p:nvSpPr>
        <p:spPr bwMode="auto">
          <a:xfrm flipH="1">
            <a:off x="1679030" y="4159465"/>
            <a:ext cx="14026" cy="16910"/>
          </a:xfrm>
          <a:custGeom>
            <a:avLst/>
            <a:gdLst/>
            <a:ahLst/>
            <a:cxnLst>
              <a:cxn ang="0">
                <a:pos x="0" y="20"/>
              </a:cxn>
              <a:cxn ang="0">
                <a:pos x="15" y="24"/>
              </a:cxn>
              <a:cxn ang="0">
                <a:pos x="32" y="41"/>
              </a:cxn>
              <a:cxn ang="0">
                <a:pos x="29" y="27"/>
              </a:cxn>
              <a:cxn ang="0">
                <a:pos x="28" y="15"/>
              </a:cxn>
              <a:cxn ang="0">
                <a:pos x="34" y="0"/>
              </a:cxn>
              <a:cxn ang="0">
                <a:pos x="22" y="16"/>
              </a:cxn>
              <a:cxn ang="0">
                <a:pos x="0" y="20"/>
              </a:cxn>
              <a:cxn ang="0">
                <a:pos x="0" y="20"/>
              </a:cxn>
              <a:cxn ang="0">
                <a:pos x="0" y="20"/>
              </a:cxn>
            </a:cxnLst>
            <a:rect l="0" t="0" r="r" b="b"/>
            <a:pathLst>
              <a:path w="34" h="41">
                <a:moveTo>
                  <a:pt x="0" y="20"/>
                </a:moveTo>
                <a:lnTo>
                  <a:pt x="15" y="24"/>
                </a:lnTo>
                <a:lnTo>
                  <a:pt x="32" y="41"/>
                </a:lnTo>
                <a:lnTo>
                  <a:pt x="29" y="27"/>
                </a:lnTo>
                <a:lnTo>
                  <a:pt x="28" y="15"/>
                </a:lnTo>
                <a:lnTo>
                  <a:pt x="34" y="0"/>
                </a:lnTo>
                <a:lnTo>
                  <a:pt x="22" y="16"/>
                </a:lnTo>
                <a:lnTo>
                  <a:pt x="0" y="20"/>
                </a:lnTo>
                <a:lnTo>
                  <a:pt x="0" y="20"/>
                </a:lnTo>
                <a:lnTo>
                  <a:pt x="0" y="2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4" name="Freeform 348"/>
          <p:cNvSpPr>
            <a:spLocks noGrp="1" noSelect="1" noRot="1" noMove="1" noResize="1" noEditPoints="1" noAdjustHandles="1" noChangeArrowheads="1" noChangeShapeType="1" noTextEdit="1"/>
          </p:cNvSpPr>
          <p:nvPr>
            <p:custDataLst>
              <p:tags r:id="rId112"/>
            </p:custDataLst>
          </p:nvPr>
        </p:nvSpPr>
        <p:spPr bwMode="auto">
          <a:xfrm flipH="1">
            <a:off x="1692231" y="4130182"/>
            <a:ext cx="33002" cy="41245"/>
          </a:xfrm>
          <a:custGeom>
            <a:avLst/>
            <a:gdLst/>
            <a:ahLst/>
            <a:cxnLst>
              <a:cxn ang="0">
                <a:pos x="76" y="90"/>
              </a:cxn>
              <a:cxn ang="0">
                <a:pos x="63" y="98"/>
              </a:cxn>
              <a:cxn ang="0">
                <a:pos x="47" y="100"/>
              </a:cxn>
              <a:cxn ang="0">
                <a:pos x="37" y="98"/>
              </a:cxn>
              <a:cxn ang="0">
                <a:pos x="21" y="83"/>
              </a:cxn>
              <a:cxn ang="0">
                <a:pos x="9" y="65"/>
              </a:cxn>
              <a:cxn ang="0">
                <a:pos x="3" y="40"/>
              </a:cxn>
              <a:cxn ang="0">
                <a:pos x="0" y="22"/>
              </a:cxn>
              <a:cxn ang="0">
                <a:pos x="0" y="3"/>
              </a:cxn>
              <a:cxn ang="0">
                <a:pos x="13" y="0"/>
              </a:cxn>
              <a:cxn ang="0">
                <a:pos x="6" y="7"/>
              </a:cxn>
              <a:cxn ang="0">
                <a:pos x="7" y="33"/>
              </a:cxn>
              <a:cxn ang="0">
                <a:pos x="14" y="53"/>
              </a:cxn>
              <a:cxn ang="0">
                <a:pos x="20" y="68"/>
              </a:cxn>
              <a:cxn ang="0">
                <a:pos x="26" y="79"/>
              </a:cxn>
              <a:cxn ang="0">
                <a:pos x="38" y="91"/>
              </a:cxn>
              <a:cxn ang="0">
                <a:pos x="49" y="96"/>
              </a:cxn>
              <a:cxn ang="0">
                <a:pos x="69" y="91"/>
              </a:cxn>
              <a:cxn ang="0">
                <a:pos x="80" y="87"/>
              </a:cxn>
              <a:cxn ang="0">
                <a:pos x="76" y="90"/>
              </a:cxn>
              <a:cxn ang="0">
                <a:pos x="76" y="90"/>
              </a:cxn>
              <a:cxn ang="0">
                <a:pos x="76" y="90"/>
              </a:cxn>
            </a:cxnLst>
            <a:rect l="0" t="0" r="r" b="b"/>
            <a:pathLst>
              <a:path w="80" h="100">
                <a:moveTo>
                  <a:pt x="76" y="90"/>
                </a:moveTo>
                <a:lnTo>
                  <a:pt x="63" y="98"/>
                </a:lnTo>
                <a:lnTo>
                  <a:pt x="47" y="100"/>
                </a:lnTo>
                <a:lnTo>
                  <a:pt x="37" y="98"/>
                </a:lnTo>
                <a:lnTo>
                  <a:pt x="21" y="83"/>
                </a:lnTo>
                <a:lnTo>
                  <a:pt x="9" y="65"/>
                </a:lnTo>
                <a:lnTo>
                  <a:pt x="3" y="40"/>
                </a:lnTo>
                <a:lnTo>
                  <a:pt x="0" y="22"/>
                </a:lnTo>
                <a:lnTo>
                  <a:pt x="0" y="3"/>
                </a:lnTo>
                <a:lnTo>
                  <a:pt x="13" y="0"/>
                </a:lnTo>
                <a:lnTo>
                  <a:pt x="6" y="7"/>
                </a:lnTo>
                <a:lnTo>
                  <a:pt x="7" y="33"/>
                </a:lnTo>
                <a:lnTo>
                  <a:pt x="14" y="53"/>
                </a:lnTo>
                <a:lnTo>
                  <a:pt x="20" y="68"/>
                </a:lnTo>
                <a:lnTo>
                  <a:pt x="26" y="79"/>
                </a:lnTo>
                <a:lnTo>
                  <a:pt x="38" y="91"/>
                </a:lnTo>
                <a:lnTo>
                  <a:pt x="49" y="96"/>
                </a:lnTo>
                <a:lnTo>
                  <a:pt x="69" y="91"/>
                </a:lnTo>
                <a:lnTo>
                  <a:pt x="80" y="87"/>
                </a:lnTo>
                <a:lnTo>
                  <a:pt x="76" y="90"/>
                </a:lnTo>
                <a:lnTo>
                  <a:pt x="76" y="90"/>
                </a:lnTo>
                <a:lnTo>
                  <a:pt x="76" y="9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5" name="Freeform 349"/>
          <p:cNvSpPr>
            <a:spLocks noGrp="1" noSelect="1" noRot="1" noMove="1" noResize="1" noEditPoints="1" noAdjustHandles="1" noChangeArrowheads="1" noChangeShapeType="1" noTextEdit="1"/>
          </p:cNvSpPr>
          <p:nvPr>
            <p:custDataLst>
              <p:tags r:id="rId113"/>
            </p:custDataLst>
          </p:nvPr>
        </p:nvSpPr>
        <p:spPr bwMode="auto">
          <a:xfrm flipH="1">
            <a:off x="1687693" y="4127707"/>
            <a:ext cx="32177" cy="16498"/>
          </a:xfrm>
          <a:custGeom>
            <a:avLst/>
            <a:gdLst/>
            <a:ahLst/>
            <a:cxnLst>
              <a:cxn ang="0">
                <a:pos x="0" y="8"/>
              </a:cxn>
              <a:cxn ang="0">
                <a:pos x="12" y="18"/>
              </a:cxn>
              <a:cxn ang="0">
                <a:pos x="30" y="29"/>
              </a:cxn>
              <a:cxn ang="0">
                <a:pos x="52" y="35"/>
              </a:cxn>
              <a:cxn ang="0">
                <a:pos x="69" y="40"/>
              </a:cxn>
              <a:cxn ang="0">
                <a:pos x="78" y="19"/>
              </a:cxn>
              <a:cxn ang="0">
                <a:pos x="62" y="0"/>
              </a:cxn>
              <a:cxn ang="0">
                <a:pos x="47" y="3"/>
              </a:cxn>
              <a:cxn ang="0">
                <a:pos x="39" y="15"/>
              </a:cxn>
              <a:cxn ang="0">
                <a:pos x="23" y="15"/>
              </a:cxn>
              <a:cxn ang="0">
                <a:pos x="4" y="6"/>
              </a:cxn>
              <a:cxn ang="0">
                <a:pos x="0" y="8"/>
              </a:cxn>
              <a:cxn ang="0">
                <a:pos x="0" y="8"/>
              </a:cxn>
              <a:cxn ang="0">
                <a:pos x="0" y="8"/>
              </a:cxn>
            </a:cxnLst>
            <a:rect l="0" t="0" r="r" b="b"/>
            <a:pathLst>
              <a:path w="78" h="40">
                <a:moveTo>
                  <a:pt x="0" y="8"/>
                </a:moveTo>
                <a:lnTo>
                  <a:pt x="12" y="18"/>
                </a:lnTo>
                <a:lnTo>
                  <a:pt x="30" y="29"/>
                </a:lnTo>
                <a:lnTo>
                  <a:pt x="52" y="35"/>
                </a:lnTo>
                <a:lnTo>
                  <a:pt x="69" y="40"/>
                </a:lnTo>
                <a:lnTo>
                  <a:pt x="78" y="19"/>
                </a:lnTo>
                <a:lnTo>
                  <a:pt x="62" y="0"/>
                </a:lnTo>
                <a:lnTo>
                  <a:pt x="47" y="3"/>
                </a:lnTo>
                <a:lnTo>
                  <a:pt x="39" y="15"/>
                </a:lnTo>
                <a:lnTo>
                  <a:pt x="23" y="15"/>
                </a:lnTo>
                <a:lnTo>
                  <a:pt x="4" y="6"/>
                </a:lnTo>
                <a:lnTo>
                  <a:pt x="0" y="8"/>
                </a:lnTo>
                <a:lnTo>
                  <a:pt x="0" y="8"/>
                </a:lnTo>
                <a:lnTo>
                  <a:pt x="0" y="8"/>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6" name="Freeform 350"/>
          <p:cNvSpPr>
            <a:spLocks noGrp="1" noSelect="1" noRot="1" noMove="1" noResize="1" noEditPoints="1" noAdjustHandles="1" noChangeArrowheads="1" noChangeShapeType="1" noTextEdit="1"/>
          </p:cNvSpPr>
          <p:nvPr>
            <p:custDataLst>
              <p:tags r:id="rId114"/>
            </p:custDataLst>
          </p:nvPr>
        </p:nvSpPr>
        <p:spPr bwMode="auto">
          <a:xfrm flipH="1">
            <a:off x="1739259" y="4164415"/>
            <a:ext cx="14026" cy="14848"/>
          </a:xfrm>
          <a:custGeom>
            <a:avLst/>
            <a:gdLst/>
            <a:ahLst/>
            <a:cxnLst>
              <a:cxn ang="0">
                <a:pos x="9" y="0"/>
              </a:cxn>
              <a:cxn ang="0">
                <a:pos x="2" y="10"/>
              </a:cxn>
              <a:cxn ang="0">
                <a:pos x="4" y="19"/>
              </a:cxn>
              <a:cxn ang="0">
                <a:pos x="0" y="19"/>
              </a:cxn>
              <a:cxn ang="0">
                <a:pos x="1" y="23"/>
              </a:cxn>
              <a:cxn ang="0">
                <a:pos x="12" y="22"/>
              </a:cxn>
              <a:cxn ang="0">
                <a:pos x="17" y="22"/>
              </a:cxn>
              <a:cxn ang="0">
                <a:pos x="17" y="25"/>
              </a:cxn>
              <a:cxn ang="0">
                <a:pos x="11" y="26"/>
              </a:cxn>
              <a:cxn ang="0">
                <a:pos x="12" y="33"/>
              </a:cxn>
              <a:cxn ang="0">
                <a:pos x="21" y="36"/>
              </a:cxn>
              <a:cxn ang="0">
                <a:pos x="30" y="33"/>
              </a:cxn>
              <a:cxn ang="0">
                <a:pos x="32" y="29"/>
              </a:cxn>
              <a:cxn ang="0">
                <a:pos x="32" y="26"/>
              </a:cxn>
              <a:cxn ang="0">
                <a:pos x="34" y="25"/>
              </a:cxn>
              <a:cxn ang="0">
                <a:pos x="32" y="10"/>
              </a:cxn>
              <a:cxn ang="0">
                <a:pos x="27" y="7"/>
              </a:cxn>
              <a:cxn ang="0">
                <a:pos x="27" y="19"/>
              </a:cxn>
              <a:cxn ang="0">
                <a:pos x="24" y="20"/>
              </a:cxn>
              <a:cxn ang="0">
                <a:pos x="16" y="18"/>
              </a:cxn>
              <a:cxn ang="0">
                <a:pos x="6" y="18"/>
              </a:cxn>
              <a:cxn ang="0">
                <a:pos x="5" y="12"/>
              </a:cxn>
              <a:cxn ang="0">
                <a:pos x="8" y="5"/>
              </a:cxn>
              <a:cxn ang="0">
                <a:pos x="9" y="0"/>
              </a:cxn>
              <a:cxn ang="0">
                <a:pos x="9" y="0"/>
              </a:cxn>
              <a:cxn ang="0">
                <a:pos x="9" y="0"/>
              </a:cxn>
            </a:cxnLst>
            <a:rect l="0" t="0" r="r" b="b"/>
            <a:pathLst>
              <a:path w="34" h="36">
                <a:moveTo>
                  <a:pt x="9" y="0"/>
                </a:moveTo>
                <a:lnTo>
                  <a:pt x="2" y="10"/>
                </a:lnTo>
                <a:lnTo>
                  <a:pt x="4" y="19"/>
                </a:lnTo>
                <a:lnTo>
                  <a:pt x="0" y="19"/>
                </a:lnTo>
                <a:lnTo>
                  <a:pt x="1" y="23"/>
                </a:lnTo>
                <a:lnTo>
                  <a:pt x="12" y="22"/>
                </a:lnTo>
                <a:lnTo>
                  <a:pt x="17" y="22"/>
                </a:lnTo>
                <a:lnTo>
                  <a:pt x="17" y="25"/>
                </a:lnTo>
                <a:lnTo>
                  <a:pt x="11" y="26"/>
                </a:lnTo>
                <a:lnTo>
                  <a:pt x="12" y="33"/>
                </a:lnTo>
                <a:lnTo>
                  <a:pt x="21" y="36"/>
                </a:lnTo>
                <a:lnTo>
                  <a:pt x="30" y="33"/>
                </a:lnTo>
                <a:lnTo>
                  <a:pt x="32" y="29"/>
                </a:lnTo>
                <a:lnTo>
                  <a:pt x="32" y="26"/>
                </a:lnTo>
                <a:lnTo>
                  <a:pt x="34" y="25"/>
                </a:lnTo>
                <a:lnTo>
                  <a:pt x="32" y="10"/>
                </a:lnTo>
                <a:lnTo>
                  <a:pt x="27" y="7"/>
                </a:lnTo>
                <a:lnTo>
                  <a:pt x="27" y="19"/>
                </a:lnTo>
                <a:lnTo>
                  <a:pt x="24" y="20"/>
                </a:lnTo>
                <a:lnTo>
                  <a:pt x="16" y="18"/>
                </a:lnTo>
                <a:lnTo>
                  <a:pt x="6" y="18"/>
                </a:lnTo>
                <a:lnTo>
                  <a:pt x="5" y="12"/>
                </a:lnTo>
                <a:lnTo>
                  <a:pt x="8" y="5"/>
                </a:lnTo>
                <a:lnTo>
                  <a:pt x="9" y="0"/>
                </a:lnTo>
                <a:lnTo>
                  <a:pt x="9" y="0"/>
                </a:lnTo>
                <a:lnTo>
                  <a:pt x="9"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7" name="Freeform 351"/>
          <p:cNvSpPr>
            <a:spLocks noGrp="1" noSelect="1" noRot="1" noMove="1" noResize="1" noEditPoints="1" noAdjustHandles="1" noChangeArrowheads="1" noChangeShapeType="1" noTextEdit="1"/>
          </p:cNvSpPr>
          <p:nvPr>
            <p:custDataLst>
              <p:tags r:id="rId115"/>
            </p:custDataLst>
          </p:nvPr>
        </p:nvSpPr>
        <p:spPr bwMode="auto">
          <a:xfrm flipH="1">
            <a:off x="1725646" y="4158228"/>
            <a:ext cx="17326" cy="38358"/>
          </a:xfrm>
          <a:custGeom>
            <a:avLst/>
            <a:gdLst/>
            <a:ahLst/>
            <a:cxnLst>
              <a:cxn ang="0">
                <a:pos x="8" y="16"/>
              </a:cxn>
              <a:cxn ang="0">
                <a:pos x="12" y="30"/>
              </a:cxn>
              <a:cxn ang="0">
                <a:pos x="10" y="41"/>
              </a:cxn>
              <a:cxn ang="0">
                <a:pos x="10" y="50"/>
              </a:cxn>
              <a:cxn ang="0">
                <a:pos x="6" y="56"/>
              </a:cxn>
              <a:cxn ang="0">
                <a:pos x="0" y="62"/>
              </a:cxn>
              <a:cxn ang="0">
                <a:pos x="7" y="61"/>
              </a:cxn>
              <a:cxn ang="0">
                <a:pos x="13" y="50"/>
              </a:cxn>
              <a:cxn ang="0">
                <a:pos x="14" y="43"/>
              </a:cxn>
              <a:cxn ang="0">
                <a:pos x="19" y="44"/>
              </a:cxn>
              <a:cxn ang="0">
                <a:pos x="18" y="66"/>
              </a:cxn>
              <a:cxn ang="0">
                <a:pos x="14" y="79"/>
              </a:cxn>
              <a:cxn ang="0">
                <a:pos x="11" y="93"/>
              </a:cxn>
              <a:cxn ang="0">
                <a:pos x="25" y="66"/>
              </a:cxn>
              <a:cxn ang="0">
                <a:pos x="42" y="57"/>
              </a:cxn>
              <a:cxn ang="0">
                <a:pos x="29" y="56"/>
              </a:cxn>
              <a:cxn ang="0">
                <a:pos x="23" y="42"/>
              </a:cxn>
              <a:cxn ang="0">
                <a:pos x="27" y="29"/>
              </a:cxn>
              <a:cxn ang="0">
                <a:pos x="25" y="9"/>
              </a:cxn>
              <a:cxn ang="0">
                <a:pos x="15" y="0"/>
              </a:cxn>
              <a:cxn ang="0">
                <a:pos x="15" y="9"/>
              </a:cxn>
              <a:cxn ang="0">
                <a:pos x="9" y="8"/>
              </a:cxn>
              <a:cxn ang="0">
                <a:pos x="8" y="16"/>
              </a:cxn>
              <a:cxn ang="0">
                <a:pos x="8" y="16"/>
              </a:cxn>
              <a:cxn ang="0">
                <a:pos x="8" y="16"/>
              </a:cxn>
            </a:cxnLst>
            <a:rect l="0" t="0" r="r" b="b"/>
            <a:pathLst>
              <a:path w="42" h="93">
                <a:moveTo>
                  <a:pt x="8" y="16"/>
                </a:moveTo>
                <a:lnTo>
                  <a:pt x="12" y="30"/>
                </a:lnTo>
                <a:lnTo>
                  <a:pt x="10" y="41"/>
                </a:lnTo>
                <a:lnTo>
                  <a:pt x="10" y="50"/>
                </a:lnTo>
                <a:lnTo>
                  <a:pt x="6" y="56"/>
                </a:lnTo>
                <a:lnTo>
                  <a:pt x="0" y="62"/>
                </a:lnTo>
                <a:lnTo>
                  <a:pt x="7" y="61"/>
                </a:lnTo>
                <a:lnTo>
                  <a:pt x="13" y="50"/>
                </a:lnTo>
                <a:lnTo>
                  <a:pt x="14" y="43"/>
                </a:lnTo>
                <a:lnTo>
                  <a:pt x="19" y="44"/>
                </a:lnTo>
                <a:lnTo>
                  <a:pt x="18" y="66"/>
                </a:lnTo>
                <a:lnTo>
                  <a:pt x="14" y="79"/>
                </a:lnTo>
                <a:lnTo>
                  <a:pt x="11" y="93"/>
                </a:lnTo>
                <a:lnTo>
                  <a:pt x="25" y="66"/>
                </a:lnTo>
                <a:lnTo>
                  <a:pt x="42" y="57"/>
                </a:lnTo>
                <a:lnTo>
                  <a:pt x="29" y="56"/>
                </a:lnTo>
                <a:lnTo>
                  <a:pt x="23" y="42"/>
                </a:lnTo>
                <a:lnTo>
                  <a:pt x="27" y="29"/>
                </a:lnTo>
                <a:lnTo>
                  <a:pt x="25" y="9"/>
                </a:lnTo>
                <a:lnTo>
                  <a:pt x="15" y="0"/>
                </a:lnTo>
                <a:lnTo>
                  <a:pt x="15" y="9"/>
                </a:lnTo>
                <a:lnTo>
                  <a:pt x="9" y="8"/>
                </a:lnTo>
                <a:lnTo>
                  <a:pt x="8" y="16"/>
                </a:lnTo>
                <a:lnTo>
                  <a:pt x="8" y="16"/>
                </a:lnTo>
                <a:lnTo>
                  <a:pt x="8" y="16"/>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8" name="Freeform 353"/>
          <p:cNvSpPr>
            <a:spLocks noGrp="1" noSelect="1" noRot="1" noMove="1" noResize="1" noEditPoints="1" noAdjustHandles="1" noChangeArrowheads="1" noChangeShapeType="1" noTextEdit="1"/>
          </p:cNvSpPr>
          <p:nvPr>
            <p:custDataLst>
              <p:tags r:id="rId116"/>
            </p:custDataLst>
          </p:nvPr>
        </p:nvSpPr>
        <p:spPr bwMode="auto">
          <a:xfrm flipH="1">
            <a:off x="1488031" y="4253504"/>
            <a:ext cx="181511" cy="170754"/>
          </a:xfrm>
          <a:custGeom>
            <a:avLst/>
            <a:gdLst/>
            <a:ahLst/>
            <a:cxnLst>
              <a:cxn ang="0">
                <a:pos x="0" y="0"/>
              </a:cxn>
              <a:cxn ang="0">
                <a:pos x="57" y="55"/>
              </a:cxn>
              <a:cxn ang="0">
                <a:pos x="65" y="62"/>
              </a:cxn>
              <a:cxn ang="0">
                <a:pos x="84" y="82"/>
              </a:cxn>
              <a:cxn ang="0">
                <a:pos x="109" y="105"/>
              </a:cxn>
              <a:cxn ang="0">
                <a:pos x="133" y="125"/>
              </a:cxn>
              <a:cxn ang="0">
                <a:pos x="153" y="145"/>
              </a:cxn>
              <a:cxn ang="0">
                <a:pos x="172" y="169"/>
              </a:cxn>
              <a:cxn ang="0">
                <a:pos x="186" y="189"/>
              </a:cxn>
              <a:cxn ang="0">
                <a:pos x="191" y="197"/>
              </a:cxn>
              <a:cxn ang="0">
                <a:pos x="194" y="212"/>
              </a:cxn>
              <a:cxn ang="0">
                <a:pos x="206" y="235"/>
              </a:cxn>
              <a:cxn ang="0">
                <a:pos x="216" y="247"/>
              </a:cxn>
              <a:cxn ang="0">
                <a:pos x="230" y="263"/>
              </a:cxn>
              <a:cxn ang="0">
                <a:pos x="246" y="280"/>
              </a:cxn>
              <a:cxn ang="0">
                <a:pos x="260" y="294"/>
              </a:cxn>
              <a:cxn ang="0">
                <a:pos x="287" y="322"/>
              </a:cxn>
              <a:cxn ang="0">
                <a:pos x="298" y="340"/>
              </a:cxn>
              <a:cxn ang="0">
                <a:pos x="306" y="348"/>
              </a:cxn>
              <a:cxn ang="0">
                <a:pos x="323" y="365"/>
              </a:cxn>
              <a:cxn ang="0">
                <a:pos x="342" y="382"/>
              </a:cxn>
              <a:cxn ang="0">
                <a:pos x="353" y="392"/>
              </a:cxn>
              <a:cxn ang="0">
                <a:pos x="369" y="400"/>
              </a:cxn>
              <a:cxn ang="0">
                <a:pos x="396" y="405"/>
              </a:cxn>
              <a:cxn ang="0">
                <a:pos x="440" y="395"/>
              </a:cxn>
              <a:cxn ang="0">
                <a:pos x="436" y="405"/>
              </a:cxn>
              <a:cxn ang="0">
                <a:pos x="407" y="410"/>
              </a:cxn>
              <a:cxn ang="0">
                <a:pos x="384" y="414"/>
              </a:cxn>
              <a:cxn ang="0">
                <a:pos x="356" y="405"/>
              </a:cxn>
              <a:cxn ang="0">
                <a:pos x="340" y="390"/>
              </a:cxn>
              <a:cxn ang="0">
                <a:pos x="321" y="373"/>
              </a:cxn>
              <a:cxn ang="0">
                <a:pos x="296" y="354"/>
              </a:cxn>
              <a:cxn ang="0">
                <a:pos x="282" y="322"/>
              </a:cxn>
              <a:cxn ang="0">
                <a:pos x="255" y="301"/>
              </a:cxn>
              <a:cxn ang="0">
                <a:pos x="196" y="237"/>
              </a:cxn>
              <a:cxn ang="0">
                <a:pos x="177" y="188"/>
              </a:cxn>
              <a:cxn ang="0">
                <a:pos x="170" y="179"/>
              </a:cxn>
              <a:cxn ang="0">
                <a:pos x="152" y="158"/>
              </a:cxn>
              <a:cxn ang="0">
                <a:pos x="128" y="134"/>
              </a:cxn>
              <a:cxn ang="0">
                <a:pos x="107" y="115"/>
              </a:cxn>
              <a:cxn ang="0">
                <a:pos x="84" y="96"/>
              </a:cxn>
              <a:cxn ang="0">
                <a:pos x="58" y="71"/>
              </a:cxn>
              <a:cxn ang="0">
                <a:pos x="38" y="50"/>
              </a:cxn>
              <a:cxn ang="0">
                <a:pos x="28" y="40"/>
              </a:cxn>
              <a:cxn ang="0">
                <a:pos x="2" y="14"/>
              </a:cxn>
              <a:cxn ang="0">
                <a:pos x="0" y="0"/>
              </a:cxn>
              <a:cxn ang="0">
                <a:pos x="0" y="0"/>
              </a:cxn>
              <a:cxn ang="0">
                <a:pos x="0" y="0"/>
              </a:cxn>
            </a:cxnLst>
            <a:rect l="0" t="0" r="r" b="b"/>
            <a:pathLst>
              <a:path w="440" h="414">
                <a:moveTo>
                  <a:pt x="0" y="0"/>
                </a:moveTo>
                <a:lnTo>
                  <a:pt x="57" y="55"/>
                </a:lnTo>
                <a:lnTo>
                  <a:pt x="65" y="62"/>
                </a:lnTo>
                <a:lnTo>
                  <a:pt x="84" y="82"/>
                </a:lnTo>
                <a:lnTo>
                  <a:pt x="109" y="105"/>
                </a:lnTo>
                <a:lnTo>
                  <a:pt x="133" y="125"/>
                </a:lnTo>
                <a:lnTo>
                  <a:pt x="153" y="145"/>
                </a:lnTo>
                <a:lnTo>
                  <a:pt x="172" y="169"/>
                </a:lnTo>
                <a:lnTo>
                  <a:pt x="186" y="189"/>
                </a:lnTo>
                <a:lnTo>
                  <a:pt x="191" y="197"/>
                </a:lnTo>
                <a:lnTo>
                  <a:pt x="194" y="212"/>
                </a:lnTo>
                <a:lnTo>
                  <a:pt x="206" y="235"/>
                </a:lnTo>
                <a:lnTo>
                  <a:pt x="216" y="247"/>
                </a:lnTo>
                <a:lnTo>
                  <a:pt x="230" y="263"/>
                </a:lnTo>
                <a:lnTo>
                  <a:pt x="246" y="280"/>
                </a:lnTo>
                <a:lnTo>
                  <a:pt x="260" y="294"/>
                </a:lnTo>
                <a:lnTo>
                  <a:pt x="287" y="322"/>
                </a:lnTo>
                <a:lnTo>
                  <a:pt x="298" y="340"/>
                </a:lnTo>
                <a:lnTo>
                  <a:pt x="306" y="348"/>
                </a:lnTo>
                <a:lnTo>
                  <a:pt x="323" y="365"/>
                </a:lnTo>
                <a:lnTo>
                  <a:pt x="342" y="382"/>
                </a:lnTo>
                <a:lnTo>
                  <a:pt x="353" y="392"/>
                </a:lnTo>
                <a:lnTo>
                  <a:pt x="369" y="400"/>
                </a:lnTo>
                <a:lnTo>
                  <a:pt x="396" y="405"/>
                </a:lnTo>
                <a:lnTo>
                  <a:pt x="440" y="395"/>
                </a:lnTo>
                <a:lnTo>
                  <a:pt x="436" y="405"/>
                </a:lnTo>
                <a:lnTo>
                  <a:pt x="407" y="410"/>
                </a:lnTo>
                <a:lnTo>
                  <a:pt x="384" y="414"/>
                </a:lnTo>
                <a:lnTo>
                  <a:pt x="356" y="405"/>
                </a:lnTo>
                <a:lnTo>
                  <a:pt x="340" y="390"/>
                </a:lnTo>
                <a:lnTo>
                  <a:pt x="321" y="373"/>
                </a:lnTo>
                <a:lnTo>
                  <a:pt x="296" y="354"/>
                </a:lnTo>
                <a:lnTo>
                  <a:pt x="282" y="322"/>
                </a:lnTo>
                <a:lnTo>
                  <a:pt x="255" y="301"/>
                </a:lnTo>
                <a:lnTo>
                  <a:pt x="196" y="237"/>
                </a:lnTo>
                <a:lnTo>
                  <a:pt x="177" y="188"/>
                </a:lnTo>
                <a:lnTo>
                  <a:pt x="170" y="179"/>
                </a:lnTo>
                <a:lnTo>
                  <a:pt x="152" y="158"/>
                </a:lnTo>
                <a:lnTo>
                  <a:pt x="128" y="134"/>
                </a:lnTo>
                <a:lnTo>
                  <a:pt x="107" y="115"/>
                </a:lnTo>
                <a:lnTo>
                  <a:pt x="84" y="96"/>
                </a:lnTo>
                <a:lnTo>
                  <a:pt x="58" y="71"/>
                </a:lnTo>
                <a:lnTo>
                  <a:pt x="38" y="50"/>
                </a:lnTo>
                <a:lnTo>
                  <a:pt x="28" y="40"/>
                </a:lnTo>
                <a:lnTo>
                  <a:pt x="2" y="14"/>
                </a:lnTo>
                <a:lnTo>
                  <a:pt x="0" y="0"/>
                </a:lnTo>
                <a:lnTo>
                  <a:pt x="0" y="0"/>
                </a:lnTo>
                <a:lnTo>
                  <a:pt x="0" y="0"/>
                </a:lnTo>
                <a:close/>
              </a:path>
            </a:pathLst>
          </a:custGeom>
          <a:solidFill>
            <a:schemeClr val="bg1"/>
          </a:solidFill>
          <a:ln w="9525">
            <a:noFill/>
            <a:round/>
            <a:headEnd/>
            <a:tailEnd/>
          </a:ln>
        </p:spPr>
        <p:txBody>
          <a:bodyPr/>
          <a:lstStyle/>
          <a:p>
            <a:pPr fontAlgn="auto">
              <a:spcBef>
                <a:spcPts val="0"/>
              </a:spcBef>
              <a:spcAft>
                <a:spcPts val="0"/>
              </a:spcAft>
              <a:defRPr/>
            </a:pPr>
            <a:endParaRPr lang="da-DK">
              <a:latin typeface="+mn-lt"/>
              <a:cs typeface="+mn-cs"/>
            </a:endParaRPr>
          </a:p>
        </p:txBody>
      </p:sp>
      <p:sp>
        <p:nvSpPr>
          <p:cNvPr id="129" name="Kombinationstegning 183"/>
          <p:cNvSpPr>
            <a:spLocks noGrp="1" noSelect="1" noRot="1" noMove="1" noResize="1" noEditPoints="1" noAdjustHandles="1" noChangeArrowheads="1" noChangeShapeType="1" noTextEdit="1"/>
          </p:cNvSpPr>
          <p:nvPr>
            <p:custDataLst>
              <p:tags r:id="rId117"/>
            </p:custDataLst>
          </p:nvPr>
        </p:nvSpPr>
        <p:spPr bwMode="auto">
          <a:xfrm flipH="1">
            <a:off x="1202170" y="4390091"/>
            <a:ext cx="60446" cy="139625"/>
          </a:xfrm>
          <a:custGeom>
            <a:avLst/>
            <a:gdLst>
              <a:gd name="connsiteX0" fmla="*/ 176464 w 232611"/>
              <a:gd name="connsiteY0" fmla="*/ 0 h 537411"/>
              <a:gd name="connsiteX1" fmla="*/ 232611 w 232611"/>
              <a:gd name="connsiteY1" fmla="*/ 100263 h 537411"/>
              <a:gd name="connsiteX2" fmla="*/ 200527 w 232611"/>
              <a:gd name="connsiteY2" fmla="*/ 296779 h 537411"/>
              <a:gd name="connsiteX3" fmla="*/ 116306 w 232611"/>
              <a:gd name="connsiteY3" fmla="*/ 489284 h 537411"/>
              <a:gd name="connsiteX4" fmla="*/ 32085 w 232611"/>
              <a:gd name="connsiteY4" fmla="*/ 537411 h 537411"/>
              <a:gd name="connsiteX5" fmla="*/ 0 w 232611"/>
              <a:gd name="connsiteY5" fmla="*/ 533400 h 537411"/>
              <a:gd name="connsiteX6" fmla="*/ 44116 w 232611"/>
              <a:gd name="connsiteY6" fmla="*/ 473242 h 537411"/>
              <a:gd name="connsiteX7" fmla="*/ 84221 w 232611"/>
              <a:gd name="connsiteY7" fmla="*/ 425116 h 537411"/>
              <a:gd name="connsiteX8" fmla="*/ 140369 w 232611"/>
              <a:gd name="connsiteY8" fmla="*/ 296779 h 537411"/>
              <a:gd name="connsiteX9" fmla="*/ 168443 w 232611"/>
              <a:gd name="connsiteY9" fmla="*/ 220579 h 537411"/>
              <a:gd name="connsiteX10" fmla="*/ 180474 w 232611"/>
              <a:gd name="connsiteY10" fmla="*/ 104274 h 537411"/>
              <a:gd name="connsiteX11" fmla="*/ 176464 w 232611"/>
              <a:gd name="connsiteY11" fmla="*/ 0 h 5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11" h="537411">
                <a:moveTo>
                  <a:pt x="176464" y="0"/>
                </a:moveTo>
                <a:lnTo>
                  <a:pt x="232611" y="100263"/>
                </a:lnTo>
                <a:lnTo>
                  <a:pt x="200527" y="296779"/>
                </a:lnTo>
                <a:cubicBezTo>
                  <a:pt x="123207" y="488045"/>
                  <a:pt x="184945" y="454969"/>
                  <a:pt x="116306" y="489284"/>
                </a:cubicBezTo>
                <a:cubicBezTo>
                  <a:pt x="37519" y="534898"/>
                  <a:pt x="66357" y="520273"/>
                  <a:pt x="32085" y="537411"/>
                </a:cubicBezTo>
                <a:lnTo>
                  <a:pt x="0" y="533400"/>
                </a:lnTo>
                <a:lnTo>
                  <a:pt x="44116" y="473242"/>
                </a:lnTo>
                <a:lnTo>
                  <a:pt x="84221" y="425116"/>
                </a:lnTo>
                <a:lnTo>
                  <a:pt x="140369" y="296779"/>
                </a:lnTo>
                <a:lnTo>
                  <a:pt x="168443" y="220579"/>
                </a:lnTo>
                <a:lnTo>
                  <a:pt x="180474" y="104274"/>
                </a:lnTo>
                <a:lnTo>
                  <a:pt x="17646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0" name="Kombinationstegning 184"/>
          <p:cNvSpPr>
            <a:spLocks noGrp="1" noSelect="1" noRot="1" noMove="1" noResize="1" noEditPoints="1" noAdjustHandles="1" noChangeArrowheads="1" noChangeShapeType="1" noTextEdit="1"/>
          </p:cNvSpPr>
          <p:nvPr>
            <p:custDataLst>
              <p:tags r:id="rId118"/>
            </p:custDataLst>
          </p:nvPr>
        </p:nvSpPr>
        <p:spPr bwMode="auto">
          <a:xfrm flipH="1">
            <a:off x="1098995" y="4405667"/>
            <a:ext cx="33349" cy="117826"/>
          </a:xfrm>
          <a:custGeom>
            <a:avLst/>
            <a:gdLst>
              <a:gd name="connsiteX0" fmla="*/ 28074 w 128337"/>
              <a:gd name="connsiteY0" fmla="*/ 64372 h 453510"/>
              <a:gd name="connsiteX1" fmla="*/ 20053 w 128337"/>
              <a:gd name="connsiteY1" fmla="*/ 276930 h 453510"/>
              <a:gd name="connsiteX2" fmla="*/ 0 w 128337"/>
              <a:gd name="connsiteY2" fmla="*/ 445372 h 453510"/>
              <a:gd name="connsiteX3" fmla="*/ 96253 w 128337"/>
              <a:gd name="connsiteY3" fmla="*/ 453394 h 453510"/>
              <a:gd name="connsiteX4" fmla="*/ 108284 w 128337"/>
              <a:gd name="connsiteY4" fmla="*/ 365162 h 453510"/>
              <a:gd name="connsiteX5" fmla="*/ 128337 w 128337"/>
              <a:gd name="connsiteY5" fmla="*/ 56351 h 453510"/>
              <a:gd name="connsiteX6" fmla="*/ 44116 w 128337"/>
              <a:gd name="connsiteY6" fmla="*/ 4215 h 453510"/>
              <a:gd name="connsiteX7" fmla="*/ 28074 w 128337"/>
              <a:gd name="connsiteY7" fmla="*/ 64372 h 45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37" h="453510">
                <a:moveTo>
                  <a:pt x="28074" y="64372"/>
                </a:moveTo>
                <a:cubicBezTo>
                  <a:pt x="24027" y="274810"/>
                  <a:pt x="73227" y="223756"/>
                  <a:pt x="20053" y="276930"/>
                </a:cubicBezTo>
                <a:cubicBezTo>
                  <a:pt x="13208" y="333058"/>
                  <a:pt x="0" y="388828"/>
                  <a:pt x="0" y="445372"/>
                </a:cubicBezTo>
                <a:cubicBezTo>
                  <a:pt x="93574" y="453510"/>
                  <a:pt x="61379" y="453394"/>
                  <a:pt x="96253" y="453394"/>
                </a:cubicBezTo>
                <a:lnTo>
                  <a:pt x="108284" y="365162"/>
                </a:lnTo>
                <a:lnTo>
                  <a:pt x="128337" y="56351"/>
                </a:lnTo>
                <a:cubicBezTo>
                  <a:pt x="58981" y="0"/>
                  <a:pt x="91728" y="4215"/>
                  <a:pt x="44116" y="4215"/>
                </a:cubicBezTo>
                <a:lnTo>
                  <a:pt x="28074" y="643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1" name="Kombinationstegning 185"/>
          <p:cNvSpPr>
            <a:spLocks noGrp="1" noSelect="1" noRot="1" noMove="1" noResize="1" noEditPoints="1" noAdjustHandles="1" noChangeArrowheads="1" noChangeShapeType="1" noTextEdit="1"/>
          </p:cNvSpPr>
          <p:nvPr>
            <p:custDataLst>
              <p:tags r:id="rId119"/>
            </p:custDataLst>
          </p:nvPr>
        </p:nvSpPr>
        <p:spPr bwMode="auto">
          <a:xfrm flipH="1">
            <a:off x="1089616" y="4297355"/>
            <a:ext cx="48929" cy="85442"/>
          </a:xfrm>
          <a:custGeom>
            <a:avLst/>
            <a:gdLst>
              <a:gd name="connsiteX0" fmla="*/ 152195 w 188290"/>
              <a:gd name="connsiteY0" fmla="*/ 328863 h 328863"/>
              <a:gd name="connsiteX1" fmla="*/ 180269 w 188290"/>
              <a:gd name="connsiteY1" fmla="*/ 208548 h 328863"/>
              <a:gd name="connsiteX2" fmla="*/ 188290 w 188290"/>
              <a:gd name="connsiteY2" fmla="*/ 100263 h 328863"/>
              <a:gd name="connsiteX3" fmla="*/ 176258 w 188290"/>
              <a:gd name="connsiteY3" fmla="*/ 0 h 328863"/>
              <a:gd name="connsiteX4" fmla="*/ 39900 w 188290"/>
              <a:gd name="connsiteY4" fmla="*/ 12032 h 328863"/>
              <a:gd name="connsiteX5" fmla="*/ 96048 w 188290"/>
              <a:gd name="connsiteY5" fmla="*/ 244642 h 328863"/>
              <a:gd name="connsiteX6" fmla="*/ 116100 w 188290"/>
              <a:gd name="connsiteY6" fmla="*/ 252663 h 328863"/>
              <a:gd name="connsiteX7" fmla="*/ 168237 w 188290"/>
              <a:gd name="connsiteY7" fmla="*/ 272716 h 328863"/>
              <a:gd name="connsiteX8" fmla="*/ 152195 w 188290"/>
              <a:gd name="connsiteY8" fmla="*/ 328863 h 3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290" h="328863">
                <a:moveTo>
                  <a:pt x="152195" y="328863"/>
                </a:moveTo>
                <a:lnTo>
                  <a:pt x="180269" y="208548"/>
                </a:lnTo>
                <a:lnTo>
                  <a:pt x="188290" y="100263"/>
                </a:lnTo>
                <a:lnTo>
                  <a:pt x="176258" y="0"/>
                </a:lnTo>
                <a:lnTo>
                  <a:pt x="39900" y="12032"/>
                </a:lnTo>
                <a:cubicBezTo>
                  <a:pt x="81001" y="272338"/>
                  <a:pt x="0" y="223298"/>
                  <a:pt x="96048" y="244642"/>
                </a:cubicBezTo>
                <a:cubicBezTo>
                  <a:pt x="113285" y="248472"/>
                  <a:pt x="108412" y="244975"/>
                  <a:pt x="116100" y="252663"/>
                </a:cubicBezTo>
                <a:lnTo>
                  <a:pt x="168237" y="272716"/>
                </a:lnTo>
                <a:lnTo>
                  <a:pt x="152195" y="3288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2" name="Kombinationstegning 186"/>
          <p:cNvSpPr>
            <a:spLocks noGrp="1" noSelect="1" noRot="1" noMove="1" noResize="1" noEditPoints="1" noAdjustHandles="1" noChangeArrowheads="1" noChangeShapeType="1" noTextEdit="1"/>
          </p:cNvSpPr>
          <p:nvPr>
            <p:custDataLst>
              <p:tags r:id="rId120"/>
            </p:custDataLst>
          </p:nvPr>
        </p:nvSpPr>
        <p:spPr bwMode="auto">
          <a:xfrm flipH="1">
            <a:off x="1603405" y="4142342"/>
            <a:ext cx="82336" cy="120627"/>
          </a:xfrm>
          <a:custGeom>
            <a:avLst/>
            <a:gdLst>
              <a:gd name="connsiteX0" fmla="*/ 228620 w 316851"/>
              <a:gd name="connsiteY0" fmla="*/ 75270 h 464291"/>
              <a:gd name="connsiteX1" fmla="*/ 64188 w 316851"/>
              <a:gd name="connsiteY1" fmla="*/ 59228 h 464291"/>
              <a:gd name="connsiteX2" fmla="*/ 24083 w 316851"/>
              <a:gd name="connsiteY2" fmla="*/ 295849 h 464291"/>
              <a:gd name="connsiteX3" fmla="*/ 56167 w 316851"/>
              <a:gd name="connsiteY3" fmla="*/ 440228 h 464291"/>
              <a:gd name="connsiteX4" fmla="*/ 60178 w 316851"/>
              <a:gd name="connsiteY4" fmla="*/ 440228 h 464291"/>
              <a:gd name="connsiteX5" fmla="*/ 108304 w 316851"/>
              <a:gd name="connsiteY5" fmla="*/ 464291 h 464291"/>
              <a:gd name="connsiteX6" fmla="*/ 316851 w 316851"/>
              <a:gd name="connsiteY6" fmla="*/ 323923 h 464291"/>
              <a:gd name="connsiteX7" fmla="*/ 228620 w 316851"/>
              <a:gd name="connsiteY7" fmla="*/ 75270 h 46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51" h="464291">
                <a:moveTo>
                  <a:pt x="228620" y="75270"/>
                </a:moveTo>
                <a:cubicBezTo>
                  <a:pt x="62861" y="55055"/>
                  <a:pt x="64188" y="0"/>
                  <a:pt x="64188" y="59228"/>
                </a:cubicBezTo>
                <a:lnTo>
                  <a:pt x="24083" y="295849"/>
                </a:lnTo>
                <a:cubicBezTo>
                  <a:pt x="36882" y="385437"/>
                  <a:pt x="0" y="426185"/>
                  <a:pt x="56167" y="440228"/>
                </a:cubicBezTo>
                <a:cubicBezTo>
                  <a:pt x="57464" y="440552"/>
                  <a:pt x="58841" y="440228"/>
                  <a:pt x="60178" y="440228"/>
                </a:cubicBezTo>
                <a:lnTo>
                  <a:pt x="108304" y="464291"/>
                </a:lnTo>
                <a:cubicBezTo>
                  <a:pt x="178438" y="418434"/>
                  <a:pt x="316851" y="407718"/>
                  <a:pt x="316851" y="323923"/>
                </a:cubicBezTo>
                <a:cubicBezTo>
                  <a:pt x="219564" y="60434"/>
                  <a:pt x="303447" y="21809"/>
                  <a:pt x="228620" y="752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3" name="Kombinationstegning 187"/>
          <p:cNvSpPr>
            <a:spLocks noGrp="1" noSelect="1" noRot="1" noMove="1" noResize="1" noEditPoints="1" noAdjustHandles="1" noChangeArrowheads="1" noChangeShapeType="1" noTextEdit="1"/>
          </p:cNvSpPr>
          <p:nvPr>
            <p:custDataLst>
              <p:tags r:id="rId121"/>
            </p:custDataLst>
          </p:nvPr>
        </p:nvSpPr>
        <p:spPr bwMode="auto">
          <a:xfrm flipH="1">
            <a:off x="1620626" y="4147211"/>
            <a:ext cx="44317" cy="25454"/>
          </a:xfrm>
          <a:custGeom>
            <a:avLst/>
            <a:gdLst>
              <a:gd name="connsiteX0" fmla="*/ 0 w 170543"/>
              <a:gd name="connsiteY0" fmla="*/ 7257 h 97971"/>
              <a:gd name="connsiteX1" fmla="*/ 101600 w 170543"/>
              <a:gd name="connsiteY1" fmla="*/ 0 h 97971"/>
              <a:gd name="connsiteX2" fmla="*/ 170543 w 170543"/>
              <a:gd name="connsiteY2" fmla="*/ 61685 h 97971"/>
              <a:gd name="connsiteX3" fmla="*/ 90715 w 170543"/>
              <a:gd name="connsiteY3" fmla="*/ 97971 h 97971"/>
              <a:gd name="connsiteX4" fmla="*/ 0 w 170543"/>
              <a:gd name="connsiteY4" fmla="*/ 725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43" h="97971">
                <a:moveTo>
                  <a:pt x="0" y="7257"/>
                </a:moveTo>
                <a:lnTo>
                  <a:pt x="101600" y="0"/>
                </a:lnTo>
                <a:lnTo>
                  <a:pt x="170543" y="61685"/>
                </a:lnTo>
                <a:lnTo>
                  <a:pt x="90715" y="97971"/>
                </a:lnTo>
                <a:lnTo>
                  <a:pt x="0" y="72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4" name="Kombinationstegning 188"/>
          <p:cNvSpPr>
            <a:spLocks noGrp="1" noSelect="1" noRot="1" noMove="1" noResize="1" noEditPoints="1" noAdjustHandles="1" noChangeArrowheads="1" noChangeShapeType="1" noTextEdit="1"/>
          </p:cNvSpPr>
          <p:nvPr>
            <p:custDataLst>
              <p:tags r:id="rId122"/>
            </p:custDataLst>
          </p:nvPr>
        </p:nvSpPr>
        <p:spPr bwMode="auto">
          <a:xfrm flipH="1">
            <a:off x="1407527" y="4311248"/>
            <a:ext cx="144030" cy="100438"/>
          </a:xfrm>
          <a:custGeom>
            <a:avLst/>
            <a:gdLst>
              <a:gd name="connsiteX0" fmla="*/ 394606 w 554263"/>
              <a:gd name="connsiteY0" fmla="*/ 348343 h 386583"/>
              <a:gd name="connsiteX1" fmla="*/ 554263 w 554263"/>
              <a:gd name="connsiteY1" fmla="*/ 275771 h 386583"/>
              <a:gd name="connsiteX2" fmla="*/ 329292 w 554263"/>
              <a:gd name="connsiteY2" fmla="*/ 0 h 386583"/>
              <a:gd name="connsiteX3" fmla="*/ 42635 w 554263"/>
              <a:gd name="connsiteY3" fmla="*/ 148771 h 386583"/>
              <a:gd name="connsiteX4" fmla="*/ 64406 w 554263"/>
              <a:gd name="connsiteY4" fmla="*/ 330200 h 386583"/>
              <a:gd name="connsiteX5" fmla="*/ 216806 w 554263"/>
              <a:gd name="connsiteY5" fmla="*/ 370114 h 386583"/>
              <a:gd name="connsiteX6" fmla="*/ 394606 w 554263"/>
              <a:gd name="connsiteY6" fmla="*/ 348343 h 3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3" h="386583">
                <a:moveTo>
                  <a:pt x="394606" y="348343"/>
                </a:moveTo>
                <a:lnTo>
                  <a:pt x="554263" y="275771"/>
                </a:lnTo>
                <a:lnTo>
                  <a:pt x="329292" y="0"/>
                </a:lnTo>
                <a:lnTo>
                  <a:pt x="42635" y="148771"/>
                </a:lnTo>
                <a:cubicBezTo>
                  <a:pt x="60898" y="331403"/>
                  <a:pt x="0" y="330200"/>
                  <a:pt x="64406" y="330200"/>
                </a:cubicBezTo>
                <a:cubicBezTo>
                  <a:pt x="209412" y="371099"/>
                  <a:pt x="156908" y="370114"/>
                  <a:pt x="216806" y="370114"/>
                </a:cubicBezTo>
                <a:cubicBezTo>
                  <a:pt x="349135" y="355411"/>
                  <a:pt x="316460" y="386583"/>
                  <a:pt x="394606" y="3483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5" name="Kombinationstegning 190"/>
          <p:cNvSpPr>
            <a:spLocks noGrp="1" noSelect="1" noRot="1" noMove="1" noResize="1" noEditPoints="1" noAdjustHandles="1" noChangeArrowheads="1" noChangeShapeType="1" noTextEdit="1"/>
          </p:cNvSpPr>
          <p:nvPr>
            <p:custDataLst>
              <p:tags r:id="rId123"/>
            </p:custDataLst>
          </p:nvPr>
        </p:nvSpPr>
        <p:spPr bwMode="auto">
          <a:xfrm flipH="1">
            <a:off x="1531992" y="4322561"/>
            <a:ext cx="53746" cy="76362"/>
          </a:xfrm>
          <a:custGeom>
            <a:avLst/>
            <a:gdLst>
              <a:gd name="connsiteX0" fmla="*/ 170543 w 206829"/>
              <a:gd name="connsiteY0" fmla="*/ 293914 h 293914"/>
              <a:gd name="connsiteX1" fmla="*/ 206829 w 206829"/>
              <a:gd name="connsiteY1" fmla="*/ 203200 h 293914"/>
              <a:gd name="connsiteX2" fmla="*/ 29029 w 206829"/>
              <a:gd name="connsiteY2" fmla="*/ 0 h 293914"/>
              <a:gd name="connsiteX3" fmla="*/ 0 w 206829"/>
              <a:gd name="connsiteY3" fmla="*/ 108857 h 293914"/>
              <a:gd name="connsiteX4" fmla="*/ 54429 w 206829"/>
              <a:gd name="connsiteY4" fmla="*/ 177800 h 293914"/>
              <a:gd name="connsiteX5" fmla="*/ 170543 w 206829"/>
              <a:gd name="connsiteY5" fmla="*/ 293914 h 29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29" h="293914">
                <a:moveTo>
                  <a:pt x="170543" y="293914"/>
                </a:moveTo>
                <a:lnTo>
                  <a:pt x="206829" y="203200"/>
                </a:lnTo>
                <a:lnTo>
                  <a:pt x="29029" y="0"/>
                </a:lnTo>
                <a:lnTo>
                  <a:pt x="0" y="108857"/>
                </a:lnTo>
                <a:lnTo>
                  <a:pt x="54429" y="177800"/>
                </a:lnTo>
                <a:lnTo>
                  <a:pt x="170543" y="2939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6" name="Kombinationstegning 191"/>
          <p:cNvSpPr>
            <a:spLocks noGrp="1" noSelect="1" noRot="1" noMove="1" noResize="1" noEditPoints="1" noAdjustHandles="1" noChangeArrowheads="1" noChangeShapeType="1" noTextEdit="1"/>
          </p:cNvSpPr>
          <p:nvPr>
            <p:custDataLst>
              <p:tags r:id="rId124"/>
            </p:custDataLst>
          </p:nvPr>
        </p:nvSpPr>
        <p:spPr bwMode="auto">
          <a:xfrm flipH="1">
            <a:off x="1461737" y="4391381"/>
            <a:ext cx="43853" cy="92388"/>
          </a:xfrm>
          <a:custGeom>
            <a:avLst/>
            <a:gdLst>
              <a:gd name="connsiteX0" fmla="*/ 76200 w 168759"/>
              <a:gd name="connsiteY0" fmla="*/ 355600 h 355600"/>
              <a:gd name="connsiteX1" fmla="*/ 148771 w 168759"/>
              <a:gd name="connsiteY1" fmla="*/ 134257 h 355600"/>
              <a:gd name="connsiteX2" fmla="*/ 123371 w 168759"/>
              <a:gd name="connsiteY2" fmla="*/ 10885 h 355600"/>
              <a:gd name="connsiteX3" fmla="*/ 43543 w 168759"/>
              <a:gd name="connsiteY3" fmla="*/ 0 h 355600"/>
              <a:gd name="connsiteX4" fmla="*/ 0 w 168759"/>
              <a:gd name="connsiteY4" fmla="*/ 97971 h 355600"/>
              <a:gd name="connsiteX5" fmla="*/ 58057 w 168759"/>
              <a:gd name="connsiteY5" fmla="*/ 101600 h 355600"/>
              <a:gd name="connsiteX6" fmla="*/ 58057 w 168759"/>
              <a:gd name="connsiteY6" fmla="*/ 166914 h 355600"/>
              <a:gd name="connsiteX7" fmla="*/ 39914 w 168759"/>
              <a:gd name="connsiteY7" fmla="*/ 315685 h 355600"/>
              <a:gd name="connsiteX8" fmla="*/ 76200 w 168759"/>
              <a:gd name="connsiteY8"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 h="355600">
                <a:moveTo>
                  <a:pt x="76200" y="355600"/>
                </a:moveTo>
                <a:lnTo>
                  <a:pt x="148771" y="134257"/>
                </a:lnTo>
                <a:cubicBezTo>
                  <a:pt x="126790" y="9694"/>
                  <a:pt x="168759" y="10885"/>
                  <a:pt x="123371" y="10885"/>
                </a:cubicBezTo>
                <a:lnTo>
                  <a:pt x="43543" y="0"/>
                </a:lnTo>
                <a:lnTo>
                  <a:pt x="0" y="97971"/>
                </a:lnTo>
                <a:lnTo>
                  <a:pt x="58057" y="101600"/>
                </a:lnTo>
                <a:lnTo>
                  <a:pt x="58057" y="166914"/>
                </a:lnTo>
                <a:lnTo>
                  <a:pt x="39914" y="315685"/>
                </a:lnTo>
                <a:lnTo>
                  <a:pt x="76200" y="355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37" name="Kombinationstegning 192"/>
          <p:cNvSpPr>
            <a:spLocks noGrp="1" noSelect="1" noRot="1" noMove="1" noResize="1" noEditPoints="1" noAdjustHandles="1" noChangeArrowheads="1" noChangeShapeType="1" noTextEdit="1"/>
          </p:cNvSpPr>
          <p:nvPr>
            <p:custDataLst>
              <p:tags r:id="rId125"/>
            </p:custDataLst>
          </p:nvPr>
        </p:nvSpPr>
        <p:spPr bwMode="auto">
          <a:xfrm flipH="1">
            <a:off x="1079393" y="4123643"/>
            <a:ext cx="160295" cy="89049"/>
          </a:xfrm>
          <a:custGeom>
            <a:avLst/>
            <a:gdLst>
              <a:gd name="connsiteX0" fmla="*/ 0 w 616857"/>
              <a:gd name="connsiteY0" fmla="*/ 36286 h 342747"/>
              <a:gd name="connsiteX1" fmla="*/ 239486 w 616857"/>
              <a:gd name="connsiteY1" fmla="*/ 0 h 342747"/>
              <a:gd name="connsiteX2" fmla="*/ 406400 w 616857"/>
              <a:gd name="connsiteY2" fmla="*/ 18143 h 342747"/>
              <a:gd name="connsiteX3" fmla="*/ 540657 w 616857"/>
              <a:gd name="connsiteY3" fmla="*/ 39915 h 342747"/>
              <a:gd name="connsiteX4" fmla="*/ 616857 w 616857"/>
              <a:gd name="connsiteY4" fmla="*/ 105229 h 342747"/>
              <a:gd name="connsiteX5" fmla="*/ 613229 w 616857"/>
              <a:gd name="connsiteY5" fmla="*/ 156029 h 342747"/>
              <a:gd name="connsiteX6" fmla="*/ 410029 w 616857"/>
              <a:gd name="connsiteY6" fmla="*/ 341086 h 342747"/>
              <a:gd name="connsiteX7" fmla="*/ 116114 w 616857"/>
              <a:gd name="connsiteY7" fmla="*/ 210457 h 342747"/>
              <a:gd name="connsiteX8" fmla="*/ 0 w 616857"/>
              <a:gd name="connsiteY8" fmla="*/ 36286 h 3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857" h="342747">
                <a:moveTo>
                  <a:pt x="0" y="36286"/>
                </a:moveTo>
                <a:lnTo>
                  <a:pt x="239486" y="0"/>
                </a:lnTo>
                <a:lnTo>
                  <a:pt x="406400" y="18143"/>
                </a:lnTo>
                <a:lnTo>
                  <a:pt x="540657" y="39915"/>
                </a:lnTo>
                <a:lnTo>
                  <a:pt x="616857" y="105229"/>
                </a:lnTo>
                <a:lnTo>
                  <a:pt x="613229" y="156029"/>
                </a:lnTo>
                <a:cubicBezTo>
                  <a:pt x="415527" y="342747"/>
                  <a:pt x="507125" y="341086"/>
                  <a:pt x="410029" y="341086"/>
                </a:cubicBezTo>
                <a:cubicBezTo>
                  <a:pt x="311612" y="298560"/>
                  <a:pt x="116114" y="317669"/>
                  <a:pt x="116114" y="210457"/>
                </a:cubicBezTo>
                <a:lnTo>
                  <a:pt x="0" y="362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20494" name="Freeform 231"/>
          <p:cNvSpPr>
            <a:spLocks noGrp="1" noSelect="1" noRot="1" noMove="1" noResize="1" noEditPoints="1" noAdjustHandles="1" noChangeArrowheads="1" noChangeShapeType="1" noTextEdit="1"/>
          </p:cNvSpPr>
          <p:nvPr>
            <p:custDataLst>
              <p:tags r:id="rId126"/>
            </p:custDataLst>
          </p:nvPr>
        </p:nvSpPr>
        <p:spPr bwMode="auto">
          <a:xfrm>
            <a:off x="1259336" y="4177674"/>
            <a:ext cx="129811" cy="187397"/>
          </a:xfrm>
          <a:custGeom>
            <a:avLst/>
            <a:gdLst>
              <a:gd name="T0" fmla="*/ 2147483647 w 245"/>
              <a:gd name="T1" fmla="*/ 2147483647 h 353"/>
              <a:gd name="T2" fmla="*/ 2147483647 w 245"/>
              <a:gd name="T3" fmla="*/ 2147483647 h 353"/>
              <a:gd name="T4" fmla="*/ 2147483647 w 245"/>
              <a:gd name="T5" fmla="*/ 2147483647 h 353"/>
              <a:gd name="T6" fmla="*/ 2147483647 w 245"/>
              <a:gd name="T7" fmla="*/ 2147483647 h 353"/>
              <a:gd name="T8" fmla="*/ 2147483647 w 245"/>
              <a:gd name="T9" fmla="*/ 2147483647 h 353"/>
              <a:gd name="T10" fmla="*/ 2147483647 w 245"/>
              <a:gd name="T11" fmla="*/ 2147483647 h 353"/>
              <a:gd name="T12" fmla="*/ 2147483647 w 245"/>
              <a:gd name="T13" fmla="*/ 2147483647 h 353"/>
              <a:gd name="T14" fmla="*/ 2147483647 w 245"/>
              <a:gd name="T15" fmla="*/ 2147483647 h 353"/>
              <a:gd name="T16" fmla="*/ 2147483647 w 245"/>
              <a:gd name="T17" fmla="*/ 2147483647 h 353"/>
              <a:gd name="T18" fmla="*/ 2147483647 w 245"/>
              <a:gd name="T19" fmla="*/ 2147483647 h 353"/>
              <a:gd name="T20" fmla="*/ 2147483647 w 245"/>
              <a:gd name="T21" fmla="*/ 2147483647 h 353"/>
              <a:gd name="T22" fmla="*/ 2147483647 w 245"/>
              <a:gd name="T23" fmla="*/ 2147483647 h 353"/>
              <a:gd name="T24" fmla="*/ 2147483647 w 245"/>
              <a:gd name="T25" fmla="*/ 2147483647 h 353"/>
              <a:gd name="T26" fmla="*/ 2147483647 w 245"/>
              <a:gd name="T27" fmla="*/ 2147483647 h 353"/>
              <a:gd name="T28" fmla="*/ 2147483647 w 245"/>
              <a:gd name="T29" fmla="*/ 2147483647 h 353"/>
              <a:gd name="T30" fmla="*/ 2147483647 w 245"/>
              <a:gd name="T31" fmla="*/ 2147483647 h 353"/>
              <a:gd name="T32" fmla="*/ 2147483647 w 245"/>
              <a:gd name="T33" fmla="*/ 2147483647 h 353"/>
              <a:gd name="T34" fmla="*/ 2147483647 w 245"/>
              <a:gd name="T35" fmla="*/ 2147483647 h 353"/>
              <a:gd name="T36" fmla="*/ 2147483647 w 245"/>
              <a:gd name="T37" fmla="*/ 2147483647 h 353"/>
              <a:gd name="T38" fmla="*/ 2147483647 w 245"/>
              <a:gd name="T39" fmla="*/ 0 h 353"/>
              <a:gd name="T40" fmla="*/ 2147483647 w 245"/>
              <a:gd name="T41" fmla="*/ 2147483647 h 353"/>
              <a:gd name="T42" fmla="*/ 2147483647 w 245"/>
              <a:gd name="T43" fmla="*/ 2147483647 h 353"/>
              <a:gd name="T44" fmla="*/ 2147483647 w 245"/>
              <a:gd name="T45" fmla="*/ 2147483647 h 353"/>
              <a:gd name="T46" fmla="*/ 2147483647 w 245"/>
              <a:gd name="T47" fmla="*/ 2147483647 h 353"/>
              <a:gd name="T48" fmla="*/ 2147483647 w 245"/>
              <a:gd name="T49" fmla="*/ 2147483647 h 353"/>
              <a:gd name="T50" fmla="*/ 2147483647 w 245"/>
              <a:gd name="T51" fmla="*/ 2147483647 h 353"/>
              <a:gd name="T52" fmla="*/ 2147483647 w 245"/>
              <a:gd name="T53" fmla="*/ 2147483647 h 353"/>
              <a:gd name="T54" fmla="*/ 2147483647 w 245"/>
              <a:gd name="T55" fmla="*/ 2147483647 h 353"/>
              <a:gd name="T56" fmla="*/ 2147483647 w 245"/>
              <a:gd name="T57" fmla="*/ 2147483647 h 353"/>
              <a:gd name="T58" fmla="*/ 2147483647 w 245"/>
              <a:gd name="T59" fmla="*/ 2147483647 h 353"/>
              <a:gd name="T60" fmla="*/ 2147483647 w 245"/>
              <a:gd name="T61" fmla="*/ 2147483647 h 353"/>
              <a:gd name="T62" fmla="*/ 2147483647 w 245"/>
              <a:gd name="T63" fmla="*/ 2147483647 h 353"/>
              <a:gd name="T64" fmla="*/ 2147483647 w 245"/>
              <a:gd name="T65" fmla="*/ 2147483647 h 353"/>
              <a:gd name="T66" fmla="*/ 2147483647 w 245"/>
              <a:gd name="T67" fmla="*/ 2147483647 h 353"/>
              <a:gd name="T68" fmla="*/ 2147483647 w 245"/>
              <a:gd name="T69" fmla="*/ 2147483647 h 353"/>
              <a:gd name="T70" fmla="*/ 2147483647 w 245"/>
              <a:gd name="T71" fmla="*/ 2147483647 h 353"/>
              <a:gd name="T72" fmla="*/ 2147483647 w 245"/>
              <a:gd name="T73" fmla="*/ 2147483647 h 353"/>
              <a:gd name="T74" fmla="*/ 2147483647 w 245"/>
              <a:gd name="T75" fmla="*/ 2147483647 h 353"/>
              <a:gd name="T76" fmla="*/ 2147483647 w 245"/>
              <a:gd name="T77" fmla="*/ 2147483647 h 353"/>
              <a:gd name="T78" fmla="*/ 2147483647 w 245"/>
              <a:gd name="T79" fmla="*/ 2147483647 h 353"/>
              <a:gd name="T80" fmla="*/ 2147483647 w 245"/>
              <a:gd name="T81" fmla="*/ 2147483647 h 353"/>
              <a:gd name="T82" fmla="*/ 2147483647 w 245"/>
              <a:gd name="T83" fmla="*/ 2147483647 h 353"/>
              <a:gd name="T84" fmla="*/ 2147483647 w 245"/>
              <a:gd name="T85" fmla="*/ 2147483647 h 353"/>
              <a:gd name="T86" fmla="*/ 2147483647 w 245"/>
              <a:gd name="T87" fmla="*/ 2147483647 h 353"/>
              <a:gd name="T88" fmla="*/ 2147483647 w 245"/>
              <a:gd name="T89" fmla="*/ 2147483647 h 353"/>
              <a:gd name="T90" fmla="*/ 2147483647 w 245"/>
              <a:gd name="T91" fmla="*/ 2147483647 h 353"/>
              <a:gd name="T92" fmla="*/ 2147483647 w 245"/>
              <a:gd name="T93" fmla="*/ 2147483647 h 353"/>
              <a:gd name="T94" fmla="*/ 2147483647 w 245"/>
              <a:gd name="T95" fmla="*/ 2147483647 h 353"/>
              <a:gd name="T96" fmla="*/ 2147483647 w 245"/>
              <a:gd name="T97" fmla="*/ 2147483647 h 353"/>
              <a:gd name="T98" fmla="*/ 2147483647 w 245"/>
              <a:gd name="T99" fmla="*/ 2147483647 h 353"/>
              <a:gd name="T100" fmla="*/ 2147483647 w 245"/>
              <a:gd name="T101" fmla="*/ 2147483647 h 353"/>
              <a:gd name="T102" fmla="*/ 2147483647 w 245"/>
              <a:gd name="T103" fmla="*/ 2147483647 h 353"/>
              <a:gd name="T104" fmla="*/ 2147483647 w 245"/>
              <a:gd name="T105" fmla="*/ 2147483647 h 3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5"/>
              <a:gd name="T160" fmla="*/ 0 h 353"/>
              <a:gd name="T161" fmla="*/ 245 w 245"/>
              <a:gd name="T162" fmla="*/ 353 h 3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5" h="353">
                <a:moveTo>
                  <a:pt x="114" y="316"/>
                </a:moveTo>
                <a:lnTo>
                  <a:pt x="100" y="315"/>
                </a:lnTo>
                <a:lnTo>
                  <a:pt x="86" y="314"/>
                </a:lnTo>
                <a:lnTo>
                  <a:pt x="74" y="311"/>
                </a:lnTo>
                <a:lnTo>
                  <a:pt x="63" y="308"/>
                </a:lnTo>
                <a:lnTo>
                  <a:pt x="53" y="303"/>
                </a:lnTo>
                <a:lnTo>
                  <a:pt x="44" y="298"/>
                </a:lnTo>
                <a:lnTo>
                  <a:pt x="35" y="292"/>
                </a:lnTo>
                <a:lnTo>
                  <a:pt x="28" y="286"/>
                </a:lnTo>
                <a:lnTo>
                  <a:pt x="22" y="279"/>
                </a:lnTo>
                <a:lnTo>
                  <a:pt x="16" y="271"/>
                </a:lnTo>
                <a:lnTo>
                  <a:pt x="11" y="263"/>
                </a:lnTo>
                <a:lnTo>
                  <a:pt x="8" y="255"/>
                </a:lnTo>
                <a:lnTo>
                  <a:pt x="5" y="246"/>
                </a:lnTo>
                <a:lnTo>
                  <a:pt x="3" y="237"/>
                </a:lnTo>
                <a:lnTo>
                  <a:pt x="1" y="228"/>
                </a:lnTo>
                <a:lnTo>
                  <a:pt x="0" y="218"/>
                </a:lnTo>
                <a:lnTo>
                  <a:pt x="82" y="218"/>
                </a:lnTo>
                <a:lnTo>
                  <a:pt x="83" y="224"/>
                </a:lnTo>
                <a:lnTo>
                  <a:pt x="84" y="229"/>
                </a:lnTo>
                <a:lnTo>
                  <a:pt x="85" y="235"/>
                </a:lnTo>
                <a:lnTo>
                  <a:pt x="88" y="241"/>
                </a:lnTo>
                <a:lnTo>
                  <a:pt x="92" y="246"/>
                </a:lnTo>
                <a:lnTo>
                  <a:pt x="97" y="251"/>
                </a:lnTo>
                <a:lnTo>
                  <a:pt x="104" y="254"/>
                </a:lnTo>
                <a:lnTo>
                  <a:pt x="114" y="255"/>
                </a:lnTo>
                <a:lnTo>
                  <a:pt x="114" y="202"/>
                </a:lnTo>
                <a:lnTo>
                  <a:pt x="110" y="201"/>
                </a:lnTo>
                <a:lnTo>
                  <a:pt x="106" y="199"/>
                </a:lnTo>
                <a:lnTo>
                  <a:pt x="103" y="198"/>
                </a:lnTo>
                <a:lnTo>
                  <a:pt x="99" y="197"/>
                </a:lnTo>
                <a:lnTo>
                  <a:pt x="94" y="196"/>
                </a:lnTo>
                <a:lnTo>
                  <a:pt x="90" y="195"/>
                </a:lnTo>
                <a:lnTo>
                  <a:pt x="86" y="194"/>
                </a:lnTo>
                <a:lnTo>
                  <a:pt x="81" y="192"/>
                </a:lnTo>
                <a:lnTo>
                  <a:pt x="66" y="187"/>
                </a:lnTo>
                <a:lnTo>
                  <a:pt x="52" y="181"/>
                </a:lnTo>
                <a:lnTo>
                  <a:pt x="41" y="175"/>
                </a:lnTo>
                <a:lnTo>
                  <a:pt x="30" y="167"/>
                </a:lnTo>
                <a:lnTo>
                  <a:pt x="22" y="158"/>
                </a:lnTo>
                <a:lnTo>
                  <a:pt x="17" y="147"/>
                </a:lnTo>
                <a:lnTo>
                  <a:pt x="12" y="134"/>
                </a:lnTo>
                <a:lnTo>
                  <a:pt x="11" y="119"/>
                </a:lnTo>
                <a:lnTo>
                  <a:pt x="12" y="108"/>
                </a:lnTo>
                <a:lnTo>
                  <a:pt x="14" y="98"/>
                </a:lnTo>
                <a:lnTo>
                  <a:pt x="17" y="88"/>
                </a:lnTo>
                <a:lnTo>
                  <a:pt x="21" y="79"/>
                </a:lnTo>
                <a:lnTo>
                  <a:pt x="26" y="71"/>
                </a:lnTo>
                <a:lnTo>
                  <a:pt x="31" y="64"/>
                </a:lnTo>
                <a:lnTo>
                  <a:pt x="38" y="58"/>
                </a:lnTo>
                <a:lnTo>
                  <a:pt x="45" y="52"/>
                </a:lnTo>
                <a:lnTo>
                  <a:pt x="52" y="47"/>
                </a:lnTo>
                <a:lnTo>
                  <a:pt x="60" y="43"/>
                </a:lnTo>
                <a:lnTo>
                  <a:pt x="69" y="39"/>
                </a:lnTo>
                <a:lnTo>
                  <a:pt x="78" y="36"/>
                </a:lnTo>
                <a:lnTo>
                  <a:pt x="87" y="33"/>
                </a:lnTo>
                <a:lnTo>
                  <a:pt x="96" y="32"/>
                </a:lnTo>
                <a:lnTo>
                  <a:pt x="105" y="31"/>
                </a:lnTo>
                <a:lnTo>
                  <a:pt x="114" y="30"/>
                </a:lnTo>
                <a:lnTo>
                  <a:pt x="114" y="0"/>
                </a:lnTo>
                <a:lnTo>
                  <a:pt x="134" y="0"/>
                </a:lnTo>
                <a:lnTo>
                  <a:pt x="134" y="30"/>
                </a:lnTo>
                <a:lnTo>
                  <a:pt x="144" y="31"/>
                </a:lnTo>
                <a:lnTo>
                  <a:pt x="154" y="32"/>
                </a:lnTo>
                <a:lnTo>
                  <a:pt x="163" y="33"/>
                </a:lnTo>
                <a:lnTo>
                  <a:pt x="172" y="36"/>
                </a:lnTo>
                <a:lnTo>
                  <a:pt x="181" y="39"/>
                </a:lnTo>
                <a:lnTo>
                  <a:pt x="189" y="42"/>
                </a:lnTo>
                <a:lnTo>
                  <a:pt x="197" y="46"/>
                </a:lnTo>
                <a:lnTo>
                  <a:pt x="205" y="51"/>
                </a:lnTo>
                <a:lnTo>
                  <a:pt x="211" y="57"/>
                </a:lnTo>
                <a:lnTo>
                  <a:pt x="217" y="63"/>
                </a:lnTo>
                <a:lnTo>
                  <a:pt x="222" y="71"/>
                </a:lnTo>
                <a:lnTo>
                  <a:pt x="227" y="79"/>
                </a:lnTo>
                <a:lnTo>
                  <a:pt x="230" y="88"/>
                </a:lnTo>
                <a:lnTo>
                  <a:pt x="233" y="97"/>
                </a:lnTo>
                <a:lnTo>
                  <a:pt x="234" y="108"/>
                </a:lnTo>
                <a:lnTo>
                  <a:pt x="235" y="119"/>
                </a:lnTo>
                <a:lnTo>
                  <a:pt x="162" y="119"/>
                </a:lnTo>
                <a:lnTo>
                  <a:pt x="161" y="112"/>
                </a:lnTo>
                <a:lnTo>
                  <a:pt x="159" y="107"/>
                </a:lnTo>
                <a:lnTo>
                  <a:pt x="157" y="103"/>
                </a:lnTo>
                <a:lnTo>
                  <a:pt x="155" y="99"/>
                </a:lnTo>
                <a:lnTo>
                  <a:pt x="151" y="96"/>
                </a:lnTo>
                <a:lnTo>
                  <a:pt x="146" y="94"/>
                </a:lnTo>
                <a:lnTo>
                  <a:pt x="141" y="92"/>
                </a:lnTo>
                <a:lnTo>
                  <a:pt x="134" y="90"/>
                </a:lnTo>
                <a:lnTo>
                  <a:pt x="134" y="133"/>
                </a:lnTo>
                <a:lnTo>
                  <a:pt x="152" y="137"/>
                </a:lnTo>
                <a:lnTo>
                  <a:pt x="167" y="142"/>
                </a:lnTo>
                <a:lnTo>
                  <a:pt x="181" y="146"/>
                </a:lnTo>
                <a:lnTo>
                  <a:pt x="193" y="151"/>
                </a:lnTo>
                <a:lnTo>
                  <a:pt x="204" y="156"/>
                </a:lnTo>
                <a:lnTo>
                  <a:pt x="213" y="161"/>
                </a:lnTo>
                <a:lnTo>
                  <a:pt x="220" y="167"/>
                </a:lnTo>
                <a:lnTo>
                  <a:pt x="227" y="172"/>
                </a:lnTo>
                <a:lnTo>
                  <a:pt x="232" y="178"/>
                </a:lnTo>
                <a:lnTo>
                  <a:pt x="236" y="184"/>
                </a:lnTo>
                <a:lnTo>
                  <a:pt x="239" y="191"/>
                </a:lnTo>
                <a:lnTo>
                  <a:pt x="242" y="198"/>
                </a:lnTo>
                <a:lnTo>
                  <a:pt x="244" y="205"/>
                </a:lnTo>
                <a:lnTo>
                  <a:pt x="245" y="212"/>
                </a:lnTo>
                <a:lnTo>
                  <a:pt x="245" y="220"/>
                </a:lnTo>
                <a:lnTo>
                  <a:pt x="245" y="228"/>
                </a:lnTo>
                <a:lnTo>
                  <a:pt x="245" y="236"/>
                </a:lnTo>
                <a:lnTo>
                  <a:pt x="244" y="243"/>
                </a:lnTo>
                <a:lnTo>
                  <a:pt x="242" y="251"/>
                </a:lnTo>
                <a:lnTo>
                  <a:pt x="239" y="259"/>
                </a:lnTo>
                <a:lnTo>
                  <a:pt x="236" y="266"/>
                </a:lnTo>
                <a:lnTo>
                  <a:pt x="231" y="274"/>
                </a:lnTo>
                <a:lnTo>
                  <a:pt x="226" y="281"/>
                </a:lnTo>
                <a:lnTo>
                  <a:pt x="220" y="287"/>
                </a:lnTo>
                <a:lnTo>
                  <a:pt x="213" y="293"/>
                </a:lnTo>
                <a:lnTo>
                  <a:pt x="205" y="299"/>
                </a:lnTo>
                <a:lnTo>
                  <a:pt x="196" y="304"/>
                </a:lnTo>
                <a:lnTo>
                  <a:pt x="186" y="308"/>
                </a:lnTo>
                <a:lnTo>
                  <a:pt x="175" y="311"/>
                </a:lnTo>
                <a:lnTo>
                  <a:pt x="162" y="314"/>
                </a:lnTo>
                <a:lnTo>
                  <a:pt x="149" y="315"/>
                </a:lnTo>
                <a:lnTo>
                  <a:pt x="134" y="316"/>
                </a:lnTo>
                <a:lnTo>
                  <a:pt x="134" y="353"/>
                </a:lnTo>
                <a:lnTo>
                  <a:pt x="114" y="353"/>
                </a:lnTo>
                <a:lnTo>
                  <a:pt x="114" y="316"/>
                </a:lnTo>
                <a:close/>
                <a:moveTo>
                  <a:pt x="114" y="90"/>
                </a:moveTo>
                <a:lnTo>
                  <a:pt x="109" y="90"/>
                </a:lnTo>
                <a:lnTo>
                  <a:pt x="104" y="91"/>
                </a:lnTo>
                <a:lnTo>
                  <a:pt x="100" y="92"/>
                </a:lnTo>
                <a:lnTo>
                  <a:pt x="96" y="93"/>
                </a:lnTo>
                <a:lnTo>
                  <a:pt x="92" y="96"/>
                </a:lnTo>
                <a:lnTo>
                  <a:pt x="89" y="99"/>
                </a:lnTo>
                <a:lnTo>
                  <a:pt x="88" y="103"/>
                </a:lnTo>
                <a:lnTo>
                  <a:pt x="87" y="108"/>
                </a:lnTo>
                <a:lnTo>
                  <a:pt x="88" y="112"/>
                </a:lnTo>
                <a:lnTo>
                  <a:pt x="89" y="115"/>
                </a:lnTo>
                <a:lnTo>
                  <a:pt x="91" y="118"/>
                </a:lnTo>
                <a:lnTo>
                  <a:pt x="94" y="121"/>
                </a:lnTo>
                <a:lnTo>
                  <a:pt x="98" y="123"/>
                </a:lnTo>
                <a:lnTo>
                  <a:pt x="103" y="125"/>
                </a:lnTo>
                <a:lnTo>
                  <a:pt x="108" y="127"/>
                </a:lnTo>
                <a:lnTo>
                  <a:pt x="114" y="128"/>
                </a:lnTo>
                <a:lnTo>
                  <a:pt x="114" y="90"/>
                </a:lnTo>
                <a:close/>
                <a:moveTo>
                  <a:pt x="134" y="255"/>
                </a:moveTo>
                <a:lnTo>
                  <a:pt x="141" y="255"/>
                </a:lnTo>
                <a:lnTo>
                  <a:pt x="147" y="254"/>
                </a:lnTo>
                <a:lnTo>
                  <a:pt x="152" y="251"/>
                </a:lnTo>
                <a:lnTo>
                  <a:pt x="157" y="249"/>
                </a:lnTo>
                <a:lnTo>
                  <a:pt x="160" y="246"/>
                </a:lnTo>
                <a:lnTo>
                  <a:pt x="163" y="242"/>
                </a:lnTo>
                <a:lnTo>
                  <a:pt x="165" y="237"/>
                </a:lnTo>
                <a:lnTo>
                  <a:pt x="166" y="232"/>
                </a:lnTo>
                <a:lnTo>
                  <a:pt x="165" y="228"/>
                </a:lnTo>
                <a:lnTo>
                  <a:pt x="163" y="224"/>
                </a:lnTo>
                <a:lnTo>
                  <a:pt x="161" y="220"/>
                </a:lnTo>
                <a:lnTo>
                  <a:pt x="157" y="217"/>
                </a:lnTo>
                <a:lnTo>
                  <a:pt x="153" y="214"/>
                </a:lnTo>
                <a:lnTo>
                  <a:pt x="148" y="212"/>
                </a:lnTo>
                <a:lnTo>
                  <a:pt x="141" y="209"/>
                </a:lnTo>
                <a:lnTo>
                  <a:pt x="134" y="207"/>
                </a:lnTo>
                <a:lnTo>
                  <a:pt x="134" y="255"/>
                </a:lnTo>
                <a:close/>
              </a:path>
            </a:pathLst>
          </a:custGeom>
          <a:solidFill>
            <a:srgbClr val="41A5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8" name="5-takket stjerne 151"/>
          <p:cNvSpPr>
            <a:spLocks noGrp="1" noSelect="1" noRot="1" noMove="1" noResize="1" noEditPoints="1" noAdjustHandles="1" noChangeArrowheads="1" noChangeShapeType="1" noTextEdit="1"/>
          </p:cNvSpPr>
          <p:nvPr>
            <p:custDataLst>
              <p:tags r:id="rId127"/>
            </p:custDataLst>
          </p:nvPr>
        </p:nvSpPr>
        <p:spPr bwMode="auto">
          <a:xfrm>
            <a:off x="1050925" y="2643188"/>
            <a:ext cx="554038" cy="55562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20491" name="AutoShape 4"/>
          <p:cNvSpPr>
            <a:spLocks noGrp="1" noSelect="1" noRot="1" noMove="1" noResize="1" noEditPoints="1" noAdjustHandles="1" noChangeArrowheads="1" noChangeShapeType="1" noTextEdit="1"/>
          </p:cNvSpPr>
          <p:nvPr>
            <p:custDataLst>
              <p:tags r:id="rId128"/>
            </p:custDataLst>
          </p:nvPr>
        </p:nvSpPr>
        <p:spPr bwMode="auto">
          <a:xfrm flipH="1">
            <a:off x="1635335" y="2590282"/>
            <a:ext cx="796712" cy="79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46" name="Freeform 12"/>
          <p:cNvSpPr>
            <a:spLocks noGrp="1" noSelect="1" noRot="1" noMove="1" noResize="1" noEditPoints="1" noAdjustHandles="1" noChangeArrowheads="1" noChangeShapeType="1" noTextEdit="1"/>
          </p:cNvSpPr>
          <p:nvPr>
            <p:custDataLst>
              <p:tags r:id="rId129"/>
            </p:custDataLst>
          </p:nvPr>
        </p:nvSpPr>
        <p:spPr bwMode="auto">
          <a:xfrm>
            <a:off x="2730500" y="2614613"/>
            <a:ext cx="363538" cy="514350"/>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endParaRPr lang="en-US" dirty="0">
              <a:solidFill>
                <a:srgbClr val="FFFFFF"/>
              </a:solidFill>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latin typeface="Arial" charset="0"/>
                <a:cs typeface="Arial" charset="0"/>
              </a:rPr>
              <a:t>BCG Matrix</a:t>
            </a:r>
          </a:p>
        </p:txBody>
      </p:sp>
      <p:grpSp>
        <p:nvGrpSpPr>
          <p:cNvPr id="31" name="Group 30"/>
          <p:cNvGrpSpPr>
            <a:grpSpLocks/>
          </p:cNvGrpSpPr>
          <p:nvPr/>
        </p:nvGrpSpPr>
        <p:grpSpPr bwMode="auto">
          <a:xfrm>
            <a:off x="565150" y="1268413"/>
            <a:ext cx="7527925" cy="1331912"/>
            <a:chOff x="565403" y="1268760"/>
            <a:chExt cx="7527791" cy="1331005"/>
          </a:xfrm>
        </p:grpSpPr>
        <p:sp>
          <p:nvSpPr>
            <p:cNvPr id="16" name="Rektangel med afrundet, diagonalt hjørne 24"/>
            <p:cNvSpPr/>
            <p:nvPr/>
          </p:nvSpPr>
          <p:spPr>
            <a:xfrm>
              <a:off x="565403" y="1268760"/>
              <a:ext cx="7283197" cy="1080120"/>
            </a:xfrm>
            <a:prstGeom prst="round2DiagRect">
              <a:avLst>
                <a:gd name="adj1" fmla="val 20046"/>
                <a:gd name="adj2" fmla="val 0"/>
              </a:avLst>
            </a:prstGeom>
            <a:solidFill>
              <a:schemeClr val="bg1"/>
            </a:solidFill>
            <a:ln w="57150" cap="flat" cmpd="sng" algn="ctr">
              <a:gradFill flip="none" rotWithShape="1">
                <a:gsLst>
                  <a:gs pos="0">
                    <a:schemeClr val="tx1">
                      <a:lumMod val="95000"/>
                      <a:lumOff val="5000"/>
                    </a:schemeClr>
                  </a:gs>
                  <a:gs pos="100000">
                    <a:schemeClr val="bg1">
                      <a:lumMod val="85000"/>
                    </a:schemeClr>
                  </a:gs>
                </a:gsLst>
                <a:lin ang="13500000" scaled="1"/>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sz="1600">
                <a:solidFill>
                  <a:srgbClr val="FFFFFF"/>
                </a:solidFill>
                <a:latin typeface="Calibri" pitchFamily="34" charset="0"/>
                <a:ea typeface="ＭＳ Ｐゴシック" pitchFamily="-112" charset="-128"/>
                <a:cs typeface="Calibri" pitchFamily="34" charset="0"/>
              </a:endParaRPr>
            </a:p>
          </p:txBody>
        </p:sp>
        <p:grpSp>
          <p:nvGrpSpPr>
            <p:cNvPr id="21535" name="Gruppe 92"/>
            <p:cNvGrpSpPr>
              <a:grpSpLocks/>
            </p:cNvGrpSpPr>
            <p:nvPr/>
          </p:nvGrpSpPr>
          <p:grpSpPr bwMode="auto">
            <a:xfrm>
              <a:off x="7347069" y="1844818"/>
              <a:ext cx="746125" cy="754947"/>
              <a:chOff x="3968648" y="2852939"/>
              <a:chExt cx="689211" cy="696501"/>
            </a:xfrm>
          </p:grpSpPr>
          <p:sp>
            <p:nvSpPr>
              <p:cNvPr id="19" name="Ellipse 95"/>
              <p:cNvSpPr/>
              <p:nvPr/>
            </p:nvSpPr>
            <p:spPr bwMode="auto">
              <a:xfrm>
                <a:off x="3975992" y="2852765"/>
                <a:ext cx="681867" cy="683503"/>
              </a:xfrm>
              <a:prstGeom prst="ellipse">
                <a:avLst/>
              </a:prstGeom>
              <a:gradFill flip="none" rotWithShape="1">
                <a:gsLst>
                  <a:gs pos="0">
                    <a:schemeClr val="tx1">
                      <a:lumMod val="85000"/>
                      <a:lumOff val="15000"/>
                    </a:schemeClr>
                  </a:gs>
                  <a:gs pos="50000">
                    <a:schemeClr val="tx1">
                      <a:lumMod val="65000"/>
                      <a:lumOff val="35000"/>
                    </a:schemeClr>
                  </a:gs>
                  <a:gs pos="100000">
                    <a:sysClr val="window" lastClr="FFFFFF">
                      <a:lumMod val="65000"/>
                      <a:shade val="100000"/>
                      <a:satMod val="115000"/>
                    </a:sysClr>
                  </a:gs>
                </a:gsLst>
                <a:lin ang="5400000" scaled="1"/>
                <a:tileRect/>
              </a:gradFill>
              <a:ln w="25400" cap="flat" cmpd="sng" algn="ctr">
                <a:noFill/>
                <a:prstDash val="solid"/>
              </a:ln>
              <a:effectLst/>
            </p:spPr>
            <p:txBody>
              <a:bodyPr anchor="ctr"/>
              <a:lstStyle/>
              <a:p>
                <a:pPr indent="-342900" algn="ctr" fontAlgn="auto">
                  <a:spcBef>
                    <a:spcPts val="0"/>
                  </a:spcBef>
                  <a:spcAft>
                    <a:spcPts val="0"/>
                  </a:spcAft>
                  <a:buFont typeface="Calibri" pitchFamily="-112" charset="0"/>
                  <a:buAutoNum type="arabicPeriod"/>
                  <a:defRPr/>
                </a:pPr>
                <a:endParaRPr lang="da-DK" sz="1600">
                  <a:solidFill>
                    <a:srgbClr val="FFFFFF"/>
                  </a:solidFill>
                  <a:latin typeface="Calibri" pitchFamily="34" charset="0"/>
                  <a:ea typeface="ＭＳ Ｐゴシック" pitchFamily="-112" charset="-128"/>
                  <a:cs typeface="Calibri" pitchFamily="34" charset="0"/>
                </a:endParaRPr>
              </a:p>
            </p:txBody>
          </p:sp>
          <p:sp>
            <p:nvSpPr>
              <p:cNvPr id="21538" name="Ellipse 96"/>
              <p:cNvSpPr>
                <a:spLocks noChangeArrowheads="1"/>
              </p:cNvSpPr>
              <p:nvPr/>
            </p:nvSpPr>
            <p:spPr bwMode="auto">
              <a:xfrm>
                <a:off x="4061032" y="2858796"/>
                <a:ext cx="500044" cy="366149"/>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sz="1600">
                  <a:solidFill>
                    <a:srgbClr val="FFFFFF"/>
                  </a:solidFill>
                  <a:latin typeface="Calibri" pitchFamily="34" charset="0"/>
                  <a:cs typeface="Calibri" pitchFamily="34" charset="0"/>
                </a:endParaRPr>
              </a:p>
            </p:txBody>
          </p:sp>
          <p:sp>
            <p:nvSpPr>
              <p:cNvPr id="21" name="Måne 97"/>
              <p:cNvSpPr/>
              <p:nvPr/>
            </p:nvSpPr>
            <p:spPr bwMode="auto">
              <a:xfrm rot="16570711">
                <a:off x="4140219" y="3066539"/>
                <a:ext cx="311330"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600">
                  <a:solidFill>
                    <a:srgbClr val="FFFFFF"/>
                  </a:solidFill>
                  <a:latin typeface="Calibri" pitchFamily="34" charset="0"/>
                  <a:ea typeface="ＭＳ Ｐゴシック" pitchFamily="-112" charset="-128"/>
                  <a:cs typeface="Calibri" pitchFamily="34" charset="0"/>
                </a:endParaRPr>
              </a:p>
            </p:txBody>
          </p:sp>
        </p:grpSp>
        <p:sp>
          <p:nvSpPr>
            <p:cNvPr id="21536" name="TextBox 3"/>
            <p:cNvSpPr txBox="1">
              <a:spLocks noChangeArrowheads="1"/>
            </p:cNvSpPr>
            <p:nvPr/>
          </p:nvSpPr>
          <p:spPr bwMode="auto">
            <a:xfrm>
              <a:off x="685800" y="1485655"/>
              <a:ext cx="6629400" cy="49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latin typeface="Calibri" pitchFamily="34" charset="0"/>
                  <a:cs typeface="Calibri" pitchFamily="34" charset="0"/>
                </a:rPr>
                <a:t>According to the BCG Matrix, business could be divided into high or low depending upon their industry growth and relative market share.</a:t>
              </a:r>
            </a:p>
          </p:txBody>
        </p:sp>
      </p:grpSp>
      <p:grpSp>
        <p:nvGrpSpPr>
          <p:cNvPr id="30" name="Group 29"/>
          <p:cNvGrpSpPr>
            <a:grpSpLocks/>
          </p:cNvGrpSpPr>
          <p:nvPr/>
        </p:nvGrpSpPr>
        <p:grpSpPr bwMode="auto">
          <a:xfrm>
            <a:off x="515938" y="2852738"/>
            <a:ext cx="7531100" cy="1306512"/>
            <a:chOff x="516071" y="2852936"/>
            <a:chExt cx="7530966" cy="1306314"/>
          </a:xfrm>
        </p:grpSpPr>
        <p:sp>
          <p:nvSpPr>
            <p:cNvPr id="8" name="Rektangel med afrundet, diagonalt hjørne 21"/>
            <p:cNvSpPr/>
            <p:nvPr/>
          </p:nvSpPr>
          <p:spPr>
            <a:xfrm>
              <a:off x="516071" y="2852936"/>
              <a:ext cx="7283197" cy="1080120"/>
            </a:xfrm>
            <a:prstGeom prst="round2DiagRect">
              <a:avLst>
                <a:gd name="adj1" fmla="val 20046"/>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sz="1600">
                <a:solidFill>
                  <a:srgbClr val="FFFFFF"/>
                </a:solidFill>
                <a:latin typeface="Calibri" pitchFamily="34" charset="0"/>
                <a:ea typeface="ＭＳ Ｐゴシック" pitchFamily="-112" charset="-128"/>
                <a:cs typeface="Calibri" pitchFamily="34" charset="0"/>
              </a:endParaRPr>
            </a:p>
          </p:txBody>
        </p:sp>
        <p:grpSp>
          <p:nvGrpSpPr>
            <p:cNvPr id="21522" name="Gruppe 244"/>
            <p:cNvGrpSpPr>
              <a:grpSpLocks/>
            </p:cNvGrpSpPr>
            <p:nvPr/>
          </p:nvGrpSpPr>
          <p:grpSpPr bwMode="auto">
            <a:xfrm>
              <a:off x="7315200" y="3429000"/>
              <a:ext cx="731837" cy="730250"/>
              <a:chOff x="2329190" y="3175056"/>
              <a:chExt cx="2131782" cy="2124956"/>
            </a:xfrm>
          </p:grpSpPr>
          <p:grpSp>
            <p:nvGrpSpPr>
              <p:cNvPr id="21524" name="Gruppe 242"/>
              <p:cNvGrpSpPr>
                <a:grpSpLocks/>
              </p:cNvGrpSpPr>
              <p:nvPr/>
            </p:nvGrpSpPr>
            <p:grpSpPr bwMode="auto">
              <a:xfrm>
                <a:off x="2346750" y="3175056"/>
                <a:ext cx="2114222" cy="2114322"/>
                <a:chOff x="2346750" y="3175056"/>
                <a:chExt cx="2114222" cy="2114322"/>
              </a:xfrm>
            </p:grpSpPr>
            <p:sp>
              <p:nvSpPr>
                <p:cNvPr id="13" name="Ellipse 49"/>
                <p:cNvSpPr/>
                <p:nvPr/>
              </p:nvSpPr>
              <p:spPr bwMode="auto">
                <a:xfrm rot="1356468">
                  <a:off x="2346750" y="3175056"/>
                  <a:ext cx="2114222" cy="2114322"/>
                </a:xfrm>
                <a:prstGeom prst="ellipse">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AECD71"/>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sz="1600">
                    <a:solidFill>
                      <a:srgbClr val="FFFFFF"/>
                    </a:solidFill>
                    <a:latin typeface="Calibri" pitchFamily="34" charset="0"/>
                    <a:ea typeface="ＭＳ Ｐゴシック" pitchFamily="-112" charset="-128"/>
                    <a:cs typeface="Calibri" pitchFamily="34" charset="0"/>
                  </a:endParaRPr>
                </a:p>
              </p:txBody>
            </p:sp>
            <p:sp>
              <p:nvSpPr>
                <p:cNvPr id="21531" name="Ellipse 50"/>
                <p:cNvSpPr>
                  <a:spLocks noChangeArrowheads="1"/>
                </p:cNvSpPr>
                <p:nvPr/>
              </p:nvSpPr>
              <p:spPr bwMode="auto">
                <a:xfrm>
                  <a:off x="2689883" y="3207391"/>
                  <a:ext cx="1498259" cy="1150249"/>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sz="1600">
                    <a:solidFill>
                      <a:srgbClr val="FFFFFF"/>
                    </a:solidFill>
                    <a:latin typeface="Calibri" pitchFamily="34" charset="0"/>
                    <a:cs typeface="Calibri" pitchFamily="34" charset="0"/>
                  </a:endParaRPr>
                </a:p>
              </p:txBody>
            </p:sp>
          </p:grpSp>
          <p:sp>
            <p:nvSpPr>
              <p:cNvPr id="12"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sz="1600">
                  <a:solidFill>
                    <a:srgbClr val="FFFFFF"/>
                  </a:solidFill>
                  <a:latin typeface="Calibri" pitchFamily="34" charset="0"/>
                  <a:ea typeface="ＭＳ Ｐゴシック" pitchFamily="-112" charset="-128"/>
                  <a:cs typeface="Calibri" pitchFamily="34" charset="0"/>
                </a:endParaRPr>
              </a:p>
            </p:txBody>
          </p:sp>
        </p:grpSp>
        <p:sp>
          <p:nvSpPr>
            <p:cNvPr id="21523" name="TextBox 4"/>
            <p:cNvSpPr txBox="1">
              <a:spLocks noChangeArrowheads="1"/>
            </p:cNvSpPr>
            <p:nvPr/>
          </p:nvSpPr>
          <p:spPr bwMode="auto">
            <a:xfrm>
              <a:off x="685799" y="3069831"/>
              <a:ext cx="6964111" cy="6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pPr>
              <a:r>
                <a:rPr lang="en-US" sz="1600" b="1" dirty="0">
                  <a:latin typeface="Calibri" pitchFamily="34" charset="0"/>
                  <a:cs typeface="Calibri" pitchFamily="34" charset="0"/>
                </a:rPr>
                <a:t>Relative Market Share </a:t>
              </a:r>
              <a:r>
                <a:rPr lang="en-US" sz="1600" dirty="0">
                  <a:latin typeface="Calibri" pitchFamily="34" charset="0"/>
                  <a:cs typeface="Calibri" pitchFamily="34" charset="0"/>
                </a:rPr>
                <a:t>= SBU Sales this year leading competitors sales this year.</a:t>
              </a:r>
            </a:p>
            <a:p>
              <a:pPr eaLnBrk="1" hangingPunct="1">
                <a:spcAft>
                  <a:spcPts val="1200"/>
                </a:spcAft>
              </a:pPr>
              <a:r>
                <a:rPr lang="en-US" sz="1600" b="1" dirty="0" smtClean="0">
                  <a:latin typeface="Calibri" pitchFamily="34" charset="0"/>
                  <a:cs typeface="Calibri" pitchFamily="34" charset="0"/>
                </a:rPr>
                <a:t>Market </a:t>
              </a:r>
              <a:r>
                <a:rPr lang="en-US" sz="1600" b="1" dirty="0">
                  <a:latin typeface="Calibri" pitchFamily="34" charset="0"/>
                  <a:cs typeface="Calibri" pitchFamily="34" charset="0"/>
                </a:rPr>
                <a:t>Growth Rate </a:t>
              </a:r>
              <a:r>
                <a:rPr lang="en-US" sz="1600" dirty="0">
                  <a:latin typeface="Calibri" pitchFamily="34" charset="0"/>
                  <a:cs typeface="Calibri" pitchFamily="34" charset="0"/>
                </a:rPr>
                <a:t>= Industry sales this year - Industry Sales last year.</a:t>
              </a:r>
            </a:p>
          </p:txBody>
        </p:sp>
      </p:grpSp>
      <p:grpSp>
        <p:nvGrpSpPr>
          <p:cNvPr id="29" name="Group 28"/>
          <p:cNvGrpSpPr>
            <a:grpSpLocks/>
          </p:cNvGrpSpPr>
          <p:nvPr/>
        </p:nvGrpSpPr>
        <p:grpSpPr bwMode="auto">
          <a:xfrm>
            <a:off x="565150" y="4508500"/>
            <a:ext cx="7527925" cy="1331913"/>
            <a:chOff x="565403" y="4509120"/>
            <a:chExt cx="7527791" cy="1331005"/>
          </a:xfrm>
        </p:grpSpPr>
        <p:sp>
          <p:nvSpPr>
            <p:cNvPr id="23" name="Rektangel med afrundet, diagonalt hjørne 24"/>
            <p:cNvSpPr/>
            <p:nvPr/>
          </p:nvSpPr>
          <p:spPr>
            <a:xfrm>
              <a:off x="565403" y="4509120"/>
              <a:ext cx="7283320" cy="1080351"/>
            </a:xfrm>
            <a:prstGeom prst="round2DiagRect">
              <a:avLst>
                <a:gd name="adj1" fmla="val 20046"/>
                <a:gd name="adj2" fmla="val 0"/>
              </a:avLst>
            </a:prstGeom>
            <a:solidFill>
              <a:schemeClr val="bg1"/>
            </a:solidFill>
            <a:ln w="57150" cap="flat" cmpd="sng" algn="ctr">
              <a:solidFill>
                <a:schemeClr val="accent1"/>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da-DK">
                <a:solidFill>
                  <a:srgbClr val="FFFFFF"/>
                </a:solidFill>
                <a:latin typeface="Calibri" pitchFamily="34" charset="0"/>
                <a:ea typeface="ＭＳ Ｐゴシック" pitchFamily="-112" charset="-128"/>
                <a:cs typeface="Calibri" pitchFamily="34" charset="0"/>
              </a:endParaRPr>
            </a:p>
          </p:txBody>
        </p:sp>
        <p:grpSp>
          <p:nvGrpSpPr>
            <p:cNvPr id="21512" name="Gruppe 92"/>
            <p:cNvGrpSpPr>
              <a:grpSpLocks/>
            </p:cNvGrpSpPr>
            <p:nvPr/>
          </p:nvGrpSpPr>
          <p:grpSpPr bwMode="auto">
            <a:xfrm>
              <a:off x="7347069" y="5085178"/>
              <a:ext cx="746125" cy="754947"/>
              <a:chOff x="3968648" y="2852939"/>
              <a:chExt cx="689211" cy="696501"/>
            </a:xfrm>
          </p:grpSpPr>
          <p:sp>
            <p:nvSpPr>
              <p:cNvPr id="21514" name="Ellipse 95"/>
              <p:cNvSpPr>
                <a:spLocks noChangeArrowheads="1"/>
              </p:cNvSpPr>
              <p:nvPr/>
            </p:nvSpPr>
            <p:spPr bwMode="auto">
              <a:xfrm>
                <a:off x="3975980" y="2852939"/>
                <a:ext cx="681879" cy="683966"/>
              </a:xfrm>
              <a:prstGeom prst="ellipse">
                <a:avLst/>
              </a:prstGeom>
              <a:solidFill>
                <a:schemeClr val="tx2"/>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indent="-342900" algn="ctr">
                  <a:buFont typeface="Calibri" pitchFamily="34" charset="0"/>
                  <a:buAutoNum type="arabicPeriod"/>
                </a:pPr>
                <a:endParaRPr lang="da-DK">
                  <a:solidFill>
                    <a:srgbClr val="FFFFFF"/>
                  </a:solidFill>
                  <a:latin typeface="Calibri" pitchFamily="34" charset="0"/>
                  <a:ea typeface="ＭＳ Ｐゴシック" pitchFamily="34" charset="-128"/>
                  <a:cs typeface="Calibri" pitchFamily="34" charset="0"/>
                </a:endParaRPr>
              </a:p>
            </p:txBody>
          </p:sp>
          <p:sp>
            <p:nvSpPr>
              <p:cNvPr id="21515" name="Ellipse 96"/>
              <p:cNvSpPr>
                <a:spLocks noChangeArrowheads="1"/>
              </p:cNvSpPr>
              <p:nvPr/>
            </p:nvSpPr>
            <p:spPr bwMode="auto">
              <a:xfrm>
                <a:off x="4061032" y="2858796"/>
                <a:ext cx="500044" cy="366149"/>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latin typeface="Calibri" pitchFamily="34" charset="0"/>
                  <a:cs typeface="Calibri" pitchFamily="34" charset="0"/>
                </a:endParaRPr>
              </a:p>
            </p:txBody>
          </p:sp>
          <p:sp>
            <p:nvSpPr>
              <p:cNvPr id="28" name="Måne 97"/>
              <p:cNvSpPr/>
              <p:nvPr/>
            </p:nvSpPr>
            <p:spPr bwMode="auto">
              <a:xfrm rot="16570711">
                <a:off x="4140219" y="3066539"/>
                <a:ext cx="311330" cy="654471"/>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a:solidFill>
                    <a:srgbClr val="FFFFFF"/>
                  </a:solidFill>
                  <a:latin typeface="Calibri" pitchFamily="34" charset="0"/>
                  <a:ea typeface="ＭＳ Ｐゴシック" pitchFamily="-112" charset="-128"/>
                  <a:cs typeface="Calibri" pitchFamily="34" charset="0"/>
                </a:endParaRPr>
              </a:p>
            </p:txBody>
          </p:sp>
        </p:grpSp>
        <p:sp>
          <p:nvSpPr>
            <p:cNvPr id="21513" name="TextBox 5"/>
            <p:cNvSpPr txBox="1">
              <a:spLocks noChangeArrowheads="1"/>
            </p:cNvSpPr>
            <p:nvPr/>
          </p:nvSpPr>
          <p:spPr bwMode="auto">
            <a:xfrm>
              <a:off x="685800" y="4572577"/>
              <a:ext cx="6934200" cy="98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latin typeface="Calibri" pitchFamily="34" charset="0"/>
                  <a:cs typeface="Calibri" pitchFamily="34" charset="0"/>
                </a:rPr>
                <a:t>The analysis requires that both measures be calculated for each SBU. The dimension of business strength, relative market share, will measure comparative advantage indicated by market dominance. The key theory underlying this is existence of an experience curve and that market share is achieved due to overall cost leadership.</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c5652e449d82add936e36dae27ea54d49cdcda"/>
  <p:tag name="ISPRING_RESOURCE_PATHS_HASH_PRESENTER" val="e6d395c6e465a68dc96582b64fd982f07cc039"/>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00.xml><?xml version="1.0" encoding="utf-8"?>
<p:tagLst xmlns:a="http://schemas.openxmlformats.org/drawingml/2006/main" xmlns:r="http://schemas.openxmlformats.org/officeDocument/2006/relationships" xmlns:p="http://schemas.openxmlformats.org/presentationml/2006/main">
  <p:tag name="SHAPE_LOCKS" val="1983"/>
</p:tagLst>
</file>

<file path=ppt/tags/tag101.xml><?xml version="1.0" encoding="utf-8"?>
<p:tagLst xmlns:a="http://schemas.openxmlformats.org/drawingml/2006/main" xmlns:r="http://schemas.openxmlformats.org/officeDocument/2006/relationships" xmlns:p="http://schemas.openxmlformats.org/presentationml/2006/main">
  <p:tag name="SHAPE_LOCKS" val="1983"/>
</p:tagLst>
</file>

<file path=ppt/tags/tag102.xml><?xml version="1.0" encoding="utf-8"?>
<p:tagLst xmlns:a="http://schemas.openxmlformats.org/drawingml/2006/main" xmlns:r="http://schemas.openxmlformats.org/officeDocument/2006/relationships" xmlns:p="http://schemas.openxmlformats.org/presentationml/2006/main">
  <p:tag name="SHAPE_LOCKS" val="1983"/>
</p:tagLst>
</file>

<file path=ppt/tags/tag103.xml><?xml version="1.0" encoding="utf-8"?>
<p:tagLst xmlns:a="http://schemas.openxmlformats.org/drawingml/2006/main" xmlns:r="http://schemas.openxmlformats.org/officeDocument/2006/relationships" xmlns:p="http://schemas.openxmlformats.org/presentationml/2006/main">
  <p:tag name="SHAPE_LOCKS" val="1983"/>
</p:tagLst>
</file>

<file path=ppt/tags/tag104.xml><?xml version="1.0" encoding="utf-8"?>
<p:tagLst xmlns:a="http://schemas.openxmlformats.org/drawingml/2006/main" xmlns:r="http://schemas.openxmlformats.org/officeDocument/2006/relationships" xmlns:p="http://schemas.openxmlformats.org/presentationml/2006/main">
  <p:tag name="SHAPE_LOCKS" val="1983"/>
</p:tagLst>
</file>

<file path=ppt/tags/tag105.xml><?xml version="1.0" encoding="utf-8"?>
<p:tagLst xmlns:a="http://schemas.openxmlformats.org/drawingml/2006/main" xmlns:r="http://schemas.openxmlformats.org/officeDocument/2006/relationships" xmlns:p="http://schemas.openxmlformats.org/presentationml/2006/main">
  <p:tag name="SHAPE_LOCKS" val="1983"/>
</p:tagLst>
</file>

<file path=ppt/tags/tag106.xml><?xml version="1.0" encoding="utf-8"?>
<p:tagLst xmlns:a="http://schemas.openxmlformats.org/drawingml/2006/main" xmlns:r="http://schemas.openxmlformats.org/officeDocument/2006/relationships" xmlns:p="http://schemas.openxmlformats.org/presentationml/2006/main">
  <p:tag name="SHAPE_LOCKS" val="1983"/>
</p:tagLst>
</file>

<file path=ppt/tags/tag107.xml><?xml version="1.0" encoding="utf-8"?>
<p:tagLst xmlns:a="http://schemas.openxmlformats.org/drawingml/2006/main" xmlns:r="http://schemas.openxmlformats.org/officeDocument/2006/relationships" xmlns:p="http://schemas.openxmlformats.org/presentationml/2006/main">
  <p:tag name="SHAPE_LOCKS" val="1983"/>
</p:tagLst>
</file>

<file path=ppt/tags/tag108.xml><?xml version="1.0" encoding="utf-8"?>
<p:tagLst xmlns:a="http://schemas.openxmlformats.org/drawingml/2006/main" xmlns:r="http://schemas.openxmlformats.org/officeDocument/2006/relationships" xmlns:p="http://schemas.openxmlformats.org/presentationml/2006/main">
  <p:tag name="SHAPE_LOCKS" val="1983"/>
</p:tagLst>
</file>

<file path=ppt/tags/tag109.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10.xml><?xml version="1.0" encoding="utf-8"?>
<p:tagLst xmlns:a="http://schemas.openxmlformats.org/drawingml/2006/main" xmlns:r="http://schemas.openxmlformats.org/officeDocument/2006/relationships" xmlns:p="http://schemas.openxmlformats.org/presentationml/2006/main">
  <p:tag name="SHAPE_LOCKS" val="1983"/>
</p:tagLst>
</file>

<file path=ppt/tags/tag111.xml><?xml version="1.0" encoding="utf-8"?>
<p:tagLst xmlns:a="http://schemas.openxmlformats.org/drawingml/2006/main" xmlns:r="http://schemas.openxmlformats.org/officeDocument/2006/relationships" xmlns:p="http://schemas.openxmlformats.org/presentationml/2006/main">
  <p:tag name="SHAPE_LOCKS" val="1983"/>
</p:tagLst>
</file>

<file path=ppt/tags/tag112.xml><?xml version="1.0" encoding="utf-8"?>
<p:tagLst xmlns:a="http://schemas.openxmlformats.org/drawingml/2006/main" xmlns:r="http://schemas.openxmlformats.org/officeDocument/2006/relationships" xmlns:p="http://schemas.openxmlformats.org/presentationml/2006/main">
  <p:tag name="SHAPE_LOCKS" val="1983"/>
</p:tagLst>
</file>

<file path=ppt/tags/tag113.xml><?xml version="1.0" encoding="utf-8"?>
<p:tagLst xmlns:a="http://schemas.openxmlformats.org/drawingml/2006/main" xmlns:r="http://schemas.openxmlformats.org/officeDocument/2006/relationships" xmlns:p="http://schemas.openxmlformats.org/presentationml/2006/main">
  <p:tag name="SHAPE_LOCKS" val="1983"/>
</p:tagLst>
</file>

<file path=ppt/tags/tag114.xml><?xml version="1.0" encoding="utf-8"?>
<p:tagLst xmlns:a="http://schemas.openxmlformats.org/drawingml/2006/main" xmlns:r="http://schemas.openxmlformats.org/officeDocument/2006/relationships" xmlns:p="http://schemas.openxmlformats.org/presentationml/2006/main">
  <p:tag name="SHAPE_LOCKS" val="1983"/>
</p:tagLst>
</file>

<file path=ppt/tags/tag115.xml><?xml version="1.0" encoding="utf-8"?>
<p:tagLst xmlns:a="http://schemas.openxmlformats.org/drawingml/2006/main" xmlns:r="http://schemas.openxmlformats.org/officeDocument/2006/relationships" xmlns:p="http://schemas.openxmlformats.org/presentationml/2006/main">
  <p:tag name="SHAPE_LOCKS" val="1983"/>
</p:tagLst>
</file>

<file path=ppt/tags/tag116.xml><?xml version="1.0" encoding="utf-8"?>
<p:tagLst xmlns:a="http://schemas.openxmlformats.org/drawingml/2006/main" xmlns:r="http://schemas.openxmlformats.org/officeDocument/2006/relationships" xmlns:p="http://schemas.openxmlformats.org/presentationml/2006/main">
  <p:tag name="SHAPE_LOCKS" val="1983"/>
</p:tagLst>
</file>

<file path=ppt/tags/tag117.xml><?xml version="1.0" encoding="utf-8"?>
<p:tagLst xmlns:a="http://schemas.openxmlformats.org/drawingml/2006/main" xmlns:r="http://schemas.openxmlformats.org/officeDocument/2006/relationships" xmlns:p="http://schemas.openxmlformats.org/presentationml/2006/main">
  <p:tag name="SHAPE_LOCKS" val="1983"/>
</p:tagLst>
</file>

<file path=ppt/tags/tag118.xml><?xml version="1.0" encoding="utf-8"?>
<p:tagLst xmlns:a="http://schemas.openxmlformats.org/drawingml/2006/main" xmlns:r="http://schemas.openxmlformats.org/officeDocument/2006/relationships" xmlns:p="http://schemas.openxmlformats.org/presentationml/2006/main">
  <p:tag name="SHAPE_LOCKS" val="1983"/>
</p:tagLst>
</file>

<file path=ppt/tags/tag119.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20.xml><?xml version="1.0" encoding="utf-8"?>
<p:tagLst xmlns:a="http://schemas.openxmlformats.org/drawingml/2006/main" xmlns:r="http://schemas.openxmlformats.org/officeDocument/2006/relationships" xmlns:p="http://schemas.openxmlformats.org/presentationml/2006/main">
  <p:tag name="SHAPE_LOCKS" val="1983"/>
</p:tagLst>
</file>

<file path=ppt/tags/tag121.xml><?xml version="1.0" encoding="utf-8"?>
<p:tagLst xmlns:a="http://schemas.openxmlformats.org/drawingml/2006/main" xmlns:r="http://schemas.openxmlformats.org/officeDocument/2006/relationships" xmlns:p="http://schemas.openxmlformats.org/presentationml/2006/main">
  <p:tag name="SHAPE_LOCKS" val="1983"/>
</p:tagLst>
</file>

<file path=ppt/tags/tag122.xml><?xml version="1.0" encoding="utf-8"?>
<p:tagLst xmlns:a="http://schemas.openxmlformats.org/drawingml/2006/main" xmlns:r="http://schemas.openxmlformats.org/officeDocument/2006/relationships" xmlns:p="http://schemas.openxmlformats.org/presentationml/2006/main">
  <p:tag name="SHAPE_LOCKS" val="1983"/>
</p:tagLst>
</file>

<file path=ppt/tags/tag123.xml><?xml version="1.0" encoding="utf-8"?>
<p:tagLst xmlns:a="http://schemas.openxmlformats.org/drawingml/2006/main" xmlns:r="http://schemas.openxmlformats.org/officeDocument/2006/relationships" xmlns:p="http://schemas.openxmlformats.org/presentationml/2006/main">
  <p:tag name="SHAPE_LOCKS" val="1983"/>
</p:tagLst>
</file>

<file path=ppt/tags/tag124.xml><?xml version="1.0" encoding="utf-8"?>
<p:tagLst xmlns:a="http://schemas.openxmlformats.org/drawingml/2006/main" xmlns:r="http://schemas.openxmlformats.org/officeDocument/2006/relationships" xmlns:p="http://schemas.openxmlformats.org/presentationml/2006/main">
  <p:tag name="SHAPE_LOCKS" val="1983"/>
</p:tagLst>
</file>

<file path=ppt/tags/tag125.xml><?xml version="1.0" encoding="utf-8"?>
<p:tagLst xmlns:a="http://schemas.openxmlformats.org/drawingml/2006/main" xmlns:r="http://schemas.openxmlformats.org/officeDocument/2006/relationships" xmlns:p="http://schemas.openxmlformats.org/presentationml/2006/main">
  <p:tag name="SHAPE_LOCKS" val="1983"/>
</p:tagLst>
</file>

<file path=ppt/tags/tag126.xml><?xml version="1.0" encoding="utf-8"?>
<p:tagLst xmlns:a="http://schemas.openxmlformats.org/drawingml/2006/main" xmlns:r="http://schemas.openxmlformats.org/officeDocument/2006/relationships" xmlns:p="http://schemas.openxmlformats.org/presentationml/2006/main">
  <p:tag name="SHAPE_LOCKS" val="1983"/>
</p:tagLst>
</file>

<file path=ppt/tags/tag127.xml><?xml version="1.0" encoding="utf-8"?>
<p:tagLst xmlns:a="http://schemas.openxmlformats.org/drawingml/2006/main" xmlns:r="http://schemas.openxmlformats.org/officeDocument/2006/relationships" xmlns:p="http://schemas.openxmlformats.org/presentationml/2006/main">
  <p:tag name="SHAPE_LOCKS" val="1983"/>
</p:tagLst>
</file>

<file path=ppt/tags/tag128.xml><?xml version="1.0" encoding="utf-8"?>
<p:tagLst xmlns:a="http://schemas.openxmlformats.org/drawingml/2006/main" xmlns:r="http://schemas.openxmlformats.org/officeDocument/2006/relationships" xmlns:p="http://schemas.openxmlformats.org/presentationml/2006/main">
  <p:tag name="SHAPE_LOCKS" val="1983"/>
</p:tagLst>
</file>

<file path=ppt/tags/tag129.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30.xml><?xml version="1.0" encoding="utf-8"?>
<p:tagLst xmlns:a="http://schemas.openxmlformats.org/drawingml/2006/main" xmlns:r="http://schemas.openxmlformats.org/officeDocument/2006/relationships" xmlns:p="http://schemas.openxmlformats.org/presentationml/2006/main">
  <p:tag name="SHAPE_LOCKS" val="1983"/>
</p:tagLst>
</file>

<file path=ppt/tags/tag131.xml><?xml version="1.0" encoding="utf-8"?>
<p:tagLst xmlns:a="http://schemas.openxmlformats.org/drawingml/2006/main" xmlns:r="http://schemas.openxmlformats.org/officeDocument/2006/relationships" xmlns:p="http://schemas.openxmlformats.org/presentationml/2006/main">
  <p:tag name="SHAPE_LOCKS" val="1983"/>
</p:tagLst>
</file>

<file path=ppt/tags/tag132.xml><?xml version="1.0" encoding="utf-8"?>
<p:tagLst xmlns:a="http://schemas.openxmlformats.org/drawingml/2006/main" xmlns:r="http://schemas.openxmlformats.org/officeDocument/2006/relationships" xmlns:p="http://schemas.openxmlformats.org/presentationml/2006/main">
  <p:tag name="SHAPE_LOCKS" val="1983"/>
</p:tagLst>
</file>

<file path=ppt/tags/tag133.xml><?xml version="1.0" encoding="utf-8"?>
<p:tagLst xmlns:a="http://schemas.openxmlformats.org/drawingml/2006/main" xmlns:r="http://schemas.openxmlformats.org/officeDocument/2006/relationships" xmlns:p="http://schemas.openxmlformats.org/presentationml/2006/main">
  <p:tag name="SHAPE_LOCKS" val="1983"/>
</p:tagLst>
</file>

<file path=ppt/tags/tag134.xml><?xml version="1.0" encoding="utf-8"?>
<p:tagLst xmlns:a="http://schemas.openxmlformats.org/drawingml/2006/main" xmlns:r="http://schemas.openxmlformats.org/officeDocument/2006/relationships" xmlns:p="http://schemas.openxmlformats.org/presentationml/2006/main">
  <p:tag name="SHAPE_LOCKS" val="1983"/>
</p:tagLst>
</file>

<file path=ppt/tags/tag135.xml><?xml version="1.0" encoding="utf-8"?>
<p:tagLst xmlns:a="http://schemas.openxmlformats.org/drawingml/2006/main" xmlns:r="http://schemas.openxmlformats.org/officeDocument/2006/relationships" xmlns:p="http://schemas.openxmlformats.org/presentationml/2006/main">
  <p:tag name="SHAPE_LOCKS" val="1983"/>
</p:tagLst>
</file>

<file path=ppt/tags/tag136.xml><?xml version="1.0" encoding="utf-8"?>
<p:tagLst xmlns:a="http://schemas.openxmlformats.org/drawingml/2006/main" xmlns:r="http://schemas.openxmlformats.org/officeDocument/2006/relationships" xmlns:p="http://schemas.openxmlformats.org/presentationml/2006/main">
  <p:tag name="SHAPE_LOCKS" val="1983"/>
</p:tagLst>
</file>

<file path=ppt/tags/tag137.xml><?xml version="1.0" encoding="utf-8"?>
<p:tagLst xmlns:a="http://schemas.openxmlformats.org/drawingml/2006/main" xmlns:r="http://schemas.openxmlformats.org/officeDocument/2006/relationships" xmlns:p="http://schemas.openxmlformats.org/presentationml/2006/main">
  <p:tag name="SHAPE_LOCKS" val="1983"/>
</p:tagLst>
</file>

<file path=ppt/tags/tag138.xml><?xml version="1.0" encoding="utf-8"?>
<p:tagLst xmlns:a="http://schemas.openxmlformats.org/drawingml/2006/main" xmlns:r="http://schemas.openxmlformats.org/officeDocument/2006/relationships" xmlns:p="http://schemas.openxmlformats.org/presentationml/2006/main">
  <p:tag name="SHAPE_LOCKS" val="1983"/>
</p:tagLst>
</file>

<file path=ppt/tags/tag139.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40.xml><?xml version="1.0" encoding="utf-8"?>
<p:tagLst xmlns:a="http://schemas.openxmlformats.org/drawingml/2006/main" xmlns:r="http://schemas.openxmlformats.org/officeDocument/2006/relationships" xmlns:p="http://schemas.openxmlformats.org/presentationml/2006/main">
  <p:tag name="SHAPE_LOCKS" val="1983"/>
</p:tagLst>
</file>

<file path=ppt/tags/tag141.xml><?xml version="1.0" encoding="utf-8"?>
<p:tagLst xmlns:a="http://schemas.openxmlformats.org/drawingml/2006/main" xmlns:r="http://schemas.openxmlformats.org/officeDocument/2006/relationships" xmlns:p="http://schemas.openxmlformats.org/presentationml/2006/main">
  <p:tag name="SHAPE_LOCKS" val="1983"/>
</p:tagLst>
</file>

<file path=ppt/tags/tag142.xml><?xml version="1.0" encoding="utf-8"?>
<p:tagLst xmlns:a="http://schemas.openxmlformats.org/drawingml/2006/main" xmlns:r="http://schemas.openxmlformats.org/officeDocument/2006/relationships" xmlns:p="http://schemas.openxmlformats.org/presentationml/2006/main">
  <p:tag name="SHAPE_LOCKS" val="1983"/>
</p:tagLst>
</file>

<file path=ppt/tags/tag143.xml><?xml version="1.0" encoding="utf-8"?>
<p:tagLst xmlns:a="http://schemas.openxmlformats.org/drawingml/2006/main" xmlns:r="http://schemas.openxmlformats.org/officeDocument/2006/relationships" xmlns:p="http://schemas.openxmlformats.org/presentationml/2006/main">
  <p:tag name="SHAPE_LOCKS" val="1983"/>
</p:tagLst>
</file>

<file path=ppt/tags/tag144.xml><?xml version="1.0" encoding="utf-8"?>
<p:tagLst xmlns:a="http://schemas.openxmlformats.org/drawingml/2006/main" xmlns:r="http://schemas.openxmlformats.org/officeDocument/2006/relationships" xmlns:p="http://schemas.openxmlformats.org/presentationml/2006/main">
  <p:tag name="SHAPE_LOCKS" val="1983"/>
</p:tagLst>
</file>

<file path=ppt/tags/tag145.xml><?xml version="1.0" encoding="utf-8"?>
<p:tagLst xmlns:a="http://schemas.openxmlformats.org/drawingml/2006/main" xmlns:r="http://schemas.openxmlformats.org/officeDocument/2006/relationships" xmlns:p="http://schemas.openxmlformats.org/presentationml/2006/main">
  <p:tag name="SHAPE_LOCKS" val="1983"/>
</p:tagLst>
</file>

<file path=ppt/tags/tag146.xml><?xml version="1.0" encoding="utf-8"?>
<p:tagLst xmlns:a="http://schemas.openxmlformats.org/drawingml/2006/main" xmlns:r="http://schemas.openxmlformats.org/officeDocument/2006/relationships" xmlns:p="http://schemas.openxmlformats.org/presentationml/2006/main">
  <p:tag name="SHAPE_LOCKS" val="1983"/>
</p:tagLst>
</file>

<file path=ppt/tags/tag147.xml><?xml version="1.0" encoding="utf-8"?>
<p:tagLst xmlns:a="http://schemas.openxmlformats.org/drawingml/2006/main" xmlns:r="http://schemas.openxmlformats.org/officeDocument/2006/relationships" xmlns:p="http://schemas.openxmlformats.org/presentationml/2006/main">
  <p:tag name="SHAPE_LOCKS" val="1983"/>
</p:tagLst>
</file>

<file path=ppt/tags/tag148.xml><?xml version="1.0" encoding="utf-8"?>
<p:tagLst xmlns:a="http://schemas.openxmlformats.org/drawingml/2006/main" xmlns:r="http://schemas.openxmlformats.org/officeDocument/2006/relationships" xmlns:p="http://schemas.openxmlformats.org/presentationml/2006/main">
  <p:tag name="SHAPE_LOCKS" val="1983"/>
</p:tagLst>
</file>

<file path=ppt/tags/tag149.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50.xml><?xml version="1.0" encoding="utf-8"?>
<p:tagLst xmlns:a="http://schemas.openxmlformats.org/drawingml/2006/main" xmlns:r="http://schemas.openxmlformats.org/officeDocument/2006/relationships" xmlns:p="http://schemas.openxmlformats.org/presentationml/2006/main">
  <p:tag name="SHAPE_LOCKS" val="1983"/>
</p:tagLst>
</file>

<file path=ppt/tags/tag151.xml><?xml version="1.0" encoding="utf-8"?>
<p:tagLst xmlns:a="http://schemas.openxmlformats.org/drawingml/2006/main" xmlns:r="http://schemas.openxmlformats.org/officeDocument/2006/relationships" xmlns:p="http://schemas.openxmlformats.org/presentationml/2006/main">
  <p:tag name="SHAPE_LOCKS" val="1983"/>
</p:tagLst>
</file>

<file path=ppt/tags/tag152.xml><?xml version="1.0" encoding="utf-8"?>
<p:tagLst xmlns:a="http://schemas.openxmlformats.org/drawingml/2006/main" xmlns:r="http://schemas.openxmlformats.org/officeDocument/2006/relationships" xmlns:p="http://schemas.openxmlformats.org/presentationml/2006/main">
  <p:tag name="SHAPE_LOCKS" val="1983"/>
</p:tagLst>
</file>

<file path=ppt/tags/tag153.xml><?xml version="1.0" encoding="utf-8"?>
<p:tagLst xmlns:a="http://schemas.openxmlformats.org/drawingml/2006/main" xmlns:r="http://schemas.openxmlformats.org/officeDocument/2006/relationships" xmlns:p="http://schemas.openxmlformats.org/presentationml/2006/main">
  <p:tag name="SHAPE_LOCKS" val="1983"/>
</p:tagLst>
</file>

<file path=ppt/tags/tag154.xml><?xml version="1.0" encoding="utf-8"?>
<p:tagLst xmlns:a="http://schemas.openxmlformats.org/drawingml/2006/main" xmlns:r="http://schemas.openxmlformats.org/officeDocument/2006/relationships" xmlns:p="http://schemas.openxmlformats.org/presentationml/2006/main">
  <p:tag name="SHAPE_LOCKS" val="1983"/>
</p:tagLst>
</file>

<file path=ppt/tags/tag155.xml><?xml version="1.0" encoding="utf-8"?>
<p:tagLst xmlns:a="http://schemas.openxmlformats.org/drawingml/2006/main" xmlns:r="http://schemas.openxmlformats.org/officeDocument/2006/relationships" xmlns:p="http://schemas.openxmlformats.org/presentationml/2006/main">
  <p:tag name="SHAPE_LOCKS" val="1983"/>
</p:tagLst>
</file>

<file path=ppt/tags/tag156.xml><?xml version="1.0" encoding="utf-8"?>
<p:tagLst xmlns:a="http://schemas.openxmlformats.org/drawingml/2006/main" xmlns:r="http://schemas.openxmlformats.org/officeDocument/2006/relationships" xmlns:p="http://schemas.openxmlformats.org/presentationml/2006/main">
  <p:tag name="SHAPE_LOCKS" val="1983"/>
</p:tagLst>
</file>

<file path=ppt/tags/tag157.xml><?xml version="1.0" encoding="utf-8"?>
<p:tagLst xmlns:a="http://schemas.openxmlformats.org/drawingml/2006/main" xmlns:r="http://schemas.openxmlformats.org/officeDocument/2006/relationships" xmlns:p="http://schemas.openxmlformats.org/presentationml/2006/main">
  <p:tag name="SHAPE_LOCKS" val="1983"/>
</p:tagLst>
</file>

<file path=ppt/tags/tag158.xml><?xml version="1.0" encoding="utf-8"?>
<p:tagLst xmlns:a="http://schemas.openxmlformats.org/drawingml/2006/main" xmlns:r="http://schemas.openxmlformats.org/officeDocument/2006/relationships" xmlns:p="http://schemas.openxmlformats.org/presentationml/2006/main">
  <p:tag name="SHAPE_LOCKS" val="1983"/>
</p:tagLst>
</file>

<file path=ppt/tags/tag159.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60.xml><?xml version="1.0" encoding="utf-8"?>
<p:tagLst xmlns:a="http://schemas.openxmlformats.org/drawingml/2006/main" xmlns:r="http://schemas.openxmlformats.org/officeDocument/2006/relationships" xmlns:p="http://schemas.openxmlformats.org/presentationml/2006/main">
  <p:tag name="SHAPE_LOCKS" val="1983"/>
</p:tagLst>
</file>

<file path=ppt/tags/tag161.xml><?xml version="1.0" encoding="utf-8"?>
<p:tagLst xmlns:a="http://schemas.openxmlformats.org/drawingml/2006/main" xmlns:r="http://schemas.openxmlformats.org/officeDocument/2006/relationships" xmlns:p="http://schemas.openxmlformats.org/presentationml/2006/main">
  <p:tag name="SHAPE_LOCKS" val="1983"/>
</p:tagLst>
</file>

<file path=ppt/tags/tag162.xml><?xml version="1.0" encoding="utf-8"?>
<p:tagLst xmlns:a="http://schemas.openxmlformats.org/drawingml/2006/main" xmlns:r="http://schemas.openxmlformats.org/officeDocument/2006/relationships" xmlns:p="http://schemas.openxmlformats.org/presentationml/2006/main">
  <p:tag name="SHAPE_LOCKS" val="1983"/>
</p:tagLst>
</file>

<file path=ppt/tags/tag163.xml><?xml version="1.0" encoding="utf-8"?>
<p:tagLst xmlns:a="http://schemas.openxmlformats.org/drawingml/2006/main" xmlns:r="http://schemas.openxmlformats.org/officeDocument/2006/relationships" xmlns:p="http://schemas.openxmlformats.org/presentationml/2006/main">
  <p:tag name="SHAPE_LOCKS" val="1983"/>
</p:tagLst>
</file>

<file path=ppt/tags/tag164.xml><?xml version="1.0" encoding="utf-8"?>
<p:tagLst xmlns:a="http://schemas.openxmlformats.org/drawingml/2006/main" xmlns:r="http://schemas.openxmlformats.org/officeDocument/2006/relationships" xmlns:p="http://schemas.openxmlformats.org/presentationml/2006/main">
  <p:tag name="SHAPE_LOCKS" val="1983"/>
</p:tagLst>
</file>

<file path=ppt/tags/tag165.xml><?xml version="1.0" encoding="utf-8"?>
<p:tagLst xmlns:a="http://schemas.openxmlformats.org/drawingml/2006/main" xmlns:r="http://schemas.openxmlformats.org/officeDocument/2006/relationships" xmlns:p="http://schemas.openxmlformats.org/presentationml/2006/main">
  <p:tag name="SHAPE_LOCKS" val="1983"/>
</p:tagLst>
</file>

<file path=ppt/tags/tag166.xml><?xml version="1.0" encoding="utf-8"?>
<p:tagLst xmlns:a="http://schemas.openxmlformats.org/drawingml/2006/main" xmlns:r="http://schemas.openxmlformats.org/officeDocument/2006/relationships" xmlns:p="http://schemas.openxmlformats.org/presentationml/2006/main">
  <p:tag name="SHAPE_LOCKS" val="1983"/>
</p:tagLst>
</file>

<file path=ppt/tags/tag167.xml><?xml version="1.0" encoding="utf-8"?>
<p:tagLst xmlns:a="http://schemas.openxmlformats.org/drawingml/2006/main" xmlns:r="http://schemas.openxmlformats.org/officeDocument/2006/relationships" xmlns:p="http://schemas.openxmlformats.org/presentationml/2006/main">
  <p:tag name="SHAPE_LOCKS" val="1983"/>
</p:tagLst>
</file>

<file path=ppt/tags/tag168.xml><?xml version="1.0" encoding="utf-8"?>
<p:tagLst xmlns:a="http://schemas.openxmlformats.org/drawingml/2006/main" xmlns:r="http://schemas.openxmlformats.org/officeDocument/2006/relationships" xmlns:p="http://schemas.openxmlformats.org/presentationml/2006/main">
  <p:tag name="SHAPE_LOCKS" val="1983"/>
</p:tagLst>
</file>

<file path=ppt/tags/tag169.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70.xml><?xml version="1.0" encoding="utf-8"?>
<p:tagLst xmlns:a="http://schemas.openxmlformats.org/drawingml/2006/main" xmlns:r="http://schemas.openxmlformats.org/officeDocument/2006/relationships" xmlns:p="http://schemas.openxmlformats.org/presentationml/2006/main">
  <p:tag name="SHAPE_LOCKS" val="1983"/>
</p:tagLst>
</file>

<file path=ppt/tags/tag171.xml><?xml version="1.0" encoding="utf-8"?>
<p:tagLst xmlns:a="http://schemas.openxmlformats.org/drawingml/2006/main" xmlns:r="http://schemas.openxmlformats.org/officeDocument/2006/relationships" xmlns:p="http://schemas.openxmlformats.org/presentationml/2006/main">
  <p:tag name="SHAPE_LOCKS" val="1983"/>
</p:tagLst>
</file>

<file path=ppt/tags/tag172.xml><?xml version="1.0" encoding="utf-8"?>
<p:tagLst xmlns:a="http://schemas.openxmlformats.org/drawingml/2006/main" xmlns:r="http://schemas.openxmlformats.org/officeDocument/2006/relationships" xmlns:p="http://schemas.openxmlformats.org/presentationml/2006/main">
  <p:tag name="SHAPE_LOCKS" val="1983"/>
</p:tagLst>
</file>

<file path=ppt/tags/tag173.xml><?xml version="1.0" encoding="utf-8"?>
<p:tagLst xmlns:a="http://schemas.openxmlformats.org/drawingml/2006/main" xmlns:r="http://schemas.openxmlformats.org/officeDocument/2006/relationships" xmlns:p="http://schemas.openxmlformats.org/presentationml/2006/main">
  <p:tag name="SHAPE_LOCKS" val="1983"/>
</p:tagLst>
</file>

<file path=ppt/tags/tag174.xml><?xml version="1.0" encoding="utf-8"?>
<p:tagLst xmlns:a="http://schemas.openxmlformats.org/drawingml/2006/main" xmlns:r="http://schemas.openxmlformats.org/officeDocument/2006/relationships" xmlns:p="http://schemas.openxmlformats.org/presentationml/2006/main">
  <p:tag name="SHAPE_LOCKS" val="1983"/>
</p:tagLst>
</file>

<file path=ppt/tags/tag175.xml><?xml version="1.0" encoding="utf-8"?>
<p:tagLst xmlns:a="http://schemas.openxmlformats.org/drawingml/2006/main" xmlns:r="http://schemas.openxmlformats.org/officeDocument/2006/relationships" xmlns:p="http://schemas.openxmlformats.org/presentationml/2006/main">
  <p:tag name="SHAPE_LOCKS" val="1983"/>
</p:tagLst>
</file>

<file path=ppt/tags/tag176.xml><?xml version="1.0" encoding="utf-8"?>
<p:tagLst xmlns:a="http://schemas.openxmlformats.org/drawingml/2006/main" xmlns:r="http://schemas.openxmlformats.org/officeDocument/2006/relationships" xmlns:p="http://schemas.openxmlformats.org/presentationml/2006/main">
  <p:tag name="SHAPE_LOCKS" val="1983"/>
</p:tagLst>
</file>

<file path=ppt/tags/tag177.xml><?xml version="1.0" encoding="utf-8"?>
<p:tagLst xmlns:a="http://schemas.openxmlformats.org/drawingml/2006/main" xmlns:r="http://schemas.openxmlformats.org/officeDocument/2006/relationships" xmlns:p="http://schemas.openxmlformats.org/presentationml/2006/main">
  <p:tag name="SHAPE_LOCKS" val="1983"/>
</p:tagLst>
</file>

<file path=ppt/tags/tag178.xml><?xml version="1.0" encoding="utf-8"?>
<p:tagLst xmlns:a="http://schemas.openxmlformats.org/drawingml/2006/main" xmlns:r="http://schemas.openxmlformats.org/officeDocument/2006/relationships" xmlns:p="http://schemas.openxmlformats.org/presentationml/2006/main">
  <p:tag name="SHAPE_LOCKS" val="1983"/>
</p:tagLst>
</file>

<file path=ppt/tags/tag179.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80.xml><?xml version="1.0" encoding="utf-8"?>
<p:tagLst xmlns:a="http://schemas.openxmlformats.org/drawingml/2006/main" xmlns:r="http://schemas.openxmlformats.org/officeDocument/2006/relationships" xmlns:p="http://schemas.openxmlformats.org/presentationml/2006/main">
  <p:tag name="SHAPE_LOCKS" val="1983"/>
</p:tagLst>
</file>

<file path=ppt/tags/tag181.xml><?xml version="1.0" encoding="utf-8"?>
<p:tagLst xmlns:a="http://schemas.openxmlformats.org/drawingml/2006/main" xmlns:r="http://schemas.openxmlformats.org/officeDocument/2006/relationships" xmlns:p="http://schemas.openxmlformats.org/presentationml/2006/main">
  <p:tag name="SHAPE_LOCKS" val="1983"/>
</p:tagLst>
</file>

<file path=ppt/tags/tag182.xml><?xml version="1.0" encoding="utf-8"?>
<p:tagLst xmlns:a="http://schemas.openxmlformats.org/drawingml/2006/main" xmlns:r="http://schemas.openxmlformats.org/officeDocument/2006/relationships" xmlns:p="http://schemas.openxmlformats.org/presentationml/2006/main">
  <p:tag name="SHAPE_LOCKS" val="1983"/>
</p:tagLst>
</file>

<file path=ppt/tags/tag183.xml><?xml version="1.0" encoding="utf-8"?>
<p:tagLst xmlns:a="http://schemas.openxmlformats.org/drawingml/2006/main" xmlns:r="http://schemas.openxmlformats.org/officeDocument/2006/relationships" xmlns:p="http://schemas.openxmlformats.org/presentationml/2006/main">
  <p:tag name="SHAPE_LOCKS" val="1983"/>
</p:tagLst>
</file>

<file path=ppt/tags/tag184.xml><?xml version="1.0" encoding="utf-8"?>
<p:tagLst xmlns:a="http://schemas.openxmlformats.org/drawingml/2006/main" xmlns:r="http://schemas.openxmlformats.org/officeDocument/2006/relationships" xmlns:p="http://schemas.openxmlformats.org/presentationml/2006/main">
  <p:tag name="SHAPE_LOCKS" val="1983"/>
</p:tagLst>
</file>

<file path=ppt/tags/tag185.xml><?xml version="1.0" encoding="utf-8"?>
<p:tagLst xmlns:a="http://schemas.openxmlformats.org/drawingml/2006/main" xmlns:r="http://schemas.openxmlformats.org/officeDocument/2006/relationships" xmlns:p="http://schemas.openxmlformats.org/presentationml/2006/main">
  <p:tag name="SHAPE_LOCKS" val="1983"/>
</p:tagLst>
</file>

<file path=ppt/tags/tag186.xml><?xml version="1.0" encoding="utf-8"?>
<p:tagLst xmlns:a="http://schemas.openxmlformats.org/drawingml/2006/main" xmlns:r="http://schemas.openxmlformats.org/officeDocument/2006/relationships" xmlns:p="http://schemas.openxmlformats.org/presentationml/2006/main">
  <p:tag name="SHAPE_LOCKS" val="1983"/>
</p:tagLst>
</file>

<file path=ppt/tags/tag187.xml><?xml version="1.0" encoding="utf-8"?>
<p:tagLst xmlns:a="http://schemas.openxmlformats.org/drawingml/2006/main" xmlns:r="http://schemas.openxmlformats.org/officeDocument/2006/relationships" xmlns:p="http://schemas.openxmlformats.org/presentationml/2006/main">
  <p:tag name="SHAPE_LOCKS" val="1983"/>
</p:tagLst>
</file>

<file path=ppt/tags/tag188.xml><?xml version="1.0" encoding="utf-8"?>
<p:tagLst xmlns:a="http://schemas.openxmlformats.org/drawingml/2006/main" xmlns:r="http://schemas.openxmlformats.org/officeDocument/2006/relationships" xmlns:p="http://schemas.openxmlformats.org/presentationml/2006/main">
  <p:tag name="SHAPE_LOCKS" val="1983"/>
</p:tagLst>
</file>

<file path=ppt/tags/tag189.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190.xml><?xml version="1.0" encoding="utf-8"?>
<p:tagLst xmlns:a="http://schemas.openxmlformats.org/drawingml/2006/main" xmlns:r="http://schemas.openxmlformats.org/officeDocument/2006/relationships" xmlns:p="http://schemas.openxmlformats.org/presentationml/2006/main">
  <p:tag name="SHAPE_LOCKS" val="1983"/>
</p:tagLst>
</file>

<file path=ppt/tags/tag191.xml><?xml version="1.0" encoding="utf-8"?>
<p:tagLst xmlns:a="http://schemas.openxmlformats.org/drawingml/2006/main" xmlns:r="http://schemas.openxmlformats.org/officeDocument/2006/relationships" xmlns:p="http://schemas.openxmlformats.org/presentationml/2006/main">
  <p:tag name="SHAPE_LOCKS" val="1983"/>
</p:tagLst>
</file>

<file path=ppt/tags/tag192.xml><?xml version="1.0" encoding="utf-8"?>
<p:tagLst xmlns:a="http://schemas.openxmlformats.org/drawingml/2006/main" xmlns:r="http://schemas.openxmlformats.org/officeDocument/2006/relationships" xmlns:p="http://schemas.openxmlformats.org/presentationml/2006/main">
  <p:tag name="SHAPE_LOCKS" val="1983"/>
</p:tagLst>
</file>

<file path=ppt/tags/tag193.xml><?xml version="1.0" encoding="utf-8"?>
<p:tagLst xmlns:a="http://schemas.openxmlformats.org/drawingml/2006/main" xmlns:r="http://schemas.openxmlformats.org/officeDocument/2006/relationships" xmlns:p="http://schemas.openxmlformats.org/presentationml/2006/main">
  <p:tag name="SHAPE_LOCKS" val="1983"/>
</p:tagLst>
</file>

<file path=ppt/tags/tag194.xml><?xml version="1.0" encoding="utf-8"?>
<p:tagLst xmlns:a="http://schemas.openxmlformats.org/drawingml/2006/main" xmlns:r="http://schemas.openxmlformats.org/officeDocument/2006/relationships" xmlns:p="http://schemas.openxmlformats.org/presentationml/2006/main">
  <p:tag name="SHAPE_LOCKS" val="1983"/>
</p:tagLst>
</file>

<file path=ppt/tags/tag195.xml><?xml version="1.0" encoding="utf-8"?>
<p:tagLst xmlns:a="http://schemas.openxmlformats.org/drawingml/2006/main" xmlns:r="http://schemas.openxmlformats.org/officeDocument/2006/relationships" xmlns:p="http://schemas.openxmlformats.org/presentationml/2006/main">
  <p:tag name="SHAPE_LOCKS" val="1983"/>
</p:tagLst>
</file>

<file path=ppt/tags/tag196.xml><?xml version="1.0" encoding="utf-8"?>
<p:tagLst xmlns:a="http://schemas.openxmlformats.org/drawingml/2006/main" xmlns:r="http://schemas.openxmlformats.org/officeDocument/2006/relationships" xmlns:p="http://schemas.openxmlformats.org/presentationml/2006/main">
  <p:tag name="SHAPE_LOCKS" val="1983"/>
</p:tagLst>
</file>

<file path=ppt/tags/tag197.xml><?xml version="1.0" encoding="utf-8"?>
<p:tagLst xmlns:a="http://schemas.openxmlformats.org/drawingml/2006/main" xmlns:r="http://schemas.openxmlformats.org/officeDocument/2006/relationships" xmlns:p="http://schemas.openxmlformats.org/presentationml/2006/main">
  <p:tag name="SHAPE_LOCKS" val="1983"/>
</p:tagLst>
</file>

<file path=ppt/tags/tag198.xml><?xml version="1.0" encoding="utf-8"?>
<p:tagLst xmlns:a="http://schemas.openxmlformats.org/drawingml/2006/main" xmlns:r="http://schemas.openxmlformats.org/officeDocument/2006/relationships" xmlns:p="http://schemas.openxmlformats.org/presentationml/2006/main">
  <p:tag name="SHAPE_LOCKS" val="1983"/>
</p:tagLst>
</file>

<file path=ppt/tags/tag19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00.xml><?xml version="1.0" encoding="utf-8"?>
<p:tagLst xmlns:a="http://schemas.openxmlformats.org/drawingml/2006/main" xmlns:r="http://schemas.openxmlformats.org/officeDocument/2006/relationships" xmlns:p="http://schemas.openxmlformats.org/presentationml/2006/main">
  <p:tag name="SHAPE_LOCKS" val="1983"/>
</p:tagLst>
</file>

<file path=ppt/tags/tag201.xml><?xml version="1.0" encoding="utf-8"?>
<p:tagLst xmlns:a="http://schemas.openxmlformats.org/drawingml/2006/main" xmlns:r="http://schemas.openxmlformats.org/officeDocument/2006/relationships" xmlns:p="http://schemas.openxmlformats.org/presentationml/2006/main">
  <p:tag name="SHAPE_LOCKS" val="1983"/>
</p:tagLst>
</file>

<file path=ppt/tags/tag202.xml><?xml version="1.0" encoding="utf-8"?>
<p:tagLst xmlns:a="http://schemas.openxmlformats.org/drawingml/2006/main" xmlns:r="http://schemas.openxmlformats.org/officeDocument/2006/relationships" xmlns:p="http://schemas.openxmlformats.org/presentationml/2006/main">
  <p:tag name="SHAPE_LOCKS" val="1983"/>
</p:tagLst>
</file>

<file path=ppt/tags/tag203.xml><?xml version="1.0" encoding="utf-8"?>
<p:tagLst xmlns:a="http://schemas.openxmlformats.org/drawingml/2006/main" xmlns:r="http://schemas.openxmlformats.org/officeDocument/2006/relationships" xmlns:p="http://schemas.openxmlformats.org/presentationml/2006/main">
  <p:tag name="SHAPE_LOCKS" val="1983"/>
</p:tagLst>
</file>

<file path=ppt/tags/tag204.xml><?xml version="1.0" encoding="utf-8"?>
<p:tagLst xmlns:a="http://schemas.openxmlformats.org/drawingml/2006/main" xmlns:r="http://schemas.openxmlformats.org/officeDocument/2006/relationships" xmlns:p="http://schemas.openxmlformats.org/presentationml/2006/main">
  <p:tag name="SHAPE_LOCKS" val="1983"/>
</p:tagLst>
</file>

<file path=ppt/tags/tag205.xml><?xml version="1.0" encoding="utf-8"?>
<p:tagLst xmlns:a="http://schemas.openxmlformats.org/drawingml/2006/main" xmlns:r="http://schemas.openxmlformats.org/officeDocument/2006/relationships" xmlns:p="http://schemas.openxmlformats.org/presentationml/2006/main">
  <p:tag name="SHAPE_LOCKS" val="1983"/>
</p:tagLst>
</file>

<file path=ppt/tags/tag206.xml><?xml version="1.0" encoding="utf-8"?>
<p:tagLst xmlns:a="http://schemas.openxmlformats.org/drawingml/2006/main" xmlns:r="http://schemas.openxmlformats.org/officeDocument/2006/relationships" xmlns:p="http://schemas.openxmlformats.org/presentationml/2006/main">
  <p:tag name="SHAPE_LOCKS" val="1983"/>
</p:tagLst>
</file>

<file path=ppt/tags/tag207.xml><?xml version="1.0" encoding="utf-8"?>
<p:tagLst xmlns:a="http://schemas.openxmlformats.org/drawingml/2006/main" xmlns:r="http://schemas.openxmlformats.org/officeDocument/2006/relationships" xmlns:p="http://schemas.openxmlformats.org/presentationml/2006/main">
  <p:tag name="SHAPE_LOCKS" val="1983"/>
</p:tagLst>
</file>

<file path=ppt/tags/tag208.xml><?xml version="1.0" encoding="utf-8"?>
<p:tagLst xmlns:a="http://schemas.openxmlformats.org/drawingml/2006/main" xmlns:r="http://schemas.openxmlformats.org/officeDocument/2006/relationships" xmlns:p="http://schemas.openxmlformats.org/presentationml/2006/main">
  <p:tag name="SHAPE_LOCKS" val="1983"/>
</p:tagLst>
</file>

<file path=ppt/tags/tag209.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10.xml><?xml version="1.0" encoding="utf-8"?>
<p:tagLst xmlns:a="http://schemas.openxmlformats.org/drawingml/2006/main" xmlns:r="http://schemas.openxmlformats.org/officeDocument/2006/relationships" xmlns:p="http://schemas.openxmlformats.org/presentationml/2006/main">
  <p:tag name="SHAPE_LOCKS" val="1983"/>
</p:tagLst>
</file>

<file path=ppt/tags/tag211.xml><?xml version="1.0" encoding="utf-8"?>
<p:tagLst xmlns:a="http://schemas.openxmlformats.org/drawingml/2006/main" xmlns:r="http://schemas.openxmlformats.org/officeDocument/2006/relationships" xmlns:p="http://schemas.openxmlformats.org/presentationml/2006/main">
  <p:tag name="SHAPE_LOCKS" val="1983"/>
</p:tagLst>
</file>

<file path=ppt/tags/tag212.xml><?xml version="1.0" encoding="utf-8"?>
<p:tagLst xmlns:a="http://schemas.openxmlformats.org/drawingml/2006/main" xmlns:r="http://schemas.openxmlformats.org/officeDocument/2006/relationships" xmlns:p="http://schemas.openxmlformats.org/presentationml/2006/main">
  <p:tag name="SHAPE_LOCKS" val="1983"/>
</p:tagLst>
</file>

<file path=ppt/tags/tag213.xml><?xml version="1.0" encoding="utf-8"?>
<p:tagLst xmlns:a="http://schemas.openxmlformats.org/drawingml/2006/main" xmlns:r="http://schemas.openxmlformats.org/officeDocument/2006/relationships" xmlns:p="http://schemas.openxmlformats.org/presentationml/2006/main">
  <p:tag name="SHAPE_LOCKS" val="1983"/>
</p:tagLst>
</file>

<file path=ppt/tags/tag214.xml><?xml version="1.0" encoding="utf-8"?>
<p:tagLst xmlns:a="http://schemas.openxmlformats.org/drawingml/2006/main" xmlns:r="http://schemas.openxmlformats.org/officeDocument/2006/relationships" xmlns:p="http://schemas.openxmlformats.org/presentationml/2006/main">
  <p:tag name="SHAPE_LOCKS" val="1983"/>
</p:tagLst>
</file>

<file path=ppt/tags/tag215.xml><?xml version="1.0" encoding="utf-8"?>
<p:tagLst xmlns:a="http://schemas.openxmlformats.org/drawingml/2006/main" xmlns:r="http://schemas.openxmlformats.org/officeDocument/2006/relationships" xmlns:p="http://schemas.openxmlformats.org/presentationml/2006/main">
  <p:tag name="SHAPE_LOCKS" val="1983"/>
</p:tagLst>
</file>

<file path=ppt/tags/tag216.xml><?xml version="1.0" encoding="utf-8"?>
<p:tagLst xmlns:a="http://schemas.openxmlformats.org/drawingml/2006/main" xmlns:r="http://schemas.openxmlformats.org/officeDocument/2006/relationships" xmlns:p="http://schemas.openxmlformats.org/presentationml/2006/main">
  <p:tag name="SHAPE_LOCKS" val="1983"/>
</p:tagLst>
</file>

<file path=ppt/tags/tag217.xml><?xml version="1.0" encoding="utf-8"?>
<p:tagLst xmlns:a="http://schemas.openxmlformats.org/drawingml/2006/main" xmlns:r="http://schemas.openxmlformats.org/officeDocument/2006/relationships" xmlns:p="http://schemas.openxmlformats.org/presentationml/2006/main">
  <p:tag name="SHAPE_LOCKS" val="1983"/>
</p:tagLst>
</file>

<file path=ppt/tags/tag218.xml><?xml version="1.0" encoding="utf-8"?>
<p:tagLst xmlns:a="http://schemas.openxmlformats.org/drawingml/2006/main" xmlns:r="http://schemas.openxmlformats.org/officeDocument/2006/relationships" xmlns:p="http://schemas.openxmlformats.org/presentationml/2006/main">
  <p:tag name="SHAPE_LOCKS" val="1983"/>
</p:tagLst>
</file>

<file path=ppt/tags/tag219.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20.xml><?xml version="1.0" encoding="utf-8"?>
<p:tagLst xmlns:a="http://schemas.openxmlformats.org/drawingml/2006/main" xmlns:r="http://schemas.openxmlformats.org/officeDocument/2006/relationships" xmlns:p="http://schemas.openxmlformats.org/presentationml/2006/main">
  <p:tag name="SHAPE_LOCKS" val="1983"/>
</p:tagLst>
</file>

<file path=ppt/tags/tag221.xml><?xml version="1.0" encoding="utf-8"?>
<p:tagLst xmlns:a="http://schemas.openxmlformats.org/drawingml/2006/main" xmlns:r="http://schemas.openxmlformats.org/officeDocument/2006/relationships" xmlns:p="http://schemas.openxmlformats.org/presentationml/2006/main">
  <p:tag name="SHAPE_LOCKS" val="1983"/>
</p:tagLst>
</file>

<file path=ppt/tags/tag222.xml><?xml version="1.0" encoding="utf-8"?>
<p:tagLst xmlns:a="http://schemas.openxmlformats.org/drawingml/2006/main" xmlns:r="http://schemas.openxmlformats.org/officeDocument/2006/relationships" xmlns:p="http://schemas.openxmlformats.org/presentationml/2006/main">
  <p:tag name="SHAPE_LOCKS" val="1983"/>
</p:tagLst>
</file>

<file path=ppt/tags/tag223.xml><?xml version="1.0" encoding="utf-8"?>
<p:tagLst xmlns:a="http://schemas.openxmlformats.org/drawingml/2006/main" xmlns:r="http://schemas.openxmlformats.org/officeDocument/2006/relationships" xmlns:p="http://schemas.openxmlformats.org/presentationml/2006/main">
  <p:tag name="SHAPE_LOCKS" val="1983"/>
</p:tagLst>
</file>

<file path=ppt/tags/tag224.xml><?xml version="1.0" encoding="utf-8"?>
<p:tagLst xmlns:a="http://schemas.openxmlformats.org/drawingml/2006/main" xmlns:r="http://schemas.openxmlformats.org/officeDocument/2006/relationships" xmlns:p="http://schemas.openxmlformats.org/presentationml/2006/main">
  <p:tag name="SHAPE_LOCKS" val="1983"/>
</p:tagLst>
</file>

<file path=ppt/tags/tag225.xml><?xml version="1.0" encoding="utf-8"?>
<p:tagLst xmlns:a="http://schemas.openxmlformats.org/drawingml/2006/main" xmlns:r="http://schemas.openxmlformats.org/officeDocument/2006/relationships" xmlns:p="http://schemas.openxmlformats.org/presentationml/2006/main">
  <p:tag name="SHAPE_LOCKS" val="1983"/>
</p:tagLst>
</file>

<file path=ppt/tags/tag226.xml><?xml version="1.0" encoding="utf-8"?>
<p:tagLst xmlns:a="http://schemas.openxmlformats.org/drawingml/2006/main" xmlns:r="http://schemas.openxmlformats.org/officeDocument/2006/relationships" xmlns:p="http://schemas.openxmlformats.org/presentationml/2006/main">
  <p:tag name="SHAPE_LOCKS" val="1983"/>
</p:tagLst>
</file>

<file path=ppt/tags/tag227.xml><?xml version="1.0" encoding="utf-8"?>
<p:tagLst xmlns:a="http://schemas.openxmlformats.org/drawingml/2006/main" xmlns:r="http://schemas.openxmlformats.org/officeDocument/2006/relationships" xmlns:p="http://schemas.openxmlformats.org/presentationml/2006/main">
  <p:tag name="SHAPE_LOCKS" val="1983"/>
</p:tagLst>
</file>

<file path=ppt/tags/tag228.xml><?xml version="1.0" encoding="utf-8"?>
<p:tagLst xmlns:a="http://schemas.openxmlformats.org/drawingml/2006/main" xmlns:r="http://schemas.openxmlformats.org/officeDocument/2006/relationships" xmlns:p="http://schemas.openxmlformats.org/presentationml/2006/main">
  <p:tag name="SHAPE_LOCKS" val="1983"/>
</p:tagLst>
</file>

<file path=ppt/tags/tag229.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30.xml><?xml version="1.0" encoding="utf-8"?>
<p:tagLst xmlns:a="http://schemas.openxmlformats.org/drawingml/2006/main" xmlns:r="http://schemas.openxmlformats.org/officeDocument/2006/relationships" xmlns:p="http://schemas.openxmlformats.org/presentationml/2006/main">
  <p:tag name="SHAPE_LOCKS" val="1983"/>
</p:tagLst>
</file>

<file path=ppt/tags/tag231.xml><?xml version="1.0" encoding="utf-8"?>
<p:tagLst xmlns:a="http://schemas.openxmlformats.org/drawingml/2006/main" xmlns:r="http://schemas.openxmlformats.org/officeDocument/2006/relationships" xmlns:p="http://schemas.openxmlformats.org/presentationml/2006/main">
  <p:tag name="SHAPE_LOCKS" val="1983"/>
</p:tagLst>
</file>

<file path=ppt/tags/tag232.xml><?xml version="1.0" encoding="utf-8"?>
<p:tagLst xmlns:a="http://schemas.openxmlformats.org/drawingml/2006/main" xmlns:r="http://schemas.openxmlformats.org/officeDocument/2006/relationships" xmlns:p="http://schemas.openxmlformats.org/presentationml/2006/main">
  <p:tag name="SHAPE_LOCKS" val="1983"/>
</p:tagLst>
</file>

<file path=ppt/tags/tag233.xml><?xml version="1.0" encoding="utf-8"?>
<p:tagLst xmlns:a="http://schemas.openxmlformats.org/drawingml/2006/main" xmlns:r="http://schemas.openxmlformats.org/officeDocument/2006/relationships" xmlns:p="http://schemas.openxmlformats.org/presentationml/2006/main">
  <p:tag name="SHAPE_LOCKS" val="1983"/>
</p:tagLst>
</file>

<file path=ppt/tags/tag234.xml><?xml version="1.0" encoding="utf-8"?>
<p:tagLst xmlns:a="http://schemas.openxmlformats.org/drawingml/2006/main" xmlns:r="http://schemas.openxmlformats.org/officeDocument/2006/relationships" xmlns:p="http://schemas.openxmlformats.org/presentationml/2006/main">
  <p:tag name="SHAPE_LOCKS" val="1983"/>
</p:tagLst>
</file>

<file path=ppt/tags/tag235.xml><?xml version="1.0" encoding="utf-8"?>
<p:tagLst xmlns:a="http://schemas.openxmlformats.org/drawingml/2006/main" xmlns:r="http://schemas.openxmlformats.org/officeDocument/2006/relationships" xmlns:p="http://schemas.openxmlformats.org/presentationml/2006/main">
  <p:tag name="SHAPE_LOCKS" val="1983"/>
</p:tagLst>
</file>

<file path=ppt/tags/tag236.xml><?xml version="1.0" encoding="utf-8"?>
<p:tagLst xmlns:a="http://schemas.openxmlformats.org/drawingml/2006/main" xmlns:r="http://schemas.openxmlformats.org/officeDocument/2006/relationships" xmlns:p="http://schemas.openxmlformats.org/presentationml/2006/main">
  <p:tag name="SHAPE_LOCKS" val="1983"/>
</p:tagLst>
</file>

<file path=ppt/tags/tag237.xml><?xml version="1.0" encoding="utf-8"?>
<p:tagLst xmlns:a="http://schemas.openxmlformats.org/drawingml/2006/main" xmlns:r="http://schemas.openxmlformats.org/officeDocument/2006/relationships" xmlns:p="http://schemas.openxmlformats.org/presentationml/2006/main">
  <p:tag name="SHAPE_LOCKS" val="1983"/>
</p:tagLst>
</file>

<file path=ppt/tags/tag238.xml><?xml version="1.0" encoding="utf-8"?>
<p:tagLst xmlns:a="http://schemas.openxmlformats.org/drawingml/2006/main" xmlns:r="http://schemas.openxmlformats.org/officeDocument/2006/relationships" xmlns:p="http://schemas.openxmlformats.org/presentationml/2006/main">
  <p:tag name="SHAPE_LOCKS" val="1983"/>
</p:tagLst>
</file>

<file path=ppt/tags/tag239.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40.xml><?xml version="1.0" encoding="utf-8"?>
<p:tagLst xmlns:a="http://schemas.openxmlformats.org/drawingml/2006/main" xmlns:r="http://schemas.openxmlformats.org/officeDocument/2006/relationships" xmlns:p="http://schemas.openxmlformats.org/presentationml/2006/main">
  <p:tag name="SHAPE_LOCKS" val="1983"/>
</p:tagLst>
</file>

<file path=ppt/tags/tag241.xml><?xml version="1.0" encoding="utf-8"?>
<p:tagLst xmlns:a="http://schemas.openxmlformats.org/drawingml/2006/main" xmlns:r="http://schemas.openxmlformats.org/officeDocument/2006/relationships" xmlns:p="http://schemas.openxmlformats.org/presentationml/2006/main">
  <p:tag name="SHAPE_LOCKS" val="1983"/>
</p:tagLst>
</file>

<file path=ppt/tags/tag242.xml><?xml version="1.0" encoding="utf-8"?>
<p:tagLst xmlns:a="http://schemas.openxmlformats.org/drawingml/2006/main" xmlns:r="http://schemas.openxmlformats.org/officeDocument/2006/relationships" xmlns:p="http://schemas.openxmlformats.org/presentationml/2006/main">
  <p:tag name="SHAPE_LOCKS" val="1983"/>
</p:tagLst>
</file>

<file path=ppt/tags/tag243.xml><?xml version="1.0" encoding="utf-8"?>
<p:tagLst xmlns:a="http://schemas.openxmlformats.org/drawingml/2006/main" xmlns:r="http://schemas.openxmlformats.org/officeDocument/2006/relationships" xmlns:p="http://schemas.openxmlformats.org/presentationml/2006/main">
  <p:tag name="SHAPE_LOCKS" val="1983"/>
</p:tagLst>
</file>

<file path=ppt/tags/tag244.xml><?xml version="1.0" encoding="utf-8"?>
<p:tagLst xmlns:a="http://schemas.openxmlformats.org/drawingml/2006/main" xmlns:r="http://schemas.openxmlformats.org/officeDocument/2006/relationships" xmlns:p="http://schemas.openxmlformats.org/presentationml/2006/main">
  <p:tag name="SHAPE_LOCKS" val="1983"/>
</p:tagLst>
</file>

<file path=ppt/tags/tag245.xml><?xml version="1.0" encoding="utf-8"?>
<p:tagLst xmlns:a="http://schemas.openxmlformats.org/drawingml/2006/main" xmlns:r="http://schemas.openxmlformats.org/officeDocument/2006/relationships" xmlns:p="http://schemas.openxmlformats.org/presentationml/2006/main">
  <p:tag name="SHAPE_LOCKS" val="1983"/>
</p:tagLst>
</file>

<file path=ppt/tags/tag246.xml><?xml version="1.0" encoding="utf-8"?>
<p:tagLst xmlns:a="http://schemas.openxmlformats.org/drawingml/2006/main" xmlns:r="http://schemas.openxmlformats.org/officeDocument/2006/relationships" xmlns:p="http://schemas.openxmlformats.org/presentationml/2006/main">
  <p:tag name="SHAPE_LOCKS" val="1983"/>
</p:tagLst>
</file>

<file path=ppt/tags/tag247.xml><?xml version="1.0" encoding="utf-8"?>
<p:tagLst xmlns:a="http://schemas.openxmlformats.org/drawingml/2006/main" xmlns:r="http://schemas.openxmlformats.org/officeDocument/2006/relationships" xmlns:p="http://schemas.openxmlformats.org/presentationml/2006/main">
  <p:tag name="SHAPE_LOCKS" val="1983"/>
</p:tagLst>
</file>

<file path=ppt/tags/tag248.xml><?xml version="1.0" encoding="utf-8"?>
<p:tagLst xmlns:a="http://schemas.openxmlformats.org/drawingml/2006/main" xmlns:r="http://schemas.openxmlformats.org/officeDocument/2006/relationships" xmlns:p="http://schemas.openxmlformats.org/presentationml/2006/main">
  <p:tag name="SHAPE_LOCKS" val="1983"/>
</p:tagLst>
</file>

<file path=ppt/tags/tag249.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50.xml><?xml version="1.0" encoding="utf-8"?>
<p:tagLst xmlns:a="http://schemas.openxmlformats.org/drawingml/2006/main" xmlns:r="http://schemas.openxmlformats.org/officeDocument/2006/relationships" xmlns:p="http://schemas.openxmlformats.org/presentationml/2006/main">
  <p:tag name="SHAPE_LOCKS" val="1983"/>
</p:tagLst>
</file>

<file path=ppt/tags/tag251.xml><?xml version="1.0" encoding="utf-8"?>
<p:tagLst xmlns:a="http://schemas.openxmlformats.org/drawingml/2006/main" xmlns:r="http://schemas.openxmlformats.org/officeDocument/2006/relationships" xmlns:p="http://schemas.openxmlformats.org/presentationml/2006/main">
  <p:tag name="SHAPE_LOCKS" val="1983"/>
</p:tagLst>
</file>

<file path=ppt/tags/tag252.xml><?xml version="1.0" encoding="utf-8"?>
<p:tagLst xmlns:a="http://schemas.openxmlformats.org/drawingml/2006/main" xmlns:r="http://schemas.openxmlformats.org/officeDocument/2006/relationships" xmlns:p="http://schemas.openxmlformats.org/presentationml/2006/main">
  <p:tag name="SHAPE_LOCKS" val="1983"/>
</p:tagLst>
</file>

<file path=ppt/tags/tag253.xml><?xml version="1.0" encoding="utf-8"?>
<p:tagLst xmlns:a="http://schemas.openxmlformats.org/drawingml/2006/main" xmlns:r="http://schemas.openxmlformats.org/officeDocument/2006/relationships" xmlns:p="http://schemas.openxmlformats.org/presentationml/2006/main">
  <p:tag name="SHAPE_LOCKS" val="1983"/>
</p:tagLst>
</file>

<file path=ppt/tags/tag254.xml><?xml version="1.0" encoding="utf-8"?>
<p:tagLst xmlns:a="http://schemas.openxmlformats.org/drawingml/2006/main" xmlns:r="http://schemas.openxmlformats.org/officeDocument/2006/relationships" xmlns:p="http://schemas.openxmlformats.org/presentationml/2006/main">
  <p:tag name="SHAPE_LOCKS" val="1983"/>
</p:tagLst>
</file>

<file path=ppt/tags/tag255.xml><?xml version="1.0" encoding="utf-8"?>
<p:tagLst xmlns:a="http://schemas.openxmlformats.org/drawingml/2006/main" xmlns:r="http://schemas.openxmlformats.org/officeDocument/2006/relationships" xmlns:p="http://schemas.openxmlformats.org/presentationml/2006/main">
  <p:tag name="SHAPE_LOCKS" val="1983"/>
</p:tagLst>
</file>

<file path=ppt/tags/tag256.xml><?xml version="1.0" encoding="utf-8"?>
<p:tagLst xmlns:a="http://schemas.openxmlformats.org/drawingml/2006/main" xmlns:r="http://schemas.openxmlformats.org/officeDocument/2006/relationships" xmlns:p="http://schemas.openxmlformats.org/presentationml/2006/main">
  <p:tag name="SHAPE_LOCKS" val="1983"/>
</p:tagLst>
</file>

<file path=ppt/tags/tag257.xml><?xml version="1.0" encoding="utf-8"?>
<p:tagLst xmlns:a="http://schemas.openxmlformats.org/drawingml/2006/main" xmlns:r="http://schemas.openxmlformats.org/officeDocument/2006/relationships" xmlns:p="http://schemas.openxmlformats.org/presentationml/2006/main">
  <p:tag name="SHAPE_LOCKS" val="1983"/>
</p:tagLst>
</file>

<file path=ppt/tags/tag258.xml><?xml version="1.0" encoding="utf-8"?>
<p:tagLst xmlns:a="http://schemas.openxmlformats.org/drawingml/2006/main" xmlns:r="http://schemas.openxmlformats.org/officeDocument/2006/relationships" xmlns:p="http://schemas.openxmlformats.org/presentationml/2006/main">
  <p:tag name="SHAPE_LOCKS" val="1983"/>
</p:tagLst>
</file>

<file path=ppt/tags/tag259.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60.xml><?xml version="1.0" encoding="utf-8"?>
<p:tagLst xmlns:a="http://schemas.openxmlformats.org/drawingml/2006/main" xmlns:r="http://schemas.openxmlformats.org/officeDocument/2006/relationships" xmlns:p="http://schemas.openxmlformats.org/presentationml/2006/main">
  <p:tag name="SHAPE_LOCKS" val="1983"/>
</p:tagLst>
</file>

<file path=ppt/tags/tag261.xml><?xml version="1.0" encoding="utf-8"?>
<p:tagLst xmlns:a="http://schemas.openxmlformats.org/drawingml/2006/main" xmlns:r="http://schemas.openxmlformats.org/officeDocument/2006/relationships" xmlns:p="http://schemas.openxmlformats.org/presentationml/2006/main">
  <p:tag name="SHAPE_LOCKS" val="1983"/>
</p:tagLst>
</file>

<file path=ppt/tags/tag262.xml><?xml version="1.0" encoding="utf-8"?>
<p:tagLst xmlns:a="http://schemas.openxmlformats.org/drawingml/2006/main" xmlns:r="http://schemas.openxmlformats.org/officeDocument/2006/relationships" xmlns:p="http://schemas.openxmlformats.org/presentationml/2006/main">
  <p:tag name="SHAPE_LOCKS" val="1983"/>
</p:tagLst>
</file>

<file path=ppt/tags/tag263.xml><?xml version="1.0" encoding="utf-8"?>
<p:tagLst xmlns:a="http://schemas.openxmlformats.org/drawingml/2006/main" xmlns:r="http://schemas.openxmlformats.org/officeDocument/2006/relationships" xmlns:p="http://schemas.openxmlformats.org/presentationml/2006/main">
  <p:tag name="SHAPE_LOCKS" val="1983"/>
</p:tagLst>
</file>

<file path=ppt/tags/tag264.xml><?xml version="1.0" encoding="utf-8"?>
<p:tagLst xmlns:a="http://schemas.openxmlformats.org/drawingml/2006/main" xmlns:r="http://schemas.openxmlformats.org/officeDocument/2006/relationships" xmlns:p="http://schemas.openxmlformats.org/presentationml/2006/main">
  <p:tag name="SHAPE_LOCKS" val="1983"/>
</p:tagLst>
</file>

<file path=ppt/tags/tag265.xml><?xml version="1.0" encoding="utf-8"?>
<p:tagLst xmlns:a="http://schemas.openxmlformats.org/drawingml/2006/main" xmlns:r="http://schemas.openxmlformats.org/officeDocument/2006/relationships" xmlns:p="http://schemas.openxmlformats.org/presentationml/2006/main">
  <p:tag name="SHAPE_LOCKS" val="1983"/>
</p:tagLst>
</file>

<file path=ppt/tags/tag266.xml><?xml version="1.0" encoding="utf-8"?>
<p:tagLst xmlns:a="http://schemas.openxmlformats.org/drawingml/2006/main" xmlns:r="http://schemas.openxmlformats.org/officeDocument/2006/relationships" xmlns:p="http://schemas.openxmlformats.org/presentationml/2006/main">
  <p:tag name="SHAPE_LOCKS" val="1983"/>
</p:tagLst>
</file>

<file path=ppt/tags/tag267.xml><?xml version="1.0" encoding="utf-8"?>
<p:tagLst xmlns:a="http://schemas.openxmlformats.org/drawingml/2006/main" xmlns:r="http://schemas.openxmlformats.org/officeDocument/2006/relationships" xmlns:p="http://schemas.openxmlformats.org/presentationml/2006/main">
  <p:tag name="SHAPE_LOCKS" val="1983"/>
</p:tagLst>
</file>

<file path=ppt/tags/tag268.xml><?xml version="1.0" encoding="utf-8"?>
<p:tagLst xmlns:a="http://schemas.openxmlformats.org/drawingml/2006/main" xmlns:r="http://schemas.openxmlformats.org/officeDocument/2006/relationships" xmlns:p="http://schemas.openxmlformats.org/presentationml/2006/main">
  <p:tag name="SHAPE_LOCKS" val="1983"/>
</p:tagLst>
</file>

<file path=ppt/tags/tag269.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70.xml><?xml version="1.0" encoding="utf-8"?>
<p:tagLst xmlns:a="http://schemas.openxmlformats.org/drawingml/2006/main" xmlns:r="http://schemas.openxmlformats.org/officeDocument/2006/relationships" xmlns:p="http://schemas.openxmlformats.org/presentationml/2006/main">
  <p:tag name="SHAPE_LOCKS" val="1983"/>
</p:tagLst>
</file>

<file path=ppt/tags/tag271.xml><?xml version="1.0" encoding="utf-8"?>
<p:tagLst xmlns:a="http://schemas.openxmlformats.org/drawingml/2006/main" xmlns:r="http://schemas.openxmlformats.org/officeDocument/2006/relationships" xmlns:p="http://schemas.openxmlformats.org/presentationml/2006/main">
  <p:tag name="SHAPE_LOCKS" val="1983"/>
</p:tagLst>
</file>

<file path=ppt/tags/tag272.xml><?xml version="1.0" encoding="utf-8"?>
<p:tagLst xmlns:a="http://schemas.openxmlformats.org/drawingml/2006/main" xmlns:r="http://schemas.openxmlformats.org/officeDocument/2006/relationships" xmlns:p="http://schemas.openxmlformats.org/presentationml/2006/main">
  <p:tag name="SHAPE_LOCKS" val="1983"/>
</p:tagLst>
</file>

<file path=ppt/tags/tag273.xml><?xml version="1.0" encoding="utf-8"?>
<p:tagLst xmlns:a="http://schemas.openxmlformats.org/drawingml/2006/main" xmlns:r="http://schemas.openxmlformats.org/officeDocument/2006/relationships" xmlns:p="http://schemas.openxmlformats.org/presentationml/2006/main">
  <p:tag name="SHAPE_LOCKS" val="1983"/>
</p:tagLst>
</file>

<file path=ppt/tags/tag274.xml><?xml version="1.0" encoding="utf-8"?>
<p:tagLst xmlns:a="http://schemas.openxmlformats.org/drawingml/2006/main" xmlns:r="http://schemas.openxmlformats.org/officeDocument/2006/relationships" xmlns:p="http://schemas.openxmlformats.org/presentationml/2006/main">
  <p:tag name="SHAPE_LOCKS" val="1983"/>
</p:tagLst>
</file>

<file path=ppt/tags/tag275.xml><?xml version="1.0" encoding="utf-8"?>
<p:tagLst xmlns:a="http://schemas.openxmlformats.org/drawingml/2006/main" xmlns:r="http://schemas.openxmlformats.org/officeDocument/2006/relationships" xmlns:p="http://schemas.openxmlformats.org/presentationml/2006/main">
  <p:tag name="SHAPE_LOCKS" val="1983"/>
</p:tagLst>
</file>

<file path=ppt/tags/tag276.xml><?xml version="1.0" encoding="utf-8"?>
<p:tagLst xmlns:a="http://schemas.openxmlformats.org/drawingml/2006/main" xmlns:r="http://schemas.openxmlformats.org/officeDocument/2006/relationships" xmlns:p="http://schemas.openxmlformats.org/presentationml/2006/main">
  <p:tag name="SHAPE_LOCKS" val="1983"/>
</p:tagLst>
</file>

<file path=ppt/tags/tag277.xml><?xml version="1.0" encoding="utf-8"?>
<p:tagLst xmlns:a="http://schemas.openxmlformats.org/drawingml/2006/main" xmlns:r="http://schemas.openxmlformats.org/officeDocument/2006/relationships" xmlns:p="http://schemas.openxmlformats.org/presentationml/2006/main">
  <p:tag name="SHAPE_LOCKS" val="1983"/>
</p:tagLst>
</file>

<file path=ppt/tags/tag278.xml><?xml version="1.0" encoding="utf-8"?>
<p:tagLst xmlns:a="http://schemas.openxmlformats.org/drawingml/2006/main" xmlns:r="http://schemas.openxmlformats.org/officeDocument/2006/relationships" xmlns:p="http://schemas.openxmlformats.org/presentationml/2006/main">
  <p:tag name="SHAPE_LOCKS" val="1983"/>
</p:tagLst>
</file>

<file path=ppt/tags/tag279.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80.xml><?xml version="1.0" encoding="utf-8"?>
<p:tagLst xmlns:a="http://schemas.openxmlformats.org/drawingml/2006/main" xmlns:r="http://schemas.openxmlformats.org/officeDocument/2006/relationships" xmlns:p="http://schemas.openxmlformats.org/presentationml/2006/main">
  <p:tag name="SHAPE_LOCKS" val="1983"/>
</p:tagLst>
</file>

<file path=ppt/tags/tag281.xml><?xml version="1.0" encoding="utf-8"?>
<p:tagLst xmlns:a="http://schemas.openxmlformats.org/drawingml/2006/main" xmlns:r="http://schemas.openxmlformats.org/officeDocument/2006/relationships" xmlns:p="http://schemas.openxmlformats.org/presentationml/2006/main">
  <p:tag name="SHAPE_LOCKS" val="1983"/>
</p:tagLst>
</file>

<file path=ppt/tags/tag282.xml><?xml version="1.0" encoding="utf-8"?>
<p:tagLst xmlns:a="http://schemas.openxmlformats.org/drawingml/2006/main" xmlns:r="http://schemas.openxmlformats.org/officeDocument/2006/relationships" xmlns:p="http://schemas.openxmlformats.org/presentationml/2006/main">
  <p:tag name="SHAPE_LOCKS" val="1983"/>
</p:tagLst>
</file>

<file path=ppt/tags/tag283.xml><?xml version="1.0" encoding="utf-8"?>
<p:tagLst xmlns:a="http://schemas.openxmlformats.org/drawingml/2006/main" xmlns:r="http://schemas.openxmlformats.org/officeDocument/2006/relationships" xmlns:p="http://schemas.openxmlformats.org/presentationml/2006/main">
  <p:tag name="SHAPE_LOCKS" val="1983"/>
</p:tagLst>
</file>

<file path=ppt/tags/tag284.xml><?xml version="1.0" encoding="utf-8"?>
<p:tagLst xmlns:a="http://schemas.openxmlformats.org/drawingml/2006/main" xmlns:r="http://schemas.openxmlformats.org/officeDocument/2006/relationships" xmlns:p="http://schemas.openxmlformats.org/presentationml/2006/main">
  <p:tag name="SHAPE_LOCKS" val="1983"/>
</p:tagLst>
</file>

<file path=ppt/tags/tag285.xml><?xml version="1.0" encoding="utf-8"?>
<p:tagLst xmlns:a="http://schemas.openxmlformats.org/drawingml/2006/main" xmlns:r="http://schemas.openxmlformats.org/officeDocument/2006/relationships" xmlns:p="http://schemas.openxmlformats.org/presentationml/2006/main">
  <p:tag name="SHAPE_LOCKS" val="1983"/>
</p:tagLst>
</file>

<file path=ppt/tags/tag286.xml><?xml version="1.0" encoding="utf-8"?>
<p:tagLst xmlns:a="http://schemas.openxmlformats.org/drawingml/2006/main" xmlns:r="http://schemas.openxmlformats.org/officeDocument/2006/relationships" xmlns:p="http://schemas.openxmlformats.org/presentationml/2006/main">
  <p:tag name="SHAPE_LOCKS" val="1983"/>
</p:tagLst>
</file>

<file path=ppt/tags/tag287.xml><?xml version="1.0" encoding="utf-8"?>
<p:tagLst xmlns:a="http://schemas.openxmlformats.org/drawingml/2006/main" xmlns:r="http://schemas.openxmlformats.org/officeDocument/2006/relationships" xmlns:p="http://schemas.openxmlformats.org/presentationml/2006/main">
  <p:tag name="SHAPE_LOCKS" val="1983"/>
</p:tagLst>
</file>

<file path=ppt/tags/tag288.xml><?xml version="1.0" encoding="utf-8"?>
<p:tagLst xmlns:a="http://schemas.openxmlformats.org/drawingml/2006/main" xmlns:r="http://schemas.openxmlformats.org/officeDocument/2006/relationships" xmlns:p="http://schemas.openxmlformats.org/presentationml/2006/main">
  <p:tag name="SHAPE_LOCKS" val="1983"/>
</p:tagLst>
</file>

<file path=ppt/tags/tag289.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290.xml><?xml version="1.0" encoding="utf-8"?>
<p:tagLst xmlns:a="http://schemas.openxmlformats.org/drawingml/2006/main" xmlns:r="http://schemas.openxmlformats.org/officeDocument/2006/relationships" xmlns:p="http://schemas.openxmlformats.org/presentationml/2006/main">
  <p:tag name="SHAPE_LOCKS" val="1983"/>
</p:tagLst>
</file>

<file path=ppt/tags/tag291.xml><?xml version="1.0" encoding="utf-8"?>
<p:tagLst xmlns:a="http://schemas.openxmlformats.org/drawingml/2006/main" xmlns:r="http://schemas.openxmlformats.org/officeDocument/2006/relationships" xmlns:p="http://schemas.openxmlformats.org/presentationml/2006/main">
  <p:tag name="SHAPE_LOCKS" val="1983"/>
</p:tagLst>
</file>

<file path=ppt/tags/tag292.xml><?xml version="1.0" encoding="utf-8"?>
<p:tagLst xmlns:a="http://schemas.openxmlformats.org/drawingml/2006/main" xmlns:r="http://schemas.openxmlformats.org/officeDocument/2006/relationships" xmlns:p="http://schemas.openxmlformats.org/presentationml/2006/main">
  <p:tag name="SHAPE_LOCKS" val="1983"/>
</p:tagLst>
</file>

<file path=ppt/tags/tag293.xml><?xml version="1.0" encoding="utf-8"?>
<p:tagLst xmlns:a="http://schemas.openxmlformats.org/drawingml/2006/main" xmlns:r="http://schemas.openxmlformats.org/officeDocument/2006/relationships" xmlns:p="http://schemas.openxmlformats.org/presentationml/2006/main">
  <p:tag name="SHAPE_LOCKS" val="1983"/>
</p:tagLst>
</file>

<file path=ppt/tags/tag294.xml><?xml version="1.0" encoding="utf-8"?>
<p:tagLst xmlns:a="http://schemas.openxmlformats.org/drawingml/2006/main" xmlns:r="http://schemas.openxmlformats.org/officeDocument/2006/relationships" xmlns:p="http://schemas.openxmlformats.org/presentationml/2006/main">
  <p:tag name="SHAPE_LOCKS" val="1983"/>
</p:tagLst>
</file>

<file path=ppt/tags/tag295.xml><?xml version="1.0" encoding="utf-8"?>
<p:tagLst xmlns:a="http://schemas.openxmlformats.org/drawingml/2006/main" xmlns:r="http://schemas.openxmlformats.org/officeDocument/2006/relationships" xmlns:p="http://schemas.openxmlformats.org/presentationml/2006/main">
  <p:tag name="SHAPE_LOCKS" val="1983"/>
</p:tagLst>
</file>

<file path=ppt/tags/tag296.xml><?xml version="1.0" encoding="utf-8"?>
<p:tagLst xmlns:a="http://schemas.openxmlformats.org/drawingml/2006/main" xmlns:r="http://schemas.openxmlformats.org/officeDocument/2006/relationships" xmlns:p="http://schemas.openxmlformats.org/presentationml/2006/main">
  <p:tag name="SHAPE_LOCKS" val="1983"/>
</p:tagLst>
</file>

<file path=ppt/tags/tag297.xml><?xml version="1.0" encoding="utf-8"?>
<p:tagLst xmlns:a="http://schemas.openxmlformats.org/drawingml/2006/main" xmlns:r="http://schemas.openxmlformats.org/officeDocument/2006/relationships" xmlns:p="http://schemas.openxmlformats.org/presentationml/2006/main">
  <p:tag name="SHAPE_LOCKS" val="1983"/>
</p:tagLst>
</file>

<file path=ppt/tags/tag298.xml><?xml version="1.0" encoding="utf-8"?>
<p:tagLst xmlns:a="http://schemas.openxmlformats.org/drawingml/2006/main" xmlns:r="http://schemas.openxmlformats.org/officeDocument/2006/relationships" xmlns:p="http://schemas.openxmlformats.org/presentationml/2006/main">
  <p:tag name="SHAPE_LOCKS" val="1983"/>
</p:tagLst>
</file>

<file path=ppt/tags/tag29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00.xml><?xml version="1.0" encoding="utf-8"?>
<p:tagLst xmlns:a="http://schemas.openxmlformats.org/drawingml/2006/main" xmlns:r="http://schemas.openxmlformats.org/officeDocument/2006/relationships" xmlns:p="http://schemas.openxmlformats.org/presentationml/2006/main">
  <p:tag name="SHAPE_LOCKS" val="1983"/>
</p:tagLst>
</file>

<file path=ppt/tags/tag301.xml><?xml version="1.0" encoding="utf-8"?>
<p:tagLst xmlns:a="http://schemas.openxmlformats.org/drawingml/2006/main" xmlns:r="http://schemas.openxmlformats.org/officeDocument/2006/relationships" xmlns:p="http://schemas.openxmlformats.org/presentationml/2006/main">
  <p:tag name="SHAPE_LOCKS" val="1983"/>
</p:tagLst>
</file>

<file path=ppt/tags/tag302.xml><?xml version="1.0" encoding="utf-8"?>
<p:tagLst xmlns:a="http://schemas.openxmlformats.org/drawingml/2006/main" xmlns:r="http://schemas.openxmlformats.org/officeDocument/2006/relationships" xmlns:p="http://schemas.openxmlformats.org/presentationml/2006/main">
  <p:tag name="SHAPE_LOCKS" val="1983"/>
</p:tagLst>
</file>

<file path=ppt/tags/tag303.xml><?xml version="1.0" encoding="utf-8"?>
<p:tagLst xmlns:a="http://schemas.openxmlformats.org/drawingml/2006/main" xmlns:r="http://schemas.openxmlformats.org/officeDocument/2006/relationships" xmlns:p="http://schemas.openxmlformats.org/presentationml/2006/main">
  <p:tag name="SHAPE_LOCKS" val="1983"/>
</p:tagLst>
</file>

<file path=ppt/tags/tag304.xml><?xml version="1.0" encoding="utf-8"?>
<p:tagLst xmlns:a="http://schemas.openxmlformats.org/drawingml/2006/main" xmlns:r="http://schemas.openxmlformats.org/officeDocument/2006/relationships" xmlns:p="http://schemas.openxmlformats.org/presentationml/2006/main">
  <p:tag name="SHAPE_LOCKS" val="1983"/>
</p:tagLst>
</file>

<file path=ppt/tags/tag305.xml><?xml version="1.0" encoding="utf-8"?>
<p:tagLst xmlns:a="http://schemas.openxmlformats.org/drawingml/2006/main" xmlns:r="http://schemas.openxmlformats.org/officeDocument/2006/relationships" xmlns:p="http://schemas.openxmlformats.org/presentationml/2006/main">
  <p:tag name="SHAPE_LOCKS" val="1983"/>
</p:tagLst>
</file>

<file path=ppt/tags/tag306.xml><?xml version="1.0" encoding="utf-8"?>
<p:tagLst xmlns:a="http://schemas.openxmlformats.org/drawingml/2006/main" xmlns:r="http://schemas.openxmlformats.org/officeDocument/2006/relationships" xmlns:p="http://schemas.openxmlformats.org/presentationml/2006/main">
  <p:tag name="SHAPE_LOCKS" val="1983"/>
</p:tagLst>
</file>

<file path=ppt/tags/tag307.xml><?xml version="1.0" encoding="utf-8"?>
<p:tagLst xmlns:a="http://schemas.openxmlformats.org/drawingml/2006/main" xmlns:r="http://schemas.openxmlformats.org/officeDocument/2006/relationships" xmlns:p="http://schemas.openxmlformats.org/presentationml/2006/main">
  <p:tag name="SHAPE_LOCKS" val="1983"/>
</p:tagLst>
</file>

<file path=ppt/tags/tag308.xml><?xml version="1.0" encoding="utf-8"?>
<p:tagLst xmlns:a="http://schemas.openxmlformats.org/drawingml/2006/main" xmlns:r="http://schemas.openxmlformats.org/officeDocument/2006/relationships" xmlns:p="http://schemas.openxmlformats.org/presentationml/2006/main">
  <p:tag name="SHAPE_LOCKS" val="1983"/>
</p:tagLst>
</file>

<file path=ppt/tags/tag309.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10.xml><?xml version="1.0" encoding="utf-8"?>
<p:tagLst xmlns:a="http://schemas.openxmlformats.org/drawingml/2006/main" xmlns:r="http://schemas.openxmlformats.org/officeDocument/2006/relationships" xmlns:p="http://schemas.openxmlformats.org/presentationml/2006/main">
  <p:tag name="SHAPE_LOCKS" val="1983"/>
</p:tagLst>
</file>

<file path=ppt/tags/tag311.xml><?xml version="1.0" encoding="utf-8"?>
<p:tagLst xmlns:a="http://schemas.openxmlformats.org/drawingml/2006/main" xmlns:r="http://schemas.openxmlformats.org/officeDocument/2006/relationships" xmlns:p="http://schemas.openxmlformats.org/presentationml/2006/main">
  <p:tag name="SHAPE_LOCKS" val="1983"/>
</p:tagLst>
</file>

<file path=ppt/tags/tag312.xml><?xml version="1.0" encoding="utf-8"?>
<p:tagLst xmlns:a="http://schemas.openxmlformats.org/drawingml/2006/main" xmlns:r="http://schemas.openxmlformats.org/officeDocument/2006/relationships" xmlns:p="http://schemas.openxmlformats.org/presentationml/2006/main">
  <p:tag name="SHAPE_LOCKS" val="1983"/>
</p:tagLst>
</file>

<file path=ppt/tags/tag313.xml><?xml version="1.0" encoding="utf-8"?>
<p:tagLst xmlns:a="http://schemas.openxmlformats.org/drawingml/2006/main" xmlns:r="http://schemas.openxmlformats.org/officeDocument/2006/relationships" xmlns:p="http://schemas.openxmlformats.org/presentationml/2006/main">
  <p:tag name="SHAPE_LOCKS" val="1983"/>
</p:tagLst>
</file>

<file path=ppt/tags/tag314.xml><?xml version="1.0" encoding="utf-8"?>
<p:tagLst xmlns:a="http://schemas.openxmlformats.org/drawingml/2006/main" xmlns:r="http://schemas.openxmlformats.org/officeDocument/2006/relationships" xmlns:p="http://schemas.openxmlformats.org/presentationml/2006/main">
  <p:tag name="SHAPE_LOCKS" val="1983"/>
</p:tagLst>
</file>

<file path=ppt/tags/tag315.xml><?xml version="1.0" encoding="utf-8"?>
<p:tagLst xmlns:a="http://schemas.openxmlformats.org/drawingml/2006/main" xmlns:r="http://schemas.openxmlformats.org/officeDocument/2006/relationships" xmlns:p="http://schemas.openxmlformats.org/presentationml/2006/main">
  <p:tag name="SHAPE_LOCKS" val="1983"/>
</p:tagLst>
</file>

<file path=ppt/tags/tag316.xml><?xml version="1.0" encoding="utf-8"?>
<p:tagLst xmlns:a="http://schemas.openxmlformats.org/drawingml/2006/main" xmlns:r="http://schemas.openxmlformats.org/officeDocument/2006/relationships" xmlns:p="http://schemas.openxmlformats.org/presentationml/2006/main">
  <p:tag name="SHAPE_LOCKS" val="1983"/>
</p:tagLst>
</file>

<file path=ppt/tags/tag317.xml><?xml version="1.0" encoding="utf-8"?>
<p:tagLst xmlns:a="http://schemas.openxmlformats.org/drawingml/2006/main" xmlns:r="http://schemas.openxmlformats.org/officeDocument/2006/relationships" xmlns:p="http://schemas.openxmlformats.org/presentationml/2006/main">
  <p:tag name="SHAPE_LOCKS" val="1983"/>
</p:tagLst>
</file>

<file path=ppt/tags/tag318.xml><?xml version="1.0" encoding="utf-8"?>
<p:tagLst xmlns:a="http://schemas.openxmlformats.org/drawingml/2006/main" xmlns:r="http://schemas.openxmlformats.org/officeDocument/2006/relationships" xmlns:p="http://schemas.openxmlformats.org/presentationml/2006/main">
  <p:tag name="SHAPE_LOCKS" val="1983"/>
</p:tagLst>
</file>

<file path=ppt/tags/tag319.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20.xml><?xml version="1.0" encoding="utf-8"?>
<p:tagLst xmlns:a="http://schemas.openxmlformats.org/drawingml/2006/main" xmlns:r="http://schemas.openxmlformats.org/officeDocument/2006/relationships" xmlns:p="http://schemas.openxmlformats.org/presentationml/2006/main">
  <p:tag name="SHAPE_LOCKS" val="1983"/>
</p:tagLst>
</file>

<file path=ppt/tags/tag321.xml><?xml version="1.0" encoding="utf-8"?>
<p:tagLst xmlns:a="http://schemas.openxmlformats.org/drawingml/2006/main" xmlns:r="http://schemas.openxmlformats.org/officeDocument/2006/relationships" xmlns:p="http://schemas.openxmlformats.org/presentationml/2006/main">
  <p:tag name="SHAPE_LOCKS" val="1983"/>
</p:tagLst>
</file>

<file path=ppt/tags/tag322.xml><?xml version="1.0" encoding="utf-8"?>
<p:tagLst xmlns:a="http://schemas.openxmlformats.org/drawingml/2006/main" xmlns:r="http://schemas.openxmlformats.org/officeDocument/2006/relationships" xmlns:p="http://schemas.openxmlformats.org/presentationml/2006/main">
  <p:tag name="SHAPE_LOCKS" val="1983"/>
</p:tagLst>
</file>

<file path=ppt/tags/tag323.xml><?xml version="1.0" encoding="utf-8"?>
<p:tagLst xmlns:a="http://schemas.openxmlformats.org/drawingml/2006/main" xmlns:r="http://schemas.openxmlformats.org/officeDocument/2006/relationships" xmlns:p="http://schemas.openxmlformats.org/presentationml/2006/main">
  <p:tag name="SHAPE_LOCKS" val="1983"/>
</p:tagLst>
</file>

<file path=ppt/tags/tag324.xml><?xml version="1.0" encoding="utf-8"?>
<p:tagLst xmlns:a="http://schemas.openxmlformats.org/drawingml/2006/main" xmlns:r="http://schemas.openxmlformats.org/officeDocument/2006/relationships" xmlns:p="http://schemas.openxmlformats.org/presentationml/2006/main">
  <p:tag name="SHAPE_LOCKS" val="1983"/>
</p:tagLst>
</file>

<file path=ppt/tags/tag325.xml><?xml version="1.0" encoding="utf-8"?>
<p:tagLst xmlns:a="http://schemas.openxmlformats.org/drawingml/2006/main" xmlns:r="http://schemas.openxmlformats.org/officeDocument/2006/relationships" xmlns:p="http://schemas.openxmlformats.org/presentationml/2006/main">
  <p:tag name="SHAPE_LOCKS" val="1983"/>
</p:tagLst>
</file>

<file path=ppt/tags/tag326.xml><?xml version="1.0" encoding="utf-8"?>
<p:tagLst xmlns:a="http://schemas.openxmlformats.org/drawingml/2006/main" xmlns:r="http://schemas.openxmlformats.org/officeDocument/2006/relationships" xmlns:p="http://schemas.openxmlformats.org/presentationml/2006/main">
  <p:tag name="SHAPE_LOCKS" val="1983"/>
</p:tagLst>
</file>

<file path=ppt/tags/tag327.xml><?xml version="1.0" encoding="utf-8"?>
<p:tagLst xmlns:a="http://schemas.openxmlformats.org/drawingml/2006/main" xmlns:r="http://schemas.openxmlformats.org/officeDocument/2006/relationships" xmlns:p="http://schemas.openxmlformats.org/presentationml/2006/main">
  <p:tag name="SHAPE_LOCKS" val="1983"/>
</p:tagLst>
</file>

<file path=ppt/tags/tag328.xml><?xml version="1.0" encoding="utf-8"?>
<p:tagLst xmlns:a="http://schemas.openxmlformats.org/drawingml/2006/main" xmlns:r="http://schemas.openxmlformats.org/officeDocument/2006/relationships" xmlns:p="http://schemas.openxmlformats.org/presentationml/2006/main">
  <p:tag name="SHAPE_LOCKS" val="1983"/>
</p:tagLst>
</file>

<file path=ppt/tags/tag329.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30.xml><?xml version="1.0" encoding="utf-8"?>
<p:tagLst xmlns:a="http://schemas.openxmlformats.org/drawingml/2006/main" xmlns:r="http://schemas.openxmlformats.org/officeDocument/2006/relationships" xmlns:p="http://schemas.openxmlformats.org/presentationml/2006/main">
  <p:tag name="SHAPE_LOCKS" val="1983"/>
</p:tagLst>
</file>

<file path=ppt/tags/tag331.xml><?xml version="1.0" encoding="utf-8"?>
<p:tagLst xmlns:a="http://schemas.openxmlformats.org/drawingml/2006/main" xmlns:r="http://schemas.openxmlformats.org/officeDocument/2006/relationships" xmlns:p="http://schemas.openxmlformats.org/presentationml/2006/main">
  <p:tag name="SHAPE_LOCKS" val="1983"/>
</p:tagLst>
</file>

<file path=ppt/tags/tag332.xml><?xml version="1.0" encoding="utf-8"?>
<p:tagLst xmlns:a="http://schemas.openxmlformats.org/drawingml/2006/main" xmlns:r="http://schemas.openxmlformats.org/officeDocument/2006/relationships" xmlns:p="http://schemas.openxmlformats.org/presentationml/2006/main">
  <p:tag name="SHAPE_LOCKS" val="1983"/>
</p:tagLst>
</file>

<file path=ppt/tags/tag333.xml><?xml version="1.0" encoding="utf-8"?>
<p:tagLst xmlns:a="http://schemas.openxmlformats.org/drawingml/2006/main" xmlns:r="http://schemas.openxmlformats.org/officeDocument/2006/relationships" xmlns:p="http://schemas.openxmlformats.org/presentationml/2006/main">
  <p:tag name="SHAPE_LOCKS" val="1983"/>
</p:tagLst>
</file>

<file path=ppt/tags/tag334.xml><?xml version="1.0" encoding="utf-8"?>
<p:tagLst xmlns:a="http://schemas.openxmlformats.org/drawingml/2006/main" xmlns:r="http://schemas.openxmlformats.org/officeDocument/2006/relationships" xmlns:p="http://schemas.openxmlformats.org/presentationml/2006/main">
  <p:tag name="SHAPE_LOCKS" val="1983"/>
</p:tagLst>
</file>

<file path=ppt/tags/tag335.xml><?xml version="1.0" encoding="utf-8"?>
<p:tagLst xmlns:a="http://schemas.openxmlformats.org/drawingml/2006/main" xmlns:r="http://schemas.openxmlformats.org/officeDocument/2006/relationships" xmlns:p="http://schemas.openxmlformats.org/presentationml/2006/main">
  <p:tag name="SHAPE_LOCKS" val="1983"/>
</p:tagLst>
</file>

<file path=ppt/tags/tag336.xml><?xml version="1.0" encoding="utf-8"?>
<p:tagLst xmlns:a="http://schemas.openxmlformats.org/drawingml/2006/main" xmlns:r="http://schemas.openxmlformats.org/officeDocument/2006/relationships" xmlns:p="http://schemas.openxmlformats.org/presentationml/2006/main">
  <p:tag name="SHAPE_LOCKS" val="1983"/>
</p:tagLst>
</file>

<file path=ppt/tags/tag337.xml><?xml version="1.0" encoding="utf-8"?>
<p:tagLst xmlns:a="http://schemas.openxmlformats.org/drawingml/2006/main" xmlns:r="http://schemas.openxmlformats.org/officeDocument/2006/relationships" xmlns:p="http://schemas.openxmlformats.org/presentationml/2006/main">
  <p:tag name="SHAPE_LOCKS" val="1983"/>
</p:tagLst>
</file>

<file path=ppt/tags/tag338.xml><?xml version="1.0" encoding="utf-8"?>
<p:tagLst xmlns:a="http://schemas.openxmlformats.org/drawingml/2006/main" xmlns:r="http://schemas.openxmlformats.org/officeDocument/2006/relationships" xmlns:p="http://schemas.openxmlformats.org/presentationml/2006/main">
  <p:tag name="SHAPE_LOCKS" val="1983"/>
</p:tagLst>
</file>

<file path=ppt/tags/tag339.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40.xml><?xml version="1.0" encoding="utf-8"?>
<p:tagLst xmlns:a="http://schemas.openxmlformats.org/drawingml/2006/main" xmlns:r="http://schemas.openxmlformats.org/officeDocument/2006/relationships" xmlns:p="http://schemas.openxmlformats.org/presentationml/2006/main">
  <p:tag name="SHAPE_LOCKS" val="1983"/>
</p:tagLst>
</file>

<file path=ppt/tags/tag341.xml><?xml version="1.0" encoding="utf-8"?>
<p:tagLst xmlns:a="http://schemas.openxmlformats.org/drawingml/2006/main" xmlns:r="http://schemas.openxmlformats.org/officeDocument/2006/relationships" xmlns:p="http://schemas.openxmlformats.org/presentationml/2006/main">
  <p:tag name="SHAPE_LOCKS" val="1983"/>
</p:tagLst>
</file>

<file path=ppt/tags/tag342.xml><?xml version="1.0" encoding="utf-8"?>
<p:tagLst xmlns:a="http://schemas.openxmlformats.org/drawingml/2006/main" xmlns:r="http://schemas.openxmlformats.org/officeDocument/2006/relationships" xmlns:p="http://schemas.openxmlformats.org/presentationml/2006/main">
  <p:tag name="SHAPE_LOCKS" val="1983"/>
</p:tagLst>
</file>

<file path=ppt/tags/tag343.xml><?xml version="1.0" encoding="utf-8"?>
<p:tagLst xmlns:a="http://schemas.openxmlformats.org/drawingml/2006/main" xmlns:r="http://schemas.openxmlformats.org/officeDocument/2006/relationships" xmlns:p="http://schemas.openxmlformats.org/presentationml/2006/main">
  <p:tag name="SHAPE_LOCKS" val="1983"/>
</p:tagLst>
</file>

<file path=ppt/tags/tag344.xml><?xml version="1.0" encoding="utf-8"?>
<p:tagLst xmlns:a="http://schemas.openxmlformats.org/drawingml/2006/main" xmlns:r="http://schemas.openxmlformats.org/officeDocument/2006/relationships" xmlns:p="http://schemas.openxmlformats.org/presentationml/2006/main">
  <p:tag name="SHAPE_LOCKS" val="1983"/>
</p:tagLst>
</file>

<file path=ppt/tags/tag345.xml><?xml version="1.0" encoding="utf-8"?>
<p:tagLst xmlns:a="http://schemas.openxmlformats.org/drawingml/2006/main" xmlns:r="http://schemas.openxmlformats.org/officeDocument/2006/relationships" xmlns:p="http://schemas.openxmlformats.org/presentationml/2006/main">
  <p:tag name="SHAPE_LOCKS" val="1983"/>
</p:tagLst>
</file>

<file path=ppt/tags/tag346.xml><?xml version="1.0" encoding="utf-8"?>
<p:tagLst xmlns:a="http://schemas.openxmlformats.org/drawingml/2006/main" xmlns:r="http://schemas.openxmlformats.org/officeDocument/2006/relationships" xmlns:p="http://schemas.openxmlformats.org/presentationml/2006/main">
  <p:tag name="SHAPE_LOCKS" val="1983"/>
</p:tagLst>
</file>

<file path=ppt/tags/tag347.xml><?xml version="1.0" encoding="utf-8"?>
<p:tagLst xmlns:a="http://schemas.openxmlformats.org/drawingml/2006/main" xmlns:r="http://schemas.openxmlformats.org/officeDocument/2006/relationships" xmlns:p="http://schemas.openxmlformats.org/presentationml/2006/main">
  <p:tag name="SHAPE_LOCKS" val="1983"/>
</p:tagLst>
</file>

<file path=ppt/tags/tag348.xml><?xml version="1.0" encoding="utf-8"?>
<p:tagLst xmlns:a="http://schemas.openxmlformats.org/drawingml/2006/main" xmlns:r="http://schemas.openxmlformats.org/officeDocument/2006/relationships" xmlns:p="http://schemas.openxmlformats.org/presentationml/2006/main">
  <p:tag name="SHAPE_LOCKS" val="1983"/>
</p:tagLst>
</file>

<file path=ppt/tags/tag349.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50.xml><?xml version="1.0" encoding="utf-8"?>
<p:tagLst xmlns:a="http://schemas.openxmlformats.org/drawingml/2006/main" xmlns:r="http://schemas.openxmlformats.org/officeDocument/2006/relationships" xmlns:p="http://schemas.openxmlformats.org/presentationml/2006/main">
  <p:tag name="SHAPE_LOCKS" val="1983"/>
</p:tagLst>
</file>

<file path=ppt/tags/tag351.xml><?xml version="1.0" encoding="utf-8"?>
<p:tagLst xmlns:a="http://schemas.openxmlformats.org/drawingml/2006/main" xmlns:r="http://schemas.openxmlformats.org/officeDocument/2006/relationships" xmlns:p="http://schemas.openxmlformats.org/presentationml/2006/main">
  <p:tag name="SHAPE_LOCKS" val="1983"/>
</p:tagLst>
</file>

<file path=ppt/tags/tag352.xml><?xml version="1.0" encoding="utf-8"?>
<p:tagLst xmlns:a="http://schemas.openxmlformats.org/drawingml/2006/main" xmlns:r="http://schemas.openxmlformats.org/officeDocument/2006/relationships" xmlns:p="http://schemas.openxmlformats.org/presentationml/2006/main">
  <p:tag name="SHAPE_LOCKS" val="1983"/>
</p:tagLst>
</file>

<file path=ppt/tags/tag353.xml><?xml version="1.0" encoding="utf-8"?>
<p:tagLst xmlns:a="http://schemas.openxmlformats.org/drawingml/2006/main" xmlns:r="http://schemas.openxmlformats.org/officeDocument/2006/relationships" xmlns:p="http://schemas.openxmlformats.org/presentationml/2006/main">
  <p:tag name="SHAPE_LOCKS" val="1983"/>
</p:tagLst>
</file>

<file path=ppt/tags/tag354.xml><?xml version="1.0" encoding="utf-8"?>
<p:tagLst xmlns:a="http://schemas.openxmlformats.org/drawingml/2006/main" xmlns:r="http://schemas.openxmlformats.org/officeDocument/2006/relationships" xmlns:p="http://schemas.openxmlformats.org/presentationml/2006/main">
  <p:tag name="SHAPE_LOCKS" val="1983"/>
</p:tagLst>
</file>

<file path=ppt/tags/tag355.xml><?xml version="1.0" encoding="utf-8"?>
<p:tagLst xmlns:a="http://schemas.openxmlformats.org/drawingml/2006/main" xmlns:r="http://schemas.openxmlformats.org/officeDocument/2006/relationships" xmlns:p="http://schemas.openxmlformats.org/presentationml/2006/main">
  <p:tag name="SHAPE_LOCKS" val="1983"/>
</p:tagLst>
</file>

<file path=ppt/tags/tag356.xml><?xml version="1.0" encoding="utf-8"?>
<p:tagLst xmlns:a="http://schemas.openxmlformats.org/drawingml/2006/main" xmlns:r="http://schemas.openxmlformats.org/officeDocument/2006/relationships" xmlns:p="http://schemas.openxmlformats.org/presentationml/2006/main">
  <p:tag name="SHAPE_LOCKS" val="1983"/>
</p:tagLst>
</file>

<file path=ppt/tags/tag357.xml><?xml version="1.0" encoding="utf-8"?>
<p:tagLst xmlns:a="http://schemas.openxmlformats.org/drawingml/2006/main" xmlns:r="http://schemas.openxmlformats.org/officeDocument/2006/relationships" xmlns:p="http://schemas.openxmlformats.org/presentationml/2006/main">
  <p:tag name="SHAPE_LOCKS" val="1983"/>
</p:tagLst>
</file>

<file path=ppt/tags/tag358.xml><?xml version="1.0" encoding="utf-8"?>
<p:tagLst xmlns:a="http://schemas.openxmlformats.org/drawingml/2006/main" xmlns:r="http://schemas.openxmlformats.org/officeDocument/2006/relationships" xmlns:p="http://schemas.openxmlformats.org/presentationml/2006/main">
  <p:tag name="SHAPE_LOCKS" val="1983"/>
</p:tagLst>
</file>

<file path=ppt/tags/tag359.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60.xml><?xml version="1.0" encoding="utf-8"?>
<p:tagLst xmlns:a="http://schemas.openxmlformats.org/drawingml/2006/main" xmlns:r="http://schemas.openxmlformats.org/officeDocument/2006/relationships" xmlns:p="http://schemas.openxmlformats.org/presentationml/2006/main">
  <p:tag name="SHAPE_LOCKS" val="1983"/>
</p:tagLst>
</file>

<file path=ppt/tags/tag361.xml><?xml version="1.0" encoding="utf-8"?>
<p:tagLst xmlns:a="http://schemas.openxmlformats.org/drawingml/2006/main" xmlns:r="http://schemas.openxmlformats.org/officeDocument/2006/relationships" xmlns:p="http://schemas.openxmlformats.org/presentationml/2006/main">
  <p:tag name="SHAPE_LOCKS" val="1983"/>
</p:tagLst>
</file>

<file path=ppt/tags/tag362.xml><?xml version="1.0" encoding="utf-8"?>
<p:tagLst xmlns:a="http://schemas.openxmlformats.org/drawingml/2006/main" xmlns:r="http://schemas.openxmlformats.org/officeDocument/2006/relationships" xmlns:p="http://schemas.openxmlformats.org/presentationml/2006/main">
  <p:tag name="SHAPE_LOCKS" val="1983"/>
</p:tagLst>
</file>

<file path=ppt/tags/tag363.xml><?xml version="1.0" encoding="utf-8"?>
<p:tagLst xmlns:a="http://schemas.openxmlformats.org/drawingml/2006/main" xmlns:r="http://schemas.openxmlformats.org/officeDocument/2006/relationships" xmlns:p="http://schemas.openxmlformats.org/presentationml/2006/main">
  <p:tag name="SHAPE_LOCKS" val="1983"/>
</p:tagLst>
</file>

<file path=ppt/tags/tag364.xml><?xml version="1.0" encoding="utf-8"?>
<p:tagLst xmlns:a="http://schemas.openxmlformats.org/drawingml/2006/main" xmlns:r="http://schemas.openxmlformats.org/officeDocument/2006/relationships" xmlns:p="http://schemas.openxmlformats.org/presentationml/2006/main">
  <p:tag name="SHAPE_LOCKS" val="1983"/>
</p:tagLst>
</file>

<file path=ppt/tags/tag365.xml><?xml version="1.0" encoding="utf-8"?>
<p:tagLst xmlns:a="http://schemas.openxmlformats.org/drawingml/2006/main" xmlns:r="http://schemas.openxmlformats.org/officeDocument/2006/relationships" xmlns:p="http://schemas.openxmlformats.org/presentationml/2006/main">
  <p:tag name="SHAPE_LOCKS" val="1983"/>
</p:tagLst>
</file>

<file path=ppt/tags/tag366.xml><?xml version="1.0" encoding="utf-8"?>
<p:tagLst xmlns:a="http://schemas.openxmlformats.org/drawingml/2006/main" xmlns:r="http://schemas.openxmlformats.org/officeDocument/2006/relationships" xmlns:p="http://schemas.openxmlformats.org/presentationml/2006/main">
  <p:tag name="SHAPE_LOCKS" val="1983"/>
</p:tagLst>
</file>

<file path=ppt/tags/tag367.xml><?xml version="1.0" encoding="utf-8"?>
<p:tagLst xmlns:a="http://schemas.openxmlformats.org/drawingml/2006/main" xmlns:r="http://schemas.openxmlformats.org/officeDocument/2006/relationships" xmlns:p="http://schemas.openxmlformats.org/presentationml/2006/main">
  <p:tag name="SHAPE_LOCKS" val="1983"/>
</p:tagLst>
</file>

<file path=ppt/tags/tag368.xml><?xml version="1.0" encoding="utf-8"?>
<p:tagLst xmlns:a="http://schemas.openxmlformats.org/drawingml/2006/main" xmlns:r="http://schemas.openxmlformats.org/officeDocument/2006/relationships" xmlns:p="http://schemas.openxmlformats.org/presentationml/2006/main">
  <p:tag name="SHAPE_LOCKS" val="1983"/>
</p:tagLst>
</file>

<file path=ppt/tags/tag369.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70.xml><?xml version="1.0" encoding="utf-8"?>
<p:tagLst xmlns:a="http://schemas.openxmlformats.org/drawingml/2006/main" xmlns:r="http://schemas.openxmlformats.org/officeDocument/2006/relationships" xmlns:p="http://schemas.openxmlformats.org/presentationml/2006/main">
  <p:tag name="SHAPE_LOCKS" val="1983"/>
</p:tagLst>
</file>

<file path=ppt/tags/tag371.xml><?xml version="1.0" encoding="utf-8"?>
<p:tagLst xmlns:a="http://schemas.openxmlformats.org/drawingml/2006/main" xmlns:r="http://schemas.openxmlformats.org/officeDocument/2006/relationships" xmlns:p="http://schemas.openxmlformats.org/presentationml/2006/main">
  <p:tag name="SHAPE_LOCKS" val="1983"/>
</p:tagLst>
</file>

<file path=ppt/tags/tag372.xml><?xml version="1.0" encoding="utf-8"?>
<p:tagLst xmlns:a="http://schemas.openxmlformats.org/drawingml/2006/main" xmlns:r="http://schemas.openxmlformats.org/officeDocument/2006/relationships" xmlns:p="http://schemas.openxmlformats.org/presentationml/2006/main">
  <p:tag name="SHAPE_LOCKS" val="1983"/>
</p:tagLst>
</file>

<file path=ppt/tags/tag373.xml><?xml version="1.0" encoding="utf-8"?>
<p:tagLst xmlns:a="http://schemas.openxmlformats.org/drawingml/2006/main" xmlns:r="http://schemas.openxmlformats.org/officeDocument/2006/relationships" xmlns:p="http://schemas.openxmlformats.org/presentationml/2006/main">
  <p:tag name="SHAPE_LOCKS" val="1983"/>
</p:tagLst>
</file>

<file path=ppt/tags/tag374.xml><?xml version="1.0" encoding="utf-8"?>
<p:tagLst xmlns:a="http://schemas.openxmlformats.org/drawingml/2006/main" xmlns:r="http://schemas.openxmlformats.org/officeDocument/2006/relationships" xmlns:p="http://schemas.openxmlformats.org/presentationml/2006/main">
  <p:tag name="SHAPE_LOCKS" val="1983"/>
</p:tagLst>
</file>

<file path=ppt/tags/tag375.xml><?xml version="1.0" encoding="utf-8"?>
<p:tagLst xmlns:a="http://schemas.openxmlformats.org/drawingml/2006/main" xmlns:r="http://schemas.openxmlformats.org/officeDocument/2006/relationships" xmlns:p="http://schemas.openxmlformats.org/presentationml/2006/main">
  <p:tag name="SHAPE_LOCKS" val="1983"/>
</p:tagLst>
</file>

<file path=ppt/tags/tag376.xml><?xml version="1.0" encoding="utf-8"?>
<p:tagLst xmlns:a="http://schemas.openxmlformats.org/drawingml/2006/main" xmlns:r="http://schemas.openxmlformats.org/officeDocument/2006/relationships" xmlns:p="http://schemas.openxmlformats.org/presentationml/2006/main">
  <p:tag name="SHAPE_LOCKS" val="1983"/>
</p:tagLst>
</file>

<file path=ppt/tags/tag377.xml><?xml version="1.0" encoding="utf-8"?>
<p:tagLst xmlns:a="http://schemas.openxmlformats.org/drawingml/2006/main" xmlns:r="http://schemas.openxmlformats.org/officeDocument/2006/relationships" xmlns:p="http://schemas.openxmlformats.org/presentationml/2006/main">
  <p:tag name="SHAPE_LOCKS" val="1983"/>
</p:tagLst>
</file>

<file path=ppt/tags/tag378.xml><?xml version="1.0" encoding="utf-8"?>
<p:tagLst xmlns:a="http://schemas.openxmlformats.org/drawingml/2006/main" xmlns:r="http://schemas.openxmlformats.org/officeDocument/2006/relationships" xmlns:p="http://schemas.openxmlformats.org/presentationml/2006/main">
  <p:tag name="SHAPE_LOCKS" val="1983"/>
</p:tagLst>
</file>

<file path=ppt/tags/tag379.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80.xml><?xml version="1.0" encoding="utf-8"?>
<p:tagLst xmlns:a="http://schemas.openxmlformats.org/drawingml/2006/main" xmlns:r="http://schemas.openxmlformats.org/officeDocument/2006/relationships" xmlns:p="http://schemas.openxmlformats.org/presentationml/2006/main">
  <p:tag name="SHAPE_LOCKS" val="1983"/>
</p:tagLst>
</file>

<file path=ppt/tags/tag381.xml><?xml version="1.0" encoding="utf-8"?>
<p:tagLst xmlns:a="http://schemas.openxmlformats.org/drawingml/2006/main" xmlns:r="http://schemas.openxmlformats.org/officeDocument/2006/relationships" xmlns:p="http://schemas.openxmlformats.org/presentationml/2006/main">
  <p:tag name="SHAPE_LOCKS" val="1983"/>
</p:tagLst>
</file>

<file path=ppt/tags/tag382.xml><?xml version="1.0" encoding="utf-8"?>
<p:tagLst xmlns:a="http://schemas.openxmlformats.org/drawingml/2006/main" xmlns:r="http://schemas.openxmlformats.org/officeDocument/2006/relationships" xmlns:p="http://schemas.openxmlformats.org/presentationml/2006/main">
  <p:tag name="SHAPE_LOCKS" val="1983"/>
</p:tagLst>
</file>

<file path=ppt/tags/tag383.xml><?xml version="1.0" encoding="utf-8"?>
<p:tagLst xmlns:a="http://schemas.openxmlformats.org/drawingml/2006/main" xmlns:r="http://schemas.openxmlformats.org/officeDocument/2006/relationships" xmlns:p="http://schemas.openxmlformats.org/presentationml/2006/main">
  <p:tag name="SHAPE_LOCKS" val="1983"/>
</p:tagLst>
</file>

<file path=ppt/tags/tag384.xml><?xml version="1.0" encoding="utf-8"?>
<p:tagLst xmlns:a="http://schemas.openxmlformats.org/drawingml/2006/main" xmlns:r="http://schemas.openxmlformats.org/officeDocument/2006/relationships" xmlns:p="http://schemas.openxmlformats.org/presentationml/2006/main">
  <p:tag name="SHAPE_LOCKS" val="1983"/>
</p:tagLst>
</file>

<file path=ppt/tags/tag385.xml><?xml version="1.0" encoding="utf-8"?>
<p:tagLst xmlns:a="http://schemas.openxmlformats.org/drawingml/2006/main" xmlns:r="http://schemas.openxmlformats.org/officeDocument/2006/relationships" xmlns:p="http://schemas.openxmlformats.org/presentationml/2006/main">
  <p:tag name="SHAPE_LOCKS" val="1983"/>
</p:tagLst>
</file>

<file path=ppt/tags/tag386.xml><?xml version="1.0" encoding="utf-8"?>
<p:tagLst xmlns:a="http://schemas.openxmlformats.org/drawingml/2006/main" xmlns:r="http://schemas.openxmlformats.org/officeDocument/2006/relationships" xmlns:p="http://schemas.openxmlformats.org/presentationml/2006/main">
  <p:tag name="SHAPE_LOCKS" val="1983"/>
</p:tagLst>
</file>

<file path=ppt/tags/tag387.xml><?xml version="1.0" encoding="utf-8"?>
<p:tagLst xmlns:a="http://schemas.openxmlformats.org/drawingml/2006/main" xmlns:r="http://schemas.openxmlformats.org/officeDocument/2006/relationships" xmlns:p="http://schemas.openxmlformats.org/presentationml/2006/main">
  <p:tag name="SHAPE_LOCKS" val="1983"/>
</p:tagLst>
</file>

<file path=ppt/tags/tag388.xml><?xml version="1.0" encoding="utf-8"?>
<p:tagLst xmlns:a="http://schemas.openxmlformats.org/drawingml/2006/main" xmlns:r="http://schemas.openxmlformats.org/officeDocument/2006/relationships" xmlns:p="http://schemas.openxmlformats.org/presentationml/2006/main">
  <p:tag name="SHAPE_LOCKS" val="1983"/>
</p:tagLst>
</file>

<file path=ppt/tags/tag389.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390.xml><?xml version="1.0" encoding="utf-8"?>
<p:tagLst xmlns:a="http://schemas.openxmlformats.org/drawingml/2006/main" xmlns:r="http://schemas.openxmlformats.org/officeDocument/2006/relationships" xmlns:p="http://schemas.openxmlformats.org/presentationml/2006/main">
  <p:tag name="SHAPE_LOCKS" val="1983"/>
</p:tagLst>
</file>

<file path=ppt/tags/tag391.xml><?xml version="1.0" encoding="utf-8"?>
<p:tagLst xmlns:a="http://schemas.openxmlformats.org/drawingml/2006/main" xmlns:r="http://schemas.openxmlformats.org/officeDocument/2006/relationships" xmlns:p="http://schemas.openxmlformats.org/presentationml/2006/main">
  <p:tag name="SHAPE_LOCKS" val="1983"/>
</p:tagLst>
</file>

<file path=ppt/tags/tag392.xml><?xml version="1.0" encoding="utf-8"?>
<p:tagLst xmlns:a="http://schemas.openxmlformats.org/drawingml/2006/main" xmlns:r="http://schemas.openxmlformats.org/officeDocument/2006/relationships" xmlns:p="http://schemas.openxmlformats.org/presentationml/2006/main">
  <p:tag name="SHAPE_LOCKS" val="1983"/>
</p:tagLst>
</file>

<file path=ppt/tags/tag393.xml><?xml version="1.0" encoding="utf-8"?>
<p:tagLst xmlns:a="http://schemas.openxmlformats.org/drawingml/2006/main" xmlns:r="http://schemas.openxmlformats.org/officeDocument/2006/relationships" xmlns:p="http://schemas.openxmlformats.org/presentationml/2006/main">
  <p:tag name="SHAPE_LOCKS" val="1983"/>
</p:tagLst>
</file>

<file path=ppt/tags/tag394.xml><?xml version="1.0" encoding="utf-8"?>
<p:tagLst xmlns:a="http://schemas.openxmlformats.org/drawingml/2006/main" xmlns:r="http://schemas.openxmlformats.org/officeDocument/2006/relationships" xmlns:p="http://schemas.openxmlformats.org/presentationml/2006/main">
  <p:tag name="SHAPE_LOCKS" val="1983"/>
</p:tagLst>
</file>

<file path=ppt/tags/tag395.xml><?xml version="1.0" encoding="utf-8"?>
<p:tagLst xmlns:a="http://schemas.openxmlformats.org/drawingml/2006/main" xmlns:r="http://schemas.openxmlformats.org/officeDocument/2006/relationships" xmlns:p="http://schemas.openxmlformats.org/presentationml/2006/main">
  <p:tag name="SHAPE_LOCKS" val="1983"/>
</p:tagLst>
</file>

<file path=ppt/tags/tag396.xml><?xml version="1.0" encoding="utf-8"?>
<p:tagLst xmlns:a="http://schemas.openxmlformats.org/drawingml/2006/main" xmlns:r="http://schemas.openxmlformats.org/officeDocument/2006/relationships" xmlns:p="http://schemas.openxmlformats.org/presentationml/2006/main">
  <p:tag name="SHAPE_LOCKS" val="1983"/>
</p:tagLst>
</file>

<file path=ppt/tags/tag397.xml><?xml version="1.0" encoding="utf-8"?>
<p:tagLst xmlns:a="http://schemas.openxmlformats.org/drawingml/2006/main" xmlns:r="http://schemas.openxmlformats.org/officeDocument/2006/relationships" xmlns:p="http://schemas.openxmlformats.org/presentationml/2006/main">
  <p:tag name="SHAPE_LOCKS" val="1983"/>
</p:tagLst>
</file>

<file path=ppt/tags/tag398.xml><?xml version="1.0" encoding="utf-8"?>
<p:tagLst xmlns:a="http://schemas.openxmlformats.org/drawingml/2006/main" xmlns:r="http://schemas.openxmlformats.org/officeDocument/2006/relationships" xmlns:p="http://schemas.openxmlformats.org/presentationml/2006/main">
  <p:tag name="SHAPE_LOCKS" val="1983"/>
</p:tagLst>
</file>

<file path=ppt/tags/tag39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00.xml><?xml version="1.0" encoding="utf-8"?>
<p:tagLst xmlns:a="http://schemas.openxmlformats.org/drawingml/2006/main" xmlns:r="http://schemas.openxmlformats.org/officeDocument/2006/relationships" xmlns:p="http://schemas.openxmlformats.org/presentationml/2006/main">
  <p:tag name="SHAPE_LOCKS" val="1983"/>
</p:tagLst>
</file>

<file path=ppt/tags/tag401.xml><?xml version="1.0" encoding="utf-8"?>
<p:tagLst xmlns:a="http://schemas.openxmlformats.org/drawingml/2006/main" xmlns:r="http://schemas.openxmlformats.org/officeDocument/2006/relationships" xmlns:p="http://schemas.openxmlformats.org/presentationml/2006/main">
  <p:tag name="SHAPE_LOCKS" val="1983"/>
</p:tagLst>
</file>

<file path=ppt/tags/tag402.xml><?xml version="1.0" encoding="utf-8"?>
<p:tagLst xmlns:a="http://schemas.openxmlformats.org/drawingml/2006/main" xmlns:r="http://schemas.openxmlformats.org/officeDocument/2006/relationships" xmlns:p="http://schemas.openxmlformats.org/presentationml/2006/main">
  <p:tag name="SHAPE_LOCKS" val="1983"/>
</p:tagLst>
</file>

<file path=ppt/tags/tag403.xml><?xml version="1.0" encoding="utf-8"?>
<p:tagLst xmlns:a="http://schemas.openxmlformats.org/drawingml/2006/main" xmlns:r="http://schemas.openxmlformats.org/officeDocument/2006/relationships" xmlns:p="http://schemas.openxmlformats.org/presentationml/2006/main">
  <p:tag name="SHAPE_LOCKS" val="1983"/>
</p:tagLst>
</file>

<file path=ppt/tags/tag404.xml><?xml version="1.0" encoding="utf-8"?>
<p:tagLst xmlns:a="http://schemas.openxmlformats.org/drawingml/2006/main" xmlns:r="http://schemas.openxmlformats.org/officeDocument/2006/relationships" xmlns:p="http://schemas.openxmlformats.org/presentationml/2006/main">
  <p:tag name="SHAPE_LOCKS" val="1983"/>
</p:tagLst>
</file>

<file path=ppt/tags/tag405.xml><?xml version="1.0" encoding="utf-8"?>
<p:tagLst xmlns:a="http://schemas.openxmlformats.org/drawingml/2006/main" xmlns:r="http://schemas.openxmlformats.org/officeDocument/2006/relationships" xmlns:p="http://schemas.openxmlformats.org/presentationml/2006/main">
  <p:tag name="SHAPE_LOCKS" val="1983"/>
</p:tagLst>
</file>

<file path=ppt/tags/tag406.xml><?xml version="1.0" encoding="utf-8"?>
<p:tagLst xmlns:a="http://schemas.openxmlformats.org/drawingml/2006/main" xmlns:r="http://schemas.openxmlformats.org/officeDocument/2006/relationships" xmlns:p="http://schemas.openxmlformats.org/presentationml/2006/main">
  <p:tag name="SHAPE_LOCKS" val="1983"/>
</p:tagLst>
</file>

<file path=ppt/tags/tag407.xml><?xml version="1.0" encoding="utf-8"?>
<p:tagLst xmlns:a="http://schemas.openxmlformats.org/drawingml/2006/main" xmlns:r="http://schemas.openxmlformats.org/officeDocument/2006/relationships" xmlns:p="http://schemas.openxmlformats.org/presentationml/2006/main">
  <p:tag name="SHAPE_LOCKS" val="1983"/>
</p:tagLst>
</file>

<file path=ppt/tags/tag408.xml><?xml version="1.0" encoding="utf-8"?>
<p:tagLst xmlns:a="http://schemas.openxmlformats.org/drawingml/2006/main" xmlns:r="http://schemas.openxmlformats.org/officeDocument/2006/relationships" xmlns:p="http://schemas.openxmlformats.org/presentationml/2006/main">
  <p:tag name="SHAPE_LOCKS" val="1983"/>
</p:tagLst>
</file>

<file path=ppt/tags/tag409.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10.xml><?xml version="1.0" encoding="utf-8"?>
<p:tagLst xmlns:a="http://schemas.openxmlformats.org/drawingml/2006/main" xmlns:r="http://schemas.openxmlformats.org/officeDocument/2006/relationships" xmlns:p="http://schemas.openxmlformats.org/presentationml/2006/main">
  <p:tag name="SHAPE_LOCKS" val="1983"/>
</p:tagLst>
</file>

<file path=ppt/tags/tag411.xml><?xml version="1.0" encoding="utf-8"?>
<p:tagLst xmlns:a="http://schemas.openxmlformats.org/drawingml/2006/main" xmlns:r="http://schemas.openxmlformats.org/officeDocument/2006/relationships" xmlns:p="http://schemas.openxmlformats.org/presentationml/2006/main">
  <p:tag name="SHAPE_LOCKS" val="1983"/>
</p:tagLst>
</file>

<file path=ppt/tags/tag412.xml><?xml version="1.0" encoding="utf-8"?>
<p:tagLst xmlns:a="http://schemas.openxmlformats.org/drawingml/2006/main" xmlns:r="http://schemas.openxmlformats.org/officeDocument/2006/relationships" xmlns:p="http://schemas.openxmlformats.org/presentationml/2006/main">
  <p:tag name="SHAPE_LOCKS" val="1983"/>
</p:tagLst>
</file>

<file path=ppt/tags/tag413.xml><?xml version="1.0" encoding="utf-8"?>
<p:tagLst xmlns:a="http://schemas.openxmlformats.org/drawingml/2006/main" xmlns:r="http://schemas.openxmlformats.org/officeDocument/2006/relationships" xmlns:p="http://schemas.openxmlformats.org/presentationml/2006/main">
  <p:tag name="SHAPE_LOCKS" val="1983"/>
</p:tagLst>
</file>

<file path=ppt/tags/tag414.xml><?xml version="1.0" encoding="utf-8"?>
<p:tagLst xmlns:a="http://schemas.openxmlformats.org/drawingml/2006/main" xmlns:r="http://schemas.openxmlformats.org/officeDocument/2006/relationships" xmlns:p="http://schemas.openxmlformats.org/presentationml/2006/main">
  <p:tag name="SHAPE_LOCKS" val="1983"/>
</p:tagLst>
</file>

<file path=ppt/tags/tag415.xml><?xml version="1.0" encoding="utf-8"?>
<p:tagLst xmlns:a="http://schemas.openxmlformats.org/drawingml/2006/main" xmlns:r="http://schemas.openxmlformats.org/officeDocument/2006/relationships" xmlns:p="http://schemas.openxmlformats.org/presentationml/2006/main">
  <p:tag name="SHAPE_LOCKS" val="1983"/>
</p:tagLst>
</file>

<file path=ppt/tags/tag416.xml><?xml version="1.0" encoding="utf-8"?>
<p:tagLst xmlns:a="http://schemas.openxmlformats.org/drawingml/2006/main" xmlns:r="http://schemas.openxmlformats.org/officeDocument/2006/relationships" xmlns:p="http://schemas.openxmlformats.org/presentationml/2006/main">
  <p:tag name="SHAPE_LOCKS" val="1983"/>
</p:tagLst>
</file>

<file path=ppt/tags/tag417.xml><?xml version="1.0" encoding="utf-8"?>
<p:tagLst xmlns:a="http://schemas.openxmlformats.org/drawingml/2006/main" xmlns:r="http://schemas.openxmlformats.org/officeDocument/2006/relationships" xmlns:p="http://schemas.openxmlformats.org/presentationml/2006/main">
  <p:tag name="SHAPE_LOCKS" val="1983"/>
</p:tagLst>
</file>

<file path=ppt/tags/tag418.xml><?xml version="1.0" encoding="utf-8"?>
<p:tagLst xmlns:a="http://schemas.openxmlformats.org/drawingml/2006/main" xmlns:r="http://schemas.openxmlformats.org/officeDocument/2006/relationships" xmlns:p="http://schemas.openxmlformats.org/presentationml/2006/main">
  <p:tag name="SHAPE_LOCKS" val="1983"/>
</p:tagLst>
</file>

<file path=ppt/tags/tag419.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20.xml><?xml version="1.0" encoding="utf-8"?>
<p:tagLst xmlns:a="http://schemas.openxmlformats.org/drawingml/2006/main" xmlns:r="http://schemas.openxmlformats.org/officeDocument/2006/relationships" xmlns:p="http://schemas.openxmlformats.org/presentationml/2006/main">
  <p:tag name="SHAPE_LOCKS" val="1983"/>
</p:tagLst>
</file>

<file path=ppt/tags/tag421.xml><?xml version="1.0" encoding="utf-8"?>
<p:tagLst xmlns:a="http://schemas.openxmlformats.org/drawingml/2006/main" xmlns:r="http://schemas.openxmlformats.org/officeDocument/2006/relationships" xmlns:p="http://schemas.openxmlformats.org/presentationml/2006/main">
  <p:tag name="SHAPE_LOCKS" val="1983"/>
</p:tagLst>
</file>

<file path=ppt/tags/tag422.xml><?xml version="1.0" encoding="utf-8"?>
<p:tagLst xmlns:a="http://schemas.openxmlformats.org/drawingml/2006/main" xmlns:r="http://schemas.openxmlformats.org/officeDocument/2006/relationships" xmlns:p="http://schemas.openxmlformats.org/presentationml/2006/main">
  <p:tag name="SHAPE_LOCKS" val="1983"/>
</p:tagLst>
</file>

<file path=ppt/tags/tag423.xml><?xml version="1.0" encoding="utf-8"?>
<p:tagLst xmlns:a="http://schemas.openxmlformats.org/drawingml/2006/main" xmlns:r="http://schemas.openxmlformats.org/officeDocument/2006/relationships" xmlns:p="http://schemas.openxmlformats.org/presentationml/2006/main">
  <p:tag name="SHAPE_LOCKS" val="1983"/>
</p:tagLst>
</file>

<file path=ppt/tags/tag424.xml><?xml version="1.0" encoding="utf-8"?>
<p:tagLst xmlns:a="http://schemas.openxmlformats.org/drawingml/2006/main" xmlns:r="http://schemas.openxmlformats.org/officeDocument/2006/relationships" xmlns:p="http://schemas.openxmlformats.org/presentationml/2006/main">
  <p:tag name="SHAPE_LOCKS" val="1983"/>
</p:tagLst>
</file>

<file path=ppt/tags/tag425.xml><?xml version="1.0" encoding="utf-8"?>
<p:tagLst xmlns:a="http://schemas.openxmlformats.org/drawingml/2006/main" xmlns:r="http://schemas.openxmlformats.org/officeDocument/2006/relationships" xmlns:p="http://schemas.openxmlformats.org/presentationml/2006/main">
  <p:tag name="SHAPE_LOCKS" val="1983"/>
</p:tagLst>
</file>

<file path=ppt/tags/tag426.xml><?xml version="1.0" encoding="utf-8"?>
<p:tagLst xmlns:a="http://schemas.openxmlformats.org/drawingml/2006/main" xmlns:r="http://schemas.openxmlformats.org/officeDocument/2006/relationships" xmlns:p="http://schemas.openxmlformats.org/presentationml/2006/main">
  <p:tag name="SHAPE_LOCKS" val="1983"/>
</p:tagLst>
</file>

<file path=ppt/tags/tag427.xml><?xml version="1.0" encoding="utf-8"?>
<p:tagLst xmlns:a="http://schemas.openxmlformats.org/drawingml/2006/main" xmlns:r="http://schemas.openxmlformats.org/officeDocument/2006/relationships" xmlns:p="http://schemas.openxmlformats.org/presentationml/2006/main">
  <p:tag name="SHAPE_LOCKS" val="1983"/>
</p:tagLst>
</file>

<file path=ppt/tags/tag428.xml><?xml version="1.0" encoding="utf-8"?>
<p:tagLst xmlns:a="http://schemas.openxmlformats.org/drawingml/2006/main" xmlns:r="http://schemas.openxmlformats.org/officeDocument/2006/relationships" xmlns:p="http://schemas.openxmlformats.org/presentationml/2006/main">
  <p:tag name="SHAPE_LOCKS" val="1983"/>
</p:tagLst>
</file>

<file path=ppt/tags/tag429.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30.xml><?xml version="1.0" encoding="utf-8"?>
<p:tagLst xmlns:a="http://schemas.openxmlformats.org/drawingml/2006/main" xmlns:r="http://schemas.openxmlformats.org/officeDocument/2006/relationships" xmlns:p="http://schemas.openxmlformats.org/presentationml/2006/main">
  <p:tag name="SHAPE_LOCKS" val="1983"/>
</p:tagLst>
</file>

<file path=ppt/tags/tag431.xml><?xml version="1.0" encoding="utf-8"?>
<p:tagLst xmlns:a="http://schemas.openxmlformats.org/drawingml/2006/main" xmlns:r="http://schemas.openxmlformats.org/officeDocument/2006/relationships" xmlns:p="http://schemas.openxmlformats.org/presentationml/2006/main">
  <p:tag name="SHAPE_LOCKS" val="1983"/>
</p:tagLst>
</file>

<file path=ppt/tags/tag432.xml><?xml version="1.0" encoding="utf-8"?>
<p:tagLst xmlns:a="http://schemas.openxmlformats.org/drawingml/2006/main" xmlns:r="http://schemas.openxmlformats.org/officeDocument/2006/relationships" xmlns:p="http://schemas.openxmlformats.org/presentationml/2006/main">
  <p:tag name="SHAPE_LOCKS" val="1983"/>
</p:tagLst>
</file>

<file path=ppt/tags/tag433.xml><?xml version="1.0" encoding="utf-8"?>
<p:tagLst xmlns:a="http://schemas.openxmlformats.org/drawingml/2006/main" xmlns:r="http://schemas.openxmlformats.org/officeDocument/2006/relationships" xmlns:p="http://schemas.openxmlformats.org/presentationml/2006/main">
  <p:tag name="SHAPE_LOCKS" val="1983"/>
</p:tagLst>
</file>

<file path=ppt/tags/tag434.xml><?xml version="1.0" encoding="utf-8"?>
<p:tagLst xmlns:a="http://schemas.openxmlformats.org/drawingml/2006/main" xmlns:r="http://schemas.openxmlformats.org/officeDocument/2006/relationships" xmlns:p="http://schemas.openxmlformats.org/presentationml/2006/main">
  <p:tag name="SHAPE_LOCKS" val="1983"/>
</p:tagLst>
</file>

<file path=ppt/tags/tag435.xml><?xml version="1.0" encoding="utf-8"?>
<p:tagLst xmlns:a="http://schemas.openxmlformats.org/drawingml/2006/main" xmlns:r="http://schemas.openxmlformats.org/officeDocument/2006/relationships" xmlns:p="http://schemas.openxmlformats.org/presentationml/2006/main">
  <p:tag name="SHAPE_LOCKS" val="1983"/>
</p:tagLst>
</file>

<file path=ppt/tags/tag436.xml><?xml version="1.0" encoding="utf-8"?>
<p:tagLst xmlns:a="http://schemas.openxmlformats.org/drawingml/2006/main" xmlns:r="http://schemas.openxmlformats.org/officeDocument/2006/relationships" xmlns:p="http://schemas.openxmlformats.org/presentationml/2006/main">
  <p:tag name="SHAPE_LOCKS" val="1983"/>
</p:tagLst>
</file>

<file path=ppt/tags/tag437.xml><?xml version="1.0" encoding="utf-8"?>
<p:tagLst xmlns:a="http://schemas.openxmlformats.org/drawingml/2006/main" xmlns:r="http://schemas.openxmlformats.org/officeDocument/2006/relationships" xmlns:p="http://schemas.openxmlformats.org/presentationml/2006/main">
  <p:tag name="SHAPE_LOCKS" val="1983"/>
</p:tagLst>
</file>

<file path=ppt/tags/tag438.xml><?xml version="1.0" encoding="utf-8"?>
<p:tagLst xmlns:a="http://schemas.openxmlformats.org/drawingml/2006/main" xmlns:r="http://schemas.openxmlformats.org/officeDocument/2006/relationships" xmlns:p="http://schemas.openxmlformats.org/presentationml/2006/main">
  <p:tag name="SHAPE_LOCKS" val="1983"/>
</p:tagLst>
</file>

<file path=ppt/tags/tag439.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40.xml><?xml version="1.0" encoding="utf-8"?>
<p:tagLst xmlns:a="http://schemas.openxmlformats.org/drawingml/2006/main" xmlns:r="http://schemas.openxmlformats.org/officeDocument/2006/relationships" xmlns:p="http://schemas.openxmlformats.org/presentationml/2006/main">
  <p:tag name="SHAPE_LOCKS" val="1983"/>
</p:tagLst>
</file>

<file path=ppt/tags/tag441.xml><?xml version="1.0" encoding="utf-8"?>
<p:tagLst xmlns:a="http://schemas.openxmlformats.org/drawingml/2006/main" xmlns:r="http://schemas.openxmlformats.org/officeDocument/2006/relationships" xmlns:p="http://schemas.openxmlformats.org/presentationml/2006/main">
  <p:tag name="SHAPE_LOCKS" val="1983"/>
</p:tagLst>
</file>

<file path=ppt/tags/tag442.xml><?xml version="1.0" encoding="utf-8"?>
<p:tagLst xmlns:a="http://schemas.openxmlformats.org/drawingml/2006/main" xmlns:r="http://schemas.openxmlformats.org/officeDocument/2006/relationships" xmlns:p="http://schemas.openxmlformats.org/presentationml/2006/main">
  <p:tag name="SHAPE_LOCKS" val="1983"/>
</p:tagLst>
</file>

<file path=ppt/tags/tag443.xml><?xml version="1.0" encoding="utf-8"?>
<p:tagLst xmlns:a="http://schemas.openxmlformats.org/drawingml/2006/main" xmlns:r="http://schemas.openxmlformats.org/officeDocument/2006/relationships" xmlns:p="http://schemas.openxmlformats.org/presentationml/2006/main">
  <p:tag name="SHAPE_LOCKS" val="1983"/>
</p:tagLst>
</file>

<file path=ppt/tags/tag444.xml><?xml version="1.0" encoding="utf-8"?>
<p:tagLst xmlns:a="http://schemas.openxmlformats.org/drawingml/2006/main" xmlns:r="http://schemas.openxmlformats.org/officeDocument/2006/relationships" xmlns:p="http://schemas.openxmlformats.org/presentationml/2006/main">
  <p:tag name="SHAPE_LOCKS" val="1983"/>
</p:tagLst>
</file>

<file path=ppt/tags/tag445.xml><?xml version="1.0" encoding="utf-8"?>
<p:tagLst xmlns:a="http://schemas.openxmlformats.org/drawingml/2006/main" xmlns:r="http://schemas.openxmlformats.org/officeDocument/2006/relationships" xmlns:p="http://schemas.openxmlformats.org/presentationml/2006/main">
  <p:tag name="SHAPE_LOCKS" val="1983"/>
</p:tagLst>
</file>

<file path=ppt/tags/tag446.xml><?xml version="1.0" encoding="utf-8"?>
<p:tagLst xmlns:a="http://schemas.openxmlformats.org/drawingml/2006/main" xmlns:r="http://schemas.openxmlformats.org/officeDocument/2006/relationships" xmlns:p="http://schemas.openxmlformats.org/presentationml/2006/main">
  <p:tag name="SHAPE_LOCKS" val="1983"/>
</p:tagLst>
</file>

<file path=ppt/tags/tag447.xml><?xml version="1.0" encoding="utf-8"?>
<p:tagLst xmlns:a="http://schemas.openxmlformats.org/drawingml/2006/main" xmlns:r="http://schemas.openxmlformats.org/officeDocument/2006/relationships" xmlns:p="http://schemas.openxmlformats.org/presentationml/2006/main">
  <p:tag name="SHAPE_LOCKS" val="1983"/>
</p:tagLst>
</file>

<file path=ppt/tags/tag448.xml><?xml version="1.0" encoding="utf-8"?>
<p:tagLst xmlns:a="http://schemas.openxmlformats.org/drawingml/2006/main" xmlns:r="http://schemas.openxmlformats.org/officeDocument/2006/relationships" xmlns:p="http://schemas.openxmlformats.org/presentationml/2006/main">
  <p:tag name="SHAPE_LOCKS" val="1983"/>
</p:tagLst>
</file>

<file path=ppt/tags/tag449.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50.xml><?xml version="1.0" encoding="utf-8"?>
<p:tagLst xmlns:a="http://schemas.openxmlformats.org/drawingml/2006/main" xmlns:r="http://schemas.openxmlformats.org/officeDocument/2006/relationships" xmlns:p="http://schemas.openxmlformats.org/presentationml/2006/main">
  <p:tag name="SHAPE_LOCKS" val="1983"/>
</p:tagLst>
</file>

<file path=ppt/tags/tag451.xml><?xml version="1.0" encoding="utf-8"?>
<p:tagLst xmlns:a="http://schemas.openxmlformats.org/drawingml/2006/main" xmlns:r="http://schemas.openxmlformats.org/officeDocument/2006/relationships" xmlns:p="http://schemas.openxmlformats.org/presentationml/2006/main">
  <p:tag name="SHAPE_LOCKS" val="1983"/>
</p:tagLst>
</file>

<file path=ppt/tags/tag452.xml><?xml version="1.0" encoding="utf-8"?>
<p:tagLst xmlns:a="http://schemas.openxmlformats.org/drawingml/2006/main" xmlns:r="http://schemas.openxmlformats.org/officeDocument/2006/relationships" xmlns:p="http://schemas.openxmlformats.org/presentationml/2006/main">
  <p:tag name="SHAPE_LOCKS" val="1983"/>
</p:tagLst>
</file>

<file path=ppt/tags/tag453.xml><?xml version="1.0" encoding="utf-8"?>
<p:tagLst xmlns:a="http://schemas.openxmlformats.org/drawingml/2006/main" xmlns:r="http://schemas.openxmlformats.org/officeDocument/2006/relationships" xmlns:p="http://schemas.openxmlformats.org/presentationml/2006/main">
  <p:tag name="SHAPE_LOCKS" val="1983"/>
</p:tagLst>
</file>

<file path=ppt/tags/tag454.xml><?xml version="1.0" encoding="utf-8"?>
<p:tagLst xmlns:a="http://schemas.openxmlformats.org/drawingml/2006/main" xmlns:r="http://schemas.openxmlformats.org/officeDocument/2006/relationships" xmlns:p="http://schemas.openxmlformats.org/presentationml/2006/main">
  <p:tag name="SHAPE_LOCKS" val="1983"/>
</p:tagLst>
</file>

<file path=ppt/tags/tag455.xml><?xml version="1.0" encoding="utf-8"?>
<p:tagLst xmlns:a="http://schemas.openxmlformats.org/drawingml/2006/main" xmlns:r="http://schemas.openxmlformats.org/officeDocument/2006/relationships" xmlns:p="http://schemas.openxmlformats.org/presentationml/2006/main">
  <p:tag name="SHAPE_LOCKS" val="1983"/>
</p:tagLst>
</file>

<file path=ppt/tags/tag456.xml><?xml version="1.0" encoding="utf-8"?>
<p:tagLst xmlns:a="http://schemas.openxmlformats.org/drawingml/2006/main" xmlns:r="http://schemas.openxmlformats.org/officeDocument/2006/relationships" xmlns:p="http://schemas.openxmlformats.org/presentationml/2006/main">
  <p:tag name="SHAPE_LOCKS" val="1983"/>
</p:tagLst>
</file>

<file path=ppt/tags/tag457.xml><?xml version="1.0" encoding="utf-8"?>
<p:tagLst xmlns:a="http://schemas.openxmlformats.org/drawingml/2006/main" xmlns:r="http://schemas.openxmlformats.org/officeDocument/2006/relationships" xmlns:p="http://schemas.openxmlformats.org/presentationml/2006/main">
  <p:tag name="SHAPE_LOCKS" val="1983"/>
</p:tagLst>
</file>

<file path=ppt/tags/tag458.xml><?xml version="1.0" encoding="utf-8"?>
<p:tagLst xmlns:a="http://schemas.openxmlformats.org/drawingml/2006/main" xmlns:r="http://schemas.openxmlformats.org/officeDocument/2006/relationships" xmlns:p="http://schemas.openxmlformats.org/presentationml/2006/main">
  <p:tag name="SHAPE_LOCKS" val="1983"/>
</p:tagLst>
</file>

<file path=ppt/tags/tag459.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60.xml><?xml version="1.0" encoding="utf-8"?>
<p:tagLst xmlns:a="http://schemas.openxmlformats.org/drawingml/2006/main" xmlns:r="http://schemas.openxmlformats.org/officeDocument/2006/relationships" xmlns:p="http://schemas.openxmlformats.org/presentationml/2006/main">
  <p:tag name="SHAPE_LOCKS" val="1983"/>
</p:tagLst>
</file>

<file path=ppt/tags/tag461.xml><?xml version="1.0" encoding="utf-8"?>
<p:tagLst xmlns:a="http://schemas.openxmlformats.org/drawingml/2006/main" xmlns:r="http://schemas.openxmlformats.org/officeDocument/2006/relationships" xmlns:p="http://schemas.openxmlformats.org/presentationml/2006/main">
  <p:tag name="SHAPE_LOCKS" val="1983"/>
</p:tagLst>
</file>

<file path=ppt/tags/tag462.xml><?xml version="1.0" encoding="utf-8"?>
<p:tagLst xmlns:a="http://schemas.openxmlformats.org/drawingml/2006/main" xmlns:r="http://schemas.openxmlformats.org/officeDocument/2006/relationships" xmlns:p="http://schemas.openxmlformats.org/presentationml/2006/main">
  <p:tag name="SHAPE_LOCKS" val="1983"/>
</p:tagLst>
</file>

<file path=ppt/tags/tag463.xml><?xml version="1.0" encoding="utf-8"?>
<p:tagLst xmlns:a="http://schemas.openxmlformats.org/drawingml/2006/main" xmlns:r="http://schemas.openxmlformats.org/officeDocument/2006/relationships" xmlns:p="http://schemas.openxmlformats.org/presentationml/2006/main">
  <p:tag name="SHAPE_LOCKS" val="1983"/>
</p:tagLst>
</file>

<file path=ppt/tags/tag464.xml><?xml version="1.0" encoding="utf-8"?>
<p:tagLst xmlns:a="http://schemas.openxmlformats.org/drawingml/2006/main" xmlns:r="http://schemas.openxmlformats.org/officeDocument/2006/relationships" xmlns:p="http://schemas.openxmlformats.org/presentationml/2006/main">
  <p:tag name="SHAPE_LOCKS" val="1983"/>
</p:tagLst>
</file>

<file path=ppt/tags/tag465.xml><?xml version="1.0" encoding="utf-8"?>
<p:tagLst xmlns:a="http://schemas.openxmlformats.org/drawingml/2006/main" xmlns:r="http://schemas.openxmlformats.org/officeDocument/2006/relationships" xmlns:p="http://schemas.openxmlformats.org/presentationml/2006/main">
  <p:tag name="SHAPE_LOCKS" val="1983"/>
</p:tagLst>
</file>

<file path=ppt/tags/tag466.xml><?xml version="1.0" encoding="utf-8"?>
<p:tagLst xmlns:a="http://schemas.openxmlformats.org/drawingml/2006/main" xmlns:r="http://schemas.openxmlformats.org/officeDocument/2006/relationships" xmlns:p="http://schemas.openxmlformats.org/presentationml/2006/main">
  <p:tag name="SHAPE_LOCKS" val="1983"/>
</p:tagLst>
</file>

<file path=ppt/tags/tag467.xml><?xml version="1.0" encoding="utf-8"?>
<p:tagLst xmlns:a="http://schemas.openxmlformats.org/drawingml/2006/main" xmlns:r="http://schemas.openxmlformats.org/officeDocument/2006/relationships" xmlns:p="http://schemas.openxmlformats.org/presentationml/2006/main">
  <p:tag name="SHAPE_LOCKS" val="1983"/>
</p:tagLst>
</file>

<file path=ppt/tags/tag468.xml><?xml version="1.0" encoding="utf-8"?>
<p:tagLst xmlns:a="http://schemas.openxmlformats.org/drawingml/2006/main" xmlns:r="http://schemas.openxmlformats.org/officeDocument/2006/relationships" xmlns:p="http://schemas.openxmlformats.org/presentationml/2006/main">
  <p:tag name="SHAPE_LOCKS" val="1983"/>
</p:tagLst>
</file>

<file path=ppt/tags/tag469.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70.xml><?xml version="1.0" encoding="utf-8"?>
<p:tagLst xmlns:a="http://schemas.openxmlformats.org/drawingml/2006/main" xmlns:r="http://schemas.openxmlformats.org/officeDocument/2006/relationships" xmlns:p="http://schemas.openxmlformats.org/presentationml/2006/main">
  <p:tag name="SHAPE_LOCKS" val="1983"/>
</p:tagLst>
</file>

<file path=ppt/tags/tag471.xml><?xml version="1.0" encoding="utf-8"?>
<p:tagLst xmlns:a="http://schemas.openxmlformats.org/drawingml/2006/main" xmlns:r="http://schemas.openxmlformats.org/officeDocument/2006/relationships" xmlns:p="http://schemas.openxmlformats.org/presentationml/2006/main">
  <p:tag name="SHAPE_LOCKS" val="1983"/>
</p:tagLst>
</file>

<file path=ppt/tags/tag472.xml><?xml version="1.0" encoding="utf-8"?>
<p:tagLst xmlns:a="http://schemas.openxmlformats.org/drawingml/2006/main" xmlns:r="http://schemas.openxmlformats.org/officeDocument/2006/relationships" xmlns:p="http://schemas.openxmlformats.org/presentationml/2006/main">
  <p:tag name="SHAPE_LOCKS" val="1983"/>
</p:tagLst>
</file>

<file path=ppt/tags/tag473.xml><?xml version="1.0" encoding="utf-8"?>
<p:tagLst xmlns:a="http://schemas.openxmlformats.org/drawingml/2006/main" xmlns:r="http://schemas.openxmlformats.org/officeDocument/2006/relationships" xmlns:p="http://schemas.openxmlformats.org/presentationml/2006/main">
  <p:tag name="SHAPE_LOCKS" val="1983"/>
</p:tagLst>
</file>

<file path=ppt/tags/tag474.xml><?xml version="1.0" encoding="utf-8"?>
<p:tagLst xmlns:a="http://schemas.openxmlformats.org/drawingml/2006/main" xmlns:r="http://schemas.openxmlformats.org/officeDocument/2006/relationships" xmlns:p="http://schemas.openxmlformats.org/presentationml/2006/main">
  <p:tag name="SHAPE_LOCKS" val="1983"/>
</p:tagLst>
</file>

<file path=ppt/tags/tag475.xml><?xml version="1.0" encoding="utf-8"?>
<p:tagLst xmlns:a="http://schemas.openxmlformats.org/drawingml/2006/main" xmlns:r="http://schemas.openxmlformats.org/officeDocument/2006/relationships" xmlns:p="http://schemas.openxmlformats.org/presentationml/2006/main">
  <p:tag name="SHAPE_LOCKS" val="1983"/>
</p:tagLst>
</file>

<file path=ppt/tags/tag476.xml><?xml version="1.0" encoding="utf-8"?>
<p:tagLst xmlns:a="http://schemas.openxmlformats.org/drawingml/2006/main" xmlns:r="http://schemas.openxmlformats.org/officeDocument/2006/relationships" xmlns:p="http://schemas.openxmlformats.org/presentationml/2006/main">
  <p:tag name="SHAPE_LOCKS" val="1983"/>
</p:tagLst>
</file>

<file path=ppt/tags/tag477.xml><?xml version="1.0" encoding="utf-8"?>
<p:tagLst xmlns:a="http://schemas.openxmlformats.org/drawingml/2006/main" xmlns:r="http://schemas.openxmlformats.org/officeDocument/2006/relationships" xmlns:p="http://schemas.openxmlformats.org/presentationml/2006/main">
  <p:tag name="SHAPE_LOCKS" val="1983"/>
</p:tagLst>
</file>

<file path=ppt/tags/tag478.xml><?xml version="1.0" encoding="utf-8"?>
<p:tagLst xmlns:a="http://schemas.openxmlformats.org/drawingml/2006/main" xmlns:r="http://schemas.openxmlformats.org/officeDocument/2006/relationships" xmlns:p="http://schemas.openxmlformats.org/presentationml/2006/main">
  <p:tag name="SHAPE_LOCKS" val="1983"/>
</p:tagLst>
</file>

<file path=ppt/tags/tag479.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80.xml><?xml version="1.0" encoding="utf-8"?>
<p:tagLst xmlns:a="http://schemas.openxmlformats.org/drawingml/2006/main" xmlns:r="http://schemas.openxmlformats.org/officeDocument/2006/relationships" xmlns:p="http://schemas.openxmlformats.org/presentationml/2006/main">
  <p:tag name="SHAPE_LOCKS" val="1983"/>
</p:tagLst>
</file>

<file path=ppt/tags/tag481.xml><?xml version="1.0" encoding="utf-8"?>
<p:tagLst xmlns:a="http://schemas.openxmlformats.org/drawingml/2006/main" xmlns:r="http://schemas.openxmlformats.org/officeDocument/2006/relationships" xmlns:p="http://schemas.openxmlformats.org/presentationml/2006/main">
  <p:tag name="SHAPE_LOCKS" val="1983"/>
</p:tagLst>
</file>

<file path=ppt/tags/tag482.xml><?xml version="1.0" encoding="utf-8"?>
<p:tagLst xmlns:a="http://schemas.openxmlformats.org/drawingml/2006/main" xmlns:r="http://schemas.openxmlformats.org/officeDocument/2006/relationships" xmlns:p="http://schemas.openxmlformats.org/presentationml/2006/main">
  <p:tag name="SHAPE_LOCKS" val="1983"/>
</p:tagLst>
</file>

<file path=ppt/tags/tag483.xml><?xml version="1.0" encoding="utf-8"?>
<p:tagLst xmlns:a="http://schemas.openxmlformats.org/drawingml/2006/main" xmlns:r="http://schemas.openxmlformats.org/officeDocument/2006/relationships" xmlns:p="http://schemas.openxmlformats.org/presentationml/2006/main">
  <p:tag name="SHAPE_LOCKS" val="1983"/>
</p:tagLst>
</file>

<file path=ppt/tags/tag484.xml><?xml version="1.0" encoding="utf-8"?>
<p:tagLst xmlns:a="http://schemas.openxmlformats.org/drawingml/2006/main" xmlns:r="http://schemas.openxmlformats.org/officeDocument/2006/relationships" xmlns:p="http://schemas.openxmlformats.org/presentationml/2006/main">
  <p:tag name="SHAPE_LOCKS" val="1983"/>
</p:tagLst>
</file>

<file path=ppt/tags/tag485.xml><?xml version="1.0" encoding="utf-8"?>
<p:tagLst xmlns:a="http://schemas.openxmlformats.org/drawingml/2006/main" xmlns:r="http://schemas.openxmlformats.org/officeDocument/2006/relationships" xmlns:p="http://schemas.openxmlformats.org/presentationml/2006/main">
  <p:tag name="SHAPE_LOCKS" val="1983"/>
</p:tagLst>
</file>

<file path=ppt/tags/tag486.xml><?xml version="1.0" encoding="utf-8"?>
<p:tagLst xmlns:a="http://schemas.openxmlformats.org/drawingml/2006/main" xmlns:r="http://schemas.openxmlformats.org/officeDocument/2006/relationships" xmlns:p="http://schemas.openxmlformats.org/presentationml/2006/main">
  <p:tag name="SHAPE_LOCKS" val="1983"/>
</p:tagLst>
</file>

<file path=ppt/tags/tag487.xml><?xml version="1.0" encoding="utf-8"?>
<p:tagLst xmlns:a="http://schemas.openxmlformats.org/drawingml/2006/main" xmlns:r="http://schemas.openxmlformats.org/officeDocument/2006/relationships" xmlns:p="http://schemas.openxmlformats.org/presentationml/2006/main">
  <p:tag name="SHAPE_LOCKS" val="1983"/>
</p:tagLst>
</file>

<file path=ppt/tags/tag488.xml><?xml version="1.0" encoding="utf-8"?>
<p:tagLst xmlns:a="http://schemas.openxmlformats.org/drawingml/2006/main" xmlns:r="http://schemas.openxmlformats.org/officeDocument/2006/relationships" xmlns:p="http://schemas.openxmlformats.org/presentationml/2006/main">
  <p:tag name="SHAPE_LOCKS" val="1983"/>
</p:tagLst>
</file>

<file path=ppt/tags/tag489.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490.xml><?xml version="1.0" encoding="utf-8"?>
<p:tagLst xmlns:a="http://schemas.openxmlformats.org/drawingml/2006/main" xmlns:r="http://schemas.openxmlformats.org/officeDocument/2006/relationships" xmlns:p="http://schemas.openxmlformats.org/presentationml/2006/main">
  <p:tag name="SHAPE_LOCKS" val="1983"/>
</p:tagLst>
</file>

<file path=ppt/tags/tag491.xml><?xml version="1.0" encoding="utf-8"?>
<p:tagLst xmlns:a="http://schemas.openxmlformats.org/drawingml/2006/main" xmlns:r="http://schemas.openxmlformats.org/officeDocument/2006/relationships" xmlns:p="http://schemas.openxmlformats.org/presentationml/2006/main">
  <p:tag name="SHAPE_LOCKS" val="1983"/>
</p:tagLst>
</file>

<file path=ppt/tags/tag492.xml><?xml version="1.0" encoding="utf-8"?>
<p:tagLst xmlns:a="http://schemas.openxmlformats.org/drawingml/2006/main" xmlns:r="http://schemas.openxmlformats.org/officeDocument/2006/relationships" xmlns:p="http://schemas.openxmlformats.org/presentationml/2006/main">
  <p:tag name="SHAPE_LOCKS" val="1983"/>
</p:tagLst>
</file>

<file path=ppt/tags/tag493.xml><?xml version="1.0" encoding="utf-8"?>
<p:tagLst xmlns:a="http://schemas.openxmlformats.org/drawingml/2006/main" xmlns:r="http://schemas.openxmlformats.org/officeDocument/2006/relationships" xmlns:p="http://schemas.openxmlformats.org/presentationml/2006/main">
  <p:tag name="SHAPE_LOCKS" val="1983"/>
</p:tagLst>
</file>

<file path=ppt/tags/tag494.xml><?xml version="1.0" encoding="utf-8"?>
<p:tagLst xmlns:a="http://schemas.openxmlformats.org/drawingml/2006/main" xmlns:r="http://schemas.openxmlformats.org/officeDocument/2006/relationships" xmlns:p="http://schemas.openxmlformats.org/presentationml/2006/main">
  <p:tag name="SHAPE_LOCKS" val="1983"/>
</p:tagLst>
</file>

<file path=ppt/tags/tag495.xml><?xml version="1.0" encoding="utf-8"?>
<p:tagLst xmlns:a="http://schemas.openxmlformats.org/drawingml/2006/main" xmlns:r="http://schemas.openxmlformats.org/officeDocument/2006/relationships" xmlns:p="http://schemas.openxmlformats.org/presentationml/2006/main">
  <p:tag name="SHAPE_LOCKS" val="1983"/>
</p:tagLst>
</file>

<file path=ppt/tags/tag496.xml><?xml version="1.0" encoding="utf-8"?>
<p:tagLst xmlns:a="http://schemas.openxmlformats.org/drawingml/2006/main" xmlns:r="http://schemas.openxmlformats.org/officeDocument/2006/relationships" xmlns:p="http://schemas.openxmlformats.org/presentationml/2006/main">
  <p:tag name="SHAPE_LOCKS" val="1983"/>
</p:tagLst>
</file>

<file path=ppt/tags/tag497.xml><?xml version="1.0" encoding="utf-8"?>
<p:tagLst xmlns:a="http://schemas.openxmlformats.org/drawingml/2006/main" xmlns:r="http://schemas.openxmlformats.org/officeDocument/2006/relationships" xmlns:p="http://schemas.openxmlformats.org/presentationml/2006/main">
  <p:tag name="SHAPE_LOCKS" val="1983"/>
</p:tagLst>
</file>

<file path=ppt/tags/tag498.xml><?xml version="1.0" encoding="utf-8"?>
<p:tagLst xmlns:a="http://schemas.openxmlformats.org/drawingml/2006/main" xmlns:r="http://schemas.openxmlformats.org/officeDocument/2006/relationships" xmlns:p="http://schemas.openxmlformats.org/presentationml/2006/main">
  <p:tag name="SHAPE_LOCKS" val="1983"/>
</p:tagLst>
</file>

<file path=ppt/tags/tag49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00.xml><?xml version="1.0" encoding="utf-8"?>
<p:tagLst xmlns:a="http://schemas.openxmlformats.org/drawingml/2006/main" xmlns:r="http://schemas.openxmlformats.org/officeDocument/2006/relationships" xmlns:p="http://schemas.openxmlformats.org/presentationml/2006/main">
  <p:tag name="SHAPE_LOCKS" val="1983"/>
</p:tagLst>
</file>

<file path=ppt/tags/tag501.xml><?xml version="1.0" encoding="utf-8"?>
<p:tagLst xmlns:a="http://schemas.openxmlformats.org/drawingml/2006/main" xmlns:r="http://schemas.openxmlformats.org/officeDocument/2006/relationships" xmlns:p="http://schemas.openxmlformats.org/presentationml/2006/main">
  <p:tag name="SHAPE_LOCKS" val="1983"/>
</p:tagLst>
</file>

<file path=ppt/tags/tag502.xml><?xml version="1.0" encoding="utf-8"?>
<p:tagLst xmlns:a="http://schemas.openxmlformats.org/drawingml/2006/main" xmlns:r="http://schemas.openxmlformats.org/officeDocument/2006/relationships" xmlns:p="http://schemas.openxmlformats.org/presentationml/2006/main">
  <p:tag name="SHAPE_LOCKS" val="1983"/>
</p:tagLst>
</file>

<file path=ppt/tags/tag503.xml><?xml version="1.0" encoding="utf-8"?>
<p:tagLst xmlns:a="http://schemas.openxmlformats.org/drawingml/2006/main" xmlns:r="http://schemas.openxmlformats.org/officeDocument/2006/relationships" xmlns:p="http://schemas.openxmlformats.org/presentationml/2006/main">
  <p:tag name="SHAPE_LOCKS" val="1983"/>
</p:tagLst>
</file>

<file path=ppt/tags/tag504.xml><?xml version="1.0" encoding="utf-8"?>
<p:tagLst xmlns:a="http://schemas.openxmlformats.org/drawingml/2006/main" xmlns:r="http://schemas.openxmlformats.org/officeDocument/2006/relationships" xmlns:p="http://schemas.openxmlformats.org/presentationml/2006/main">
  <p:tag name="SHAPE_LOCKS" val="1983"/>
</p:tagLst>
</file>

<file path=ppt/tags/tag505.xml><?xml version="1.0" encoding="utf-8"?>
<p:tagLst xmlns:a="http://schemas.openxmlformats.org/drawingml/2006/main" xmlns:r="http://schemas.openxmlformats.org/officeDocument/2006/relationships" xmlns:p="http://schemas.openxmlformats.org/presentationml/2006/main">
  <p:tag name="SHAPE_LOCKS" val="1983"/>
</p:tagLst>
</file>

<file path=ppt/tags/tag506.xml><?xml version="1.0" encoding="utf-8"?>
<p:tagLst xmlns:a="http://schemas.openxmlformats.org/drawingml/2006/main" xmlns:r="http://schemas.openxmlformats.org/officeDocument/2006/relationships" xmlns:p="http://schemas.openxmlformats.org/presentationml/2006/main">
  <p:tag name="SHAPE_LOCKS" val="1983"/>
</p:tagLst>
</file>

<file path=ppt/tags/tag507.xml><?xml version="1.0" encoding="utf-8"?>
<p:tagLst xmlns:a="http://schemas.openxmlformats.org/drawingml/2006/main" xmlns:r="http://schemas.openxmlformats.org/officeDocument/2006/relationships" xmlns:p="http://schemas.openxmlformats.org/presentationml/2006/main">
  <p:tag name="SHAPE_LOCKS" val="1983"/>
</p:tagLst>
</file>

<file path=ppt/tags/tag508.xml><?xml version="1.0" encoding="utf-8"?>
<p:tagLst xmlns:a="http://schemas.openxmlformats.org/drawingml/2006/main" xmlns:r="http://schemas.openxmlformats.org/officeDocument/2006/relationships" xmlns:p="http://schemas.openxmlformats.org/presentationml/2006/main">
  <p:tag name="SHAPE_LOCKS" val="1983"/>
</p:tagLst>
</file>

<file path=ppt/tags/tag509.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10.xml><?xml version="1.0" encoding="utf-8"?>
<p:tagLst xmlns:a="http://schemas.openxmlformats.org/drawingml/2006/main" xmlns:r="http://schemas.openxmlformats.org/officeDocument/2006/relationships" xmlns:p="http://schemas.openxmlformats.org/presentationml/2006/main">
  <p:tag name="SHAPE_LOCKS" val="1983"/>
</p:tagLst>
</file>

<file path=ppt/tags/tag511.xml><?xml version="1.0" encoding="utf-8"?>
<p:tagLst xmlns:a="http://schemas.openxmlformats.org/drawingml/2006/main" xmlns:r="http://schemas.openxmlformats.org/officeDocument/2006/relationships" xmlns:p="http://schemas.openxmlformats.org/presentationml/2006/main">
  <p:tag name="SHAPE_LOCKS" val="1983"/>
</p:tagLst>
</file>

<file path=ppt/tags/tag512.xml><?xml version="1.0" encoding="utf-8"?>
<p:tagLst xmlns:a="http://schemas.openxmlformats.org/drawingml/2006/main" xmlns:r="http://schemas.openxmlformats.org/officeDocument/2006/relationships" xmlns:p="http://schemas.openxmlformats.org/presentationml/2006/main">
  <p:tag name="SHAPE_LOCKS" val="1983"/>
</p:tagLst>
</file>

<file path=ppt/tags/tag513.xml><?xml version="1.0" encoding="utf-8"?>
<p:tagLst xmlns:a="http://schemas.openxmlformats.org/drawingml/2006/main" xmlns:r="http://schemas.openxmlformats.org/officeDocument/2006/relationships" xmlns:p="http://schemas.openxmlformats.org/presentationml/2006/main">
  <p:tag name="SHAPE_LOCKS" val="1983"/>
</p:tagLst>
</file>

<file path=ppt/tags/tag514.xml><?xml version="1.0" encoding="utf-8"?>
<p:tagLst xmlns:a="http://schemas.openxmlformats.org/drawingml/2006/main" xmlns:r="http://schemas.openxmlformats.org/officeDocument/2006/relationships" xmlns:p="http://schemas.openxmlformats.org/presentationml/2006/main">
  <p:tag name="SHAPE_LOCKS" val="1983"/>
</p:tagLst>
</file>

<file path=ppt/tags/tag515.xml><?xml version="1.0" encoding="utf-8"?>
<p:tagLst xmlns:a="http://schemas.openxmlformats.org/drawingml/2006/main" xmlns:r="http://schemas.openxmlformats.org/officeDocument/2006/relationships" xmlns:p="http://schemas.openxmlformats.org/presentationml/2006/main">
  <p:tag name="SHAPE_LOCKS" val="1983"/>
</p:tagLst>
</file>

<file path=ppt/tags/tag516.xml><?xml version="1.0" encoding="utf-8"?>
<p:tagLst xmlns:a="http://schemas.openxmlformats.org/drawingml/2006/main" xmlns:r="http://schemas.openxmlformats.org/officeDocument/2006/relationships" xmlns:p="http://schemas.openxmlformats.org/presentationml/2006/main">
  <p:tag name="SHAPE_LOCKS" val="1983"/>
</p:tagLst>
</file>

<file path=ppt/tags/tag517.xml><?xml version="1.0" encoding="utf-8"?>
<p:tagLst xmlns:a="http://schemas.openxmlformats.org/drawingml/2006/main" xmlns:r="http://schemas.openxmlformats.org/officeDocument/2006/relationships" xmlns:p="http://schemas.openxmlformats.org/presentationml/2006/main">
  <p:tag name="SHAPE_LOCKS" val="1983"/>
</p:tagLst>
</file>

<file path=ppt/tags/tag518.xml><?xml version="1.0" encoding="utf-8"?>
<p:tagLst xmlns:a="http://schemas.openxmlformats.org/drawingml/2006/main" xmlns:r="http://schemas.openxmlformats.org/officeDocument/2006/relationships" xmlns:p="http://schemas.openxmlformats.org/presentationml/2006/main">
  <p:tag name="SHAPE_LOCKS" val="1983"/>
</p:tagLst>
</file>

<file path=ppt/tags/tag519.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20.xml><?xml version="1.0" encoding="utf-8"?>
<p:tagLst xmlns:a="http://schemas.openxmlformats.org/drawingml/2006/main" xmlns:r="http://schemas.openxmlformats.org/officeDocument/2006/relationships" xmlns:p="http://schemas.openxmlformats.org/presentationml/2006/main">
  <p:tag name="SHAPE_LOCKS" val="1983"/>
</p:tagLst>
</file>

<file path=ppt/tags/tag521.xml><?xml version="1.0" encoding="utf-8"?>
<p:tagLst xmlns:a="http://schemas.openxmlformats.org/drawingml/2006/main" xmlns:r="http://schemas.openxmlformats.org/officeDocument/2006/relationships" xmlns:p="http://schemas.openxmlformats.org/presentationml/2006/main">
  <p:tag name="SHAPE_LOCKS" val="1983"/>
</p:tagLst>
</file>

<file path=ppt/tags/tag522.xml><?xml version="1.0" encoding="utf-8"?>
<p:tagLst xmlns:a="http://schemas.openxmlformats.org/drawingml/2006/main" xmlns:r="http://schemas.openxmlformats.org/officeDocument/2006/relationships" xmlns:p="http://schemas.openxmlformats.org/presentationml/2006/main">
  <p:tag name="SHAPE_LOCKS" val="1983"/>
</p:tagLst>
</file>

<file path=ppt/tags/tag523.xml><?xml version="1.0" encoding="utf-8"?>
<p:tagLst xmlns:a="http://schemas.openxmlformats.org/drawingml/2006/main" xmlns:r="http://schemas.openxmlformats.org/officeDocument/2006/relationships" xmlns:p="http://schemas.openxmlformats.org/presentationml/2006/main">
  <p:tag name="SHAPE_LOCKS" val="1983"/>
</p:tagLst>
</file>

<file path=ppt/tags/tag524.xml><?xml version="1.0" encoding="utf-8"?>
<p:tagLst xmlns:a="http://schemas.openxmlformats.org/drawingml/2006/main" xmlns:r="http://schemas.openxmlformats.org/officeDocument/2006/relationships" xmlns:p="http://schemas.openxmlformats.org/presentationml/2006/main">
  <p:tag name="SHAPE_LOCKS" val="1983"/>
</p:tagLst>
</file>

<file path=ppt/tags/tag525.xml><?xml version="1.0" encoding="utf-8"?>
<p:tagLst xmlns:a="http://schemas.openxmlformats.org/drawingml/2006/main" xmlns:r="http://schemas.openxmlformats.org/officeDocument/2006/relationships" xmlns:p="http://schemas.openxmlformats.org/presentationml/2006/main">
  <p:tag name="SHAPE_LOCKS" val="1983"/>
</p:tagLst>
</file>

<file path=ppt/tags/tag526.xml><?xml version="1.0" encoding="utf-8"?>
<p:tagLst xmlns:a="http://schemas.openxmlformats.org/drawingml/2006/main" xmlns:r="http://schemas.openxmlformats.org/officeDocument/2006/relationships" xmlns:p="http://schemas.openxmlformats.org/presentationml/2006/main">
  <p:tag name="SHAPE_LOCKS" val="1983"/>
</p:tagLst>
</file>

<file path=ppt/tags/tag527.xml><?xml version="1.0" encoding="utf-8"?>
<p:tagLst xmlns:a="http://schemas.openxmlformats.org/drawingml/2006/main" xmlns:r="http://schemas.openxmlformats.org/officeDocument/2006/relationships" xmlns:p="http://schemas.openxmlformats.org/presentationml/2006/main">
  <p:tag name="SHAPE_LOCKS" val="1983"/>
</p:tagLst>
</file>

<file path=ppt/tags/tag528.xml><?xml version="1.0" encoding="utf-8"?>
<p:tagLst xmlns:a="http://schemas.openxmlformats.org/drawingml/2006/main" xmlns:r="http://schemas.openxmlformats.org/officeDocument/2006/relationships" xmlns:p="http://schemas.openxmlformats.org/presentationml/2006/main">
  <p:tag name="SHAPE_LOCKS" val="1983"/>
</p:tagLst>
</file>

<file path=ppt/tags/tag529.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30.xml><?xml version="1.0" encoding="utf-8"?>
<p:tagLst xmlns:a="http://schemas.openxmlformats.org/drawingml/2006/main" xmlns:r="http://schemas.openxmlformats.org/officeDocument/2006/relationships" xmlns:p="http://schemas.openxmlformats.org/presentationml/2006/main">
  <p:tag name="SHAPE_LOCKS" val="1983"/>
</p:tagLst>
</file>

<file path=ppt/tags/tag531.xml><?xml version="1.0" encoding="utf-8"?>
<p:tagLst xmlns:a="http://schemas.openxmlformats.org/drawingml/2006/main" xmlns:r="http://schemas.openxmlformats.org/officeDocument/2006/relationships" xmlns:p="http://schemas.openxmlformats.org/presentationml/2006/main">
  <p:tag name="SHAPE_LOCKS" val="1983"/>
</p:tagLst>
</file>

<file path=ppt/tags/tag532.xml><?xml version="1.0" encoding="utf-8"?>
<p:tagLst xmlns:a="http://schemas.openxmlformats.org/drawingml/2006/main" xmlns:r="http://schemas.openxmlformats.org/officeDocument/2006/relationships" xmlns:p="http://schemas.openxmlformats.org/presentationml/2006/main">
  <p:tag name="SHAPE_LOCKS" val="1983"/>
</p:tagLst>
</file>

<file path=ppt/tags/tag533.xml><?xml version="1.0" encoding="utf-8"?>
<p:tagLst xmlns:a="http://schemas.openxmlformats.org/drawingml/2006/main" xmlns:r="http://schemas.openxmlformats.org/officeDocument/2006/relationships" xmlns:p="http://schemas.openxmlformats.org/presentationml/2006/main">
  <p:tag name="SHAPE_LOCKS" val="1983"/>
</p:tagLst>
</file>

<file path=ppt/tags/tag534.xml><?xml version="1.0" encoding="utf-8"?>
<p:tagLst xmlns:a="http://schemas.openxmlformats.org/drawingml/2006/main" xmlns:r="http://schemas.openxmlformats.org/officeDocument/2006/relationships" xmlns:p="http://schemas.openxmlformats.org/presentationml/2006/main">
  <p:tag name="SHAPE_LOCKS" val="1983"/>
</p:tagLst>
</file>

<file path=ppt/tags/tag535.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SHAPE_LOCKS" val="1983"/>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SHAPE_LOCKS" val="1983"/>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74.xml><?xml version="1.0" encoding="utf-8"?>
<p:tagLst xmlns:a="http://schemas.openxmlformats.org/drawingml/2006/main" xmlns:r="http://schemas.openxmlformats.org/officeDocument/2006/relationships" xmlns:p="http://schemas.openxmlformats.org/presentationml/2006/main">
  <p:tag name="SHAPE_LOCKS" val="1983"/>
</p:tagLst>
</file>

<file path=ppt/tags/tag75.xml><?xml version="1.0" encoding="utf-8"?>
<p:tagLst xmlns:a="http://schemas.openxmlformats.org/drawingml/2006/main" xmlns:r="http://schemas.openxmlformats.org/officeDocument/2006/relationships" xmlns:p="http://schemas.openxmlformats.org/presentationml/2006/main">
  <p:tag name="SHAPE_LOCKS" val="1983"/>
</p:tagLst>
</file>

<file path=ppt/tags/tag76.xml><?xml version="1.0" encoding="utf-8"?>
<p:tagLst xmlns:a="http://schemas.openxmlformats.org/drawingml/2006/main" xmlns:r="http://schemas.openxmlformats.org/officeDocument/2006/relationships" xmlns:p="http://schemas.openxmlformats.org/presentationml/2006/main">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SHAPE_LOCKS" val="1983"/>
</p:tagLst>
</file>

<file path=ppt/tags/tag78.xml><?xml version="1.0" encoding="utf-8"?>
<p:tagLst xmlns:a="http://schemas.openxmlformats.org/drawingml/2006/main" xmlns:r="http://schemas.openxmlformats.org/officeDocument/2006/relationships" xmlns:p="http://schemas.openxmlformats.org/presentationml/2006/main">
  <p:tag name="SHAPE_LOCKS" val="1983"/>
</p:tagLst>
</file>

<file path=ppt/tags/tag79.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SHAPE_LOCKS" val="1983"/>
</p:tagLst>
</file>

<file path=ppt/tags/tag81.xml><?xml version="1.0" encoding="utf-8"?>
<p:tagLst xmlns:a="http://schemas.openxmlformats.org/drawingml/2006/main" xmlns:r="http://schemas.openxmlformats.org/officeDocument/2006/relationships" xmlns:p="http://schemas.openxmlformats.org/presentationml/2006/main">
  <p:tag name="SHAPE_LOCKS" val="1983"/>
</p:tagLst>
</file>

<file path=ppt/tags/tag82.xml><?xml version="1.0" encoding="utf-8"?>
<p:tagLst xmlns:a="http://schemas.openxmlformats.org/drawingml/2006/main" xmlns:r="http://schemas.openxmlformats.org/officeDocument/2006/relationships" xmlns:p="http://schemas.openxmlformats.org/presentationml/2006/main">
  <p:tag name="SHAPE_LOCKS" val="1983"/>
</p:tagLst>
</file>

<file path=ppt/tags/tag83.xml><?xml version="1.0" encoding="utf-8"?>
<p:tagLst xmlns:a="http://schemas.openxmlformats.org/drawingml/2006/main" xmlns:r="http://schemas.openxmlformats.org/officeDocument/2006/relationships" xmlns:p="http://schemas.openxmlformats.org/presentationml/2006/main">
  <p:tag name="SHAPE_LOCKS" val="1983"/>
</p:tagLst>
</file>

<file path=ppt/tags/tag84.xml><?xml version="1.0" encoding="utf-8"?>
<p:tagLst xmlns:a="http://schemas.openxmlformats.org/drawingml/2006/main" xmlns:r="http://schemas.openxmlformats.org/officeDocument/2006/relationships" xmlns:p="http://schemas.openxmlformats.org/presentationml/2006/main">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SHAPE_LOCKS" val="1983"/>
</p:tagLst>
</file>

<file path=ppt/tags/tag86.xml><?xml version="1.0" encoding="utf-8"?>
<p:tagLst xmlns:a="http://schemas.openxmlformats.org/drawingml/2006/main" xmlns:r="http://schemas.openxmlformats.org/officeDocument/2006/relationships" xmlns:p="http://schemas.openxmlformats.org/presentationml/2006/main">
  <p:tag name="SHAPE_LOCKS" val="1983"/>
</p:tagLst>
</file>

<file path=ppt/tags/tag87.xml><?xml version="1.0" encoding="utf-8"?>
<p:tagLst xmlns:a="http://schemas.openxmlformats.org/drawingml/2006/main" xmlns:r="http://schemas.openxmlformats.org/officeDocument/2006/relationships" xmlns:p="http://schemas.openxmlformats.org/presentationml/2006/main">
  <p:tag name="SHAPE_LOCKS" val="1983"/>
</p:tagLst>
</file>

<file path=ppt/tags/tag88.xml><?xml version="1.0" encoding="utf-8"?>
<p:tagLst xmlns:a="http://schemas.openxmlformats.org/drawingml/2006/main" xmlns:r="http://schemas.openxmlformats.org/officeDocument/2006/relationships" xmlns:p="http://schemas.openxmlformats.org/presentationml/2006/main">
  <p:tag name="SHAPE_LOCKS" val="1983"/>
</p:tagLst>
</file>

<file path=ppt/tags/tag89.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SHAPE_LOCKS" val="1983"/>
</p:tagLst>
</file>

<file path=ppt/tags/tag92.xml><?xml version="1.0" encoding="utf-8"?>
<p:tagLst xmlns:a="http://schemas.openxmlformats.org/drawingml/2006/main" xmlns:r="http://schemas.openxmlformats.org/officeDocument/2006/relationships" xmlns:p="http://schemas.openxmlformats.org/presentationml/2006/main">
  <p:tag name="SHAPE_LOCKS" val="1983"/>
</p:tagLst>
</file>

<file path=ppt/tags/tag93.xml><?xml version="1.0" encoding="utf-8"?>
<p:tagLst xmlns:a="http://schemas.openxmlformats.org/drawingml/2006/main" xmlns:r="http://schemas.openxmlformats.org/officeDocument/2006/relationships" xmlns:p="http://schemas.openxmlformats.org/presentationml/2006/main">
  <p:tag name="SHAPE_LOCKS" val="1983"/>
</p:tagLst>
</file>

<file path=ppt/tags/tag94.xml><?xml version="1.0" encoding="utf-8"?>
<p:tagLst xmlns:a="http://schemas.openxmlformats.org/drawingml/2006/main" xmlns:r="http://schemas.openxmlformats.org/officeDocument/2006/relationships" xmlns:p="http://schemas.openxmlformats.org/presentationml/2006/main">
  <p:tag name="SHAPE_LOCKS" val="1983"/>
</p:tagLst>
</file>

<file path=ppt/tags/tag95.xml><?xml version="1.0" encoding="utf-8"?>
<p:tagLst xmlns:a="http://schemas.openxmlformats.org/drawingml/2006/main" xmlns:r="http://schemas.openxmlformats.org/officeDocument/2006/relationships" xmlns:p="http://schemas.openxmlformats.org/presentationml/2006/main">
  <p:tag name="SHAPE_LOCKS" val="1983"/>
</p:tagLst>
</file>

<file path=ppt/tags/tag96.xml><?xml version="1.0" encoding="utf-8"?>
<p:tagLst xmlns:a="http://schemas.openxmlformats.org/drawingml/2006/main" xmlns:r="http://schemas.openxmlformats.org/officeDocument/2006/relationships" xmlns:p="http://schemas.openxmlformats.org/presentationml/2006/main">
  <p:tag name="SHAPE_LOCKS" val="1983"/>
</p:tagLst>
</file>

<file path=ppt/tags/tag97.xml><?xml version="1.0" encoding="utf-8"?>
<p:tagLst xmlns:a="http://schemas.openxmlformats.org/drawingml/2006/main" xmlns:r="http://schemas.openxmlformats.org/officeDocument/2006/relationships" xmlns:p="http://schemas.openxmlformats.org/presentationml/2006/main">
  <p:tag name="SHAPE_LOCKS" val="1983"/>
</p:tagLst>
</file>

<file path=ppt/tags/tag98.xml><?xml version="1.0" encoding="utf-8"?>
<p:tagLst xmlns:a="http://schemas.openxmlformats.org/drawingml/2006/main" xmlns:r="http://schemas.openxmlformats.org/officeDocument/2006/relationships" xmlns:p="http://schemas.openxmlformats.org/presentationml/2006/main">
  <p:tag name="SHAPE_LOCKS" val="1983"/>
</p:tagLst>
</file>

<file path=ppt/tags/tag9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1F497D"/>
      </a:dk2>
      <a:lt2>
        <a:srgbClr val="EEECE1"/>
      </a:lt2>
      <a:accent1>
        <a:srgbClr val="DBEEF3"/>
      </a:accent1>
      <a:accent2>
        <a:srgbClr val="B7DDE8"/>
      </a:accent2>
      <a:accent3>
        <a:srgbClr val="92CDDC"/>
      </a:accent3>
      <a:accent4>
        <a:srgbClr val="31859B"/>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TotalTime>
  <Words>2281</Words>
  <Application>Microsoft Office PowerPoint</Application>
  <PresentationFormat>On-screen Show (4:3)</PresentationFormat>
  <Paragraphs>197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BCG Matrix </vt:lpstr>
      <vt:lpstr>Contents</vt:lpstr>
      <vt:lpstr>Emergence of Portfolio Matrices</vt:lpstr>
      <vt:lpstr>Purpose of Portfolio Matrices</vt:lpstr>
      <vt:lpstr>The BCG Matrix . . .</vt:lpstr>
      <vt:lpstr>Emergence of Growth Share Matrix</vt:lpstr>
      <vt:lpstr>Contents</vt:lpstr>
      <vt:lpstr>BCG Matrix</vt:lpstr>
      <vt:lpstr>BCG Matrix</vt:lpstr>
      <vt:lpstr>Contents</vt:lpstr>
      <vt:lpstr>Components of BCG Matrix</vt:lpstr>
      <vt:lpstr>Relative Market Share</vt:lpstr>
      <vt:lpstr>Market Growth Rate</vt:lpstr>
      <vt:lpstr>Contents</vt:lpstr>
      <vt:lpstr>BCG Matrix application</vt:lpstr>
      <vt:lpstr>BCG Matrix application</vt:lpstr>
      <vt:lpstr>BCG Matrix application</vt:lpstr>
      <vt:lpstr>BCG Matrix application</vt:lpstr>
      <vt:lpstr>Application of BCG Matrix in Corporate portfolio</vt:lpstr>
      <vt:lpstr>Application of BCG Matrix in Corporate portfolio</vt:lpstr>
      <vt:lpstr>Critical evaluation of BCG Matrix</vt:lpstr>
      <vt:lpstr>BCG Matrix with cash flow</vt:lpstr>
      <vt:lpstr>Contents</vt:lpstr>
      <vt:lpstr>Advantages of BCG Matrix</vt:lpstr>
      <vt:lpstr>Contents</vt:lpstr>
      <vt:lpstr>Limitations of BCG Matrix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dc:title>
  <dc:creator>a</dc:creator>
  <cp:lastModifiedBy>Strategy Expert</cp:lastModifiedBy>
  <cp:revision>109</cp:revision>
  <dcterms:created xsi:type="dcterms:W3CDTF">2012-02-29T13:06:28Z</dcterms:created>
  <dcterms:modified xsi:type="dcterms:W3CDTF">2018-01-26T10:16:00Z</dcterms:modified>
</cp:coreProperties>
</file>